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71" r:id="rId11"/>
    <p:sldId id="273" r:id="rId12"/>
    <p:sldId id="27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0C"/>
    <a:srgbClr val="013657"/>
    <a:srgbClr val="F2F2F2"/>
    <a:srgbClr val="014067"/>
    <a:srgbClr val="3F3F3F"/>
    <a:srgbClr val="014E7D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74" autoAdjust="0"/>
  </p:normalViewPr>
  <p:slideViewPr>
    <p:cSldViewPr snapToGrid="0" showGuides="1">
      <p:cViewPr varScale="1">
        <p:scale>
          <a:sx n="61" d="100"/>
          <a:sy n="61" d="100"/>
        </p:scale>
        <p:origin x="894" y="4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DF2E04-7632-4FED-B0BF-8FB243D982A3}"/>
              </a:ext>
            </a:extLst>
          </p:cNvPr>
          <p:cNvSpPr txBox="1"/>
          <p:nvPr/>
        </p:nvSpPr>
        <p:spPr>
          <a:xfrm>
            <a:off x="2971764" y="2921167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APL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Public Lighting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974383"/>
            <a:ext cx="5171023" cy="1257574"/>
          </a:xfrm>
        </p:spPr>
        <p:txBody>
          <a:bodyPr/>
          <a:lstStyle/>
          <a:p>
            <a:r>
              <a:rPr lang="en-US" sz="2800" b="1" dirty="0" smtClean="0"/>
              <a:t>Theme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Smart Automation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413" y="2309247"/>
            <a:ext cx="5470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Energy </a:t>
            </a:r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Efficiency</a:t>
            </a:r>
            <a:endParaRPr lang="en-US" sz="2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2. Cost </a:t>
            </a:r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Savings</a:t>
            </a:r>
          </a:p>
          <a:p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Enhanced </a:t>
            </a:r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Safety</a:t>
            </a:r>
          </a:p>
          <a:p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Reduced Light </a:t>
            </a:r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Pollution</a:t>
            </a:r>
          </a:p>
          <a:p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Sustainability</a:t>
            </a:r>
            <a:endParaRPr lang="en-US" sz="2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5782" y="2200759"/>
            <a:ext cx="18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99" y="2386253"/>
            <a:ext cx="6706699" cy="27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211" y="2107768"/>
            <a:ext cx="1000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13657"/>
                </a:solidFill>
              </a:rPr>
              <a:t>The </a:t>
            </a:r>
            <a:r>
              <a:rPr lang="en-US" sz="2800" dirty="0">
                <a:solidFill>
                  <a:srgbClr val="013657"/>
                </a:solidFill>
              </a:rPr>
              <a:t>Automated Public Lighting Project represents a transformative step towards energy-efficient, safe, and sustainable urban environments</a:t>
            </a:r>
            <a:r>
              <a:rPr lang="en-US" sz="2800" dirty="0" smtClean="0">
                <a:solidFill>
                  <a:srgbClr val="013657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13657"/>
                </a:solidFill>
              </a:rPr>
              <a:t> </a:t>
            </a:r>
            <a:r>
              <a:rPr lang="en-US" sz="2800" dirty="0">
                <a:solidFill>
                  <a:srgbClr val="013657"/>
                </a:solidFill>
              </a:rPr>
              <a:t>With cutting-edge technology, strategic planning, and community involvement, we aim to illuminate the path to a brighter and greener future for our cities.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9559" y="5238428"/>
            <a:ext cx="652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rush Script MT" panose="03060802040406070304" pitchFamily="66" charset="0"/>
              </a:rPr>
              <a:t>Thank You</a:t>
            </a:r>
            <a:endParaRPr lang="en-US" sz="54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xmlns="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>
          <a:xfrm>
            <a:off x="1132093" y="457989"/>
            <a:ext cx="4428523" cy="51370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052DBB-CC72-4F59-92CE-00AB25EFF3F6}"/>
              </a:ext>
            </a:extLst>
          </p:cNvPr>
          <p:cNvSpPr txBox="1"/>
          <p:nvPr/>
        </p:nvSpPr>
        <p:spPr>
          <a:xfrm>
            <a:off x="2955850" y="3666606"/>
            <a:ext cx="1881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FABRIKAM RESIDENCES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Calibri Light" panose="020F0302020204030204" pitchFamily="34" charset="0"/>
              </a:rPr>
              <a:t> 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1270861"/>
            <a:ext cx="4911633" cy="46184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40C"/>
                </a:solidFill>
              </a:rPr>
              <a:t>Team Leader</a:t>
            </a:r>
            <a:r>
              <a:rPr lang="en-US" sz="2400" b="1" dirty="0" smtClean="0"/>
              <a:t>: </a:t>
            </a:r>
            <a:r>
              <a:rPr 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Karthika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R</a:t>
            </a:r>
          </a:p>
          <a:p>
            <a:r>
              <a:rPr lang="en-US" sz="2400" b="1" dirty="0" smtClean="0">
                <a:solidFill>
                  <a:srgbClr val="00040C"/>
                </a:solidFill>
              </a:rPr>
              <a:t>Members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Anitha R</a:t>
            </a:r>
          </a:p>
          <a:p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Harish M</a:t>
            </a:r>
          </a:p>
          <a:p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</a:t>
            </a:r>
            <a:r>
              <a:rPr 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Logeswaran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R</a:t>
            </a:r>
          </a:p>
          <a:p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</a:t>
            </a:r>
            <a:r>
              <a:rPr 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Chandravel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MK </a:t>
            </a:r>
          </a:p>
          <a:p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</a:t>
            </a:r>
            <a:r>
              <a:rPr lang="en-US" sz="2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Somashekar</a:t>
            </a: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M</a:t>
            </a:r>
            <a:endParaRPr lang="en-US" sz="2400" b="1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60969" y="2497626"/>
            <a:ext cx="3871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Tech Fusion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767820" cy="3296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Welcome to the Automated Public Lighting Project—a transformative initiative aimed at enhancing our communities through efficient, safe, and sustainable lighting solutions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This project seeks to harness cutting-edge technology to optimize public lighting, reduce energy consumption, and improve overall quality of life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89" y="3211799"/>
            <a:ext cx="4215782" cy="2685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117395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Our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project encompasses the implementation of automated lighting solutions in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Streets And Highways.</a:t>
            </a:r>
          </a:p>
          <a:p>
            <a:pPr lvl="0"/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This initiative involves the installation of state-of-the-art hardware and software systems to intelligently control public lighting, ensuring cost-effective, environmentally friendly, and safe illumination across our community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</a:t>
            </a:r>
            <a:r>
              <a:rPr lang="en-US" dirty="0" err="1" smtClean="0"/>
              <a:t>Analystics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Selection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6232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In selecting technology for the Automated Public Lighting project, we opted for energy-efficient LED lighting and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-based control systems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LEDs offer longevity and reduced energy consumption, while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technology enables real-time monitoring and adaptive lighting based on factors like traffic and ambient light conditions, enhancing efficiency and sustainability.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 and Monitoring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Data Analytics and Monitoring in the automated public lighting project involve collecting data from sensors to track lighting usage, energy consumption, and environmental conditions. </a:t>
            </a:r>
          </a:p>
          <a:p>
            <a:pPr>
              <a:buClr>
                <a:schemeClr val="accent2"/>
              </a:buClr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real-time monitoring ensures system performance and allows for adjustments based on data insights.</a:t>
            </a:r>
            <a:endParaRPr lang="en-US" b="1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rt Placeholder 4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61" y="2273021"/>
            <a:ext cx="5581184" cy="2834887"/>
          </a:xfr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Installation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6814383" cy="458101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Hardware </a:t>
            </a:r>
            <a:r>
              <a:rPr lang="en-US" b="1" dirty="0"/>
              <a:t>installation for the Automated Public Lighting project involves placing lighting fixtures, sensors, and controllers in designated </a:t>
            </a:r>
            <a:r>
              <a:rPr lang="en-US" b="1" dirty="0" smtClean="0"/>
              <a:t>areas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Proper wiring and data connectivity are established to ensure seamless communication between components</a:t>
            </a:r>
            <a:r>
              <a:rPr lang="en-US" b="1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This phase ensures that the physical infrastructure is in place to support automated lighting control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915482" cy="458101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 software development for an Automated Public Lighting project, we create algorithms to control lighting based on data from sensors.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Additionally</a:t>
            </a:r>
            <a:r>
              <a:rPr lang="en-US" b="1" dirty="0"/>
              <a:t>, we design a user-friendly interface for monitoring and managing the system, allowing users to adjust settings and view real-time data.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50" y="2467049"/>
            <a:ext cx="4949072" cy="2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67" y="3444434"/>
            <a:ext cx="6069892" cy="3006404"/>
          </a:xfrm>
          <a:prstGeom prst="rect">
            <a:avLst/>
          </a:prstGeom>
        </p:spPr>
      </p:pic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Optimization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117395" cy="2958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rgbClr val="00040C"/>
                </a:solidFill>
              </a:rPr>
              <a:t>Testing and Optimization involves rigorous evaluation of the automated public lighting system. </a:t>
            </a:r>
            <a:endParaRPr lang="en-US" b="1" dirty="0" smtClean="0">
              <a:solidFill>
                <a:srgbClr val="00040C"/>
              </a:solidFill>
            </a:endParaRPr>
          </a:p>
          <a:p>
            <a:pPr lvl="0"/>
            <a:r>
              <a:rPr lang="en-US" b="1" dirty="0" smtClean="0">
                <a:solidFill>
                  <a:srgbClr val="00040C"/>
                </a:solidFill>
              </a:rPr>
              <a:t>It </a:t>
            </a:r>
            <a:r>
              <a:rPr lang="en-US" b="1" dirty="0">
                <a:solidFill>
                  <a:srgbClr val="00040C"/>
                </a:solidFill>
              </a:rPr>
              <a:t>includes hardware and software testing to identify and rectify issues. </a:t>
            </a:r>
            <a:endParaRPr lang="en-US" b="1" dirty="0" smtClean="0">
              <a:solidFill>
                <a:srgbClr val="00040C"/>
              </a:solidFill>
            </a:endParaRPr>
          </a:p>
          <a:p>
            <a:pPr lvl="0"/>
            <a:r>
              <a:rPr lang="en-US" b="1" dirty="0" smtClean="0">
                <a:solidFill>
                  <a:srgbClr val="00040C"/>
                </a:solidFill>
              </a:rPr>
              <a:t>Data-driven </a:t>
            </a:r>
            <a:r>
              <a:rPr lang="en-US" b="1" dirty="0">
                <a:solidFill>
                  <a:srgbClr val="00040C"/>
                </a:solidFill>
              </a:rPr>
              <a:t>optimization fine-tunes lighting algorithms for efficiency and effectiveness, ensuring the system aligns with project goals and community needs.</a:t>
            </a:r>
            <a:endParaRPr lang="en-US" b="1" dirty="0">
              <a:solidFill>
                <a:srgbClr val="00040C"/>
              </a:solidFill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6610" y="2402237"/>
            <a:ext cx="30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10" y="3059475"/>
            <a:ext cx="5701393" cy="31927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Maintenance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96915"/>
            <a:ext cx="6938805" cy="3296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40C"/>
                </a:solidFill>
              </a:rPr>
              <a:t>Deployment involves the phased rollout of lighting infrastructure, ensuring proper installation and connectivity</a:t>
            </a:r>
            <a:r>
              <a:rPr lang="en-US" b="1" dirty="0" smtClean="0">
                <a:solidFill>
                  <a:srgbClr val="00040C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040C"/>
                </a:solidFill>
              </a:rPr>
              <a:t> </a:t>
            </a:r>
            <a:r>
              <a:rPr lang="en-US" b="1" dirty="0">
                <a:solidFill>
                  <a:srgbClr val="00040C"/>
                </a:solidFill>
              </a:rPr>
              <a:t>Maintenance encompasses routine inspections, repairs, and software updates to ensure system functionality, longevity, and adherence to energy-saving standards, maintaining efficient, safe, and sustainable public lighting.</a:t>
            </a:r>
            <a:endParaRPr lang="en-US" b="1" dirty="0">
              <a:solidFill>
                <a:srgbClr val="00040C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541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Brush Script MT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Automated Public Lighting </vt:lpstr>
      <vt:lpstr> </vt:lpstr>
      <vt:lpstr>Introduction</vt:lpstr>
      <vt:lpstr>Project Scope</vt:lpstr>
      <vt:lpstr>Technology and Analystics</vt:lpstr>
      <vt:lpstr>Hardware Installation</vt:lpstr>
      <vt:lpstr>Software Development</vt:lpstr>
      <vt:lpstr>Testing and Optimization</vt:lpstr>
      <vt:lpstr>Deployment and Maintenance</vt:lpstr>
      <vt:lpstr>Benefits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2023-09-05T06:39:47Z</dcterms:created>
  <dcterms:modified xsi:type="dcterms:W3CDTF">2023-09-05T07:54:29Z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