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62" r:id="rId3"/>
    <p:sldId id="263" r:id="rId4"/>
    <p:sldId id="264" r:id="rId5"/>
    <p:sldId id="265" r:id="rId6"/>
    <p:sldId id="266"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3" d="100"/>
          <a:sy n="83"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t>
        <a:bodyPr/>
        <a:lstStyle/>
        <a:p>
          <a:endParaRPr lang="en-US"/>
        </a:p>
      </dgm:t>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t>
        <a:bodyPr/>
        <a:lstStyle/>
        <a:p>
          <a:endParaRPr lang="en-US"/>
        </a:p>
      </dgm:t>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t>
        <a:bodyPr/>
        <a:lstStyle/>
        <a:p>
          <a:endParaRPr lang="en-US"/>
        </a:p>
      </dgm:t>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t>
        <a:bodyPr/>
        <a:lstStyle/>
        <a:p>
          <a:endParaRPr lang="en-US"/>
        </a:p>
      </dgm:t>
    </dgm:pt>
  </dgm:ptLst>
  <dgm:cxnLst>
    <dgm:cxn modelId="{676D3A6A-6EA7-4483-BB12-0BD4A7D7AF9D}" type="presOf" srcId="{01A66772-F185-4D58-B8BB-E9370D7A7A2B}" destId="{50B3CE7C-E10B-4E23-BD93-03664997C932}"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A9154303-8225-4248-91DC-1B0156A35F07}" srcId="{01A66772-F185-4D58-B8BB-E9370D7A7A2B}" destId="{49225C73-1633-42F1-AB3B-7CB183E5F8B8}" srcOrd="1" destOrd="0" parTransId="{1A0E2090-1D4F-438A-8766-B6030CE01ADD}" sibTransId="{9646853A-8964-4519-A5B1-0B7D18B2983D}"/>
    <dgm:cxn modelId="{C4CCE57E-E871-46D6-BAD5-880252C95D22}" srcId="{01A66772-F185-4D58-B8BB-E9370D7A7A2B}" destId="{1C383F32-22E8-4F62-A3E0-BDC3D5F48992}" srcOrd="2" destOrd="0" parTransId="{A7920A2F-3244-4159-AF04-6A1D38B7B317}" sibTransId="{8500F72A-2C6D-4FDF-9C1D-CA691380EB0B}"/>
    <dgm:cxn modelId="{1496FC70-DB8B-48D4-98DE-DD2856E389EE}" type="presOf" srcId="{1C383F32-22E8-4F62-A3E0-BDC3D5F48992}" destId="{1AEDC777-00B3-41D7-9AE1-23D741E941C3}"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defRPr cap="all"/>
          </a:pPr>
          <a:r>
            <a:rPr lang="en-US" sz="1500" kern="120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defRPr cap="all"/>
          </a:pPr>
          <a:r>
            <a:rPr lang="en-US" sz="1500" kern="120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defRPr cap="all"/>
          </a:pPr>
          <a:r>
            <a:rPr lang="en-US" sz="1500" kern="120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34745" y="2316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smtClean="0">
                <a:solidFill>
                  <a:schemeClr val="tx1"/>
                </a:solidFill>
              </a:rPr>
              <a:t>Kidney stone detector </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40000" lnSpcReduction="20000"/>
          </a:bodyPr>
          <a:lstStyle/>
          <a:p>
            <a:pPr>
              <a:spcAft>
                <a:spcPts val="600"/>
              </a:spcAft>
            </a:pPr>
            <a:r>
              <a:rPr lang="en-US" dirty="0" smtClean="0">
                <a:solidFill>
                  <a:schemeClr val="tx1"/>
                </a:solidFill>
              </a:rPr>
              <a:t>Team members: </a:t>
            </a:r>
            <a:r>
              <a:rPr lang="en-US" dirty="0" err="1" smtClean="0">
                <a:solidFill>
                  <a:schemeClr val="tx1"/>
                </a:solidFill>
              </a:rPr>
              <a:t>Duvvuru</a:t>
            </a:r>
            <a:r>
              <a:rPr lang="en-US" dirty="0" smtClean="0">
                <a:solidFill>
                  <a:schemeClr val="tx1"/>
                </a:solidFill>
              </a:rPr>
              <a:t> </a:t>
            </a:r>
            <a:r>
              <a:rPr lang="en-US" dirty="0" err="1" smtClean="0">
                <a:solidFill>
                  <a:schemeClr val="tx1"/>
                </a:solidFill>
              </a:rPr>
              <a:t>snehitha</a:t>
            </a:r>
            <a:r>
              <a:rPr lang="en-US" dirty="0" smtClean="0">
                <a:solidFill>
                  <a:schemeClr val="tx1"/>
                </a:solidFill>
              </a:rPr>
              <a:t> </a:t>
            </a:r>
          </a:p>
          <a:p>
            <a:pPr>
              <a:spcAft>
                <a:spcPts val="600"/>
              </a:spcAft>
            </a:pPr>
            <a:r>
              <a:rPr lang="en-US" dirty="0" err="1" smtClean="0">
                <a:solidFill>
                  <a:schemeClr val="tx1"/>
                </a:solidFill>
              </a:rPr>
              <a:t>Karthika</a:t>
            </a:r>
            <a:r>
              <a:rPr lang="en-US" dirty="0" smtClean="0">
                <a:solidFill>
                  <a:schemeClr val="tx1"/>
                </a:solidFill>
              </a:rPr>
              <a:t> R</a:t>
            </a:r>
          </a:p>
          <a:p>
            <a:pPr>
              <a:spcAft>
                <a:spcPts val="600"/>
              </a:spcAft>
            </a:pPr>
            <a:r>
              <a:rPr lang="en-US" dirty="0" err="1" smtClean="0">
                <a:solidFill>
                  <a:schemeClr val="tx1"/>
                </a:solidFill>
              </a:rPr>
              <a:t>Anitha</a:t>
            </a:r>
            <a:r>
              <a:rPr lang="en-US" dirty="0" smtClean="0">
                <a:solidFill>
                  <a:schemeClr val="tx1"/>
                </a:solidFill>
              </a:rPr>
              <a:t> R</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To detect the kidney stones in ultrasound images using median filters to improve the detection rate in terms of accuracy and sensitivity. Materials and </a:t>
            </a:r>
            <a:r>
              <a:rPr lang="en-US" dirty="0" smtClean="0"/>
              <a:t>Methods:</a:t>
            </a:r>
          </a:p>
          <a:p>
            <a:r>
              <a:rPr lang="en-US" dirty="0" smtClean="0"/>
              <a:t>The </a:t>
            </a:r>
            <a:r>
              <a:rPr lang="en-US" dirty="0"/>
              <a:t>accuracy and sensitivity of median filter (n=114) was compared with rank filter (n=114). The median filter is used to detect the kidney stone in ultrasound images. </a:t>
            </a:r>
            <a:endParaRPr lang="en-US" dirty="0" smtClean="0"/>
          </a:p>
          <a:p>
            <a:r>
              <a:rPr lang="en-US" dirty="0" smtClean="0"/>
              <a:t>114 </a:t>
            </a:r>
            <a:r>
              <a:rPr lang="en-US" dirty="0"/>
              <a:t>is the sample size taken with the p-value 0.8 and has been used to improve detection rate of kidney </a:t>
            </a:r>
            <a:r>
              <a:rPr lang="en-US" dirty="0" smtClean="0"/>
              <a:t>stones </a:t>
            </a:r>
            <a:r>
              <a:rPr lang="en-US" dirty="0"/>
              <a:t>in terms of accuracy and sensitivity using </a:t>
            </a:r>
            <a:r>
              <a:rPr lang="en-US" dirty="0" err="1"/>
              <a:t>Matlab</a:t>
            </a:r>
            <a:r>
              <a:rPr lang="en-US" dirty="0"/>
              <a:t> simulation tool</a:t>
            </a:r>
            <a:r>
              <a:rPr lang="en-US" dirty="0" smtClean="0"/>
              <a:t>.</a:t>
            </a:r>
          </a:p>
          <a:p>
            <a:r>
              <a:rPr lang="en-US" dirty="0"/>
              <a:t>Kidney stones are a common urological problem that can cause severe pain and complications. The development of accurate and efficient detection methods is crucial for early diagnosis and treatment. </a:t>
            </a:r>
            <a:endParaRPr lang="en-US" dirty="0" smtClean="0"/>
          </a:p>
          <a:p>
            <a:r>
              <a:rPr lang="en-US" dirty="0" smtClean="0"/>
              <a:t>MATLAB</a:t>
            </a:r>
            <a:r>
              <a:rPr lang="en-US" dirty="0"/>
              <a:t>, a powerful computational tool, offers various techniques for analyzing medical images and identifying kidney stones.</a:t>
            </a:r>
          </a:p>
        </p:txBody>
      </p:sp>
    </p:spTree>
    <p:extLst>
      <p:ext uri="{BB962C8B-B14F-4D97-AF65-F5344CB8AC3E}">
        <p14:creationId xmlns:p14="http://schemas.microsoft.com/office/powerpoint/2010/main" val="347154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Kidney stones are solid mineral and salt deposits that form in the kidneys. </a:t>
            </a:r>
            <a:endParaRPr lang="en-US" dirty="0" smtClean="0"/>
          </a:p>
          <a:p>
            <a:r>
              <a:rPr lang="en-US" dirty="0" smtClean="0"/>
              <a:t>They </a:t>
            </a:r>
            <a:r>
              <a:rPr lang="en-US" dirty="0"/>
              <a:t>can vary in size, shape, and composition, and can cause symptoms such as severe pain, blood in urine, and frequent urination</a:t>
            </a:r>
            <a:r>
              <a:rPr lang="en-US" dirty="0" smtClean="0"/>
              <a:t>.</a:t>
            </a:r>
          </a:p>
          <a:p>
            <a:r>
              <a:rPr lang="en-US" dirty="0"/>
              <a:t> Detecting kidney stones early is crucial to prevent complications and provide timely treatment. </a:t>
            </a:r>
            <a:endParaRPr lang="en-US" dirty="0" smtClean="0"/>
          </a:p>
          <a:p>
            <a:r>
              <a:rPr lang="en-US" dirty="0" smtClean="0"/>
              <a:t>MATLAB </a:t>
            </a:r>
            <a:r>
              <a:rPr lang="en-US" dirty="0"/>
              <a:t>offers innovative solutions for accurate and efficient detection of kidney stones</a:t>
            </a:r>
            <a:r>
              <a:rPr lang="en-US" dirty="0" smtClean="0"/>
              <a:t>.</a:t>
            </a:r>
          </a:p>
          <a:p>
            <a:r>
              <a:rPr lang="en-US" dirty="0"/>
              <a:t>Using </a:t>
            </a:r>
            <a:r>
              <a:rPr lang="en-US" dirty="0" err="1"/>
              <a:t>matlab</a:t>
            </a:r>
            <a:r>
              <a:rPr lang="en-US" dirty="0"/>
              <a:t> accuracy and sensitivity has been calculated for the required algorithm and then results have been compared. Sample size per group is 114 (Kane, Phar, and BCPS </a:t>
            </a:r>
            <a:r>
              <a:rPr lang="en-US" dirty="0" err="1"/>
              <a:t>n.d.</a:t>
            </a:r>
            <a:r>
              <a:rPr lang="en-US" dirty="0"/>
              <a:t>). Median filter and rank filter are explained </a:t>
            </a:r>
            <a:r>
              <a:rPr lang="en-US" dirty="0" smtClean="0"/>
              <a:t>below.</a:t>
            </a:r>
          </a:p>
          <a:p>
            <a:r>
              <a:rPr lang="en-US" dirty="0" smtClean="0"/>
              <a:t> </a:t>
            </a:r>
            <a:r>
              <a:rPr lang="en-US" dirty="0"/>
              <a:t>SPSS software has been used to compare the results and to find the graph. The pre-test analysis has done with p-value with 0.8 (</a:t>
            </a:r>
            <a:r>
              <a:rPr lang="en-US" dirty="0" err="1"/>
              <a:t>gpower</a:t>
            </a:r>
            <a:r>
              <a:rPr lang="en-US" dirty="0"/>
              <a:t> 80%).</a:t>
            </a:r>
          </a:p>
        </p:txBody>
      </p:sp>
    </p:spTree>
    <p:extLst>
      <p:ext uri="{BB962C8B-B14F-4D97-AF65-F5344CB8AC3E}">
        <p14:creationId xmlns:p14="http://schemas.microsoft.com/office/powerpoint/2010/main" val="128926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8" name="Content Placeholder 7"/>
          <p:cNvPicPr>
            <a:picLocks noGrp="1" noChangeAspect="1"/>
          </p:cNvPicPr>
          <p:nvPr>
            <p:ph idx="1"/>
          </p:nvPr>
        </p:nvPicPr>
        <p:blipFill>
          <a:blip r:embed="rId2"/>
          <a:stretch>
            <a:fillRect/>
          </a:stretch>
        </p:blipFill>
        <p:spPr>
          <a:xfrm>
            <a:off x="2442258" y="2014194"/>
            <a:ext cx="5972537" cy="4212986"/>
          </a:xfrm>
          <a:prstGeom prst="rect">
            <a:avLst/>
          </a:prstGeom>
        </p:spPr>
      </p:pic>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12529"/>
                </a:solidFill>
                <a:effectLst/>
                <a:latin typeface="Nunito"/>
              </a:rPr>
              <a: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12529"/>
                </a:solidFill>
                <a:effectLst/>
                <a:latin typeface="Nunito"/>
              </a:rPr>
              <a:t>  </a:t>
            </a:r>
            <a:endParaRPr kumimoji="0" lang="en-US" altLang="en-US" sz="1900" b="0" i="0" u="none" strike="noStrike" cap="none" normalizeH="0" baseline="0" smtClean="0">
              <a:ln>
                <a:noFill/>
              </a:ln>
              <a:solidFill>
                <a:srgbClr val="212529"/>
              </a:solidFill>
              <a:effectLst/>
              <a:latin typeface="Nunito"/>
            </a:endParaRPr>
          </a:p>
        </p:txBody>
      </p:sp>
      <p:sp>
        <p:nvSpPr>
          <p:cNvPr id="5" name="AutoShape 2" descr="Block diagram of proposed method for kidney stone detection | Download  Scientific Diagram"/>
          <p:cNvSpPr>
            <a:spLocks noChangeAspect="1" noChangeArrowheads="1"/>
          </p:cNvSpPr>
          <p:nvPr/>
        </p:nvSpPr>
        <p:spPr bwMode="auto">
          <a:xfrm>
            <a:off x="76200" y="7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152400" y="188639"/>
            <a:ext cx="184731" cy="38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smtClean="0">
              <a:ln>
                <a:noFill/>
              </a:ln>
              <a:solidFill>
                <a:srgbClr val="212529"/>
              </a:solidFill>
              <a:effectLst/>
              <a:latin typeface="Nunito"/>
            </a:endParaRPr>
          </a:p>
        </p:txBody>
      </p:sp>
      <p:sp>
        <p:nvSpPr>
          <p:cNvPr id="7" name="AutoShape 4" descr="Block diagram of proposed method for kidney stone detection | Download  Scientific Diagram"/>
          <p:cNvSpPr>
            <a:spLocks noChangeAspect="1" noChangeArrowheads="1"/>
          </p:cNvSpPr>
          <p:nvPr/>
        </p:nvSpPr>
        <p:spPr bwMode="auto">
          <a:xfrm>
            <a:off x="228600"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0214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ALGORITHM</a:t>
            </a:r>
            <a:endParaRPr lang="en-US" dirty="0"/>
          </a:p>
        </p:txBody>
      </p:sp>
      <p:sp>
        <p:nvSpPr>
          <p:cNvPr id="3" name="Content Placeholder 2"/>
          <p:cNvSpPr>
            <a:spLocks noGrp="1"/>
          </p:cNvSpPr>
          <p:nvPr>
            <p:ph idx="1"/>
          </p:nvPr>
        </p:nvSpPr>
        <p:spPr/>
        <p:txBody>
          <a:bodyPr>
            <a:normAutofit lnSpcReduction="10000"/>
          </a:bodyPr>
          <a:lstStyle/>
          <a:p>
            <a:r>
              <a:rPr lang="en-US" dirty="0"/>
              <a:t>Accuracy and sensitivity of the rank filter are analyzed by varying different ultrasound images</a:t>
            </a:r>
          </a:p>
          <a:p>
            <a:r>
              <a:rPr lang="en-US" dirty="0"/>
              <a:t>in the MATLAB simulation tool. </a:t>
            </a:r>
            <a:r>
              <a:rPr lang="en-US" dirty="0" err="1"/>
              <a:t>Matlab</a:t>
            </a:r>
            <a:r>
              <a:rPr lang="en-US" dirty="0"/>
              <a:t> (2014a) will be used for simulation with required add-ons</a:t>
            </a:r>
          </a:p>
          <a:p>
            <a:r>
              <a:rPr lang="en-US" dirty="0"/>
              <a:t>installed, these are predefined functions in the </a:t>
            </a:r>
            <a:r>
              <a:rPr lang="en-US" dirty="0" err="1"/>
              <a:t>matlab</a:t>
            </a:r>
            <a:r>
              <a:rPr lang="en-US" dirty="0"/>
              <a:t> for the image processing. Open </a:t>
            </a:r>
            <a:r>
              <a:rPr lang="en-US" dirty="0" err="1"/>
              <a:t>matlab</a:t>
            </a:r>
            <a:r>
              <a:rPr lang="en-US" dirty="0"/>
              <a:t> software</a:t>
            </a:r>
          </a:p>
          <a:p>
            <a:r>
              <a:rPr lang="en-US" dirty="0"/>
              <a:t>and open new </a:t>
            </a:r>
            <a:r>
              <a:rPr lang="en-US" dirty="0" err="1"/>
              <a:t>m.file</a:t>
            </a:r>
            <a:r>
              <a:rPr lang="en-US" dirty="0"/>
              <a:t>. Write the code for the rank filter and save the file in the desired location. Store</a:t>
            </a:r>
          </a:p>
          <a:p>
            <a:r>
              <a:rPr lang="en-US" dirty="0"/>
              <a:t>the input images in the location using the rank filter algorithm. Then extract kidney images and find</a:t>
            </a:r>
          </a:p>
          <a:p>
            <a:r>
              <a:rPr lang="en-US" dirty="0"/>
              <a:t>the stone in the ultrasound image. After processing the code the output image will be displayed in the</a:t>
            </a:r>
          </a:p>
          <a:p>
            <a:r>
              <a:rPr lang="en-US" dirty="0"/>
              <a:t>command window and repeat the experiment for different kidney ultrasound images </a:t>
            </a:r>
          </a:p>
          <a:p>
            <a:r>
              <a:rPr lang="en-US" dirty="0"/>
              <a:t>input images which are independent variables. Accuracy and sensitivity will be as output variables.</a:t>
            </a:r>
          </a:p>
          <a:p>
            <a:r>
              <a:rPr lang="en-US" dirty="0"/>
              <a:t>By comparing the results a better algorithm has been decided. Detection rate of the algorithms will be</a:t>
            </a:r>
          </a:p>
          <a:p>
            <a:r>
              <a:rPr lang="en-US" dirty="0"/>
              <a:t>calculated using the formula.</a:t>
            </a:r>
          </a:p>
          <a:p>
            <a:r>
              <a:rPr lang="en-US" dirty="0"/>
              <a:t>Detection rate = (No. of output images/Total input images)*100</a:t>
            </a:r>
          </a:p>
          <a:p>
            <a:endParaRPr lang="en-US" dirty="0"/>
          </a:p>
        </p:txBody>
      </p:sp>
    </p:spTree>
    <p:extLst>
      <p:ext uri="{BB962C8B-B14F-4D97-AF65-F5344CB8AC3E}">
        <p14:creationId xmlns:p14="http://schemas.microsoft.com/office/powerpoint/2010/main" val="2122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a:t>Kidney stone detection using median filter in </a:t>
            </a:r>
            <a:r>
              <a:rPr lang="en-US" dirty="0" err="1"/>
              <a:t>Matlab</a:t>
            </a:r>
            <a:r>
              <a:rPr lang="en-US" dirty="0"/>
              <a:t> simulation tool and the output obtained for stone detection With the help of present algorithms doctors can look forward to appropriate treatment methods which can result in the removal of stone from kidneys in an appropriate manner.  </a:t>
            </a:r>
            <a:endParaRPr lang="en-US" dirty="0" smtClean="0"/>
          </a:p>
          <a:p>
            <a:r>
              <a:rPr lang="en-US" dirty="0"/>
              <a:t>T</a:t>
            </a:r>
            <a:r>
              <a:rPr lang="en-US" dirty="0" smtClean="0"/>
              <a:t>he </a:t>
            </a:r>
            <a:r>
              <a:rPr lang="en-US" dirty="0"/>
              <a:t>accuracy and sensitivity for different samples for Median filter and Rank filter algorithm. These results were obtained by simulating the images in </a:t>
            </a:r>
            <a:r>
              <a:rPr lang="en-US" dirty="0" err="1"/>
              <a:t>Matlab</a:t>
            </a:r>
            <a:r>
              <a:rPr lang="en-US" dirty="0" smtClean="0"/>
              <a:t>.</a:t>
            </a:r>
          </a:p>
          <a:p>
            <a:r>
              <a:rPr lang="en-US" dirty="0" smtClean="0"/>
              <a:t> </a:t>
            </a:r>
            <a:r>
              <a:rPr lang="en-US" dirty="0"/>
              <a:t>In this 18 results for sample images has been taken and were shown in the table. </a:t>
            </a:r>
            <a:endParaRPr lang="en-US" dirty="0" smtClean="0"/>
          </a:p>
          <a:p>
            <a:r>
              <a:rPr lang="en-US" dirty="0" smtClean="0"/>
              <a:t>This </a:t>
            </a:r>
            <a:r>
              <a:rPr lang="en-US" dirty="0"/>
              <a:t>can be useful in comparing the both algorithms.</a:t>
            </a:r>
          </a:p>
        </p:txBody>
      </p:sp>
    </p:spTree>
    <p:extLst>
      <p:ext uri="{BB962C8B-B14F-4D97-AF65-F5344CB8AC3E}">
        <p14:creationId xmlns:p14="http://schemas.microsoft.com/office/powerpoint/2010/main" val="145162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Based on the results and tabulations, the detection rate of the kidney stones in ultrasound images using median filters is improved in terms of accuracy (86.4%) and sensitivity (87.7%) compared with the </a:t>
            </a:r>
            <a:r>
              <a:rPr lang="en-US" dirty="0" smtClean="0"/>
              <a:t>accuracy </a:t>
            </a:r>
            <a:r>
              <a:rPr lang="en-US" dirty="0"/>
              <a:t>(82.2%) and Sensitivity (82.5%) of rank filter</a:t>
            </a:r>
            <a:r>
              <a:rPr lang="en-US" dirty="0" smtClean="0"/>
              <a:t>.</a:t>
            </a:r>
          </a:p>
          <a:p>
            <a:r>
              <a:rPr lang="en-US" dirty="0"/>
              <a:t> Early detection plays a crucial role in preventing complications and providing timely treatment</a:t>
            </a:r>
            <a:r>
              <a:rPr lang="en-US" dirty="0" smtClean="0"/>
              <a:t>.</a:t>
            </a:r>
          </a:p>
          <a:p>
            <a:r>
              <a:rPr lang="en-US" dirty="0" smtClean="0"/>
              <a:t> </a:t>
            </a:r>
            <a:r>
              <a:rPr lang="en-US" dirty="0"/>
              <a:t>With further research and </a:t>
            </a:r>
            <a:r>
              <a:rPr lang="en-US" dirty="0" smtClean="0"/>
              <a:t>development.</a:t>
            </a:r>
          </a:p>
          <a:p>
            <a:r>
              <a:rPr lang="en-US" dirty="0" smtClean="0"/>
              <a:t> </a:t>
            </a:r>
            <a:r>
              <a:rPr lang="en-US" dirty="0"/>
              <a:t>MATLAB-based detection techniques have the potential to improve patient care and outcomes in the management of kidney stone-related conditions.</a:t>
            </a:r>
          </a:p>
        </p:txBody>
      </p:sp>
    </p:spTree>
    <p:extLst>
      <p:ext uri="{BB962C8B-B14F-4D97-AF65-F5344CB8AC3E}">
        <p14:creationId xmlns:p14="http://schemas.microsoft.com/office/powerpoint/2010/main" val="292005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a:t>Title Lorem Ipsum</a:t>
            </a:r>
          </a:p>
        </p:txBody>
      </p:sp>
      <p:graphicFrame>
        <p:nvGraphicFramePr>
          <p:cNvPr id="5" name="Content Placeholder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1753615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422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Garamond</vt:lpstr>
      <vt:lpstr>Nunito</vt:lpstr>
      <vt:lpstr>SavonVTI</vt:lpstr>
      <vt:lpstr>Kidney stone detector </vt:lpstr>
      <vt:lpstr>INTRODUCTION</vt:lpstr>
      <vt:lpstr>OVERVIEW</vt:lpstr>
      <vt:lpstr>BLOCK DIAGRAM</vt:lpstr>
      <vt:lpstr>FILTER ALGORITHM</vt:lpstr>
      <vt:lpstr>RESULT</vt:lpstr>
      <vt:lpstr>CONCLUSION</vt:lpstr>
      <vt:lpstr>Title Lorem Ipsum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2023-09-25T16:56:47Z</dcterms:created>
  <dcterms:modified xsi:type="dcterms:W3CDTF">2023-09-26T02:32:48Z</dcterms:modified>
</cp:coreProperties>
</file>