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A38EC-31FB-48BB-8F6B-79C1BD4345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8B48-EED2-4057-9303-F06168DCD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0241-DCE1-4C80-9E99-0B72A3EF3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6E0-35A4-4EC3-A057-C8ADBE3D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C983-E5B7-4CFD-B477-8A6A6796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7F40-0CEF-4EAA-88CC-DB853EFB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68CA-0E3D-497F-827F-C22B1484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7102C-2A74-4472-ACDA-D8748BBA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77E-9B46-408B-9ABC-3AC5E2F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7AC6-F326-49C7-90C3-47FF8563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4221-594C-44F1-9EFF-9C52112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AEB51-6268-4FC2-8581-B639CE58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D0F56-33E3-4E3A-94B8-65754062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BDE3-6803-4227-82CA-04DFEE43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D533-5B89-4912-9824-9FC5D44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60C6-2A00-4DB1-AB54-535A799C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91AA-B053-4D59-B917-BECB7DAB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0A37-40A0-4F8C-B875-46E40A9D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99EA-446C-4DBD-A4D9-73AE0644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E0E8-510B-41C5-8EED-0336EE01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E42B-C3EC-440A-BFDA-BB808740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87E-BB55-4790-AD49-7D701762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6A99-8A15-409A-8B4D-0CA48E9C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31B0-904E-48F0-A4ED-CAE226A2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B9DC-BF18-43BB-ACD4-5440C2A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D379-EDC7-42F7-9281-27CD6BF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BA58-FF7A-4C0C-A4CE-A6EB91B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5E9A-27BC-4167-95F6-B21C60CB3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B9569-A638-4268-A3DF-4B49813BC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FA54-2008-46DC-A8C9-8BA02645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C672-C201-4F32-8517-7C32A939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59905-EA16-4D4B-9FB1-99E07D8B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E236-A537-4E43-B449-5854488D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D1A0-043A-43CD-AA71-4D50CECF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3CF7-49F7-4F50-8EC5-12DB8341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07CEC-D144-49FD-919B-259DC2D7D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56D05-A5FF-445C-9CB3-B4FA14B9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2FECC-D273-49FE-A14B-4AC2E24F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E76AE-6EDD-4758-8AD5-4CF5C89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93729-7177-490F-A288-9C6784F4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9FDB-BC6D-4CCD-A9FB-D98431E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43F59-F508-4D11-BCA8-3C9E5E60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8C4AD-D010-4846-9978-72330A7C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2A50-ED4F-4364-A7EC-CAFDB6D0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2003C-BFBD-414E-A996-8E58E8E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BA81-7BF1-4AD4-8756-24AE0B9D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6C4F-65B0-49B9-A11C-C1381B01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05C1-78AF-411B-A811-2B28B42C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CB81-B615-4E60-8BE7-35BDCF44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BD068-7610-4CF3-A6B6-23342986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AA63-6D47-4460-ADB4-24B150B7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04B8-DC77-40F0-9716-EFCF5F0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5B562-7065-4EEC-9ABF-7B296DA9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B91-A509-44E1-B6EF-35417737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9210D-DF1B-4296-849A-B2C97DF7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75ED-F227-4F6C-95BD-82C1B03F6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B346E-6BCA-475B-BA96-EDA08BEB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349B0-C5C5-456C-94C3-F09DF97C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2034-8724-45FF-81E7-730A8763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5B728-6B9A-4499-A0BE-64959067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D743-E3CE-4D29-A5AC-B85B55F4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7022-387C-4416-A044-C888C4726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1A90-A8C9-4EE0-8F47-559472A9D38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4C94-721A-487E-BCEE-203C6530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ED18-ED14-47C9-89F0-242A9BECF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E095-B40D-449A-BEDF-66EF12C96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EFCE-C60E-4030-B5A6-EDE268285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52002-F213-41B4-A4FE-F5866D9FD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Karthik Challa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CE8-F957-4A6B-BB20-DE3334A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Visualizing the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62A68-181F-4669-BA4E-A97063D0A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28" y="1825625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35500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4C9A-76CD-48AC-9BA5-8CCFBED7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Exploring the Clusters: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41FE8-F074-4669-A61A-1D5E88C1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5" y="1825625"/>
            <a:ext cx="9132510" cy="4351338"/>
          </a:xfrm>
        </p:spPr>
      </p:pic>
    </p:spTree>
    <p:extLst>
      <p:ext uri="{BB962C8B-B14F-4D97-AF65-F5344CB8AC3E}">
        <p14:creationId xmlns:p14="http://schemas.microsoft.com/office/powerpoint/2010/main" val="152849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FA20-001E-41DD-BA90-0AEB0377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Results: Best venues suited for an apartment complex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ABC1-4B8D-40AE-A7A7-91286AEF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Café’s </a:t>
            </a:r>
          </a:p>
          <a:p>
            <a:pPr lvl="0"/>
            <a:r>
              <a:rPr lang="en-US" dirty="0"/>
              <a:t>Grocery Store’s.</a:t>
            </a:r>
          </a:p>
          <a:p>
            <a:pPr lvl="0"/>
            <a:r>
              <a:rPr lang="en-US" dirty="0"/>
              <a:t>Hiking Trails/Parks</a:t>
            </a:r>
          </a:p>
          <a:p>
            <a:pPr lvl="0"/>
            <a:r>
              <a:rPr lang="en-US" dirty="0"/>
              <a:t>Fitness Clubs.</a:t>
            </a:r>
          </a:p>
          <a:p>
            <a:pPr lvl="0"/>
            <a:r>
              <a:rPr lang="en-US" dirty="0"/>
              <a:t>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3B9-8AB3-4DD2-9770-B064AB5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Results: Recommendations for Neighborhoods: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63F6-BC98-4E9A-9B75-3AC1C3A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Danforth West, Riverdale</a:t>
            </a:r>
          </a:p>
          <a:p>
            <a:pPr lvl="0"/>
            <a:r>
              <a:rPr lang="en-US" dirty="0"/>
              <a:t>Studio District</a:t>
            </a:r>
          </a:p>
          <a:p>
            <a:pPr lvl="0"/>
            <a:r>
              <a:rPr lang="en-US" dirty="0"/>
              <a:t>Commerce Court, Victoria Hotel</a:t>
            </a:r>
          </a:p>
          <a:p>
            <a:pPr lvl="0"/>
            <a:r>
              <a:rPr lang="en-US" dirty="0"/>
              <a:t>Business Reply Mail Processing Centre 969 Eastern</a:t>
            </a:r>
          </a:p>
          <a:p>
            <a:pPr lvl="0"/>
            <a:r>
              <a:rPr lang="en-US" dirty="0" err="1"/>
              <a:t>Harbourfront</a:t>
            </a:r>
            <a:r>
              <a:rPr lang="en-US" dirty="0"/>
              <a:t>, Regent Park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D800-0140-4999-AE37-269F440C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Neighborhood Recommendation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2C81-B9F0-4219-90C6-57443B88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470518"/>
            <a:ext cx="10515600" cy="488589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b="1" u="sng" dirty="0"/>
              <a:t>Business Problem:</a:t>
            </a:r>
            <a:endParaRPr lang="en-US" sz="4500" b="1" dirty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	Identifying the best location for a new Apartment Complex based on walking scores.</a:t>
            </a:r>
          </a:p>
          <a:p>
            <a:pPr marL="0" indent="0">
              <a:buNone/>
            </a:pPr>
            <a:endParaRPr lang="en-US" sz="4500" b="1" u="sng" dirty="0"/>
          </a:p>
          <a:p>
            <a:pPr marL="0" indent="0">
              <a:buNone/>
            </a:pPr>
            <a:r>
              <a:rPr lang="en-US" sz="4500" b="1" u="sng" dirty="0"/>
              <a:t>Problem Description and Stakeholders:</a:t>
            </a:r>
            <a:endParaRPr lang="en-US" sz="4500" b="1" dirty="0"/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A real estate company based in the United States, is thinking about expanding their business to Canada. </a:t>
            </a:r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This company is known for affordable high rise’s located in areas with high walking scores. </a:t>
            </a:r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A good walking score essentially means that the Apartment is in walking distance to a lot of amenities like restaurant’s, public transportation, super markets, parts etc. </a:t>
            </a:r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Since it’s the first time they are entering Canadian market, they decided to pick Toronto as their first hub.</a:t>
            </a:r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In this project, I worked with </a:t>
            </a:r>
            <a:r>
              <a:rPr lang="en-US" sz="4500" dirty="0" err="1"/>
              <a:t>FourSuare</a:t>
            </a:r>
            <a:r>
              <a:rPr lang="en-US" sz="4500" dirty="0"/>
              <a:t> API’s and the neighborhoods in Toronto, to come up with recommendations on the best locations for an apartment complex.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2224-922D-4276-81E8-66AC612B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Parsed Dataset containing the Postal Codes and Neighborhood Info:</a:t>
            </a:r>
            <a:br>
              <a:rPr lang="en-US" b="1" u="sng" dirty="0"/>
            </a:br>
            <a:endParaRPr lang="en-US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1BF104-5366-4EE9-B998-7E7335076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05061"/>
              </p:ext>
            </p:extLst>
          </p:nvPr>
        </p:nvGraphicFramePr>
        <p:xfrm>
          <a:off x="838200" y="2228295"/>
          <a:ext cx="10515600" cy="3506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1013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28472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4193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4418111"/>
                    </a:ext>
                  </a:extLst>
                </a:gridCol>
              </a:tblGrid>
              <a:tr h="128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PostalCode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0745798"/>
                  </a:ext>
                </a:extLst>
              </a:tr>
              <a:tr h="443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M3A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Parkwoods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5507567"/>
                  </a:ext>
                </a:extLst>
              </a:tr>
              <a:tr h="443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Victoria Village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17754389"/>
                  </a:ext>
                </a:extLst>
              </a:tr>
              <a:tr h="443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M5A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Downtown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Harbourfront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3182922"/>
                  </a:ext>
                </a:extLst>
              </a:tr>
              <a:tr h="443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M5A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Downtown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Regent 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58434481"/>
                  </a:ext>
                </a:extLst>
              </a:tr>
              <a:tr h="443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M6A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Lawrence Heights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1398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838A-AA60-421A-AAF1-5C661A6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Geolocation Data added to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B0F378-0214-4BEB-8F30-0B954AC13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12491"/>
              </p:ext>
            </p:extLst>
          </p:nvPr>
        </p:nvGraphicFramePr>
        <p:xfrm>
          <a:off x="838200" y="2441359"/>
          <a:ext cx="10515600" cy="3151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593675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2364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56809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4262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3440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61182514"/>
                    </a:ext>
                  </a:extLst>
                </a:gridCol>
              </a:tblGrid>
              <a:tr h="398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PostalCode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80718560"/>
                  </a:ext>
                </a:extLst>
              </a:tr>
              <a:tr h="39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Scarborough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Rouge, Malvern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43.806686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-79.194353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771633"/>
                  </a:ext>
                </a:extLst>
              </a:tr>
              <a:tr h="777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Scarborough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Highland Creek, Rouge Hill, Port Union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43.784535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-79.160497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57825633"/>
                  </a:ext>
                </a:extLst>
              </a:tr>
              <a:tr h="777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Scarborough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Guildwood, Morningside, West Hill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43.763573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-79.188711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92542716"/>
                  </a:ext>
                </a:extLst>
              </a:tr>
              <a:tr h="39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Scarborough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Woburn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43.770992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-79.216917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9283444"/>
                  </a:ext>
                </a:extLst>
              </a:tr>
              <a:tr h="398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Scarborough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Cedarbrae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43.773136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-79.239476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0996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26F1-3950-4354-B2CD-24608F2E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Processed Dataset used for Evaluation containing only Borough’s in Toronto: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237B8D-E978-4E25-9E79-DAF987EB3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329052"/>
              </p:ext>
            </p:extLst>
          </p:nvPr>
        </p:nvGraphicFramePr>
        <p:xfrm>
          <a:off x="669524" y="2334827"/>
          <a:ext cx="10515600" cy="3613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590803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04914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78515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41605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63119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81043252"/>
                    </a:ext>
                  </a:extLst>
                </a:gridCol>
              </a:tblGrid>
              <a:tr h="4574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PostalCode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Borough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3500042"/>
                  </a:ext>
                </a:extLst>
              </a:tr>
              <a:tr h="457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M4E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43.676357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-79.293031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3420031"/>
                  </a:ext>
                </a:extLst>
              </a:tr>
              <a:tr h="891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Danforth West, Riverdale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43.679557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-79.352188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9730867"/>
                  </a:ext>
                </a:extLst>
              </a:tr>
              <a:tr h="891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Beaches West, India Bazaar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43.668999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-79.315572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9380719"/>
                  </a:ext>
                </a:extLst>
              </a:tr>
              <a:tr h="457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Studio District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43.659526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-79.340923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66619478"/>
                  </a:ext>
                </a:extLst>
              </a:tr>
              <a:tr h="457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Central 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Lawrence 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43.728020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-79.388790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2196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02BF-6536-492A-B923-6FF68738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Map of Toronto using Folium to visualize the neighborhoods: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DA351-254A-4288-9647-FAF2466B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00" y="1825625"/>
            <a:ext cx="8047399" cy="4351338"/>
          </a:xfrm>
        </p:spPr>
      </p:pic>
    </p:spTree>
    <p:extLst>
      <p:ext uri="{BB962C8B-B14F-4D97-AF65-F5344CB8AC3E}">
        <p14:creationId xmlns:p14="http://schemas.microsoft.com/office/powerpoint/2010/main" val="170040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4265-8954-4645-86E0-EB7325E1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FourSquare</a:t>
            </a:r>
            <a:r>
              <a:rPr lang="en-US" b="1" u="sng" dirty="0"/>
              <a:t> API’s to get Venue Details: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A0FB0FB-B5C2-4FDC-A98D-13E62AFD0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596728"/>
              </p:ext>
            </p:extLst>
          </p:nvPr>
        </p:nvGraphicFramePr>
        <p:xfrm>
          <a:off x="408373" y="2032986"/>
          <a:ext cx="11194736" cy="4012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342">
                  <a:extLst>
                    <a:ext uri="{9D8B030D-6E8A-4147-A177-3AD203B41FA5}">
                      <a16:colId xmlns:a16="http://schemas.microsoft.com/office/drawing/2014/main" val="632935000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3032019384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2597013444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4135073604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2840661409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3727525907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1553901156"/>
                    </a:ext>
                  </a:extLst>
                </a:gridCol>
                <a:gridCol w="1399342">
                  <a:extLst>
                    <a:ext uri="{9D8B030D-6E8A-4147-A177-3AD203B41FA5}">
                      <a16:colId xmlns:a16="http://schemas.microsoft.com/office/drawing/2014/main" val="3341875621"/>
                    </a:ext>
                  </a:extLst>
                </a:gridCol>
              </a:tblGrid>
              <a:tr h="884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Neighborhood 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Neighborhood 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Venue 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Venue 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Venue 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2312386"/>
                  </a:ext>
                </a:extLst>
              </a:tr>
              <a:tr h="884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43.676357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-79.293031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Big Carrot Natural Food Market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43.678879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-79.297734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Health Food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6454561"/>
                  </a:ext>
                </a:extLst>
              </a:tr>
              <a:tr h="884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43.676357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-79.293031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Grover Pub and Grub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43.679181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-79.297215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8181255"/>
                  </a:ext>
                </a:extLst>
              </a:tr>
              <a:tr h="45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43.676357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-79.293031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Starbucks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-79.298045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69450518"/>
                  </a:ext>
                </a:extLst>
              </a:tr>
              <a:tr h="45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43.676357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-79.293031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Glen Manor Ravine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43.676821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-79.293942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Trail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95600553"/>
                  </a:ext>
                </a:extLst>
              </a:tr>
              <a:tr h="45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43.676357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-79.293031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Upper Beaches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43.680563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-79.292869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Neighborhood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8933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6B30-B966-46B7-B93E-791543F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Neighborhoods with Most Venues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75DD9-70AD-410F-9802-BBBB42A67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178789"/>
              </p:ext>
            </p:extLst>
          </p:nvPr>
        </p:nvGraphicFramePr>
        <p:xfrm>
          <a:off x="710213" y="1775532"/>
          <a:ext cx="9294921" cy="4589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4921">
                  <a:extLst>
                    <a:ext uri="{9D8B030D-6E8A-4147-A177-3AD203B41FA5}">
                      <a16:colId xmlns:a16="http://schemas.microsoft.com/office/drawing/2014/main" val="2763876908"/>
                    </a:ext>
                  </a:extLst>
                </a:gridCol>
              </a:tblGrid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Davisville</a:t>
                      </a:r>
                      <a:r>
                        <a:rPr lang="en-US" sz="1200" dirty="0">
                          <a:effectLst/>
                        </a:rPr>
                        <a:t>                                                                                                    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925670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Studio District                                                      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389736"/>
                  </a:ext>
                </a:extLst>
              </a:tr>
              <a:tr h="435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St. James Town                                                    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34990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Central Bay Street                                               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073578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Chinatown, Grange Park, Kensington Market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755688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Adelaide, King, Richmond                                  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56597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Harbourfront</a:t>
                      </a:r>
                      <a:r>
                        <a:rPr lang="en-US" sz="1200" dirty="0">
                          <a:effectLst/>
                        </a:rPr>
                        <a:t>, Regent Park                                                                      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163789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 Exchange, Toronto Dominion Centre  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61283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Stn A PO Boxes 25 The Esplanade                                                          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42569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Cabbagetown</a:t>
                      </a:r>
                      <a:r>
                        <a:rPr lang="en-US" sz="1200" dirty="0">
                          <a:effectLst/>
                        </a:rPr>
                        <a:t>, St. James Town                                                                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34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4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6620-B82A-40AC-BF4A-15F06C92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Top Venues for Each Borough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7F63F-BBF9-40C7-B774-F82159BE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8" y="2237111"/>
            <a:ext cx="10432684" cy="3528366"/>
          </a:xfrm>
        </p:spPr>
      </p:pic>
    </p:spTree>
    <p:extLst>
      <p:ext uri="{BB962C8B-B14F-4D97-AF65-F5344CB8AC3E}">
        <p14:creationId xmlns:p14="http://schemas.microsoft.com/office/powerpoint/2010/main" val="327416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399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Coursera Capstone Project</vt:lpstr>
      <vt:lpstr>Neighborhood Recommendation </vt:lpstr>
      <vt:lpstr>Parsed Dataset containing the Postal Codes and Neighborhood Info: </vt:lpstr>
      <vt:lpstr>Geolocation Data added to the Dataset</vt:lpstr>
      <vt:lpstr>Processed Dataset used for Evaluation containing only Borough’s in Toronto:</vt:lpstr>
      <vt:lpstr>Map of Toronto using Folium to visualize the neighborhoods:</vt:lpstr>
      <vt:lpstr>FourSquare API’s to get Venue Details:</vt:lpstr>
      <vt:lpstr>Neighborhoods with Most Venues</vt:lpstr>
      <vt:lpstr>Top Venues for Each Borough</vt:lpstr>
      <vt:lpstr>Visualizing the Clusters</vt:lpstr>
      <vt:lpstr>Exploring the Clusters:</vt:lpstr>
      <vt:lpstr>Results: Best venues suited for an apartment complex </vt:lpstr>
      <vt:lpstr>Results: Recommendations for Neighborhoods: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Karthik-Work</dc:creator>
  <cp:lastModifiedBy>Karthik-Work</cp:lastModifiedBy>
  <cp:revision>8</cp:revision>
  <dcterms:created xsi:type="dcterms:W3CDTF">2019-03-20T21:15:53Z</dcterms:created>
  <dcterms:modified xsi:type="dcterms:W3CDTF">2019-03-20T21:47:35Z</dcterms:modified>
</cp:coreProperties>
</file>