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71" r:id="rId3"/>
    <p:sldId id="272" r:id="rId4"/>
    <p:sldId id="273" r:id="rId5"/>
    <p:sldId id="276" r:id="rId6"/>
    <p:sldId id="274" r:id="rId7"/>
    <p:sldId id="257" r:id="rId8"/>
    <p:sldId id="258" r:id="rId9"/>
    <p:sldId id="259" r:id="rId10"/>
    <p:sldId id="261" r:id="rId11"/>
    <p:sldId id="263" r:id="rId12"/>
    <p:sldId id="264" r:id="rId13"/>
    <p:sldId id="266" r:id="rId14"/>
    <p:sldId id="268" r:id="rId15"/>
    <p:sldId id="269" r:id="rId16"/>
    <p:sldId id="270" r:id="rId17"/>
    <p:sldId id="27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48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465FE0-6F62-443C-AED4-24D94AEE7A8A}" type="datetimeFigureOut">
              <a:rPr lang="en-IN" smtClean="0"/>
              <a:t>15-02-2024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3A09FE-3160-42BB-A6AA-60F8B0FF958E}" type="slidenum">
              <a:rPr lang="en-IN" smtClean="0"/>
              <a:t>‹#›</a:t>
            </a:fld>
            <a:endParaRPr lang="en-IN"/>
          </a:p>
        </p:txBody>
      </p:sp>
    </p:spTree>
    <p:extLst>
      <p:ext uri="{BB962C8B-B14F-4D97-AF65-F5344CB8AC3E}">
        <p14:creationId xmlns:p14="http://schemas.microsoft.com/office/powerpoint/2010/main" val="2639192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465FE0-6F62-443C-AED4-24D94AEE7A8A}" type="datetimeFigureOut">
              <a:rPr lang="en-IN" smtClean="0"/>
              <a:t>15-02-2024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3A09FE-3160-42BB-A6AA-60F8B0FF958E}" type="slidenum">
              <a:rPr lang="en-IN" smtClean="0"/>
              <a:t>‹#›</a:t>
            </a:fld>
            <a:endParaRPr lang="en-IN"/>
          </a:p>
        </p:txBody>
      </p:sp>
    </p:spTree>
    <p:extLst>
      <p:ext uri="{BB962C8B-B14F-4D97-AF65-F5344CB8AC3E}">
        <p14:creationId xmlns:p14="http://schemas.microsoft.com/office/powerpoint/2010/main" val="3843165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465FE0-6F62-443C-AED4-24D94AEE7A8A}" type="datetimeFigureOut">
              <a:rPr lang="en-IN" smtClean="0"/>
              <a:t>15-02-2024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3A09FE-3160-42BB-A6AA-60F8B0FF958E}"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681791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465FE0-6F62-443C-AED4-24D94AEE7A8A}" type="datetimeFigureOut">
              <a:rPr lang="en-IN" smtClean="0"/>
              <a:t>15-02-2024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3A09FE-3160-42BB-A6AA-60F8B0FF958E}" type="slidenum">
              <a:rPr lang="en-IN" smtClean="0"/>
              <a:t>‹#›</a:t>
            </a:fld>
            <a:endParaRPr lang="en-IN"/>
          </a:p>
        </p:txBody>
      </p:sp>
    </p:spTree>
    <p:extLst>
      <p:ext uri="{BB962C8B-B14F-4D97-AF65-F5344CB8AC3E}">
        <p14:creationId xmlns:p14="http://schemas.microsoft.com/office/powerpoint/2010/main" val="38148326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465FE0-6F62-443C-AED4-24D94AEE7A8A}" type="datetimeFigureOut">
              <a:rPr lang="en-IN" smtClean="0"/>
              <a:t>15-02-2024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3A09FE-3160-42BB-A6AA-60F8B0FF958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093998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465FE0-6F62-443C-AED4-24D94AEE7A8A}" type="datetimeFigureOut">
              <a:rPr lang="en-IN" smtClean="0"/>
              <a:t>15-02-2024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3A09FE-3160-42BB-A6AA-60F8B0FF958E}" type="slidenum">
              <a:rPr lang="en-IN" smtClean="0"/>
              <a:t>‹#›</a:t>
            </a:fld>
            <a:endParaRPr lang="en-IN"/>
          </a:p>
        </p:txBody>
      </p:sp>
    </p:spTree>
    <p:extLst>
      <p:ext uri="{BB962C8B-B14F-4D97-AF65-F5344CB8AC3E}">
        <p14:creationId xmlns:p14="http://schemas.microsoft.com/office/powerpoint/2010/main" val="19637305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465FE0-6F62-443C-AED4-24D94AEE7A8A}" type="datetimeFigureOut">
              <a:rPr lang="en-IN" smtClean="0"/>
              <a:t>15-02-2024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3A09FE-3160-42BB-A6AA-60F8B0FF958E}" type="slidenum">
              <a:rPr lang="en-IN" smtClean="0"/>
              <a:t>‹#›</a:t>
            </a:fld>
            <a:endParaRPr lang="en-IN"/>
          </a:p>
        </p:txBody>
      </p:sp>
    </p:spTree>
    <p:extLst>
      <p:ext uri="{BB962C8B-B14F-4D97-AF65-F5344CB8AC3E}">
        <p14:creationId xmlns:p14="http://schemas.microsoft.com/office/powerpoint/2010/main" val="12114518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465FE0-6F62-443C-AED4-24D94AEE7A8A}" type="datetimeFigureOut">
              <a:rPr lang="en-IN" smtClean="0"/>
              <a:t>15-02-2024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3A09FE-3160-42BB-A6AA-60F8B0FF958E}" type="slidenum">
              <a:rPr lang="en-IN" smtClean="0"/>
              <a:t>‹#›</a:t>
            </a:fld>
            <a:endParaRPr lang="en-IN"/>
          </a:p>
        </p:txBody>
      </p:sp>
    </p:spTree>
    <p:extLst>
      <p:ext uri="{BB962C8B-B14F-4D97-AF65-F5344CB8AC3E}">
        <p14:creationId xmlns:p14="http://schemas.microsoft.com/office/powerpoint/2010/main" val="3144075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465FE0-6F62-443C-AED4-24D94AEE7A8A}" type="datetimeFigureOut">
              <a:rPr lang="en-IN" smtClean="0"/>
              <a:t>15-02-2024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3A09FE-3160-42BB-A6AA-60F8B0FF958E}" type="slidenum">
              <a:rPr lang="en-IN" smtClean="0"/>
              <a:t>‹#›</a:t>
            </a:fld>
            <a:endParaRPr lang="en-IN"/>
          </a:p>
        </p:txBody>
      </p:sp>
    </p:spTree>
    <p:extLst>
      <p:ext uri="{BB962C8B-B14F-4D97-AF65-F5344CB8AC3E}">
        <p14:creationId xmlns:p14="http://schemas.microsoft.com/office/powerpoint/2010/main" val="2995379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465FE0-6F62-443C-AED4-24D94AEE7A8A}" type="datetimeFigureOut">
              <a:rPr lang="en-IN" smtClean="0"/>
              <a:t>15-02-2024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3A09FE-3160-42BB-A6AA-60F8B0FF958E}" type="slidenum">
              <a:rPr lang="en-IN" smtClean="0"/>
              <a:t>‹#›</a:t>
            </a:fld>
            <a:endParaRPr lang="en-IN"/>
          </a:p>
        </p:txBody>
      </p:sp>
    </p:spTree>
    <p:extLst>
      <p:ext uri="{BB962C8B-B14F-4D97-AF65-F5344CB8AC3E}">
        <p14:creationId xmlns:p14="http://schemas.microsoft.com/office/powerpoint/2010/main" val="771651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465FE0-6F62-443C-AED4-24D94AEE7A8A}" type="datetimeFigureOut">
              <a:rPr lang="en-IN" smtClean="0"/>
              <a:t>15-02-2024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3A09FE-3160-42BB-A6AA-60F8B0FF958E}" type="slidenum">
              <a:rPr lang="en-IN" smtClean="0"/>
              <a:t>‹#›</a:t>
            </a:fld>
            <a:endParaRPr lang="en-IN"/>
          </a:p>
        </p:txBody>
      </p:sp>
    </p:spTree>
    <p:extLst>
      <p:ext uri="{BB962C8B-B14F-4D97-AF65-F5344CB8AC3E}">
        <p14:creationId xmlns:p14="http://schemas.microsoft.com/office/powerpoint/2010/main" val="3040713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465FE0-6F62-443C-AED4-24D94AEE7A8A}" type="datetimeFigureOut">
              <a:rPr lang="en-IN" smtClean="0"/>
              <a:t>15-02-2024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D3A09FE-3160-42BB-A6AA-60F8B0FF958E}" type="slidenum">
              <a:rPr lang="en-IN" smtClean="0"/>
              <a:t>‹#›</a:t>
            </a:fld>
            <a:endParaRPr lang="en-IN"/>
          </a:p>
        </p:txBody>
      </p:sp>
    </p:spTree>
    <p:extLst>
      <p:ext uri="{BB962C8B-B14F-4D97-AF65-F5344CB8AC3E}">
        <p14:creationId xmlns:p14="http://schemas.microsoft.com/office/powerpoint/2010/main" val="1477819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465FE0-6F62-443C-AED4-24D94AEE7A8A}" type="datetimeFigureOut">
              <a:rPr lang="en-IN" smtClean="0"/>
              <a:t>15-02-2024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D3A09FE-3160-42BB-A6AA-60F8B0FF958E}" type="slidenum">
              <a:rPr lang="en-IN" smtClean="0"/>
              <a:t>‹#›</a:t>
            </a:fld>
            <a:endParaRPr lang="en-IN"/>
          </a:p>
        </p:txBody>
      </p:sp>
    </p:spTree>
    <p:extLst>
      <p:ext uri="{BB962C8B-B14F-4D97-AF65-F5344CB8AC3E}">
        <p14:creationId xmlns:p14="http://schemas.microsoft.com/office/powerpoint/2010/main" val="369027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465FE0-6F62-443C-AED4-24D94AEE7A8A}" type="datetimeFigureOut">
              <a:rPr lang="en-IN" smtClean="0"/>
              <a:t>15-02-2024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D3A09FE-3160-42BB-A6AA-60F8B0FF958E}" type="slidenum">
              <a:rPr lang="en-IN" smtClean="0"/>
              <a:t>‹#›</a:t>
            </a:fld>
            <a:endParaRPr lang="en-IN"/>
          </a:p>
        </p:txBody>
      </p:sp>
    </p:spTree>
    <p:extLst>
      <p:ext uri="{BB962C8B-B14F-4D97-AF65-F5344CB8AC3E}">
        <p14:creationId xmlns:p14="http://schemas.microsoft.com/office/powerpoint/2010/main" val="2840815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465FE0-6F62-443C-AED4-24D94AEE7A8A}" type="datetimeFigureOut">
              <a:rPr lang="en-IN" smtClean="0"/>
              <a:t>15-02-2024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3A09FE-3160-42BB-A6AA-60F8B0FF958E}" type="slidenum">
              <a:rPr lang="en-IN" smtClean="0"/>
              <a:t>‹#›</a:t>
            </a:fld>
            <a:endParaRPr lang="en-IN"/>
          </a:p>
        </p:txBody>
      </p:sp>
    </p:spTree>
    <p:extLst>
      <p:ext uri="{BB962C8B-B14F-4D97-AF65-F5344CB8AC3E}">
        <p14:creationId xmlns:p14="http://schemas.microsoft.com/office/powerpoint/2010/main" val="1087815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465FE0-6F62-443C-AED4-24D94AEE7A8A}" type="datetimeFigureOut">
              <a:rPr lang="en-IN" smtClean="0"/>
              <a:t>15-02-2024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3A09FE-3160-42BB-A6AA-60F8B0FF958E}" type="slidenum">
              <a:rPr lang="en-IN" smtClean="0"/>
              <a:t>‹#›</a:t>
            </a:fld>
            <a:endParaRPr lang="en-IN"/>
          </a:p>
        </p:txBody>
      </p:sp>
    </p:spTree>
    <p:extLst>
      <p:ext uri="{BB962C8B-B14F-4D97-AF65-F5344CB8AC3E}">
        <p14:creationId xmlns:p14="http://schemas.microsoft.com/office/powerpoint/2010/main" val="667960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8465FE0-6F62-443C-AED4-24D94AEE7A8A}" type="datetimeFigureOut">
              <a:rPr lang="en-IN" smtClean="0"/>
              <a:t>15-02-2024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D3A09FE-3160-42BB-A6AA-60F8B0FF958E}" type="slidenum">
              <a:rPr lang="en-IN" smtClean="0"/>
              <a:t>‹#›</a:t>
            </a:fld>
            <a:endParaRPr lang="en-IN"/>
          </a:p>
        </p:txBody>
      </p:sp>
    </p:spTree>
    <p:extLst>
      <p:ext uri="{BB962C8B-B14F-4D97-AF65-F5344CB8AC3E}">
        <p14:creationId xmlns:p14="http://schemas.microsoft.com/office/powerpoint/2010/main" val="311370100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C668AA-4CD7-4653-93AB-2A05CC8E09FD}"/>
              </a:ext>
            </a:extLst>
          </p:cNvPr>
          <p:cNvSpPr>
            <a:spLocks noGrp="1"/>
          </p:cNvSpPr>
          <p:nvPr>
            <p:ph type="title"/>
          </p:nvPr>
        </p:nvSpPr>
        <p:spPr/>
        <p:txBody>
          <a:bodyPr/>
          <a:lstStyle/>
          <a:p>
            <a:r>
              <a:rPr lang="en-US" dirty="0"/>
              <a:t>COURSE OBJECTIVES OF BM&amp;FA </a:t>
            </a:r>
            <a:endParaRPr lang="en-IN" dirty="0"/>
          </a:p>
        </p:txBody>
      </p:sp>
      <p:sp>
        <p:nvSpPr>
          <p:cNvPr id="3" name="Content Placeholder 2">
            <a:extLst>
              <a:ext uri="{FF2B5EF4-FFF2-40B4-BE49-F238E27FC236}">
                <a16:creationId xmlns="" xmlns:a16="http://schemas.microsoft.com/office/drawing/2014/main" id="{D5A35A9B-940B-8141-A606-370E72656E96}"/>
              </a:ext>
            </a:extLst>
          </p:cNvPr>
          <p:cNvSpPr>
            <a:spLocks noGrp="1"/>
          </p:cNvSpPr>
          <p:nvPr>
            <p:ph idx="1"/>
          </p:nvPr>
        </p:nvSpPr>
        <p:spPr/>
        <p:txBody>
          <a:bodyPr>
            <a:normAutofit/>
          </a:bodyPr>
          <a:lstStyle/>
          <a:p>
            <a:pPr algn="just"/>
            <a:r>
              <a:rPr lang="en-US" dirty="0"/>
              <a:t>1. </a:t>
            </a:r>
            <a:r>
              <a:rPr lang="en-US" dirty="0">
                <a:latin typeface="Times New Roman" panose="02020603050405020304" pitchFamily="18" charset="0"/>
                <a:cs typeface="Times New Roman" panose="02020603050405020304" pitchFamily="18" charset="0"/>
              </a:rPr>
              <a:t>To Include the students regarding the adoption and implementation of management principles.</a:t>
            </a:r>
          </a:p>
          <a:p>
            <a:pPr algn="just"/>
            <a:r>
              <a:rPr lang="en-US" dirty="0">
                <a:latin typeface="Times New Roman" panose="02020603050405020304" pitchFamily="18" charset="0"/>
                <a:cs typeface="Times New Roman" panose="02020603050405020304" pitchFamily="18" charset="0"/>
              </a:rPr>
              <a:t>2. To create a focus on the functional organizational structure and its coordination in organization.</a:t>
            </a:r>
          </a:p>
          <a:p>
            <a:pPr algn="just"/>
            <a:r>
              <a:rPr lang="en-US" dirty="0">
                <a:latin typeface="Times New Roman" panose="02020603050405020304" pitchFamily="18" charset="0"/>
                <a:cs typeface="Times New Roman" panose="02020603050405020304" pitchFamily="18" charset="0"/>
              </a:rPr>
              <a:t>3. To make the students understand the concepts of economics and managerial economics.</a:t>
            </a:r>
          </a:p>
          <a:p>
            <a:pPr algn="just"/>
            <a:r>
              <a:rPr lang="en-US" dirty="0">
                <a:latin typeface="Times New Roman" panose="02020603050405020304" pitchFamily="18" charset="0"/>
                <a:cs typeface="Times New Roman" panose="02020603050405020304" pitchFamily="18" charset="0"/>
              </a:rPr>
              <a:t>4. To develop the skills, abilities and competencies regarding cost reduction in various producing conditions.</a:t>
            </a:r>
          </a:p>
          <a:p>
            <a:pPr algn="just"/>
            <a:r>
              <a:rPr lang="en-US" dirty="0">
                <a:latin typeface="Times New Roman" panose="02020603050405020304" pitchFamily="18" charset="0"/>
                <a:cs typeface="Times New Roman" panose="02020603050405020304" pitchFamily="18" charset="0"/>
              </a:rPr>
              <a:t>5. To nurture the students about the financial world of investment decisions.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94041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A22A80F-1B28-C819-D4D4-15AD0A1DCD17}"/>
              </a:ext>
            </a:extLst>
          </p:cNvPr>
          <p:cNvSpPr>
            <a:spLocks noGrp="1"/>
          </p:cNvSpPr>
          <p:nvPr>
            <p:ph type="title"/>
          </p:nvPr>
        </p:nvSpPr>
        <p:spPr/>
        <p:txBody>
          <a:bodyPr>
            <a:normAutofit fontScale="90000"/>
          </a:bodyPr>
          <a:lstStyle/>
          <a:p>
            <a:r>
              <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fourteen principles of management created by Henri Fayol are explained below.</a:t>
            </a:r>
            <a:r>
              <a:rPr lang="en-IN" sz="3600" dirty="0">
                <a:effectLst/>
                <a:latin typeface="Calibri" panose="020F0502020204030204" pitchFamily="34" charset="0"/>
                <a:ea typeface="Calibri" panose="020F0502020204030204" pitchFamily="34" charset="0"/>
                <a:cs typeface="Times New Roman" panose="02020603050405020304" pitchFamily="18" charset="0"/>
              </a:rPr>
              <a:t/>
            </a:r>
            <a:br>
              <a:rPr lang="en-IN" sz="36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 xmlns:a16="http://schemas.microsoft.com/office/drawing/2014/main" id="{8EDF9154-14DC-FF67-AB26-2EBC920E230C}"/>
              </a:ext>
            </a:extLst>
          </p:cNvPr>
          <p:cNvSpPr>
            <a:spLocks noGrp="1"/>
          </p:cNvSpPr>
          <p:nvPr>
            <p:ph sz="half" idx="1"/>
          </p:nvPr>
        </p:nvSpPr>
        <p:spPr/>
        <p:txBody>
          <a:bodyPr/>
          <a:lstStyle/>
          <a:p>
            <a:pPr>
              <a:spcAft>
                <a:spcPts val="935"/>
              </a:spcAft>
            </a:pPr>
            <a:r>
              <a:rPr lang="en-US" sz="1800" b="1" dirty="0">
                <a:solidFill>
                  <a:srgbClr val="333333"/>
                </a:solidFill>
                <a:effectLst/>
                <a:latin typeface="Times New Roman" panose="02020603050405020304" pitchFamily="18" charset="0"/>
                <a:ea typeface="Times New Roman" panose="02020603050405020304" pitchFamily="18" charset="0"/>
              </a:rPr>
              <a:t>1. Division of Work-</a:t>
            </a:r>
            <a:endParaRPr lang="en-IN" sz="1800" dirty="0">
              <a:effectLst/>
              <a:latin typeface="Times New Roman" panose="02020603050405020304" pitchFamily="18" charset="0"/>
              <a:ea typeface="Times New Roman" panose="02020603050405020304" pitchFamily="18" charset="0"/>
            </a:endParaRPr>
          </a:p>
          <a:p>
            <a:pPr>
              <a:spcAft>
                <a:spcPts val="935"/>
              </a:spcAft>
            </a:pPr>
            <a:r>
              <a:rPr lang="en-US" sz="1800" b="1" dirty="0">
                <a:solidFill>
                  <a:srgbClr val="333333"/>
                </a:solidFill>
                <a:effectLst/>
                <a:latin typeface="Times New Roman" panose="02020603050405020304" pitchFamily="18" charset="0"/>
                <a:ea typeface="Times New Roman" panose="02020603050405020304" pitchFamily="18" charset="0"/>
              </a:rPr>
              <a:t>2. Authority and Responsibility-</a:t>
            </a:r>
            <a:endParaRPr lang="en-IN" sz="1800" dirty="0">
              <a:effectLst/>
              <a:latin typeface="Times New Roman" panose="02020603050405020304" pitchFamily="18" charset="0"/>
              <a:ea typeface="Times New Roman" panose="02020603050405020304" pitchFamily="18" charset="0"/>
            </a:endParaRPr>
          </a:p>
          <a:p>
            <a:pPr>
              <a:spcAft>
                <a:spcPts val="935"/>
              </a:spcAft>
            </a:pPr>
            <a:r>
              <a:rPr lang="en-US" sz="1800" b="1" dirty="0">
                <a:solidFill>
                  <a:srgbClr val="333333"/>
                </a:solidFill>
                <a:effectLst/>
                <a:latin typeface="Times New Roman" panose="02020603050405020304" pitchFamily="18" charset="0"/>
                <a:ea typeface="Times New Roman" panose="02020603050405020304" pitchFamily="18" charset="0"/>
              </a:rPr>
              <a:t>3. Discipline-</a:t>
            </a:r>
            <a:endParaRPr lang="en-IN" sz="1800" dirty="0">
              <a:effectLst/>
              <a:latin typeface="Times New Roman" panose="02020603050405020304" pitchFamily="18" charset="0"/>
              <a:ea typeface="Times New Roman" panose="02020603050405020304" pitchFamily="18" charset="0"/>
            </a:endParaRPr>
          </a:p>
          <a:p>
            <a:pPr>
              <a:spcAft>
                <a:spcPts val="935"/>
              </a:spcAft>
            </a:pPr>
            <a:r>
              <a:rPr lang="en-US" sz="1800" b="1" dirty="0">
                <a:solidFill>
                  <a:srgbClr val="333333"/>
                </a:solidFill>
                <a:effectLst/>
                <a:latin typeface="Times New Roman" panose="02020603050405020304" pitchFamily="18" charset="0"/>
                <a:ea typeface="Times New Roman" panose="02020603050405020304" pitchFamily="18" charset="0"/>
              </a:rPr>
              <a:t>4. Unity of Command-</a:t>
            </a:r>
            <a:endParaRPr lang="en-IN" sz="1800" dirty="0">
              <a:effectLst/>
              <a:latin typeface="Times New Roman" panose="02020603050405020304" pitchFamily="18" charset="0"/>
              <a:ea typeface="Times New Roman" panose="02020603050405020304" pitchFamily="18" charset="0"/>
            </a:endParaRPr>
          </a:p>
          <a:p>
            <a:pPr>
              <a:spcAft>
                <a:spcPts val="935"/>
              </a:spcAft>
            </a:pPr>
            <a:r>
              <a:rPr lang="en-US" sz="1800" b="1" dirty="0">
                <a:solidFill>
                  <a:srgbClr val="333333"/>
                </a:solidFill>
                <a:effectLst/>
                <a:latin typeface="Times New Roman" panose="02020603050405020304" pitchFamily="18" charset="0"/>
                <a:ea typeface="Times New Roman" panose="02020603050405020304" pitchFamily="18" charset="0"/>
              </a:rPr>
              <a:t>5. Unity of Direction-</a:t>
            </a:r>
            <a:endParaRPr lang="en-IN" sz="1800" dirty="0">
              <a:effectLst/>
              <a:latin typeface="Times New Roman" panose="02020603050405020304" pitchFamily="18" charset="0"/>
              <a:ea typeface="Times New Roman" panose="02020603050405020304" pitchFamily="18" charset="0"/>
            </a:endParaRPr>
          </a:p>
          <a:p>
            <a:pPr>
              <a:spcAft>
                <a:spcPts val="935"/>
              </a:spcAft>
            </a:pPr>
            <a:r>
              <a:rPr lang="en-US" sz="1800" b="1" dirty="0">
                <a:solidFill>
                  <a:srgbClr val="333333"/>
                </a:solidFill>
                <a:effectLst/>
                <a:latin typeface="Times New Roman" panose="02020603050405020304" pitchFamily="18" charset="0"/>
                <a:ea typeface="Times New Roman" panose="02020603050405020304" pitchFamily="18" charset="0"/>
              </a:rPr>
              <a:t>6. Subordination of Individual </a:t>
            </a:r>
            <a:r>
              <a:rPr lang="en-US" sz="1800" b="1" dirty="0" smtClean="0">
                <a:solidFill>
                  <a:srgbClr val="333333"/>
                </a:solidFill>
                <a:effectLst/>
                <a:latin typeface="Times New Roman" panose="02020603050405020304" pitchFamily="18" charset="0"/>
                <a:ea typeface="Times New Roman" panose="02020603050405020304" pitchFamily="18" charset="0"/>
              </a:rPr>
              <a:t>Interest to organizationa</a:t>
            </a:r>
            <a:r>
              <a:rPr lang="en-US" b="1" dirty="0" smtClean="0">
                <a:solidFill>
                  <a:srgbClr val="333333"/>
                </a:solidFill>
                <a:latin typeface="Times New Roman" panose="02020603050405020304" pitchFamily="18" charset="0"/>
                <a:ea typeface="Times New Roman" panose="02020603050405020304" pitchFamily="18" charset="0"/>
              </a:rPr>
              <a:t>l interest</a:t>
            </a:r>
            <a:endParaRPr lang="en-IN" sz="1800" dirty="0">
              <a:effectLst/>
              <a:latin typeface="Times New Roman" panose="02020603050405020304" pitchFamily="18" charset="0"/>
              <a:ea typeface="Times New Roman" panose="02020603050405020304" pitchFamily="18" charset="0"/>
            </a:endParaRPr>
          </a:p>
          <a:p>
            <a:pPr>
              <a:spcAft>
                <a:spcPts val="935"/>
              </a:spcAft>
            </a:pPr>
            <a:r>
              <a:rPr lang="en-US" sz="1800" b="1" dirty="0">
                <a:solidFill>
                  <a:srgbClr val="333333"/>
                </a:solidFill>
                <a:effectLst/>
                <a:latin typeface="Times New Roman" panose="02020603050405020304" pitchFamily="18" charset="0"/>
                <a:ea typeface="Times New Roman" panose="02020603050405020304" pitchFamily="18" charset="0"/>
              </a:rPr>
              <a:t>7. Remuneration-</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Content Placeholder 3">
            <a:extLst>
              <a:ext uri="{FF2B5EF4-FFF2-40B4-BE49-F238E27FC236}">
                <a16:creationId xmlns="" xmlns:a16="http://schemas.microsoft.com/office/drawing/2014/main" id="{5DFE64EE-545E-11D4-B3D3-DC6701B8F308}"/>
              </a:ext>
            </a:extLst>
          </p:cNvPr>
          <p:cNvSpPr>
            <a:spLocks noGrp="1"/>
          </p:cNvSpPr>
          <p:nvPr>
            <p:ph sz="half" idx="2"/>
          </p:nvPr>
        </p:nvSpPr>
        <p:spPr/>
        <p:txBody>
          <a:bodyPr/>
          <a:lstStyle/>
          <a:p>
            <a:pPr>
              <a:spcAft>
                <a:spcPts val="935"/>
              </a:spcAft>
              <a:buFont typeface="Wingdings" panose="05000000000000000000" pitchFamily="2" charset="2"/>
              <a:buChar char="Ø"/>
            </a:pPr>
            <a:r>
              <a:rPr lang="en-US" sz="1800" b="1" dirty="0">
                <a:solidFill>
                  <a:srgbClr val="333333"/>
                </a:solidFill>
                <a:effectLst/>
                <a:latin typeface="Times New Roman" panose="02020603050405020304" pitchFamily="18" charset="0"/>
                <a:ea typeface="Times New Roman" panose="02020603050405020304" pitchFamily="18" charset="0"/>
              </a:rPr>
              <a:t>8.  Centralization-</a:t>
            </a:r>
            <a:endParaRPr lang="en-IN" sz="1800" dirty="0">
              <a:effectLst/>
              <a:latin typeface="Times New Roman" panose="02020603050405020304" pitchFamily="18" charset="0"/>
              <a:ea typeface="Times New Roman" panose="02020603050405020304" pitchFamily="18" charset="0"/>
            </a:endParaRPr>
          </a:p>
          <a:p>
            <a:pPr>
              <a:spcAft>
                <a:spcPts val="935"/>
              </a:spcAft>
            </a:pPr>
            <a:r>
              <a:rPr lang="en-US" sz="1800" b="1" dirty="0">
                <a:solidFill>
                  <a:srgbClr val="333333"/>
                </a:solidFill>
                <a:effectLst/>
                <a:latin typeface="Times New Roman" panose="02020603050405020304" pitchFamily="18" charset="0"/>
                <a:ea typeface="Times New Roman" panose="02020603050405020304" pitchFamily="18" charset="0"/>
              </a:rPr>
              <a:t>9. Scalar Chain-</a:t>
            </a:r>
            <a:endParaRPr lang="en-IN" sz="1800" dirty="0">
              <a:effectLst/>
              <a:latin typeface="Times New Roman" panose="02020603050405020304" pitchFamily="18" charset="0"/>
              <a:ea typeface="Times New Roman" panose="02020603050405020304" pitchFamily="18" charset="0"/>
            </a:endParaRPr>
          </a:p>
          <a:p>
            <a:pPr>
              <a:spcAft>
                <a:spcPts val="935"/>
              </a:spcAft>
            </a:pPr>
            <a:r>
              <a:rPr lang="en-US" sz="1800" b="1" dirty="0">
                <a:solidFill>
                  <a:srgbClr val="333333"/>
                </a:solidFill>
                <a:effectLst/>
                <a:latin typeface="Times New Roman" panose="02020603050405020304" pitchFamily="18" charset="0"/>
                <a:ea typeface="Times New Roman" panose="02020603050405020304" pitchFamily="18" charset="0"/>
              </a:rPr>
              <a:t>10. Order-</a:t>
            </a:r>
            <a:endParaRPr lang="en-IN" sz="1800" dirty="0">
              <a:effectLst/>
              <a:latin typeface="Times New Roman" panose="02020603050405020304" pitchFamily="18" charset="0"/>
              <a:ea typeface="Times New Roman" panose="02020603050405020304" pitchFamily="18" charset="0"/>
            </a:endParaRPr>
          </a:p>
          <a:p>
            <a:pPr>
              <a:spcAft>
                <a:spcPts val="935"/>
              </a:spcAft>
            </a:pPr>
            <a:r>
              <a:rPr lang="en-US" sz="1800" b="1" dirty="0">
                <a:solidFill>
                  <a:srgbClr val="333333"/>
                </a:solidFill>
                <a:effectLst/>
                <a:latin typeface="Times New Roman" panose="02020603050405020304" pitchFamily="18" charset="0"/>
                <a:ea typeface="Times New Roman" panose="02020603050405020304" pitchFamily="18" charset="0"/>
              </a:rPr>
              <a:t>11. Equity-</a:t>
            </a:r>
          </a:p>
          <a:p>
            <a:pPr>
              <a:spcAft>
                <a:spcPts val="935"/>
              </a:spcAft>
            </a:pPr>
            <a:r>
              <a:rPr lang="en-IN" sz="1800" b="1" dirty="0" smtClean="0">
                <a:effectLst/>
                <a:latin typeface="Times New Roman" panose="02020603050405020304" pitchFamily="18" charset="0"/>
                <a:ea typeface="Times New Roman" panose="02020603050405020304" pitchFamily="18" charset="0"/>
              </a:rPr>
              <a:t>12.Stability of tenure</a:t>
            </a:r>
            <a:endParaRPr lang="en-IN" sz="1800" b="1" dirty="0">
              <a:effectLst/>
              <a:latin typeface="Times New Roman" panose="02020603050405020304" pitchFamily="18" charset="0"/>
              <a:ea typeface="Times New Roman" panose="02020603050405020304" pitchFamily="18" charset="0"/>
            </a:endParaRPr>
          </a:p>
          <a:p>
            <a:pPr>
              <a:spcAft>
                <a:spcPts val="935"/>
              </a:spcAft>
            </a:pPr>
            <a:r>
              <a:rPr lang="en-US" sz="1800" b="1" dirty="0">
                <a:solidFill>
                  <a:srgbClr val="333333"/>
                </a:solidFill>
                <a:effectLst/>
                <a:latin typeface="Times New Roman" panose="02020603050405020304" pitchFamily="18" charset="0"/>
                <a:ea typeface="Times New Roman" panose="02020603050405020304" pitchFamily="18" charset="0"/>
              </a:rPr>
              <a:t>13. </a:t>
            </a:r>
            <a:r>
              <a:rPr lang="en-US" sz="1800" b="1" dirty="0" smtClean="0">
                <a:solidFill>
                  <a:srgbClr val="333333"/>
                </a:solidFill>
                <a:effectLst/>
                <a:latin typeface="Times New Roman" panose="02020603050405020304" pitchFamily="18" charset="0"/>
                <a:ea typeface="Times New Roman" panose="02020603050405020304" pitchFamily="18" charset="0"/>
              </a:rPr>
              <a:t>Initiative-	</a:t>
            </a:r>
            <a:endParaRPr lang="en-IN" sz="1800" dirty="0">
              <a:effectLst/>
              <a:latin typeface="Times New Roman" panose="02020603050405020304" pitchFamily="18" charset="0"/>
              <a:ea typeface="Times New Roman" panose="02020603050405020304" pitchFamily="18" charset="0"/>
            </a:endParaRPr>
          </a:p>
          <a:p>
            <a:pPr>
              <a:spcAft>
                <a:spcPts val="935"/>
              </a:spcAft>
            </a:pPr>
            <a:r>
              <a:rPr lang="en-US" sz="1800" b="1" dirty="0">
                <a:solidFill>
                  <a:srgbClr val="333333"/>
                </a:solidFill>
                <a:effectLst/>
                <a:latin typeface="Times New Roman" panose="02020603050405020304" pitchFamily="18" charset="0"/>
                <a:ea typeface="Times New Roman" panose="02020603050405020304" pitchFamily="18" charset="0"/>
              </a:rPr>
              <a:t>14. Esprit de Corps-</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415860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4235118-8304-C5B9-36BE-8FEB9B072E78}"/>
              </a:ext>
            </a:extLst>
          </p:cNvPr>
          <p:cNvSpPr>
            <a:spLocks noGrp="1"/>
          </p:cNvSpPr>
          <p:nvPr>
            <p:ph type="title"/>
          </p:nvPr>
        </p:nvSpPr>
        <p:spPr>
          <a:xfrm>
            <a:off x="677334" y="609600"/>
            <a:ext cx="8596668" cy="349770"/>
          </a:xfrm>
        </p:spPr>
        <p:txBody>
          <a:bodyPr>
            <a:normAutofit fontScale="90000"/>
          </a:bodyPr>
          <a:lstStyle/>
          <a:p>
            <a:r>
              <a:rPr lang="en-US" sz="1800" b="1" u="sng" dirty="0">
                <a:effectLst/>
                <a:latin typeface="Times New Roman" panose="02020603050405020304" pitchFamily="18" charset="0"/>
                <a:ea typeface="Calibri" panose="020F0502020204030204" pitchFamily="34" charset="0"/>
                <a:cs typeface="Gautami" panose="020B0502040204020203" pitchFamily="34" charset="0"/>
              </a:rPr>
              <a:t>Human Relations Period  (or) Motivational Theory:</a:t>
            </a:r>
            <a:r>
              <a:rPr lang="en-IN" sz="1800" dirty="0">
                <a:effectLst/>
                <a:latin typeface="Calibri" panose="020F0502020204030204" pitchFamily="34" charset="0"/>
                <a:ea typeface="Calibri" panose="020F0502020204030204" pitchFamily="34" charset="0"/>
                <a:cs typeface="Gautami" panose="020B0502040204020203" pitchFamily="34" charset="0"/>
              </a:rPr>
              <a:t/>
            </a:r>
            <a:br>
              <a:rPr lang="en-IN" sz="1800" dirty="0">
                <a:effectLst/>
                <a:latin typeface="Calibri" panose="020F0502020204030204" pitchFamily="34" charset="0"/>
                <a:ea typeface="Calibri" panose="020F0502020204030204" pitchFamily="34" charset="0"/>
                <a:cs typeface="Gautami" panose="020B0502040204020203" pitchFamily="34" charset="0"/>
              </a:rPr>
            </a:br>
            <a:endParaRPr lang="en-IN" dirty="0"/>
          </a:p>
        </p:txBody>
      </p:sp>
      <p:sp>
        <p:nvSpPr>
          <p:cNvPr id="3" name="Content Placeholder 2">
            <a:extLst>
              <a:ext uri="{FF2B5EF4-FFF2-40B4-BE49-F238E27FC236}">
                <a16:creationId xmlns="" xmlns:a16="http://schemas.microsoft.com/office/drawing/2014/main" id="{5BAE048B-C654-F8EA-56CB-EB09466E6D72}"/>
              </a:ext>
            </a:extLst>
          </p:cNvPr>
          <p:cNvSpPr>
            <a:spLocks noGrp="1"/>
          </p:cNvSpPr>
          <p:nvPr>
            <p:ph idx="1"/>
          </p:nvPr>
        </p:nvSpPr>
        <p:spPr>
          <a:xfrm>
            <a:off x="677334" y="959371"/>
            <a:ext cx="8596668" cy="5081992"/>
          </a:xfrm>
        </p:spPr>
        <p:txBody>
          <a:bodyPr>
            <a:normAutofit/>
          </a:bodyPr>
          <a:lstStyle/>
          <a:p>
            <a:r>
              <a:rPr lang="en-US" sz="1800" b="1" u="sng" dirty="0">
                <a:effectLst/>
                <a:latin typeface="Times New Roman" panose="02020603050405020304" pitchFamily="18" charset="0"/>
                <a:ea typeface="Calibri" panose="020F0502020204030204" pitchFamily="34" charset="0"/>
                <a:cs typeface="Gautami" panose="020B0502040204020203" pitchFamily="34" charset="0"/>
              </a:rPr>
              <a:t>Abraham Maslow’s “Need Hierarchy Theory”:</a:t>
            </a:r>
            <a:endParaRPr lang="en-IN" sz="1800" dirty="0">
              <a:effectLst/>
              <a:latin typeface="Calibri" panose="020F0502020204030204" pitchFamily="34" charset="0"/>
              <a:ea typeface="Calibri" panose="020F0502020204030204" pitchFamily="34" charset="0"/>
              <a:cs typeface="Gautami" panose="020B0502040204020203" pitchFamily="34" charset="0"/>
            </a:endParaRPr>
          </a:p>
          <a:p>
            <a:pPr marL="0" indent="0">
              <a:buNone/>
            </a:pPr>
            <a:r>
              <a:rPr lang="en-US" sz="1800" b="1" dirty="0">
                <a:effectLst/>
                <a:latin typeface="Times New Roman" panose="02020603050405020304" pitchFamily="18" charset="0"/>
                <a:ea typeface="Calibri" panose="020F0502020204030204" pitchFamily="34" charset="0"/>
              </a:rPr>
              <a:t>	Abraham Maslow</a:t>
            </a:r>
            <a:r>
              <a:rPr lang="en-US" sz="1800" dirty="0">
                <a:effectLst/>
                <a:latin typeface="Times New Roman" panose="02020603050405020304" pitchFamily="18" charset="0"/>
                <a:ea typeface="Calibri" panose="020F0502020204030204" pitchFamily="34" charset="0"/>
              </a:rPr>
              <a:t> is well renowned for proposing the Hierarchy of Needs Theory in 1943. This theory is a classical depiction of human motivation. This theory is based on the assumption that there is a hierarchy of five needs within each individual</a:t>
            </a:r>
            <a:r>
              <a:rPr lang="en-US" sz="1800" dirty="0" smtClean="0">
                <a:effectLst/>
                <a:latin typeface="Times New Roman" panose="02020603050405020304" pitchFamily="18" charset="0"/>
                <a:ea typeface="Calibri" panose="020F0502020204030204" pitchFamily="34" charset="0"/>
              </a:rPr>
              <a:t>.</a:t>
            </a:r>
            <a:endParaRPr lang="en-IN" dirty="0"/>
          </a:p>
        </p:txBody>
      </p:sp>
      <p:pic>
        <p:nvPicPr>
          <p:cNvPr id="4" name="Content Placeholder 3" descr="Maslows Need Hierarchy Model">
            <a:extLst>
              <a:ext uri="{FF2B5EF4-FFF2-40B4-BE49-F238E27FC236}">
                <a16:creationId xmlns="" xmlns:a16="http://schemas.microsoft.com/office/drawing/2014/main" id="{742BD57C-D327-70B6-0786-42C4B9FCAA6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89665" y="2655518"/>
            <a:ext cx="3998609" cy="3531439"/>
          </a:xfrm>
          <a:prstGeom prst="rect">
            <a:avLst/>
          </a:prstGeom>
          <a:noFill/>
          <a:ln>
            <a:noFill/>
          </a:ln>
        </p:spPr>
      </p:pic>
    </p:spTree>
    <p:extLst>
      <p:ext uri="{BB962C8B-B14F-4D97-AF65-F5344CB8AC3E}">
        <p14:creationId xmlns:p14="http://schemas.microsoft.com/office/powerpoint/2010/main" val="3224557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77334" y="764089"/>
            <a:ext cx="8596668" cy="5277274"/>
          </a:xfrm>
        </p:spPr>
        <p:txBody>
          <a:bodyPr/>
          <a:lstStyle/>
          <a:p>
            <a:pPr lvl="2" indent="-342900" algn="just">
              <a:lnSpc>
                <a:spcPct val="115000"/>
              </a:lnSpc>
              <a:buFont typeface="Wingdings" pitchFamily="2" charset="2"/>
              <a:buChar char="v"/>
            </a:pPr>
            <a:endParaRPr lang="en-US" b="1" u="sng" dirty="0" smtClean="0">
              <a:latin typeface="Times New Roman" panose="02020603050405020304" pitchFamily="18" charset="0"/>
              <a:ea typeface="Calibri" panose="020F0502020204030204" pitchFamily="34" charset="0"/>
              <a:cs typeface="Gautami" panose="020B0502040204020203" pitchFamily="34" charset="0"/>
            </a:endParaRPr>
          </a:p>
          <a:p>
            <a:pPr lvl="2" indent="-342900" algn="just">
              <a:lnSpc>
                <a:spcPct val="115000"/>
              </a:lnSpc>
              <a:buFont typeface="Wingdings" pitchFamily="2" charset="2"/>
              <a:buChar char="v"/>
            </a:pPr>
            <a:endParaRPr lang="en-US" sz="1600" b="1" u="sng" dirty="0">
              <a:latin typeface="Times New Roman" panose="02020603050405020304" pitchFamily="18" charset="0"/>
              <a:ea typeface="Calibri" panose="020F0502020204030204" pitchFamily="34" charset="0"/>
              <a:cs typeface="Gautami" panose="020B0502040204020203" pitchFamily="34" charset="0"/>
            </a:endParaRPr>
          </a:p>
          <a:p>
            <a:pPr lvl="2" indent="-342900" algn="just">
              <a:lnSpc>
                <a:spcPct val="115000"/>
              </a:lnSpc>
              <a:buFont typeface="Wingdings" pitchFamily="2" charset="2"/>
              <a:buChar char="v"/>
            </a:pPr>
            <a:endParaRPr lang="en-US" sz="1600" b="1" u="sng" dirty="0" smtClean="0">
              <a:latin typeface="Times New Roman" panose="02020603050405020304" pitchFamily="18" charset="0"/>
              <a:ea typeface="Calibri" panose="020F0502020204030204" pitchFamily="34" charset="0"/>
              <a:cs typeface="Gautami" panose="020B0502040204020203" pitchFamily="34" charset="0"/>
            </a:endParaRPr>
          </a:p>
          <a:p>
            <a:pPr lvl="2" indent="-342900" algn="just">
              <a:lnSpc>
                <a:spcPct val="115000"/>
              </a:lnSpc>
              <a:buFont typeface="Wingdings" pitchFamily="2" charset="2"/>
              <a:buChar char="v"/>
            </a:pPr>
            <a:r>
              <a:rPr lang="en-US" sz="1600" b="1" u="sng" dirty="0" smtClean="0">
                <a:latin typeface="Times New Roman" panose="02020603050405020304" pitchFamily="18" charset="0"/>
                <a:ea typeface="Calibri" panose="020F0502020204030204" pitchFamily="34" charset="0"/>
                <a:cs typeface="Gautami" panose="020B0502040204020203" pitchFamily="34" charset="0"/>
              </a:rPr>
              <a:t>Physiological </a:t>
            </a:r>
            <a:r>
              <a:rPr lang="en-US" sz="1600" b="1" u="sng" dirty="0">
                <a:latin typeface="Times New Roman" panose="02020603050405020304" pitchFamily="18" charset="0"/>
                <a:ea typeface="Calibri" panose="020F0502020204030204" pitchFamily="34" charset="0"/>
                <a:cs typeface="Gautami" panose="020B0502040204020203" pitchFamily="34" charset="0"/>
              </a:rPr>
              <a:t>needs</a:t>
            </a:r>
            <a:r>
              <a:rPr lang="en-US" sz="1600" b="1" dirty="0">
                <a:latin typeface="Times New Roman" panose="02020603050405020304" pitchFamily="18" charset="0"/>
                <a:ea typeface="Calibri" panose="020F0502020204030204" pitchFamily="34" charset="0"/>
                <a:cs typeface="Gautami" panose="020B0502040204020203" pitchFamily="34" charset="0"/>
              </a:rPr>
              <a:t>- These are the basic needs of air, water, food, clothing and shelter. </a:t>
            </a:r>
            <a:endParaRPr lang="en-IN" sz="1600" b="1" dirty="0">
              <a:latin typeface="Calibri" panose="020F0502020204030204" pitchFamily="34" charset="0"/>
              <a:ea typeface="Calibri" panose="020F0502020204030204" pitchFamily="34" charset="0"/>
              <a:cs typeface="Gautami" panose="020B0502040204020203" pitchFamily="34" charset="0"/>
            </a:endParaRPr>
          </a:p>
          <a:p>
            <a:pPr lvl="0" algn="just">
              <a:lnSpc>
                <a:spcPct val="115000"/>
              </a:lnSpc>
              <a:buFont typeface="Wingdings" pitchFamily="2" charset="2"/>
              <a:buChar char="v"/>
            </a:pPr>
            <a:r>
              <a:rPr lang="en-US" sz="1600" b="1" u="sng" dirty="0">
                <a:latin typeface="Times New Roman" panose="02020603050405020304" pitchFamily="18" charset="0"/>
                <a:ea typeface="Calibri" panose="020F0502020204030204" pitchFamily="34" charset="0"/>
                <a:cs typeface="Gautami" panose="020B0502040204020203" pitchFamily="34" charset="0"/>
              </a:rPr>
              <a:t>Safety needs</a:t>
            </a:r>
            <a:r>
              <a:rPr lang="en-US" sz="1600" b="1" dirty="0">
                <a:latin typeface="Times New Roman" panose="02020603050405020304" pitchFamily="18" charset="0"/>
                <a:ea typeface="Calibri" panose="020F0502020204030204" pitchFamily="34" charset="0"/>
                <a:cs typeface="Gautami" panose="020B0502040204020203" pitchFamily="34" charset="0"/>
              </a:rPr>
              <a:t>- For instance- Job security, financial security, protection from animals, family security, health security, etc.</a:t>
            </a:r>
            <a:endParaRPr lang="en-IN" sz="1600" b="1" dirty="0">
              <a:latin typeface="Calibri" panose="020F0502020204030204" pitchFamily="34" charset="0"/>
              <a:ea typeface="Calibri" panose="020F0502020204030204" pitchFamily="34" charset="0"/>
              <a:cs typeface="Gautami" panose="020B0502040204020203" pitchFamily="34" charset="0"/>
            </a:endParaRPr>
          </a:p>
          <a:p>
            <a:pPr lvl="0" algn="just">
              <a:lnSpc>
                <a:spcPct val="115000"/>
              </a:lnSpc>
              <a:buFont typeface="Wingdings" pitchFamily="2" charset="2"/>
              <a:buChar char="v"/>
            </a:pPr>
            <a:r>
              <a:rPr lang="en-US" sz="1600" b="1" u="sng" dirty="0">
                <a:latin typeface="Times New Roman" panose="02020603050405020304" pitchFamily="18" charset="0"/>
                <a:ea typeface="Calibri" panose="020F0502020204030204" pitchFamily="34" charset="0"/>
                <a:cs typeface="Gautami" panose="020B0502040204020203" pitchFamily="34" charset="0"/>
              </a:rPr>
              <a:t>Social needs-</a:t>
            </a:r>
            <a:r>
              <a:rPr lang="en-US" sz="1600" b="1" dirty="0">
                <a:latin typeface="Times New Roman" panose="02020603050405020304" pitchFamily="18" charset="0"/>
                <a:ea typeface="Calibri" panose="020F0502020204030204" pitchFamily="34" charset="0"/>
                <a:cs typeface="Gautami" panose="020B0502040204020203" pitchFamily="34" charset="0"/>
              </a:rPr>
              <a:t> It include love, affection, care, belongingness, and friendship.</a:t>
            </a:r>
            <a:endParaRPr lang="en-IN" sz="1600" b="1" dirty="0">
              <a:latin typeface="Calibri" panose="020F0502020204030204" pitchFamily="34" charset="0"/>
              <a:ea typeface="Calibri" panose="020F0502020204030204" pitchFamily="34" charset="0"/>
              <a:cs typeface="Gautami" panose="020B0502040204020203" pitchFamily="34" charset="0"/>
            </a:endParaRPr>
          </a:p>
          <a:p>
            <a:pPr lvl="0" algn="just">
              <a:lnSpc>
                <a:spcPct val="115000"/>
              </a:lnSpc>
              <a:buFont typeface="Wingdings" pitchFamily="2" charset="2"/>
              <a:buChar char="v"/>
            </a:pPr>
            <a:r>
              <a:rPr lang="en-US" sz="1600" b="1" u="sng" dirty="0">
                <a:latin typeface="Times New Roman" panose="02020603050405020304" pitchFamily="18" charset="0"/>
                <a:ea typeface="Calibri" panose="020F0502020204030204" pitchFamily="34" charset="0"/>
                <a:cs typeface="Gautami" panose="020B0502040204020203" pitchFamily="34" charset="0"/>
              </a:rPr>
              <a:t>Esteem needs-</a:t>
            </a:r>
            <a:r>
              <a:rPr lang="en-US" sz="1600" b="1" dirty="0">
                <a:latin typeface="Times New Roman" panose="02020603050405020304" pitchFamily="18" charset="0"/>
                <a:ea typeface="Calibri" panose="020F0502020204030204" pitchFamily="34" charset="0"/>
                <a:cs typeface="Gautami" panose="020B0502040204020203" pitchFamily="34" charset="0"/>
              </a:rPr>
              <a:t> self- respect, confidence, competence, achievement and freedom and external recognition, power, status.</a:t>
            </a:r>
            <a:endParaRPr lang="en-IN" sz="1600" b="1" dirty="0">
              <a:latin typeface="Calibri" panose="020F0502020204030204" pitchFamily="34" charset="0"/>
              <a:ea typeface="Calibri" panose="020F0502020204030204" pitchFamily="34" charset="0"/>
              <a:cs typeface="Gautami" panose="020B0502040204020203" pitchFamily="34" charset="0"/>
            </a:endParaRPr>
          </a:p>
          <a:p>
            <a:pPr lvl="0" algn="just">
              <a:lnSpc>
                <a:spcPct val="115000"/>
              </a:lnSpc>
              <a:spcAft>
                <a:spcPts val="1000"/>
              </a:spcAft>
              <a:buFont typeface="Wingdings" pitchFamily="2" charset="2"/>
              <a:buChar char="v"/>
            </a:pPr>
            <a:r>
              <a:rPr lang="en-US" sz="1600" b="1" u="sng" dirty="0">
                <a:latin typeface="Times New Roman" panose="02020603050405020304" pitchFamily="18" charset="0"/>
                <a:ea typeface="Calibri" panose="020F0502020204030204" pitchFamily="34" charset="0"/>
                <a:cs typeface="Gautami" panose="020B0502040204020203" pitchFamily="34" charset="0"/>
              </a:rPr>
              <a:t>Self-actualization need</a:t>
            </a:r>
            <a:r>
              <a:rPr lang="en-US" sz="1600" b="1" dirty="0">
                <a:latin typeface="Times New Roman" panose="02020603050405020304" pitchFamily="18" charset="0"/>
                <a:ea typeface="Calibri" panose="020F0502020204030204" pitchFamily="34" charset="0"/>
                <a:cs typeface="Gautami" panose="020B0502040204020203" pitchFamily="34" charset="0"/>
              </a:rPr>
              <a:t>- It explains what you potential to become. It includes the need for growth and self-contentment. It also includes desire for gaining more knowledge, social- service, creativity and being aesthetic. </a:t>
            </a:r>
            <a:endParaRPr lang="en-IN" sz="1600" b="1" dirty="0">
              <a:latin typeface="Calibri" panose="020F0502020204030204" pitchFamily="34" charset="0"/>
              <a:ea typeface="Calibri" panose="020F0502020204030204" pitchFamily="34" charset="0"/>
              <a:cs typeface="Gautami" panose="020B0502040204020203" pitchFamily="34" charset="0"/>
            </a:endParaRPr>
          </a:p>
          <a:p>
            <a:pPr marL="0" indent="0">
              <a:buNone/>
            </a:pPr>
            <a:endParaRPr lang="en-IN" dirty="0"/>
          </a:p>
          <a:p>
            <a:endParaRPr lang="en-IN" dirty="0"/>
          </a:p>
        </p:txBody>
      </p:sp>
    </p:spTree>
    <p:extLst>
      <p:ext uri="{BB962C8B-B14F-4D97-AF65-F5344CB8AC3E}">
        <p14:creationId xmlns:p14="http://schemas.microsoft.com/office/powerpoint/2010/main" val="3324608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E8F91C6-917D-F91F-DC59-961EB26C045B}"/>
              </a:ext>
            </a:extLst>
          </p:cNvPr>
          <p:cNvSpPr>
            <a:spLocks noGrp="1"/>
          </p:cNvSpPr>
          <p:nvPr>
            <p:ph type="title"/>
          </p:nvPr>
        </p:nvSpPr>
        <p:spPr>
          <a:xfrm>
            <a:off x="677334" y="254833"/>
            <a:ext cx="8596668" cy="1675567"/>
          </a:xfrm>
        </p:spPr>
        <p:txBody>
          <a:bodyPr>
            <a:noAutofit/>
          </a:bodyPr>
          <a:lstStyle/>
          <a:p>
            <a:r>
              <a:rPr lang="en-US" sz="1800" b="1" u="sng" dirty="0">
                <a:effectLst/>
                <a:latin typeface="Times New Roman" panose="02020603050405020304" pitchFamily="18" charset="0"/>
                <a:ea typeface="Calibri" panose="020F0502020204030204" pitchFamily="34" charset="0"/>
                <a:cs typeface="Gautami" panose="020B0502040204020203" pitchFamily="34" charset="0"/>
              </a:rPr>
              <a:t>“Theory X and Theory Y” of Douglas McGregor:</a:t>
            </a:r>
            <a:r>
              <a:rPr lang="en-IN" sz="1800" dirty="0">
                <a:effectLst/>
                <a:latin typeface="Calibri" panose="020F0502020204030204" pitchFamily="34" charset="0"/>
                <a:ea typeface="Calibri" panose="020F0502020204030204" pitchFamily="34" charset="0"/>
                <a:cs typeface="Gautami" panose="020B0502040204020203" pitchFamily="34" charset="0"/>
              </a:rPr>
              <a:t/>
            </a:r>
            <a:br>
              <a:rPr lang="en-IN" sz="1800" dirty="0">
                <a:effectLst/>
                <a:latin typeface="Calibri" panose="020F0502020204030204" pitchFamily="34" charset="0"/>
                <a:ea typeface="Calibri" panose="020F0502020204030204" pitchFamily="34" charset="0"/>
                <a:cs typeface="Gautami" panose="020B0502040204020203" pitchFamily="34" charset="0"/>
              </a:rPr>
            </a:br>
            <a:r>
              <a:rPr lang="en-US" sz="1800" dirty="0">
                <a:effectLst/>
                <a:latin typeface="Times New Roman" panose="02020603050405020304" pitchFamily="18" charset="0"/>
                <a:ea typeface="Calibri" panose="020F0502020204030204" pitchFamily="34" charset="0"/>
                <a:cs typeface="Gautami" panose="020B0502040204020203" pitchFamily="34" charset="0"/>
              </a:rPr>
              <a:t>In 1960, Douglas McGregor formulated Theory X and Theory Y suggesting two aspects of human </a:t>
            </a:r>
            <a:r>
              <a:rPr lang="en-US" sz="1800" dirty="0" err="1">
                <a:effectLst/>
                <a:latin typeface="Times New Roman" panose="02020603050405020304" pitchFamily="18" charset="0"/>
                <a:ea typeface="Calibri" panose="020F0502020204030204" pitchFamily="34" charset="0"/>
                <a:cs typeface="Gautami" panose="020B0502040204020203" pitchFamily="34" charset="0"/>
              </a:rPr>
              <a:t>behaviour</a:t>
            </a:r>
            <a:r>
              <a:rPr lang="en-US" sz="1800" dirty="0">
                <a:effectLst/>
                <a:latin typeface="Times New Roman" panose="02020603050405020304" pitchFamily="18" charset="0"/>
                <a:ea typeface="Calibri" panose="020F0502020204030204" pitchFamily="34" charset="0"/>
                <a:cs typeface="Gautami" panose="020B0502040204020203" pitchFamily="34" charset="0"/>
              </a:rPr>
              <a:t> at work. one of which is negative, called as Theory X and the other is positive, so called as Theory Y. According to McGregor, the perception of managers on the nature of individuals is based on various assumptions.</a:t>
            </a:r>
            <a:r>
              <a:rPr lang="en-IN" sz="1800" dirty="0">
                <a:effectLst/>
                <a:latin typeface="Calibri" panose="020F0502020204030204" pitchFamily="34" charset="0"/>
                <a:ea typeface="Calibri" panose="020F0502020204030204" pitchFamily="34" charset="0"/>
                <a:cs typeface="Gautami" panose="020B0502040204020203" pitchFamily="34" charset="0"/>
              </a:rPr>
              <a:t/>
            </a:r>
            <a:br>
              <a:rPr lang="en-IN" sz="1800" dirty="0">
                <a:effectLst/>
                <a:latin typeface="Calibri" panose="020F0502020204030204" pitchFamily="34" charset="0"/>
                <a:ea typeface="Calibri" panose="020F0502020204030204" pitchFamily="34" charset="0"/>
                <a:cs typeface="Gautami" panose="020B0502040204020203" pitchFamily="34" charset="0"/>
              </a:rPr>
            </a:br>
            <a:endParaRPr lang="en-IN" sz="1800" dirty="0"/>
          </a:p>
        </p:txBody>
      </p:sp>
      <p:sp>
        <p:nvSpPr>
          <p:cNvPr id="3" name="Content Placeholder 2">
            <a:extLst>
              <a:ext uri="{FF2B5EF4-FFF2-40B4-BE49-F238E27FC236}">
                <a16:creationId xmlns="" xmlns:a16="http://schemas.microsoft.com/office/drawing/2014/main" id="{F2D09D8A-4B44-5125-57BF-B09AC560CF19}"/>
              </a:ext>
            </a:extLst>
          </p:cNvPr>
          <p:cNvSpPr>
            <a:spLocks noGrp="1"/>
          </p:cNvSpPr>
          <p:nvPr>
            <p:ph sz="half" idx="1"/>
          </p:nvPr>
        </p:nvSpPr>
        <p:spPr/>
        <p:txBody>
          <a:bodyPr>
            <a:normAutofit fontScale="70000" lnSpcReduction="20000"/>
          </a:bodyPr>
          <a:lstStyle/>
          <a:p>
            <a:pPr algn="just">
              <a:lnSpc>
                <a:spcPct val="115000"/>
              </a:lnSpc>
              <a:spcAft>
                <a:spcPts val="1000"/>
              </a:spcAft>
            </a:pPr>
            <a:r>
              <a:rPr lang="en-US" sz="1800" b="1" u="sng" dirty="0">
                <a:effectLst/>
                <a:latin typeface="Times New Roman" panose="02020603050405020304" pitchFamily="18" charset="0"/>
                <a:ea typeface="Calibri" panose="020F0502020204030204" pitchFamily="34" charset="0"/>
                <a:cs typeface="Gautami" panose="020B0502040204020203" pitchFamily="34" charset="0"/>
              </a:rPr>
              <a:t>Assumptions of Theory X</a:t>
            </a:r>
            <a:r>
              <a:rPr lang="en-US" sz="1800" b="1" u="none" strike="noStrike" dirty="0">
                <a:effectLst/>
                <a:latin typeface="Times New Roman" panose="02020603050405020304" pitchFamily="18" charset="0"/>
                <a:ea typeface="Calibri" panose="020F0502020204030204" pitchFamily="34" charset="0"/>
                <a:cs typeface="Gautami" panose="020B0502040204020203" pitchFamily="34" charset="0"/>
              </a:rPr>
              <a:t> </a:t>
            </a:r>
            <a:endParaRPr lang="en-IN" sz="1800" dirty="0">
              <a:effectLst/>
              <a:latin typeface="Calibri" panose="020F0502020204030204" pitchFamily="34" charset="0"/>
              <a:ea typeface="Calibri" panose="020F0502020204030204" pitchFamily="34" charset="0"/>
              <a:cs typeface="Gautami" panose="020B0502040204020203" pitchFamily="34" charset="0"/>
            </a:endParaRPr>
          </a:p>
          <a:p>
            <a:pPr marL="342900" lvl="0" indent="-342900" algn="just">
              <a:lnSpc>
                <a:spcPct val="115000"/>
              </a:lnSpc>
              <a:buFont typeface="Wingdings" panose="05000000000000000000" pitchFamily="2" charset="2"/>
              <a:buChar char=""/>
            </a:pPr>
            <a:r>
              <a:rPr lang="en-US" sz="2600" dirty="0">
                <a:effectLst/>
                <a:latin typeface="Times New Roman" panose="02020603050405020304" pitchFamily="18" charset="0"/>
                <a:ea typeface="Calibri" panose="020F0502020204030204" pitchFamily="34" charset="0"/>
                <a:cs typeface="Gautami" panose="020B0502040204020203" pitchFamily="34" charset="0"/>
              </a:rPr>
              <a:t>Employees are inherently lazy.</a:t>
            </a:r>
            <a:endParaRPr lang="en-IN" sz="2600" dirty="0">
              <a:effectLst/>
              <a:latin typeface="Calibri" panose="020F0502020204030204" pitchFamily="34" charset="0"/>
              <a:ea typeface="Calibri" panose="020F0502020204030204" pitchFamily="34" charset="0"/>
              <a:cs typeface="Gautami" panose="020B0502040204020203" pitchFamily="34" charset="0"/>
            </a:endParaRPr>
          </a:p>
          <a:p>
            <a:pPr marL="342900" lvl="0" indent="-342900" algn="just">
              <a:lnSpc>
                <a:spcPct val="115000"/>
              </a:lnSpc>
              <a:buFont typeface="Wingdings" panose="05000000000000000000" pitchFamily="2" charset="2"/>
              <a:buChar char=""/>
            </a:pPr>
            <a:r>
              <a:rPr lang="en-US" sz="2600" dirty="0">
                <a:effectLst/>
                <a:latin typeface="Times New Roman" panose="02020603050405020304" pitchFamily="18" charset="0"/>
                <a:ea typeface="Calibri" panose="020F0502020204030204" pitchFamily="34" charset="0"/>
                <a:cs typeface="Gautami" panose="020B0502040204020203" pitchFamily="34" charset="0"/>
              </a:rPr>
              <a:t>They require constant guidance and support</a:t>
            </a:r>
            <a:endParaRPr lang="en-IN" sz="2600" dirty="0">
              <a:effectLst/>
              <a:latin typeface="Calibri" panose="020F0502020204030204" pitchFamily="34" charset="0"/>
              <a:ea typeface="Calibri" panose="020F0502020204030204" pitchFamily="34" charset="0"/>
              <a:cs typeface="Gautami" panose="020B0502040204020203" pitchFamily="34" charset="0"/>
            </a:endParaRPr>
          </a:p>
          <a:p>
            <a:pPr marL="342900" lvl="0" indent="-342900" algn="just">
              <a:lnSpc>
                <a:spcPct val="115000"/>
              </a:lnSpc>
              <a:buFont typeface="Wingdings" panose="05000000000000000000" pitchFamily="2" charset="2"/>
              <a:buChar char=""/>
            </a:pPr>
            <a:r>
              <a:rPr lang="en-US" sz="2600" dirty="0">
                <a:effectLst/>
                <a:latin typeface="Times New Roman" panose="02020603050405020304" pitchFamily="18" charset="0"/>
                <a:ea typeface="Calibri" panose="020F0502020204030204" pitchFamily="34" charset="0"/>
                <a:cs typeface="Gautami" panose="020B0502040204020203" pitchFamily="34" charset="0"/>
              </a:rPr>
              <a:t>Some time they require even coercion and control.</a:t>
            </a:r>
            <a:endParaRPr lang="en-IN" sz="2600" dirty="0">
              <a:effectLst/>
              <a:latin typeface="Calibri" panose="020F0502020204030204" pitchFamily="34" charset="0"/>
              <a:ea typeface="Calibri" panose="020F0502020204030204" pitchFamily="34" charset="0"/>
              <a:cs typeface="Gautami" panose="020B0502040204020203" pitchFamily="34" charset="0"/>
            </a:endParaRPr>
          </a:p>
          <a:p>
            <a:pPr marL="342900" lvl="0" indent="-342900" algn="just">
              <a:lnSpc>
                <a:spcPct val="115000"/>
              </a:lnSpc>
              <a:buFont typeface="Wingdings" panose="05000000000000000000" pitchFamily="2" charset="2"/>
              <a:buChar char=""/>
            </a:pPr>
            <a:r>
              <a:rPr lang="en-US" sz="2600" dirty="0">
                <a:effectLst/>
                <a:latin typeface="Times New Roman" panose="02020603050405020304" pitchFamily="18" charset="0"/>
                <a:ea typeface="Calibri" panose="020F0502020204030204" pitchFamily="34" charset="0"/>
                <a:cs typeface="Gautami" panose="020B0502040204020203" pitchFamily="34" charset="0"/>
              </a:rPr>
              <a:t>Given opportunity, they would like to avoid responsibility.</a:t>
            </a:r>
            <a:endParaRPr lang="en-IN" sz="2600" dirty="0">
              <a:effectLst/>
              <a:latin typeface="Calibri" panose="020F0502020204030204" pitchFamily="34" charset="0"/>
              <a:ea typeface="Calibri" panose="020F0502020204030204" pitchFamily="34" charset="0"/>
              <a:cs typeface="Gautami" panose="020B0502040204020203" pitchFamily="34" charset="0"/>
            </a:endParaRPr>
          </a:p>
          <a:p>
            <a:pPr marL="342900" lvl="0" indent="-342900" algn="just">
              <a:lnSpc>
                <a:spcPct val="115000"/>
              </a:lnSpc>
              <a:spcAft>
                <a:spcPts val="1000"/>
              </a:spcAft>
              <a:buFont typeface="Wingdings" panose="05000000000000000000" pitchFamily="2" charset="2"/>
              <a:buChar char=""/>
            </a:pPr>
            <a:r>
              <a:rPr lang="en-US" sz="2600" dirty="0">
                <a:effectLst/>
                <a:latin typeface="Times New Roman" panose="02020603050405020304" pitchFamily="18" charset="0"/>
                <a:ea typeface="Calibri" panose="020F0502020204030204" pitchFamily="34" charset="0"/>
                <a:cs typeface="Gautami" panose="020B0502040204020203" pitchFamily="34" charset="0"/>
              </a:rPr>
              <a:t> They do not show up any ambition but always seek security.</a:t>
            </a:r>
            <a:endParaRPr lang="en-IN" sz="2600" dirty="0">
              <a:effectLst/>
              <a:latin typeface="Calibri" panose="020F0502020204030204" pitchFamily="34" charset="0"/>
              <a:ea typeface="Calibri" panose="020F0502020204030204" pitchFamily="34" charset="0"/>
              <a:cs typeface="Gautami" panose="020B0502040204020203" pitchFamily="34" charset="0"/>
            </a:endParaRPr>
          </a:p>
          <a:p>
            <a:pPr marL="114300" indent="0" algn="just">
              <a:lnSpc>
                <a:spcPct val="115000"/>
              </a:lnSpc>
              <a:spcAft>
                <a:spcPts val="1000"/>
              </a:spcAft>
              <a:buNone/>
            </a:pPr>
            <a:endParaRPr lang="en-IN" sz="1800" dirty="0">
              <a:effectLst/>
              <a:latin typeface="Calibri" panose="020F0502020204030204" pitchFamily="34" charset="0"/>
              <a:ea typeface="Calibri" panose="020F0502020204030204" pitchFamily="34" charset="0"/>
              <a:cs typeface="Gautami" panose="020B0502040204020203" pitchFamily="34" charset="0"/>
            </a:endParaRPr>
          </a:p>
          <a:p>
            <a:endParaRPr lang="en-IN" dirty="0"/>
          </a:p>
        </p:txBody>
      </p:sp>
      <p:sp>
        <p:nvSpPr>
          <p:cNvPr id="4" name="Content Placeholder 3">
            <a:extLst>
              <a:ext uri="{FF2B5EF4-FFF2-40B4-BE49-F238E27FC236}">
                <a16:creationId xmlns="" xmlns:a16="http://schemas.microsoft.com/office/drawing/2014/main" id="{49C2F42F-BB00-44D3-416A-BBFFF1E17644}"/>
              </a:ext>
            </a:extLst>
          </p:cNvPr>
          <p:cNvSpPr>
            <a:spLocks noGrp="1"/>
          </p:cNvSpPr>
          <p:nvPr>
            <p:ph sz="half" idx="2"/>
          </p:nvPr>
        </p:nvSpPr>
        <p:spPr/>
        <p:txBody>
          <a:bodyPr>
            <a:normAutofit fontScale="70000" lnSpcReduction="20000"/>
          </a:bodyPr>
          <a:lstStyle/>
          <a:p>
            <a:pPr algn="just">
              <a:lnSpc>
                <a:spcPct val="115000"/>
              </a:lnSpc>
              <a:spcAft>
                <a:spcPts val="1000"/>
              </a:spcAft>
            </a:pPr>
            <a:r>
              <a:rPr lang="en-US" sz="1800" b="1" u="sng" dirty="0">
                <a:effectLst/>
                <a:latin typeface="Times New Roman" panose="02020603050405020304" pitchFamily="18" charset="0"/>
                <a:ea typeface="Calibri" panose="020F0502020204030204" pitchFamily="34" charset="0"/>
                <a:cs typeface="Gautami" panose="020B0502040204020203" pitchFamily="34" charset="0"/>
              </a:rPr>
              <a:t>Assumptions of Theory Y</a:t>
            </a:r>
            <a:endParaRPr lang="en-IN" sz="1800" dirty="0">
              <a:effectLst/>
              <a:latin typeface="Calibri" panose="020F0502020204030204" pitchFamily="34" charset="0"/>
              <a:ea typeface="Calibri" panose="020F0502020204030204" pitchFamily="34" charset="0"/>
              <a:cs typeface="Gautami" panose="020B0502040204020203" pitchFamily="34" charset="0"/>
            </a:endParaRPr>
          </a:p>
          <a:p>
            <a:pPr marL="342900" lvl="0" indent="-342900" algn="just">
              <a:lnSpc>
                <a:spcPct val="115000"/>
              </a:lnSpc>
              <a:buFont typeface="Wingdings" panose="05000000000000000000" pitchFamily="2" charset="2"/>
              <a:buChar char=""/>
            </a:pPr>
            <a:r>
              <a:rPr lang="en-US" sz="2100" dirty="0">
                <a:effectLst/>
                <a:latin typeface="Times New Roman" panose="02020603050405020304" pitchFamily="18" charset="0"/>
                <a:ea typeface="Calibri" panose="020F0502020204030204" pitchFamily="34" charset="0"/>
                <a:cs typeface="Gautami" panose="020B0502040204020203" pitchFamily="34" charset="0"/>
              </a:rPr>
              <a:t>Some employees consider work as natural as play or rest.</a:t>
            </a:r>
            <a:endParaRPr lang="en-IN" sz="2100" dirty="0">
              <a:effectLst/>
              <a:latin typeface="Calibri" panose="020F0502020204030204" pitchFamily="34" charset="0"/>
              <a:ea typeface="Calibri" panose="020F0502020204030204" pitchFamily="34" charset="0"/>
              <a:cs typeface="Gautami" panose="020B0502040204020203" pitchFamily="34" charset="0"/>
            </a:endParaRPr>
          </a:p>
          <a:p>
            <a:pPr marL="342900" lvl="0" indent="-342900" algn="just">
              <a:lnSpc>
                <a:spcPct val="115000"/>
              </a:lnSpc>
              <a:buFont typeface="Wingdings" panose="05000000000000000000" pitchFamily="2" charset="2"/>
              <a:buChar char=""/>
            </a:pPr>
            <a:r>
              <a:rPr lang="en-US" sz="2100" dirty="0">
                <a:effectLst/>
                <a:latin typeface="Times New Roman" panose="02020603050405020304" pitchFamily="18" charset="0"/>
                <a:ea typeface="Calibri" panose="020F0502020204030204" pitchFamily="34" charset="0"/>
                <a:cs typeface="Gautami" panose="020B0502040204020203" pitchFamily="34" charset="0"/>
              </a:rPr>
              <a:t>These employees are capable of directing and controlling performance on the own. </a:t>
            </a:r>
            <a:endParaRPr lang="en-IN" sz="2100" dirty="0">
              <a:effectLst/>
              <a:latin typeface="Calibri" panose="020F0502020204030204" pitchFamily="34" charset="0"/>
              <a:ea typeface="Calibri" panose="020F0502020204030204" pitchFamily="34" charset="0"/>
              <a:cs typeface="Gautami" panose="020B0502040204020203" pitchFamily="34" charset="0"/>
            </a:endParaRPr>
          </a:p>
          <a:p>
            <a:pPr marL="342900" lvl="0" indent="-342900" algn="just">
              <a:lnSpc>
                <a:spcPct val="115000"/>
              </a:lnSpc>
              <a:buFont typeface="Wingdings" panose="05000000000000000000" pitchFamily="2" charset="2"/>
              <a:buChar char=""/>
            </a:pPr>
            <a:r>
              <a:rPr lang="en-US" sz="2100" dirty="0">
                <a:effectLst/>
                <a:latin typeface="Times New Roman" panose="02020603050405020304" pitchFamily="18" charset="0"/>
                <a:ea typeface="Calibri" panose="020F0502020204030204" pitchFamily="34" charset="0"/>
                <a:cs typeface="Gautami" panose="020B0502040204020203" pitchFamily="34" charset="0"/>
              </a:rPr>
              <a:t>Higher rewards make these employees more committed to organization.</a:t>
            </a:r>
            <a:endParaRPr lang="en-IN" sz="2100" dirty="0">
              <a:effectLst/>
              <a:latin typeface="Calibri" panose="020F0502020204030204" pitchFamily="34" charset="0"/>
              <a:ea typeface="Calibri" panose="020F0502020204030204" pitchFamily="34" charset="0"/>
              <a:cs typeface="Gautami" panose="020B0502040204020203" pitchFamily="34" charset="0"/>
            </a:endParaRPr>
          </a:p>
          <a:p>
            <a:pPr marL="342900" lvl="0" indent="-342900" algn="just">
              <a:lnSpc>
                <a:spcPct val="115000"/>
              </a:lnSpc>
              <a:buFont typeface="Wingdings" panose="05000000000000000000" pitchFamily="2" charset="2"/>
              <a:buChar char=""/>
            </a:pPr>
            <a:r>
              <a:rPr lang="en-US" sz="2100" dirty="0">
                <a:effectLst/>
                <a:latin typeface="Times New Roman" panose="02020603050405020304" pitchFamily="18" charset="0"/>
                <a:ea typeface="Calibri" panose="020F0502020204030204" pitchFamily="34" charset="0"/>
                <a:cs typeface="Gautami" panose="020B0502040204020203" pitchFamily="34" charset="0"/>
              </a:rPr>
              <a:t>Give an opportunity, they not only accept responsibility but also look for opportunities to outperform others.</a:t>
            </a:r>
            <a:endParaRPr lang="en-IN" sz="2100" dirty="0">
              <a:effectLst/>
              <a:latin typeface="Calibri" panose="020F0502020204030204" pitchFamily="34" charset="0"/>
              <a:ea typeface="Calibri" panose="020F0502020204030204" pitchFamily="34" charset="0"/>
              <a:cs typeface="Gautami" panose="020B0502040204020203" pitchFamily="34" charset="0"/>
            </a:endParaRPr>
          </a:p>
          <a:p>
            <a:pPr marL="342900" lvl="0" indent="-342900" algn="just">
              <a:lnSpc>
                <a:spcPct val="115000"/>
              </a:lnSpc>
              <a:spcAft>
                <a:spcPts val="1000"/>
              </a:spcAft>
              <a:buFont typeface="Wingdings" panose="05000000000000000000" pitchFamily="2" charset="2"/>
              <a:buChar char=""/>
            </a:pPr>
            <a:r>
              <a:rPr lang="en-US" sz="2100" dirty="0">
                <a:effectLst/>
                <a:latin typeface="Times New Roman" panose="02020603050405020304" pitchFamily="18" charset="0"/>
                <a:ea typeface="Calibri" panose="020F0502020204030204" pitchFamily="34" charset="0"/>
                <a:cs typeface="Gautami" panose="020B0502040204020203" pitchFamily="34" charset="0"/>
              </a:rPr>
              <a:t>Most of them are highly imaginative, creative, and display ingenuity in handling organizational issues.</a:t>
            </a:r>
            <a:endParaRPr lang="en-IN" sz="2100" dirty="0">
              <a:effectLst/>
              <a:latin typeface="Calibri" panose="020F0502020204030204" pitchFamily="34" charset="0"/>
              <a:ea typeface="Calibri" panose="020F0502020204030204" pitchFamily="34" charset="0"/>
              <a:cs typeface="Gautami" panose="020B0502040204020203" pitchFamily="34" charset="0"/>
            </a:endParaRPr>
          </a:p>
          <a:p>
            <a:endParaRPr lang="en-IN" dirty="0"/>
          </a:p>
        </p:txBody>
      </p:sp>
    </p:spTree>
    <p:extLst>
      <p:ext uri="{BB962C8B-B14F-4D97-AF65-F5344CB8AC3E}">
        <p14:creationId xmlns:p14="http://schemas.microsoft.com/office/powerpoint/2010/main" val="17956222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8B21B58-98B7-B622-0B51-0F0291518125}"/>
              </a:ext>
            </a:extLst>
          </p:cNvPr>
          <p:cNvSpPr>
            <a:spLocks noGrp="1"/>
          </p:cNvSpPr>
          <p:nvPr>
            <p:ph type="title"/>
          </p:nvPr>
        </p:nvSpPr>
        <p:spPr>
          <a:xfrm>
            <a:off x="677333" y="429720"/>
            <a:ext cx="9830771" cy="1320800"/>
          </a:xfrm>
        </p:spPr>
        <p:txBody>
          <a:bodyPr>
            <a:normAutofit fontScale="90000"/>
          </a:bodyPr>
          <a:lstStyle/>
          <a:p>
            <a:pPr>
              <a:lnSpc>
                <a:spcPct val="115000"/>
              </a:lnSpc>
              <a:spcAft>
                <a:spcPts val="1000"/>
              </a:spcAft>
            </a:pPr>
            <a:r>
              <a:rPr lang="en-US" sz="1800" b="1" u="sng" dirty="0">
                <a:effectLst/>
                <a:latin typeface="Times New Roman" panose="02020603050405020304" pitchFamily="18" charset="0"/>
                <a:ea typeface="Calibri" panose="020F0502020204030204" pitchFamily="34" charset="0"/>
                <a:cs typeface="Gautami" panose="020B0502040204020203" pitchFamily="34" charset="0"/>
              </a:rPr>
              <a:t>Herzberg’s Two-Factor Theory of Motivation</a:t>
            </a:r>
            <a:r>
              <a:rPr lang="en-IN" sz="1800" dirty="0">
                <a:effectLst/>
                <a:latin typeface="Calibri" panose="020F0502020204030204" pitchFamily="34" charset="0"/>
                <a:ea typeface="Calibri" panose="020F0502020204030204" pitchFamily="34" charset="0"/>
                <a:cs typeface="Gautami" panose="020B0502040204020203" pitchFamily="34" charset="0"/>
              </a:rPr>
              <a:t/>
            </a:r>
            <a:br>
              <a:rPr lang="en-IN" sz="1800" dirty="0">
                <a:effectLst/>
                <a:latin typeface="Calibri" panose="020F0502020204030204" pitchFamily="34" charset="0"/>
                <a:ea typeface="Calibri" panose="020F0502020204030204" pitchFamily="34" charset="0"/>
                <a:cs typeface="Gautami" panose="020B0502040204020203" pitchFamily="34" charset="0"/>
              </a:rPr>
            </a:br>
            <a:r>
              <a:rPr lang="en-US" sz="1800" dirty="0">
                <a:effectLst/>
                <a:latin typeface="Times New Roman" panose="02020603050405020304" pitchFamily="18" charset="0"/>
                <a:ea typeface="Calibri" panose="020F0502020204030204" pitchFamily="34" charset="0"/>
                <a:cs typeface="Gautami" panose="020B0502040204020203" pitchFamily="34" charset="0"/>
              </a:rPr>
              <a:t> </a:t>
            </a:r>
            <a:r>
              <a:rPr lang="en-US" sz="1800" b="1" dirty="0">
                <a:effectLst/>
                <a:latin typeface="Times New Roman" panose="02020603050405020304" pitchFamily="18" charset="0"/>
                <a:ea typeface="Calibri" panose="020F0502020204030204" pitchFamily="34" charset="0"/>
              </a:rPr>
              <a:t>In 1959, Frederick Herzberg</a:t>
            </a:r>
            <a:r>
              <a:rPr lang="en-US" sz="1800" dirty="0">
                <a:effectLst/>
                <a:latin typeface="Times New Roman" panose="02020603050405020304" pitchFamily="18" charset="0"/>
                <a:ea typeface="Calibri" panose="020F0502020204030204" pitchFamily="34" charset="0"/>
              </a:rPr>
              <a:t>, a </a:t>
            </a:r>
            <a:r>
              <a:rPr lang="en-US" sz="1800" dirty="0" err="1" smtClean="0">
                <a:effectLst/>
                <a:latin typeface="Times New Roman" panose="02020603050405020304" pitchFamily="18" charset="0"/>
                <a:ea typeface="Calibri" panose="020F0502020204030204" pitchFamily="34" charset="0"/>
              </a:rPr>
              <a:t>behavioural</a:t>
            </a:r>
            <a:r>
              <a:rPr lang="en-US" sz="1800" dirty="0" smtClean="0">
                <a:effectLst/>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Calibri" panose="020F0502020204030204" pitchFamily="34" charset="0"/>
              </a:rPr>
              <a:t>scientist proposed a two-factor theory or the motivator-hygiene theory. According to Herzberg, there are some job factors that result in satisfaction while there are other job factors that prevent dissatisfaction.</a:t>
            </a:r>
            <a:endParaRPr lang="en-IN" dirty="0"/>
          </a:p>
        </p:txBody>
      </p:sp>
      <p:sp>
        <p:nvSpPr>
          <p:cNvPr id="3" name="Content Placeholder 2">
            <a:extLst>
              <a:ext uri="{FF2B5EF4-FFF2-40B4-BE49-F238E27FC236}">
                <a16:creationId xmlns="" xmlns:a16="http://schemas.microsoft.com/office/drawing/2014/main" id="{36E2C83C-3505-027F-DBC0-663DB11F42E5}"/>
              </a:ext>
            </a:extLst>
          </p:cNvPr>
          <p:cNvSpPr>
            <a:spLocks noGrp="1"/>
          </p:cNvSpPr>
          <p:nvPr>
            <p:ph idx="1"/>
          </p:nvPr>
        </p:nvSpPr>
        <p:spPr>
          <a:xfrm>
            <a:off x="677334" y="1695896"/>
            <a:ext cx="10475348" cy="4899775"/>
          </a:xfrm>
        </p:spPr>
        <p:txBody>
          <a:bodyPr>
            <a:normAutofit fontScale="25000" lnSpcReduction="20000"/>
          </a:bodyPr>
          <a:lstStyle/>
          <a:p>
            <a:endParaRPr lang="en-US" dirty="0"/>
          </a:p>
          <a:p>
            <a:endParaRPr lang="en-IN" dirty="0"/>
          </a:p>
          <a:p>
            <a:endParaRPr lang="en-IN" dirty="0"/>
          </a:p>
          <a:p>
            <a:endParaRPr lang="en-IN" dirty="0"/>
          </a:p>
          <a:p>
            <a:endParaRPr lang="en-IN" dirty="0"/>
          </a:p>
          <a:p>
            <a:endParaRPr lang="en-US" sz="1800" b="1" u="sng" dirty="0">
              <a:effectLst/>
              <a:latin typeface="Times New Roman" panose="02020603050405020304" pitchFamily="18" charset="0"/>
              <a:ea typeface="Calibri" panose="020F0502020204030204" pitchFamily="34" charset="0"/>
            </a:endParaRPr>
          </a:p>
          <a:p>
            <a:endParaRPr lang="en-US" b="1" u="sng" dirty="0">
              <a:latin typeface="Times New Roman" panose="02020603050405020304" pitchFamily="18" charset="0"/>
              <a:ea typeface="Calibri" panose="020F0502020204030204" pitchFamily="34" charset="0"/>
            </a:endParaRPr>
          </a:p>
          <a:p>
            <a:endParaRPr lang="en-US" sz="5500" b="1" u="sng" dirty="0">
              <a:effectLst/>
              <a:latin typeface="Times New Roman" panose="02020603050405020304" pitchFamily="18" charset="0"/>
              <a:ea typeface="Calibri" panose="020F0502020204030204" pitchFamily="34" charset="0"/>
            </a:endParaRPr>
          </a:p>
          <a:p>
            <a:endParaRPr lang="en-US" sz="5500" b="1" u="sng" dirty="0">
              <a:effectLst/>
              <a:latin typeface="Times New Roman" panose="02020603050405020304" pitchFamily="18" charset="0"/>
              <a:ea typeface="Calibri" panose="020F0502020204030204" pitchFamily="34" charset="0"/>
            </a:endParaRPr>
          </a:p>
          <a:p>
            <a:r>
              <a:rPr lang="en-US" sz="5500" b="1" u="sng" dirty="0">
                <a:effectLst/>
                <a:latin typeface="Times New Roman" panose="02020603050405020304" pitchFamily="18" charset="0"/>
                <a:ea typeface="Calibri" panose="020F0502020204030204" pitchFamily="34" charset="0"/>
              </a:rPr>
              <a:t>Hygiene factors</a:t>
            </a:r>
            <a:r>
              <a:rPr lang="en-US" sz="5500" dirty="0">
                <a:effectLst/>
                <a:latin typeface="Times New Roman" panose="02020603050405020304" pitchFamily="18" charset="0"/>
                <a:ea typeface="Calibri" panose="020F0502020204030204" pitchFamily="34" charset="0"/>
              </a:rPr>
              <a:t>- Hygiene factors are those job factors which are essential for existence of motivation at workplace. </a:t>
            </a:r>
          </a:p>
          <a:p>
            <a:pPr marL="342900" lvl="0" indent="-342900" algn="just">
              <a:lnSpc>
                <a:spcPct val="115000"/>
              </a:lnSpc>
              <a:buFont typeface="Wingdings" panose="05000000000000000000" pitchFamily="2" charset="2"/>
              <a:buChar char=""/>
            </a:pPr>
            <a:r>
              <a:rPr lang="en-US" sz="5500" b="1" u="sng" dirty="0">
                <a:effectLst/>
                <a:latin typeface="Times New Roman" panose="02020603050405020304" pitchFamily="18" charset="0"/>
                <a:ea typeface="Calibri" panose="020F0502020204030204" pitchFamily="34" charset="0"/>
                <a:cs typeface="Gautami" panose="020B0502040204020203" pitchFamily="34" charset="0"/>
              </a:rPr>
              <a:t>Pay -</a:t>
            </a:r>
            <a:r>
              <a:rPr lang="en-US" sz="5500" dirty="0">
                <a:effectLst/>
                <a:latin typeface="Times New Roman" panose="02020603050405020304" pitchFamily="18" charset="0"/>
                <a:ea typeface="Calibri" panose="020F0502020204030204" pitchFamily="34" charset="0"/>
                <a:cs typeface="Gautami" panose="020B0502040204020203" pitchFamily="34" charset="0"/>
              </a:rPr>
              <a:t> It must be equal and competitive to those in the same industry in the same domain.</a:t>
            </a:r>
            <a:endParaRPr lang="en-IN" sz="5500" dirty="0">
              <a:effectLst/>
              <a:latin typeface="Calibri" panose="020F0502020204030204" pitchFamily="34" charset="0"/>
              <a:ea typeface="Calibri" panose="020F0502020204030204" pitchFamily="34" charset="0"/>
              <a:cs typeface="Gautami" panose="020B0502040204020203" pitchFamily="34" charset="0"/>
            </a:endParaRPr>
          </a:p>
          <a:p>
            <a:pPr marL="342900" lvl="0" indent="-342900" algn="just">
              <a:lnSpc>
                <a:spcPct val="115000"/>
              </a:lnSpc>
              <a:buFont typeface="Wingdings" panose="05000000000000000000" pitchFamily="2" charset="2"/>
              <a:buChar char=""/>
            </a:pPr>
            <a:r>
              <a:rPr lang="en-US" sz="5500" b="1" u="sng" dirty="0">
                <a:effectLst/>
                <a:latin typeface="Times New Roman" panose="02020603050405020304" pitchFamily="18" charset="0"/>
                <a:ea typeface="Calibri" panose="020F0502020204030204" pitchFamily="34" charset="0"/>
                <a:cs typeface="Gautami" panose="020B0502040204020203" pitchFamily="34" charset="0"/>
              </a:rPr>
              <a:t>Company Policies and administrative policies -</a:t>
            </a:r>
            <a:r>
              <a:rPr lang="en-US" sz="5500" dirty="0">
                <a:effectLst/>
                <a:latin typeface="Times New Roman" panose="02020603050405020304" pitchFamily="18" charset="0"/>
                <a:ea typeface="Calibri" panose="020F0502020204030204" pitchFamily="34" charset="0"/>
                <a:cs typeface="Gautami" panose="020B0502040204020203" pitchFamily="34" charset="0"/>
              </a:rPr>
              <a:t> They should be fair and clear. It should include flexible working hours, dress code, breaks, vacation, etc.</a:t>
            </a:r>
            <a:endParaRPr lang="en-IN" sz="5500" dirty="0">
              <a:effectLst/>
              <a:latin typeface="Calibri" panose="020F0502020204030204" pitchFamily="34" charset="0"/>
              <a:ea typeface="Calibri" panose="020F0502020204030204" pitchFamily="34" charset="0"/>
              <a:cs typeface="Gautami" panose="020B0502040204020203" pitchFamily="34" charset="0"/>
            </a:endParaRPr>
          </a:p>
          <a:p>
            <a:pPr marL="342900" lvl="0" indent="-342900" algn="just">
              <a:lnSpc>
                <a:spcPct val="115000"/>
              </a:lnSpc>
              <a:buFont typeface="Wingdings" panose="05000000000000000000" pitchFamily="2" charset="2"/>
              <a:buChar char=""/>
            </a:pPr>
            <a:r>
              <a:rPr lang="en-US" sz="5500" b="1" u="sng" dirty="0">
                <a:effectLst/>
                <a:latin typeface="Times New Roman" panose="02020603050405020304" pitchFamily="18" charset="0"/>
                <a:ea typeface="Calibri" panose="020F0502020204030204" pitchFamily="34" charset="0"/>
                <a:cs typeface="Gautami" panose="020B0502040204020203" pitchFamily="34" charset="0"/>
              </a:rPr>
              <a:t>Fringe benefits -</a:t>
            </a:r>
            <a:r>
              <a:rPr lang="en-US" sz="5500" dirty="0">
                <a:effectLst/>
                <a:latin typeface="Times New Roman" panose="02020603050405020304" pitchFamily="18" charset="0"/>
                <a:ea typeface="Calibri" panose="020F0502020204030204" pitchFamily="34" charset="0"/>
                <a:cs typeface="Gautami" panose="020B0502040204020203" pitchFamily="34" charset="0"/>
              </a:rPr>
              <a:t> The employees should be offered health care plans (</a:t>
            </a:r>
            <a:r>
              <a:rPr lang="en-US" sz="5500" dirty="0" err="1">
                <a:effectLst/>
                <a:latin typeface="Times New Roman" panose="02020603050405020304" pitchFamily="18" charset="0"/>
                <a:ea typeface="Calibri" panose="020F0502020204030204" pitchFamily="34" charset="0"/>
                <a:cs typeface="Gautami" panose="020B0502040204020203" pitchFamily="34" charset="0"/>
              </a:rPr>
              <a:t>mediclaim</a:t>
            </a:r>
            <a:r>
              <a:rPr lang="en-US" sz="5500" dirty="0">
                <a:effectLst/>
                <a:latin typeface="Times New Roman" panose="02020603050405020304" pitchFamily="18" charset="0"/>
                <a:ea typeface="Calibri" panose="020F0502020204030204" pitchFamily="34" charset="0"/>
                <a:cs typeface="Gautami" panose="020B0502040204020203" pitchFamily="34" charset="0"/>
              </a:rPr>
              <a:t>), benefits for the family members, </a:t>
            </a:r>
            <a:endParaRPr lang="en-IN" sz="5500" dirty="0">
              <a:effectLst/>
              <a:latin typeface="Calibri" panose="020F0502020204030204" pitchFamily="34" charset="0"/>
              <a:ea typeface="Calibri" panose="020F0502020204030204" pitchFamily="34" charset="0"/>
              <a:cs typeface="Gautami" panose="020B0502040204020203" pitchFamily="34" charset="0"/>
            </a:endParaRPr>
          </a:p>
          <a:p>
            <a:pPr marL="342900" lvl="0" indent="-342900" algn="just">
              <a:lnSpc>
                <a:spcPct val="115000"/>
              </a:lnSpc>
              <a:buFont typeface="Wingdings" panose="05000000000000000000" pitchFamily="2" charset="2"/>
              <a:buChar char=""/>
            </a:pPr>
            <a:r>
              <a:rPr lang="en-US" sz="5500" b="1" u="sng" dirty="0">
                <a:effectLst/>
                <a:latin typeface="Times New Roman" panose="02020603050405020304" pitchFamily="18" charset="0"/>
                <a:ea typeface="Calibri" panose="020F0502020204030204" pitchFamily="34" charset="0"/>
                <a:cs typeface="Gautami" panose="020B0502040204020203" pitchFamily="34" charset="0"/>
              </a:rPr>
              <a:t>Physical Working conditions -</a:t>
            </a:r>
            <a:r>
              <a:rPr lang="en-US" sz="5500" dirty="0">
                <a:effectLst/>
                <a:latin typeface="Times New Roman" panose="02020603050405020304" pitchFamily="18" charset="0"/>
                <a:ea typeface="Calibri" panose="020F0502020204030204" pitchFamily="34" charset="0"/>
                <a:cs typeface="Gautami" panose="020B0502040204020203" pitchFamily="34" charset="0"/>
              </a:rPr>
              <a:t> The working conditions should be safe, clean and hygienic. </a:t>
            </a:r>
            <a:endParaRPr lang="en-IN" sz="5500" dirty="0">
              <a:effectLst/>
              <a:latin typeface="Calibri" panose="020F0502020204030204" pitchFamily="34" charset="0"/>
              <a:ea typeface="Calibri" panose="020F0502020204030204" pitchFamily="34" charset="0"/>
              <a:cs typeface="Gautami" panose="020B0502040204020203" pitchFamily="34" charset="0"/>
            </a:endParaRPr>
          </a:p>
          <a:p>
            <a:pPr marL="342900" lvl="0" indent="-342900" algn="just">
              <a:lnSpc>
                <a:spcPct val="115000"/>
              </a:lnSpc>
              <a:buFont typeface="Wingdings" panose="05000000000000000000" pitchFamily="2" charset="2"/>
              <a:buChar char=""/>
            </a:pPr>
            <a:r>
              <a:rPr lang="en-US" sz="5500" b="1" u="sng" dirty="0">
                <a:effectLst/>
                <a:latin typeface="Times New Roman" panose="02020603050405020304" pitchFamily="18" charset="0"/>
                <a:ea typeface="Calibri" panose="020F0502020204030204" pitchFamily="34" charset="0"/>
                <a:cs typeface="Gautami" panose="020B0502040204020203" pitchFamily="34" charset="0"/>
              </a:rPr>
              <a:t>Status -</a:t>
            </a:r>
            <a:r>
              <a:rPr lang="en-US" sz="5500" dirty="0">
                <a:effectLst/>
                <a:latin typeface="Times New Roman" panose="02020603050405020304" pitchFamily="18" charset="0"/>
                <a:ea typeface="Calibri" panose="020F0502020204030204" pitchFamily="34" charset="0"/>
                <a:cs typeface="Gautami" panose="020B0502040204020203" pitchFamily="34" charset="0"/>
              </a:rPr>
              <a:t> The employees’ status within the organization should be familiar and retained.</a:t>
            </a:r>
            <a:endParaRPr lang="en-IN" sz="5500" dirty="0">
              <a:effectLst/>
              <a:latin typeface="Calibri" panose="020F0502020204030204" pitchFamily="34" charset="0"/>
              <a:ea typeface="Calibri" panose="020F0502020204030204" pitchFamily="34" charset="0"/>
              <a:cs typeface="Gautami" panose="020B0502040204020203" pitchFamily="34" charset="0"/>
            </a:endParaRPr>
          </a:p>
          <a:p>
            <a:pPr marL="342900" lvl="0" indent="-342900" algn="just">
              <a:lnSpc>
                <a:spcPct val="115000"/>
              </a:lnSpc>
              <a:buFont typeface="Wingdings" panose="05000000000000000000" pitchFamily="2" charset="2"/>
              <a:buChar char=""/>
            </a:pPr>
            <a:r>
              <a:rPr lang="en-US" sz="5500" b="1" u="sng" dirty="0">
                <a:effectLst/>
                <a:latin typeface="Times New Roman" panose="02020603050405020304" pitchFamily="18" charset="0"/>
                <a:ea typeface="Calibri" panose="020F0502020204030204" pitchFamily="34" charset="0"/>
                <a:cs typeface="Gautami" panose="020B0502040204020203" pitchFamily="34" charset="0"/>
              </a:rPr>
              <a:t>Interpersonal relations </a:t>
            </a:r>
            <a:r>
              <a:rPr lang="en-US" sz="5500" dirty="0">
                <a:effectLst/>
                <a:latin typeface="Times New Roman" panose="02020603050405020304" pitchFamily="18" charset="0"/>
                <a:ea typeface="Calibri" panose="020F0502020204030204" pitchFamily="34" charset="0"/>
                <a:cs typeface="Gautami" panose="020B0502040204020203" pitchFamily="34" charset="0"/>
              </a:rPr>
              <a:t>- The relationship of the employees with his peers, superiors and subordinates.</a:t>
            </a:r>
            <a:endParaRPr lang="en-IN" sz="5500" dirty="0">
              <a:effectLst/>
              <a:latin typeface="Calibri" panose="020F0502020204030204" pitchFamily="34" charset="0"/>
              <a:ea typeface="Calibri" panose="020F0502020204030204" pitchFamily="34" charset="0"/>
              <a:cs typeface="Gautami" panose="020B0502040204020203" pitchFamily="34" charset="0"/>
            </a:endParaRPr>
          </a:p>
          <a:p>
            <a:pPr marL="342900" lvl="0" indent="-342900" algn="just">
              <a:lnSpc>
                <a:spcPct val="115000"/>
              </a:lnSpc>
              <a:spcAft>
                <a:spcPts val="1000"/>
              </a:spcAft>
              <a:buFont typeface="Wingdings" panose="05000000000000000000" pitchFamily="2" charset="2"/>
              <a:buChar char=""/>
            </a:pPr>
            <a:r>
              <a:rPr lang="en-US" sz="5500" b="1" u="sng" dirty="0">
                <a:effectLst/>
                <a:latin typeface="Times New Roman" panose="02020603050405020304" pitchFamily="18" charset="0"/>
                <a:ea typeface="Calibri" panose="020F0502020204030204" pitchFamily="34" charset="0"/>
                <a:cs typeface="Gautami" panose="020B0502040204020203" pitchFamily="34" charset="0"/>
              </a:rPr>
              <a:t>Job Security -</a:t>
            </a:r>
            <a:r>
              <a:rPr lang="en-US" sz="5500" dirty="0">
                <a:effectLst/>
                <a:latin typeface="Times New Roman" panose="02020603050405020304" pitchFamily="18" charset="0"/>
                <a:ea typeface="Calibri" panose="020F0502020204030204" pitchFamily="34" charset="0"/>
                <a:cs typeface="Gautami" panose="020B0502040204020203" pitchFamily="34" charset="0"/>
              </a:rPr>
              <a:t> The organization must provide job security to the employees. </a:t>
            </a:r>
            <a:endParaRPr lang="en-IN" sz="5500" dirty="0">
              <a:effectLst/>
              <a:latin typeface="Calibri" panose="020F0502020204030204" pitchFamily="34" charset="0"/>
              <a:ea typeface="Calibri" panose="020F0502020204030204" pitchFamily="34" charset="0"/>
              <a:cs typeface="Gautami" panose="020B0502040204020203" pitchFamily="34" charset="0"/>
            </a:endParaRPr>
          </a:p>
          <a:p>
            <a:endParaRPr lang="en-IN" dirty="0"/>
          </a:p>
        </p:txBody>
      </p:sp>
      <p:sp>
        <p:nvSpPr>
          <p:cNvPr id="4" name="Rectangle 2">
            <a:extLst>
              <a:ext uri="{FF2B5EF4-FFF2-40B4-BE49-F238E27FC236}">
                <a16:creationId xmlns="" xmlns:a16="http://schemas.microsoft.com/office/drawing/2014/main" id="{40E01048-6013-E787-B045-4B4B1B27F12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025" name="Picture 25" descr="Herzbergs view of satisfaction and dissatisfaction">
            <a:extLst>
              <a:ext uri="{FF2B5EF4-FFF2-40B4-BE49-F238E27FC236}">
                <a16:creationId xmlns="" xmlns:a16="http://schemas.microsoft.com/office/drawing/2014/main" id="{B65EC6E3-5D5C-BB7E-E7D2-C1E5ED19AA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8364" y="1701385"/>
            <a:ext cx="5267325" cy="16002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 xmlns:a16="http://schemas.microsoft.com/office/drawing/2014/main" id="{2C279804-A5BF-30A7-C0E0-270352D77D6E}"/>
              </a:ext>
            </a:extLst>
          </p:cNvPr>
          <p:cNvSpPr>
            <a:spLocks noChangeArrowheads="1"/>
          </p:cNvSpPr>
          <p:nvPr/>
        </p:nvSpPr>
        <p:spPr bwMode="auto">
          <a:xfrm>
            <a:off x="0" y="2057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862562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7BCF597E-03D5-4541-1B3B-6D7FE94E35AA}"/>
              </a:ext>
            </a:extLst>
          </p:cNvPr>
          <p:cNvSpPr>
            <a:spLocks noGrp="1"/>
          </p:cNvSpPr>
          <p:nvPr>
            <p:ph idx="1"/>
          </p:nvPr>
        </p:nvSpPr>
        <p:spPr>
          <a:xfrm>
            <a:off x="782266" y="586622"/>
            <a:ext cx="9680868" cy="5349483"/>
          </a:xfrm>
        </p:spPr>
        <p:txBody>
          <a:bodyPr>
            <a:normAutofit/>
          </a:bodyPr>
          <a:lstStyle/>
          <a:p>
            <a:r>
              <a:rPr lang="en-US" sz="2400" b="1" u="sng" dirty="0">
                <a:effectLst/>
                <a:latin typeface="Times New Roman" panose="02020603050405020304" pitchFamily="18" charset="0"/>
                <a:ea typeface="Calibri" panose="020F0502020204030204" pitchFamily="34" charset="0"/>
              </a:rPr>
              <a:t>Motivational factors</a:t>
            </a:r>
            <a:r>
              <a:rPr lang="en-US" sz="2400" dirty="0">
                <a:effectLst/>
                <a:latin typeface="Times New Roman" panose="02020603050405020304" pitchFamily="18" charset="0"/>
                <a:ea typeface="Calibri" panose="020F0502020204030204" pitchFamily="34" charset="0"/>
              </a:rPr>
              <a:t>- According to Herzberg, the hygiene factors cannot be regarded as motivators. The motivational factors yield positive satisfaction.</a:t>
            </a:r>
          </a:p>
          <a:p>
            <a:pPr marL="342900" lvl="0" indent="-342900" algn="just">
              <a:lnSpc>
                <a:spcPct val="115000"/>
              </a:lnSpc>
              <a:buFont typeface="Wingdings" panose="05000000000000000000" pitchFamily="2" charset="2"/>
              <a:buChar char=""/>
            </a:pPr>
            <a:r>
              <a:rPr lang="en-US" sz="2400" b="1" u="sng" dirty="0">
                <a:effectLst/>
                <a:latin typeface="Times New Roman" panose="02020603050405020304" pitchFamily="18" charset="0"/>
                <a:ea typeface="Calibri" panose="020F0502020204030204" pitchFamily="34" charset="0"/>
                <a:cs typeface="Gautami" panose="020B0502040204020203" pitchFamily="34" charset="0"/>
              </a:rPr>
              <a:t>Recognition -</a:t>
            </a:r>
            <a:endParaRPr lang="en-IN" sz="2400" dirty="0">
              <a:effectLst/>
              <a:latin typeface="Calibri" panose="020F0502020204030204" pitchFamily="34" charset="0"/>
              <a:ea typeface="Calibri" panose="020F0502020204030204" pitchFamily="34" charset="0"/>
              <a:cs typeface="Gautami" panose="020B0502040204020203" pitchFamily="34" charset="0"/>
            </a:endParaRPr>
          </a:p>
          <a:p>
            <a:pPr marL="342900" lvl="0" indent="-342900" algn="just">
              <a:lnSpc>
                <a:spcPct val="115000"/>
              </a:lnSpc>
              <a:buFont typeface="Wingdings" panose="05000000000000000000" pitchFamily="2" charset="2"/>
              <a:buChar char=""/>
            </a:pPr>
            <a:r>
              <a:rPr lang="en-US" sz="2400" b="1" u="sng" dirty="0">
                <a:effectLst/>
                <a:latin typeface="Times New Roman" panose="02020603050405020304" pitchFamily="18" charset="0"/>
                <a:ea typeface="Calibri" panose="020F0502020204030204" pitchFamily="34" charset="0"/>
                <a:cs typeface="Gautami" panose="020B0502040204020203" pitchFamily="34" charset="0"/>
              </a:rPr>
              <a:t>Sense of achievement - </a:t>
            </a:r>
            <a:r>
              <a:rPr lang="en-US" sz="2400" dirty="0">
                <a:effectLst/>
                <a:latin typeface="Times New Roman" panose="02020603050405020304" pitchFamily="18" charset="0"/>
                <a:ea typeface="Calibri" panose="020F0502020204030204" pitchFamily="34" charset="0"/>
                <a:cs typeface="Gautami" panose="020B0502040204020203" pitchFamily="34" charset="0"/>
              </a:rPr>
              <a:t>The employees must have a sense of achievement. This depends on the job. There must be a fruit of some sort in the job.</a:t>
            </a:r>
            <a:endParaRPr lang="en-IN" sz="2400" dirty="0">
              <a:effectLst/>
              <a:latin typeface="Calibri" panose="020F0502020204030204" pitchFamily="34" charset="0"/>
              <a:ea typeface="Calibri" panose="020F0502020204030204" pitchFamily="34" charset="0"/>
              <a:cs typeface="Gautami" panose="020B0502040204020203" pitchFamily="34" charset="0"/>
            </a:endParaRPr>
          </a:p>
          <a:p>
            <a:pPr marL="342900" lvl="0" indent="-342900" algn="just">
              <a:lnSpc>
                <a:spcPct val="115000"/>
              </a:lnSpc>
              <a:buFont typeface="Wingdings" panose="05000000000000000000" pitchFamily="2" charset="2"/>
              <a:buChar char=""/>
            </a:pPr>
            <a:r>
              <a:rPr lang="en-US" sz="2400" b="1" u="sng" dirty="0">
                <a:effectLst/>
                <a:latin typeface="Times New Roman" panose="02020603050405020304" pitchFamily="18" charset="0"/>
                <a:ea typeface="Calibri" panose="020F0502020204030204" pitchFamily="34" charset="0"/>
                <a:cs typeface="Gautami" panose="020B0502040204020203" pitchFamily="34" charset="0"/>
              </a:rPr>
              <a:t>Growth and promotional opportunities –</a:t>
            </a:r>
            <a:r>
              <a:rPr lang="en-US" sz="2400" dirty="0">
                <a:effectLst/>
                <a:latin typeface="Times New Roman" panose="02020603050405020304" pitchFamily="18" charset="0"/>
                <a:ea typeface="Calibri" panose="020F0502020204030204" pitchFamily="34" charset="0"/>
                <a:cs typeface="Gautami" panose="020B0502040204020203" pitchFamily="34" charset="0"/>
              </a:rPr>
              <a:t> </a:t>
            </a:r>
          </a:p>
          <a:p>
            <a:pPr marL="342900" lvl="0" indent="-342900" algn="just">
              <a:lnSpc>
                <a:spcPct val="115000"/>
              </a:lnSpc>
              <a:buFont typeface="Wingdings" panose="05000000000000000000" pitchFamily="2" charset="2"/>
              <a:buChar char=""/>
            </a:pPr>
            <a:r>
              <a:rPr lang="en-US" sz="2400" b="1" u="sng" dirty="0">
                <a:effectLst/>
                <a:latin typeface="Times New Roman" panose="02020603050405020304" pitchFamily="18" charset="0"/>
                <a:ea typeface="Calibri" panose="020F0502020204030204" pitchFamily="34" charset="0"/>
                <a:cs typeface="Gautami" panose="020B0502040204020203" pitchFamily="34" charset="0"/>
              </a:rPr>
              <a:t>Responsibility - </a:t>
            </a:r>
            <a:r>
              <a:rPr lang="en-US" sz="2400" dirty="0">
                <a:effectLst/>
                <a:latin typeface="Times New Roman" panose="02020603050405020304" pitchFamily="18" charset="0"/>
                <a:ea typeface="Calibri" panose="020F0502020204030204" pitchFamily="34" charset="0"/>
                <a:cs typeface="Gautami" panose="020B0502040204020203" pitchFamily="34" charset="0"/>
              </a:rPr>
              <a:t>The employees must hold themselves responsible for the work. The managers should give them ownership of the work. They should minimize control but retain accountability.</a:t>
            </a:r>
            <a:endParaRPr lang="en-IN" sz="2400" dirty="0">
              <a:effectLst/>
              <a:latin typeface="Calibri" panose="020F0502020204030204" pitchFamily="34" charset="0"/>
              <a:ea typeface="Calibri" panose="020F0502020204030204" pitchFamily="34" charset="0"/>
              <a:cs typeface="Gautami" panose="020B0502040204020203" pitchFamily="34" charset="0"/>
            </a:endParaRPr>
          </a:p>
          <a:p>
            <a:endParaRPr lang="en-IN" dirty="0"/>
          </a:p>
        </p:txBody>
      </p:sp>
    </p:spTree>
    <p:extLst>
      <p:ext uri="{BB962C8B-B14F-4D97-AF65-F5344CB8AC3E}">
        <p14:creationId xmlns:p14="http://schemas.microsoft.com/office/powerpoint/2010/main" val="2921963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B09C787D-977C-017B-03D4-17168299A12D}"/>
              </a:ext>
            </a:extLst>
          </p:cNvPr>
          <p:cNvSpPr>
            <a:spLocks noGrp="1"/>
          </p:cNvSpPr>
          <p:nvPr>
            <p:ph idx="1"/>
          </p:nvPr>
        </p:nvSpPr>
        <p:spPr>
          <a:xfrm>
            <a:off x="677333" y="464695"/>
            <a:ext cx="9650889" cy="5576667"/>
          </a:xfrm>
        </p:spPr>
        <p:txBody>
          <a:bodyPr>
            <a:normAutofit/>
          </a:bodyPr>
          <a:lstStyle/>
          <a:p>
            <a:pPr>
              <a:lnSpc>
                <a:spcPct val="115000"/>
              </a:lnSpc>
              <a:spcAft>
                <a:spcPts val="1000"/>
              </a:spcAft>
            </a:pPr>
            <a:r>
              <a:rPr lang="en-US" sz="1800" b="1" u="sng" dirty="0">
                <a:effectLst/>
                <a:latin typeface="Times New Roman" panose="02020603050405020304" pitchFamily="18" charset="0"/>
                <a:ea typeface="Calibri" panose="020F0502020204030204" pitchFamily="34" charset="0"/>
                <a:cs typeface="Gautami" panose="020B0502040204020203" pitchFamily="34" charset="0"/>
              </a:rPr>
              <a:t>Hawthorne Experiments:</a:t>
            </a:r>
            <a:endParaRPr lang="en-IN" sz="1800" dirty="0">
              <a:effectLst/>
              <a:latin typeface="Calibri" panose="020F0502020204030204" pitchFamily="34" charset="0"/>
              <a:ea typeface="Calibri" panose="020F0502020204030204" pitchFamily="34" charset="0"/>
              <a:cs typeface="Gautami" panose="020B0502040204020203" pitchFamily="34" charset="0"/>
            </a:endParaRPr>
          </a:p>
          <a:p>
            <a:pPr indent="457200" algn="just">
              <a:lnSpc>
                <a:spcPct val="115000"/>
              </a:lnSpc>
              <a:spcAft>
                <a:spcPts val="1000"/>
              </a:spcAft>
            </a:pPr>
            <a:r>
              <a:rPr lang="en-US" sz="1800" b="1" dirty="0">
                <a:effectLst/>
                <a:latin typeface="Times New Roman" panose="02020603050405020304" pitchFamily="18" charset="0"/>
                <a:ea typeface="Calibri" panose="020F0502020204030204" pitchFamily="34" charset="0"/>
                <a:cs typeface="Gautami" panose="020B0502040204020203" pitchFamily="34" charset="0"/>
              </a:rPr>
              <a:t>Mayo is best known for his work on the project commonly referred to as the Hawthorne Studies</a:t>
            </a:r>
            <a:r>
              <a:rPr lang="en-US" sz="1800" dirty="0">
                <a:effectLst/>
                <a:latin typeface="Times New Roman" panose="02020603050405020304" pitchFamily="18" charset="0"/>
                <a:ea typeface="Calibri" panose="020F0502020204030204" pitchFamily="34" charset="0"/>
                <a:cs typeface="Gautami" panose="020B0502040204020203" pitchFamily="34" charset="0"/>
              </a:rPr>
              <a:t>. They were conducted in the Hawthorne plant </a:t>
            </a:r>
            <a:r>
              <a:rPr lang="en-US" sz="1800" b="1" dirty="0">
                <a:effectLst/>
                <a:latin typeface="Times New Roman" panose="02020603050405020304" pitchFamily="18" charset="0"/>
                <a:ea typeface="Calibri" panose="020F0502020204030204" pitchFamily="34" charset="0"/>
                <a:cs typeface="Gautami" panose="020B0502040204020203" pitchFamily="34" charset="0"/>
              </a:rPr>
              <a:t>of Western Electric Company in the USA between 1927 and 1932</a:t>
            </a:r>
            <a:r>
              <a:rPr lang="en-US" sz="1800" dirty="0">
                <a:effectLst/>
                <a:latin typeface="Times New Roman" panose="02020603050405020304" pitchFamily="18" charset="0"/>
                <a:ea typeface="Calibri" panose="020F0502020204030204" pitchFamily="34" charset="0"/>
                <a:cs typeface="Gautami" panose="020B0502040204020203" pitchFamily="34" charset="0"/>
              </a:rPr>
              <a:t>. Mayo has drawn various conclusions from these studies.  </a:t>
            </a:r>
            <a:endParaRPr lang="en-IN" sz="1800" dirty="0">
              <a:effectLst/>
              <a:latin typeface="Calibri" panose="020F0502020204030204" pitchFamily="34" charset="0"/>
              <a:ea typeface="Calibri" panose="020F0502020204030204" pitchFamily="34" charset="0"/>
              <a:cs typeface="Gautami" panose="020B0502040204020203" pitchFamily="34" charset="0"/>
            </a:endParaRPr>
          </a:p>
          <a:p>
            <a:pPr algn="just">
              <a:lnSpc>
                <a:spcPct val="115000"/>
              </a:lnSpc>
              <a:spcAft>
                <a:spcPts val="1000"/>
              </a:spcAft>
            </a:pPr>
            <a:r>
              <a:rPr lang="en-US" sz="1800" b="1" u="sng" dirty="0">
                <a:effectLst/>
                <a:latin typeface="Times New Roman" panose="02020603050405020304" pitchFamily="18" charset="0"/>
                <a:ea typeface="Calibri" panose="020F0502020204030204" pitchFamily="34" charset="0"/>
                <a:cs typeface="Gautami" panose="020B0502040204020203" pitchFamily="34" charset="0"/>
              </a:rPr>
              <a:t>Some of the major findings of Hawthorne Studies we as noted below:</a:t>
            </a:r>
            <a:endParaRPr lang="en-IN" sz="1800" dirty="0">
              <a:effectLst/>
              <a:latin typeface="Calibri" panose="020F0502020204030204" pitchFamily="34" charset="0"/>
              <a:ea typeface="Calibri" panose="020F0502020204030204" pitchFamily="34" charset="0"/>
              <a:cs typeface="Gautami" panose="020B0502040204020203" pitchFamily="34" charset="0"/>
            </a:endParaRPr>
          </a:p>
          <a:p>
            <a:pPr marL="342900" lvl="0" indent="-342900" algn="just">
              <a:lnSpc>
                <a:spcPct val="115000"/>
              </a:lnSpc>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Gautami" panose="020B0502040204020203" pitchFamily="34" charset="0"/>
              </a:rPr>
              <a:t>Individual workers must be seen as members of a group.</a:t>
            </a:r>
            <a:endParaRPr lang="en-IN" sz="1800" dirty="0">
              <a:effectLst/>
              <a:latin typeface="Calibri" panose="020F0502020204030204" pitchFamily="34" charset="0"/>
              <a:ea typeface="Calibri" panose="020F0502020204030204" pitchFamily="34" charset="0"/>
              <a:cs typeface="Gautami" panose="020B0502040204020203" pitchFamily="34" charset="0"/>
            </a:endParaRPr>
          </a:p>
          <a:p>
            <a:pPr marL="342900" lvl="0" indent="-342900" algn="just">
              <a:lnSpc>
                <a:spcPct val="115000"/>
              </a:lnSpc>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Gautami" panose="020B0502040204020203" pitchFamily="34" charset="0"/>
              </a:rPr>
              <a:t>The sense of belongings and effective management were the two secrets unfolded by the </a:t>
            </a:r>
            <a:r>
              <a:rPr lang="en-US" sz="1800" dirty="0" err="1">
                <a:effectLst/>
                <a:latin typeface="Times New Roman" panose="02020603050405020304" pitchFamily="18" charset="0"/>
                <a:ea typeface="Calibri" panose="020F0502020204030204" pitchFamily="34" charset="0"/>
                <a:cs typeface="Gautami" panose="020B0502040204020203" pitchFamily="34" charset="0"/>
              </a:rPr>
              <a:t>Hawthrone</a:t>
            </a:r>
            <a:r>
              <a:rPr lang="en-US" sz="1800" dirty="0">
                <a:effectLst/>
                <a:latin typeface="Times New Roman" panose="02020603050405020304" pitchFamily="18" charset="0"/>
                <a:ea typeface="Calibri" panose="020F0502020204030204" pitchFamily="34" charset="0"/>
                <a:cs typeface="Gautami" panose="020B0502040204020203" pitchFamily="34" charset="0"/>
              </a:rPr>
              <a:t> experiments.</a:t>
            </a:r>
            <a:endParaRPr lang="en-IN" sz="1800" dirty="0">
              <a:effectLst/>
              <a:latin typeface="Calibri" panose="020F0502020204030204" pitchFamily="34" charset="0"/>
              <a:ea typeface="Calibri" panose="020F0502020204030204" pitchFamily="34" charset="0"/>
              <a:cs typeface="Gautami" panose="020B0502040204020203" pitchFamily="34" charset="0"/>
            </a:endParaRPr>
          </a:p>
          <a:p>
            <a:pPr marL="342900" lvl="0" indent="-342900" algn="just">
              <a:lnSpc>
                <a:spcPct val="115000"/>
              </a:lnSpc>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Gautami" panose="020B0502040204020203" pitchFamily="34" charset="0"/>
              </a:rPr>
              <a:t>Need for status and belongingness to a group were viewed as more important the monetary incentives or good physical working conditions.</a:t>
            </a:r>
            <a:endParaRPr lang="en-IN" sz="1800" dirty="0">
              <a:effectLst/>
              <a:latin typeface="Calibri" panose="020F0502020204030204" pitchFamily="34" charset="0"/>
              <a:ea typeface="Calibri" panose="020F0502020204030204" pitchFamily="34" charset="0"/>
              <a:cs typeface="Gautami" panose="020B0502040204020203" pitchFamily="34" charset="0"/>
            </a:endParaRPr>
          </a:p>
          <a:p>
            <a:pPr marL="342900" lvl="0" indent="-342900" algn="just">
              <a:lnSpc>
                <a:spcPct val="115000"/>
              </a:lnSpc>
              <a:spcAft>
                <a:spcPts val="100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Gautami" panose="020B0502040204020203" pitchFamily="34" charset="0"/>
              </a:rPr>
              <a:t>To seek workers cooperation’s the management should be aware of their social needs and cater to them.</a:t>
            </a:r>
            <a:endParaRPr lang="en-IN" sz="1800" dirty="0">
              <a:effectLst/>
              <a:latin typeface="Calibri" panose="020F0502020204030204" pitchFamily="34" charset="0"/>
              <a:ea typeface="Calibri" panose="020F0502020204030204" pitchFamily="34" charset="0"/>
              <a:cs typeface="Gautami" panose="020B0502040204020203" pitchFamily="34" charset="0"/>
            </a:endParaRPr>
          </a:p>
          <a:p>
            <a:endParaRPr lang="en-IN" dirty="0"/>
          </a:p>
        </p:txBody>
      </p:sp>
    </p:spTree>
    <p:extLst>
      <p:ext uri="{BB962C8B-B14F-4D97-AF65-F5344CB8AC3E}">
        <p14:creationId xmlns:p14="http://schemas.microsoft.com/office/powerpoint/2010/main" val="217393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6FAEAA03-9F4C-1A37-272E-A403CEE7D483}"/>
              </a:ext>
            </a:extLst>
          </p:cNvPr>
          <p:cNvSpPr>
            <a:spLocks noGrp="1"/>
          </p:cNvSpPr>
          <p:nvPr>
            <p:ph idx="1"/>
          </p:nvPr>
        </p:nvSpPr>
        <p:spPr>
          <a:xfrm>
            <a:off x="782265" y="554637"/>
            <a:ext cx="9336095" cy="5516706"/>
          </a:xfrm>
        </p:spPr>
        <p:txBody>
          <a:bodyPr>
            <a:normAutofit fontScale="92500" lnSpcReduction="10000"/>
          </a:bodyPr>
          <a:lstStyle/>
          <a:p>
            <a:pPr marL="0" indent="0">
              <a:lnSpc>
                <a:spcPct val="150000"/>
              </a:lnSpc>
              <a:buNone/>
            </a:pPr>
            <a:r>
              <a:rPr lang="en-US" dirty="0">
                <a:solidFill>
                  <a:srgbClr val="FF0000"/>
                </a:solidFill>
                <a:latin typeface="Times New Roman" panose="02020603050405020304" pitchFamily="18" charset="0"/>
                <a:cs typeface="Times New Roman" panose="02020603050405020304" pitchFamily="18" charset="0"/>
              </a:rPr>
              <a:t>Leadership Styles:</a:t>
            </a:r>
          </a:p>
          <a:p>
            <a:pPr>
              <a:lnSpc>
                <a:spcPct val="150000"/>
              </a:lnSpc>
            </a:pPr>
            <a:r>
              <a:rPr lang="en-US" sz="1800" b="1" dirty="0">
                <a:solidFill>
                  <a:srgbClr val="132E57"/>
                </a:solidFill>
                <a:effectLst/>
                <a:latin typeface="Times New Roman" panose="02020603050405020304" pitchFamily="18" charset="0"/>
                <a:ea typeface="Times New Roman" panose="02020603050405020304" pitchFamily="18" charset="0"/>
                <a:cs typeface="Times New Roman" panose="02020603050405020304" pitchFamily="18" charset="0"/>
              </a:rPr>
              <a:t>Autocratic Leadership</a:t>
            </a:r>
            <a:endParaRPr lang="en-IN" sz="1800" b="1" dirty="0">
              <a:solidFill>
                <a:srgbClr val="4F81BD"/>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pPr>
            <a:r>
              <a:rPr lang="en-US" sz="1800" b="1" dirty="0">
                <a:solidFill>
                  <a:srgbClr val="132E57"/>
                </a:solidFill>
                <a:effectLst/>
                <a:latin typeface="Times New Roman" panose="02020603050405020304" pitchFamily="18" charset="0"/>
                <a:ea typeface="Times New Roman" panose="02020603050405020304" pitchFamily="18" charset="0"/>
                <a:cs typeface="Times New Roman" panose="02020603050405020304" pitchFamily="18" charset="0"/>
              </a:rPr>
              <a:t>Democratic Leadership</a:t>
            </a:r>
            <a:endParaRPr lang="en-IN" sz="1800" b="1" dirty="0">
              <a:solidFill>
                <a:srgbClr val="4F81BD"/>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pPr>
            <a:r>
              <a:rPr lang="en-US" sz="1800" b="1" dirty="0">
                <a:solidFill>
                  <a:srgbClr val="132E57"/>
                </a:solidFill>
                <a:effectLst/>
                <a:latin typeface="Times New Roman" panose="02020603050405020304" pitchFamily="18" charset="0"/>
                <a:ea typeface="Times New Roman" panose="02020603050405020304" pitchFamily="18" charset="0"/>
                <a:cs typeface="Times New Roman" panose="02020603050405020304" pitchFamily="18" charset="0"/>
              </a:rPr>
              <a:t>Laissez-Faire Leadership</a:t>
            </a:r>
            <a:endParaRPr lang="en-IN" sz="1800" b="1" dirty="0">
              <a:solidFill>
                <a:srgbClr val="4F81BD"/>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50000"/>
              </a:lnSpc>
              <a:buNone/>
            </a:pPr>
            <a:r>
              <a:rPr lang="en-IN" dirty="0">
                <a:solidFill>
                  <a:srgbClr val="FF0000"/>
                </a:solidFill>
                <a:latin typeface="Times New Roman" panose="02020603050405020304" pitchFamily="18" charset="0"/>
                <a:cs typeface="Times New Roman" panose="02020603050405020304" pitchFamily="18" charset="0"/>
              </a:rPr>
              <a:t>Theories of Leadership:</a:t>
            </a:r>
          </a:p>
          <a:p>
            <a:pPr>
              <a:lnSpc>
                <a:spcPct val="150000"/>
              </a:lnSpc>
            </a:pPr>
            <a:r>
              <a:rPr lang="en-US" sz="1800" b="1" dirty="0">
                <a:solidFill>
                  <a:srgbClr val="2D2D2D"/>
                </a:solidFill>
                <a:effectLst/>
                <a:latin typeface="Times New Roman" panose="02020603050405020304" pitchFamily="18" charset="0"/>
                <a:ea typeface="Times New Roman" panose="02020603050405020304" pitchFamily="18" charset="0"/>
                <a:cs typeface="Times New Roman" panose="02020603050405020304" pitchFamily="18" charset="0"/>
              </a:rPr>
              <a:t>The great man theory</a:t>
            </a:r>
            <a:endParaRPr lang="en-IN" sz="1800" b="1" dirty="0">
              <a:solidFill>
                <a:srgbClr val="4F81BD"/>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pPr>
            <a:r>
              <a:rPr lang="en-US" b="1" dirty="0">
                <a:solidFill>
                  <a:srgbClr val="2D2D2D"/>
                </a:solidFill>
                <a:latin typeface="Times New Roman" panose="02020603050405020304" pitchFamily="18" charset="0"/>
                <a:ea typeface="Times New Roman" panose="02020603050405020304" pitchFamily="18" charset="0"/>
                <a:cs typeface="Times New Roman" panose="02020603050405020304" pitchFamily="18" charset="0"/>
              </a:rPr>
              <a:t>T</a:t>
            </a:r>
            <a:r>
              <a:rPr lang="en-US" sz="1800" b="1" dirty="0">
                <a:solidFill>
                  <a:srgbClr val="2D2D2D"/>
                </a:solidFill>
                <a:effectLst/>
                <a:latin typeface="Times New Roman" panose="02020603050405020304" pitchFamily="18" charset="0"/>
                <a:ea typeface="Times New Roman" panose="02020603050405020304" pitchFamily="18" charset="0"/>
                <a:cs typeface="Times New Roman" panose="02020603050405020304" pitchFamily="18" charset="0"/>
              </a:rPr>
              <a:t>rait theory</a:t>
            </a:r>
            <a:endParaRPr lang="en-IN" sz="1800" b="1" dirty="0">
              <a:solidFill>
                <a:srgbClr val="4F81BD"/>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pPr>
            <a:r>
              <a:rPr lang="en-US" sz="1800" b="1" dirty="0">
                <a:solidFill>
                  <a:srgbClr val="2D2D2D"/>
                </a:solidFill>
                <a:effectLst/>
                <a:latin typeface="Times New Roman" panose="02020603050405020304" pitchFamily="18" charset="0"/>
                <a:ea typeface="Times New Roman" panose="02020603050405020304" pitchFamily="18" charset="0"/>
                <a:cs typeface="Times New Roman" panose="02020603050405020304" pitchFamily="18" charset="0"/>
              </a:rPr>
              <a:t>The behavioral theory</a:t>
            </a:r>
            <a:endParaRPr lang="en-IN" sz="1800" b="1" dirty="0">
              <a:solidFill>
                <a:srgbClr val="4F81BD"/>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pPr>
            <a:r>
              <a:rPr lang="en-US" sz="1800" b="1" dirty="0">
                <a:solidFill>
                  <a:srgbClr val="2D2D2D"/>
                </a:solidFill>
                <a:effectLst/>
                <a:latin typeface="Times New Roman" panose="02020603050405020304" pitchFamily="18" charset="0"/>
                <a:ea typeface="Times New Roman" panose="02020603050405020304" pitchFamily="18" charset="0"/>
                <a:cs typeface="Times New Roman" panose="02020603050405020304" pitchFamily="18" charset="0"/>
              </a:rPr>
              <a:t>The transactional theory or management theory</a:t>
            </a:r>
          </a:p>
          <a:p>
            <a:pPr>
              <a:lnSpc>
                <a:spcPct val="150000"/>
              </a:lnSpc>
            </a:pPr>
            <a:r>
              <a:rPr lang="en-US" sz="1800" b="1" dirty="0">
                <a:solidFill>
                  <a:srgbClr val="2D2D2D"/>
                </a:solidFill>
                <a:effectLst/>
                <a:latin typeface="Times New Roman" panose="02020603050405020304" pitchFamily="18" charset="0"/>
                <a:ea typeface="Times New Roman" panose="02020603050405020304" pitchFamily="18" charset="0"/>
                <a:cs typeface="Times New Roman" panose="02020603050405020304" pitchFamily="18" charset="0"/>
              </a:rPr>
              <a:t>The transformational theory or relationship theory</a:t>
            </a:r>
          </a:p>
          <a:p>
            <a:pPr>
              <a:lnSpc>
                <a:spcPct val="150000"/>
              </a:lnSpc>
            </a:pPr>
            <a:r>
              <a:rPr lang="en-US" sz="1800" b="1" dirty="0">
                <a:solidFill>
                  <a:srgbClr val="2D2D2D"/>
                </a:solidFill>
                <a:effectLst/>
                <a:latin typeface="Times New Roman" panose="02020603050405020304" pitchFamily="18" charset="0"/>
                <a:ea typeface="Times New Roman" panose="02020603050405020304" pitchFamily="18" charset="0"/>
                <a:cs typeface="Times New Roman" panose="02020603050405020304" pitchFamily="18" charset="0"/>
              </a:rPr>
              <a:t>The situational theory</a:t>
            </a:r>
            <a:endParaRPr lang="en-IN" sz="1800" b="1" dirty="0">
              <a:solidFill>
                <a:srgbClr val="4F81BD"/>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sz="1800" b="1" dirty="0">
              <a:solidFill>
                <a:srgbClr val="4F81BD"/>
              </a:solidFill>
              <a:effectLst/>
              <a:latin typeface="Cambria" panose="02040503050406030204" pitchFamily="18" charset="0"/>
              <a:ea typeface="Times New Roman" panose="02020603050405020304" pitchFamily="18" charset="0"/>
              <a:cs typeface="Gautami" panose="020B0502040204020203" pitchFamily="34" charset="0"/>
            </a:endParaRPr>
          </a:p>
          <a:p>
            <a:endParaRPr lang="en-US" sz="1800" b="1" dirty="0">
              <a:solidFill>
                <a:srgbClr val="2D2D2D"/>
              </a:solidFill>
              <a:effectLst/>
              <a:latin typeface="Times New Roman" panose="02020603050405020304" pitchFamily="18" charset="0"/>
              <a:ea typeface="Times New Roman" panose="02020603050405020304" pitchFamily="18" charset="0"/>
              <a:cs typeface="Gautami" panose="020B0502040204020203" pitchFamily="34" charset="0"/>
            </a:endParaRPr>
          </a:p>
          <a:p>
            <a:endParaRPr lang="en-IN" sz="1800" b="1" dirty="0">
              <a:solidFill>
                <a:srgbClr val="4F81BD"/>
              </a:solidFill>
              <a:effectLst/>
              <a:latin typeface="Cambria" panose="02040503050406030204" pitchFamily="18" charset="0"/>
              <a:ea typeface="Times New Roman" panose="02020603050405020304" pitchFamily="18" charset="0"/>
              <a:cs typeface="Gautami" panose="020B0502040204020203" pitchFamily="34" charset="0"/>
            </a:endParaRPr>
          </a:p>
          <a:p>
            <a:endParaRPr lang="en-IN" dirty="0"/>
          </a:p>
        </p:txBody>
      </p:sp>
    </p:spTree>
    <p:extLst>
      <p:ext uri="{BB962C8B-B14F-4D97-AF65-F5344CB8AC3E}">
        <p14:creationId xmlns:p14="http://schemas.microsoft.com/office/powerpoint/2010/main" val="1113741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5EC0336-45E3-3214-D806-546E72219CE5}"/>
              </a:ext>
            </a:extLst>
          </p:cNvPr>
          <p:cNvSpPr>
            <a:spLocks noGrp="1"/>
          </p:cNvSpPr>
          <p:nvPr>
            <p:ph idx="1"/>
          </p:nvPr>
        </p:nvSpPr>
        <p:spPr>
          <a:xfrm>
            <a:off x="677334" y="314793"/>
            <a:ext cx="10280476" cy="6295869"/>
          </a:xfrm>
        </p:spPr>
        <p:txBody>
          <a:bodyPr>
            <a:normAutofit/>
          </a:bodyPr>
          <a:lstStyle/>
          <a:p>
            <a:pPr algn="just">
              <a:lnSpc>
                <a:spcPct val="115000"/>
              </a:lnSpc>
              <a:spcAft>
                <a:spcPts val="1000"/>
              </a:spcAft>
            </a:pPr>
            <a:r>
              <a:rPr lang="en-US" sz="1800" b="1" u="sng" dirty="0">
                <a:effectLst/>
                <a:latin typeface="Times New Roman" panose="02020603050405020304" pitchFamily="18" charset="0"/>
                <a:ea typeface="Calibri" panose="020F0502020204030204" pitchFamily="34" charset="0"/>
                <a:cs typeface="Gautami" panose="020B0502040204020203" pitchFamily="34" charset="0"/>
              </a:rPr>
              <a:t>Definitions:-</a:t>
            </a:r>
            <a:endParaRPr lang="en-IN" sz="1800" dirty="0">
              <a:effectLst/>
              <a:latin typeface="Calibri" panose="020F0502020204030204" pitchFamily="34" charset="0"/>
              <a:ea typeface="Calibri" panose="020F0502020204030204" pitchFamily="34" charset="0"/>
              <a:cs typeface="Gautami" panose="020B0502040204020203" pitchFamily="34" charset="0"/>
            </a:endParaRPr>
          </a:p>
          <a:p>
            <a:pPr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Gautami" panose="020B0502040204020203" pitchFamily="34" charset="0"/>
              </a:rPr>
              <a:t>“Management is the art of getting things done through and with people in formally organized groups”                                                                    </a:t>
            </a:r>
            <a:r>
              <a:rPr lang="en-US" sz="1800" b="1" i="1" dirty="0">
                <a:effectLst/>
                <a:latin typeface="Times New Roman" panose="02020603050405020304" pitchFamily="18" charset="0"/>
                <a:ea typeface="Calibri" panose="020F0502020204030204" pitchFamily="34" charset="0"/>
                <a:cs typeface="Gautami" panose="020B0502040204020203" pitchFamily="34" charset="0"/>
              </a:rPr>
              <a:t>- Harold </a:t>
            </a:r>
            <a:r>
              <a:rPr lang="en-US" sz="1800" b="1" i="1" dirty="0" err="1">
                <a:effectLst/>
                <a:latin typeface="Times New Roman" panose="02020603050405020304" pitchFamily="18" charset="0"/>
                <a:ea typeface="Calibri" panose="020F0502020204030204" pitchFamily="34" charset="0"/>
                <a:cs typeface="Gautami" panose="020B0502040204020203" pitchFamily="34" charset="0"/>
              </a:rPr>
              <a:t>Knootz</a:t>
            </a:r>
            <a:endParaRPr lang="en-IN" sz="1800" dirty="0">
              <a:effectLst/>
              <a:latin typeface="Calibri" panose="020F0502020204030204" pitchFamily="34" charset="0"/>
              <a:ea typeface="Calibri" panose="020F0502020204030204" pitchFamily="34" charset="0"/>
              <a:cs typeface="Gautami" panose="020B0502040204020203" pitchFamily="34" charset="0"/>
            </a:endParaRPr>
          </a:p>
          <a:p>
            <a:pPr algn="just">
              <a:lnSpc>
                <a:spcPct val="115000"/>
              </a:lnSpc>
              <a:spcAft>
                <a:spcPts val="1000"/>
              </a:spcAft>
            </a:pPr>
            <a:r>
              <a:rPr lang="en-US" sz="1800" b="1" dirty="0">
                <a:effectLst/>
                <a:latin typeface="Times New Roman" panose="02020603050405020304" pitchFamily="18" charset="0"/>
                <a:ea typeface="Calibri" panose="020F0502020204030204" pitchFamily="34" charset="0"/>
                <a:cs typeface="Gautami" panose="020B0502040204020203" pitchFamily="34" charset="0"/>
              </a:rPr>
              <a:t>“</a:t>
            </a:r>
            <a:r>
              <a:rPr lang="en-US" sz="1800" dirty="0">
                <a:effectLst/>
                <a:latin typeface="Times New Roman" panose="02020603050405020304" pitchFamily="18" charset="0"/>
                <a:ea typeface="Calibri" panose="020F0502020204030204" pitchFamily="34" charset="0"/>
                <a:cs typeface="Gautami" panose="020B0502040204020203" pitchFamily="34" charset="0"/>
              </a:rPr>
              <a:t>To manage is to forecast and plan, to organize, to command, to coordinate and control”</a:t>
            </a:r>
            <a:r>
              <a:rPr lang="en-US" dirty="0">
                <a:latin typeface="Times New Roman" panose="02020603050405020304" pitchFamily="18" charset="0"/>
                <a:ea typeface="Calibri" panose="020F0502020204030204" pitchFamily="34" charset="0"/>
                <a:cs typeface="Gautami" panose="020B0502040204020203" pitchFamily="34" charset="0"/>
              </a:rPr>
              <a:t> </a:t>
            </a:r>
            <a:r>
              <a:rPr lang="en-US" sz="1800" dirty="0">
                <a:effectLst/>
                <a:latin typeface="Times New Roman" panose="02020603050405020304" pitchFamily="18" charset="0"/>
                <a:ea typeface="Calibri" panose="020F0502020204030204" pitchFamily="34" charset="0"/>
                <a:cs typeface="Gautami" panose="020B0502040204020203" pitchFamily="34" charset="0"/>
              </a:rPr>
              <a:t>- </a:t>
            </a:r>
            <a:r>
              <a:rPr lang="en-US" sz="1800" b="1" dirty="0">
                <a:effectLst/>
                <a:latin typeface="Times New Roman" panose="02020603050405020304" pitchFamily="18" charset="0"/>
                <a:ea typeface="Calibri" panose="020F0502020204030204" pitchFamily="34" charset="0"/>
                <a:cs typeface="Gautami" panose="020B0502040204020203" pitchFamily="34" charset="0"/>
              </a:rPr>
              <a:t>Henry Fayol</a:t>
            </a:r>
            <a:r>
              <a:rPr lang="en-US" sz="1800" b="1" i="1" dirty="0">
                <a:effectLst/>
                <a:latin typeface="Times New Roman" panose="02020603050405020304" pitchFamily="18" charset="0"/>
                <a:ea typeface="Calibri" panose="020F0502020204030204" pitchFamily="34" charset="0"/>
                <a:cs typeface="Gautami" panose="020B0502040204020203" pitchFamily="34" charset="0"/>
              </a:rPr>
              <a:t>	</a:t>
            </a:r>
            <a:r>
              <a:rPr lang="en-US" sz="2400" b="1" u="sng" dirty="0">
                <a:effectLst/>
                <a:latin typeface="Times New Roman" panose="02020603050405020304" pitchFamily="18" charset="0"/>
                <a:ea typeface="Calibri" panose="020F0502020204030204" pitchFamily="34" charset="0"/>
                <a:cs typeface="Gautami" panose="020B0502040204020203" pitchFamily="34" charset="0"/>
              </a:rPr>
              <a:t>Characteristics/Salient Features (Nature of Management)</a:t>
            </a:r>
            <a:endParaRPr lang="en-IN" sz="1800" dirty="0">
              <a:effectLst/>
              <a:latin typeface="Calibri" panose="020F0502020204030204" pitchFamily="34" charset="0"/>
              <a:ea typeface="Calibri" panose="020F0502020204030204" pitchFamily="34" charset="0"/>
              <a:cs typeface="Gautami" panose="020B0502040204020203" pitchFamily="34" charset="0"/>
            </a:endParaRPr>
          </a:p>
          <a:p>
            <a:r>
              <a:rPr lang="en-US" sz="1800" b="1" u="sng" dirty="0">
                <a:effectLst/>
                <a:latin typeface="Times New Roman" panose="02020603050405020304" pitchFamily="18" charset="0"/>
                <a:ea typeface="Times New Roman" panose="02020603050405020304" pitchFamily="18" charset="0"/>
              </a:rPr>
              <a:t>Management is a social process-</a:t>
            </a:r>
            <a:r>
              <a:rPr lang="en-US" sz="1800" dirty="0">
                <a:effectLst/>
                <a:latin typeface="Times New Roman" panose="02020603050405020304" pitchFamily="18" charset="0"/>
                <a:ea typeface="Times New Roman" panose="02020603050405020304" pitchFamily="18" charset="0"/>
              </a:rPr>
              <a:t> Management takes place through people.</a:t>
            </a:r>
            <a:r>
              <a:rPr lang="en-US" sz="1800" dirty="0">
                <a:effectLst/>
                <a:latin typeface="Times New Roman" panose="02020603050405020304" pitchFamily="18" charset="0"/>
                <a:ea typeface="Times New Roman" panose="02020603050405020304" pitchFamily="18" charset="0"/>
                <a:cs typeface="Gautami" panose="020B0502040204020203" pitchFamily="34" charset="0"/>
              </a:rPr>
              <a:t> It is the human element which gives management its special character.</a:t>
            </a:r>
            <a:endParaRPr lang="en-IN" sz="1800" dirty="0">
              <a:effectLst/>
              <a:latin typeface="Calibri" panose="020F0502020204030204" pitchFamily="34" charset="0"/>
              <a:ea typeface="Calibri" panose="020F0502020204030204" pitchFamily="34" charset="0"/>
              <a:cs typeface="Gautami" panose="020B0502040204020203" pitchFamily="34" charset="0"/>
            </a:endParaRPr>
          </a:p>
          <a:p>
            <a:r>
              <a:rPr lang="en-US" sz="1800" b="1" u="sng" dirty="0">
                <a:effectLst/>
                <a:latin typeface="Times New Roman" panose="02020603050405020304" pitchFamily="18" charset="0"/>
                <a:ea typeface="Times New Roman" panose="02020603050405020304" pitchFamily="18" charset="0"/>
              </a:rPr>
              <a:t>Management also denotes a body of people involved in decision making.</a:t>
            </a:r>
          </a:p>
          <a:p>
            <a:r>
              <a:rPr lang="en-US" sz="1800" b="1" u="sng" dirty="0">
                <a:effectLst/>
                <a:latin typeface="Times New Roman" panose="02020603050405020304" pitchFamily="18" charset="0"/>
                <a:ea typeface="Times New Roman" panose="02020603050405020304" pitchFamily="18" charset="0"/>
              </a:rPr>
              <a:t>Management is action-based.</a:t>
            </a:r>
            <a:endParaRPr lang="en-US" b="1" u="sng" dirty="0">
              <a:latin typeface="Times New Roman" panose="02020603050405020304" pitchFamily="18" charset="0"/>
              <a:ea typeface="Times New Roman" panose="02020603050405020304" pitchFamily="18" charset="0"/>
            </a:endParaRPr>
          </a:p>
          <a:p>
            <a:r>
              <a:rPr lang="en-US" sz="1800" b="1" u="sng" dirty="0">
                <a:effectLst/>
                <a:latin typeface="Times New Roman" panose="02020603050405020304" pitchFamily="18" charset="0"/>
                <a:ea typeface="Times New Roman" panose="02020603050405020304" pitchFamily="18" charset="0"/>
              </a:rPr>
              <a:t>Management aims at coordination of activities</a:t>
            </a:r>
          </a:p>
          <a:p>
            <a:r>
              <a:rPr lang="en-US" sz="1800" b="1" u="sng" dirty="0">
                <a:effectLst/>
                <a:latin typeface="Times New Roman" panose="02020603050405020304" pitchFamily="18" charset="0"/>
                <a:ea typeface="Times New Roman" panose="02020603050405020304" pitchFamily="18" charset="0"/>
              </a:rPr>
              <a:t>Management is innovative.</a:t>
            </a:r>
          </a:p>
          <a:p>
            <a:r>
              <a:rPr lang="en-US" sz="1800" b="1" u="sng" dirty="0">
                <a:effectLst/>
                <a:latin typeface="Times New Roman" panose="02020603050405020304" pitchFamily="18" charset="0"/>
                <a:ea typeface="Times New Roman" panose="02020603050405020304" pitchFamily="18" charset="0"/>
              </a:rPr>
              <a:t>Management aims at achieving predetermined objectives</a:t>
            </a:r>
            <a:r>
              <a:rPr lang="en-US" b="1" u="sng" dirty="0">
                <a:latin typeface="Times New Roman" panose="02020603050405020304" pitchFamily="18" charset="0"/>
                <a:ea typeface="Times New Roman" panose="02020603050405020304" pitchFamily="18" charset="0"/>
              </a:rPr>
              <a:t>.</a:t>
            </a:r>
          </a:p>
          <a:p>
            <a:r>
              <a:rPr lang="en-US" sz="1800" b="1" u="sng" dirty="0">
                <a:effectLst/>
                <a:latin typeface="Times New Roman" panose="02020603050405020304" pitchFamily="18" charset="0"/>
                <a:ea typeface="Times New Roman" panose="02020603050405020304" pitchFamily="18" charset="0"/>
              </a:rPr>
              <a:t>Management is inter-disciplinary.</a:t>
            </a:r>
          </a:p>
          <a:p>
            <a:r>
              <a:rPr lang="en-US" sz="1800" b="1" u="sng" dirty="0">
                <a:effectLst/>
                <a:latin typeface="Times New Roman" panose="02020603050405020304" pitchFamily="18" charset="0"/>
                <a:ea typeface="Times New Roman" panose="02020603050405020304" pitchFamily="18" charset="0"/>
              </a:rPr>
              <a:t>Manager has four types of resources the four M’s :</a:t>
            </a:r>
            <a:r>
              <a:rPr lang="en-US" sz="1800" dirty="0">
                <a:effectLst/>
                <a:latin typeface="Times New Roman" panose="02020603050405020304" pitchFamily="18" charset="0"/>
                <a:ea typeface="Times New Roman" panose="02020603050405020304" pitchFamily="18" charset="0"/>
              </a:rPr>
              <a:t> men, money material and machines</a:t>
            </a:r>
            <a:endParaRPr lang="en-IN" dirty="0"/>
          </a:p>
        </p:txBody>
      </p:sp>
    </p:spTree>
    <p:extLst>
      <p:ext uri="{BB962C8B-B14F-4D97-AF65-F5344CB8AC3E}">
        <p14:creationId xmlns:p14="http://schemas.microsoft.com/office/powerpoint/2010/main" val="32118264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45418BFA-862B-2F8D-74BA-F86BCDCF3D96}"/>
              </a:ext>
            </a:extLst>
          </p:cNvPr>
          <p:cNvSpPr>
            <a:spLocks noGrp="1"/>
          </p:cNvSpPr>
          <p:nvPr>
            <p:ph idx="1"/>
          </p:nvPr>
        </p:nvSpPr>
        <p:spPr>
          <a:xfrm>
            <a:off x="677334" y="734519"/>
            <a:ext cx="9605918" cy="5306844"/>
          </a:xfrm>
        </p:spPr>
        <p:txBody>
          <a:bodyPr>
            <a:normAutofit fontScale="92500"/>
          </a:bodyPr>
          <a:lstStyle/>
          <a:p>
            <a:pPr marL="140335" algn="just">
              <a:lnSpc>
                <a:spcPct val="115000"/>
              </a:lnSpc>
              <a:spcAft>
                <a:spcPts val="1000"/>
              </a:spcAft>
            </a:pPr>
            <a:r>
              <a:rPr lang="en-US" sz="2100" b="1" u="sng" dirty="0">
                <a:effectLst/>
                <a:latin typeface="Times New Roman" panose="02020603050405020304" pitchFamily="18" charset="0"/>
                <a:ea typeface="Times New Roman" panose="02020603050405020304" pitchFamily="18" charset="0"/>
                <a:cs typeface="Gautami" panose="020B0502040204020203" pitchFamily="34" charset="0"/>
              </a:rPr>
              <a:t>THE SCOPE OF MANAGENT:</a:t>
            </a:r>
            <a:endParaRPr lang="en-IN" sz="2100" dirty="0">
              <a:effectLst/>
              <a:latin typeface="Calibri" panose="020F0502020204030204" pitchFamily="34" charset="0"/>
              <a:ea typeface="Calibri" panose="020F0502020204030204" pitchFamily="34" charset="0"/>
              <a:cs typeface="Gautami" panose="020B0502040204020203" pitchFamily="34" charset="0"/>
            </a:endParaRPr>
          </a:p>
          <a:p>
            <a:pPr marL="742950" lvl="1" indent="-285750" algn="just">
              <a:lnSpc>
                <a:spcPct val="150000"/>
              </a:lnSpc>
              <a:buFont typeface="+mj-lt"/>
              <a:buAutoNum type="arabicPeriod"/>
            </a:pPr>
            <a:r>
              <a:rPr lang="en-US" sz="2100" dirty="0">
                <a:effectLst/>
                <a:latin typeface="Times New Roman" panose="02020603050405020304" pitchFamily="18" charset="0"/>
                <a:ea typeface="Times New Roman" panose="02020603050405020304" pitchFamily="18" charset="0"/>
                <a:cs typeface="Gautami" panose="020B0502040204020203" pitchFamily="34" charset="0"/>
              </a:rPr>
              <a:t>Financial Management.</a:t>
            </a:r>
            <a:r>
              <a:rPr lang="en-US" sz="2100" dirty="0">
                <a:solidFill>
                  <a:srgbClr val="2D2D2D"/>
                </a:solidFill>
                <a:effectLst/>
                <a:latin typeface="Noto Sans" panose="020B0502040504020204" pitchFamily="34" charset="0"/>
                <a:ea typeface="Calibri" panose="020F0502020204030204" pitchFamily="34" charset="0"/>
                <a:cs typeface="Gautami" panose="020B0502040204020203" pitchFamily="34" charset="0"/>
              </a:rPr>
              <a:t> </a:t>
            </a:r>
            <a:r>
              <a:rPr lang="en-US" sz="2100" dirty="0">
                <a:solidFill>
                  <a:srgbClr val="2D2D2D"/>
                </a:solidFill>
                <a:effectLst/>
                <a:latin typeface="Times New Roman" panose="02020603050405020304" pitchFamily="18" charset="0"/>
                <a:ea typeface="Calibri" panose="020F0502020204030204" pitchFamily="34" charset="0"/>
                <a:cs typeface="Gautami" panose="020B0502040204020203" pitchFamily="34" charset="0"/>
              </a:rPr>
              <a:t>Financial management is a top priority for companies as the effective and proper managing of finances enables them to stay in business and remain competitive.</a:t>
            </a:r>
            <a:endParaRPr lang="en-IN" sz="2100" dirty="0">
              <a:effectLst/>
              <a:latin typeface="Calibri" panose="020F0502020204030204" pitchFamily="34" charset="0"/>
              <a:ea typeface="Calibri" panose="020F0502020204030204" pitchFamily="34" charset="0"/>
              <a:cs typeface="Gautami" panose="020B0502040204020203" pitchFamily="34" charset="0"/>
            </a:endParaRPr>
          </a:p>
          <a:p>
            <a:pPr marL="742950" lvl="1" indent="-285750" algn="just">
              <a:lnSpc>
                <a:spcPct val="150000"/>
              </a:lnSpc>
              <a:buFont typeface="+mj-lt"/>
              <a:buAutoNum type="arabicPeriod"/>
            </a:pPr>
            <a:r>
              <a:rPr lang="en-US" sz="2100" dirty="0">
                <a:effectLst/>
                <a:latin typeface="Times New Roman" panose="02020603050405020304" pitchFamily="18" charset="0"/>
                <a:ea typeface="Times New Roman" panose="02020603050405020304" pitchFamily="18" charset="0"/>
                <a:cs typeface="Gautami" panose="020B0502040204020203" pitchFamily="34" charset="0"/>
              </a:rPr>
              <a:t>Marketing Management: Here different marketing activities undertaken in company’s marketing department.</a:t>
            </a:r>
            <a:endParaRPr lang="en-IN" sz="2100" dirty="0">
              <a:effectLst/>
              <a:latin typeface="Calibri" panose="020F0502020204030204" pitchFamily="34" charset="0"/>
              <a:ea typeface="Calibri" panose="020F0502020204030204" pitchFamily="34" charset="0"/>
              <a:cs typeface="Gautami" panose="020B0502040204020203" pitchFamily="34" charset="0"/>
            </a:endParaRPr>
          </a:p>
          <a:p>
            <a:pPr marL="742950" lvl="1" indent="-285750" algn="just">
              <a:lnSpc>
                <a:spcPct val="150000"/>
              </a:lnSpc>
              <a:buFont typeface="+mj-lt"/>
              <a:buAutoNum type="arabicPeriod"/>
            </a:pPr>
            <a:r>
              <a:rPr lang="en-US" sz="2100" dirty="0">
                <a:effectLst/>
                <a:latin typeface="Times New Roman" panose="02020603050405020304" pitchFamily="18" charset="0"/>
                <a:ea typeface="Times New Roman" panose="02020603050405020304" pitchFamily="18" charset="0"/>
                <a:cs typeface="Gautami" panose="020B0502040204020203" pitchFamily="34" charset="0"/>
              </a:rPr>
              <a:t>Personnel Management: It involves managing employees / staff in an </a:t>
            </a:r>
            <a:r>
              <a:rPr lang="en-US" sz="2100" dirty="0" err="1">
                <a:effectLst/>
                <a:latin typeface="Times New Roman" panose="02020603050405020304" pitchFamily="18" charset="0"/>
                <a:ea typeface="Times New Roman" panose="02020603050405020304" pitchFamily="18" charset="0"/>
                <a:cs typeface="Gautami" panose="020B0502040204020203" pitchFamily="34" charset="0"/>
              </a:rPr>
              <a:t>organinsation</a:t>
            </a:r>
            <a:r>
              <a:rPr lang="en-US" sz="2100" dirty="0">
                <a:effectLst/>
                <a:latin typeface="Times New Roman" panose="02020603050405020304" pitchFamily="18" charset="0"/>
                <a:ea typeface="Times New Roman" panose="02020603050405020304" pitchFamily="18" charset="0"/>
                <a:cs typeface="Gautami" panose="020B0502040204020203" pitchFamily="34" charset="0"/>
              </a:rPr>
              <a:t>.</a:t>
            </a:r>
            <a:endParaRPr lang="en-IN" sz="2100" dirty="0">
              <a:effectLst/>
              <a:latin typeface="Calibri" panose="020F0502020204030204" pitchFamily="34" charset="0"/>
              <a:ea typeface="Calibri" panose="020F0502020204030204" pitchFamily="34" charset="0"/>
              <a:cs typeface="Gautami" panose="020B0502040204020203" pitchFamily="34" charset="0"/>
            </a:endParaRPr>
          </a:p>
          <a:p>
            <a:pPr marL="742950" lvl="1" indent="-285750" algn="just">
              <a:lnSpc>
                <a:spcPct val="150000"/>
              </a:lnSpc>
              <a:buFont typeface="+mj-lt"/>
              <a:buAutoNum type="arabicPeriod"/>
            </a:pPr>
            <a:r>
              <a:rPr lang="en-US" sz="2100" dirty="0">
                <a:effectLst/>
                <a:latin typeface="Times New Roman" panose="02020603050405020304" pitchFamily="18" charset="0"/>
                <a:ea typeface="Times New Roman" panose="02020603050405020304" pitchFamily="18" charset="0"/>
                <a:cs typeface="Gautami" panose="020B0502040204020203" pitchFamily="34" charset="0"/>
              </a:rPr>
              <a:t>Production Management: Handling the entire production process.</a:t>
            </a:r>
            <a:endParaRPr lang="en-IN" sz="2100" dirty="0">
              <a:effectLst/>
              <a:latin typeface="Calibri" panose="020F0502020204030204" pitchFamily="34" charset="0"/>
              <a:ea typeface="Calibri" panose="020F0502020204030204" pitchFamily="34" charset="0"/>
              <a:cs typeface="Gautami" panose="020B0502040204020203" pitchFamily="34" charset="0"/>
            </a:endParaRPr>
          </a:p>
          <a:p>
            <a:pPr marL="742950" lvl="1" indent="-285750" algn="just">
              <a:lnSpc>
                <a:spcPct val="150000"/>
              </a:lnSpc>
              <a:spcAft>
                <a:spcPts val="1000"/>
              </a:spcAft>
              <a:buFont typeface="+mj-lt"/>
              <a:buAutoNum type="arabicPeriod"/>
            </a:pPr>
            <a:r>
              <a:rPr lang="en-US" sz="2100" dirty="0">
                <a:effectLst/>
                <a:latin typeface="Times New Roman" panose="02020603050405020304" pitchFamily="18" charset="0"/>
                <a:ea typeface="Times New Roman" panose="02020603050405020304" pitchFamily="18" charset="0"/>
                <a:cs typeface="Gautami" panose="020B0502040204020203" pitchFamily="34" charset="0"/>
              </a:rPr>
              <a:t>Office Management: It involves planning, coordinating, controlling of different activities in an office environment.</a:t>
            </a:r>
            <a:endParaRPr lang="en-IN" sz="2100" dirty="0">
              <a:effectLst/>
              <a:latin typeface="Calibri" panose="020F0502020204030204" pitchFamily="34" charset="0"/>
              <a:ea typeface="Calibri" panose="020F0502020204030204" pitchFamily="34" charset="0"/>
              <a:cs typeface="Gautami" panose="020B0502040204020203" pitchFamily="34" charset="0"/>
            </a:endParaRPr>
          </a:p>
          <a:p>
            <a:endParaRPr lang="en-IN" dirty="0"/>
          </a:p>
        </p:txBody>
      </p:sp>
    </p:spTree>
    <p:extLst>
      <p:ext uri="{BB962C8B-B14F-4D97-AF65-F5344CB8AC3E}">
        <p14:creationId xmlns:p14="http://schemas.microsoft.com/office/powerpoint/2010/main" val="21520196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58499A4-6411-CFD3-93C1-4E99E239F2CC}"/>
              </a:ext>
            </a:extLst>
          </p:cNvPr>
          <p:cNvSpPr>
            <a:spLocks noGrp="1"/>
          </p:cNvSpPr>
          <p:nvPr>
            <p:ph idx="1"/>
          </p:nvPr>
        </p:nvSpPr>
        <p:spPr>
          <a:xfrm>
            <a:off x="677333" y="689549"/>
            <a:ext cx="9665879" cy="5351814"/>
          </a:xfrm>
        </p:spPr>
        <p:txBody>
          <a:bodyPr>
            <a:normAutofit/>
          </a:bodyPr>
          <a:lstStyle/>
          <a:p>
            <a:pPr algn="just">
              <a:lnSpc>
                <a:spcPct val="115000"/>
              </a:lnSpc>
              <a:spcAft>
                <a:spcPts val="1000"/>
              </a:spcAft>
            </a:pPr>
            <a:r>
              <a:rPr lang="en-US" sz="1800" b="1" u="sng" dirty="0">
                <a:effectLst/>
                <a:latin typeface="Times New Roman" panose="02020603050405020304" pitchFamily="18" charset="0"/>
                <a:ea typeface="Calibri" panose="020F0502020204030204" pitchFamily="34" charset="0"/>
                <a:cs typeface="Gautami" panose="020B0502040204020203" pitchFamily="34" charset="0"/>
              </a:rPr>
              <a:t>Significance/Importance of Management</a:t>
            </a:r>
            <a:endParaRPr lang="en-IN" sz="1800" dirty="0">
              <a:effectLst/>
              <a:latin typeface="Calibri" panose="020F0502020204030204" pitchFamily="34" charset="0"/>
              <a:ea typeface="Calibri" panose="020F0502020204030204" pitchFamily="34" charset="0"/>
              <a:cs typeface="Gautami" panose="020B0502040204020203" pitchFamily="34" charset="0"/>
            </a:endParaRPr>
          </a:p>
          <a:p>
            <a:pPr marL="342900" lvl="0" indent="-342900" algn="just">
              <a:lnSpc>
                <a:spcPct val="115000"/>
              </a:lnSpc>
              <a:spcAft>
                <a:spcPts val="1000"/>
              </a:spcAft>
              <a:buFont typeface="+mj-lt"/>
              <a:buAutoNum type="arabicPeriod"/>
              <a:tabLst>
                <a:tab pos="228600" algn="l"/>
              </a:tabLst>
            </a:pPr>
            <a:r>
              <a:rPr lang="en-US" sz="1800" b="1" u="sng" dirty="0">
                <a:effectLst/>
                <a:latin typeface="Times New Roman" panose="02020603050405020304" pitchFamily="18" charset="0"/>
                <a:ea typeface="Times New Roman" panose="02020603050405020304" pitchFamily="18" charset="0"/>
                <a:cs typeface="Gautami" panose="020B0502040204020203" pitchFamily="34" charset="0"/>
              </a:rPr>
              <a:t>It facilitates the achievement of goals through limited resources</a:t>
            </a:r>
            <a:r>
              <a:rPr lang="en-US" sz="1800" dirty="0">
                <a:effectLst/>
                <a:latin typeface="Times New Roman" panose="02020603050405020304" pitchFamily="18" charset="0"/>
                <a:ea typeface="Times New Roman" panose="02020603050405020304" pitchFamily="18" charset="0"/>
                <a:cs typeface="Gautami" panose="020B0502040204020203" pitchFamily="34" charset="0"/>
              </a:rPr>
              <a:t>:</a:t>
            </a:r>
            <a:endParaRPr lang="en-IN" sz="1800" dirty="0">
              <a:effectLst/>
              <a:latin typeface="Calibri" panose="020F0502020204030204" pitchFamily="34" charset="0"/>
              <a:ea typeface="Calibri" panose="020F0502020204030204" pitchFamily="34" charset="0"/>
              <a:cs typeface="Gautami" panose="020B0502040204020203" pitchFamily="34" charset="0"/>
            </a:endParaRPr>
          </a:p>
          <a:p>
            <a:pPr marL="342900" lvl="0" indent="-342900" algn="just">
              <a:lnSpc>
                <a:spcPct val="115000"/>
              </a:lnSpc>
              <a:spcAft>
                <a:spcPts val="1000"/>
              </a:spcAft>
              <a:buFont typeface="+mj-lt"/>
              <a:buAutoNum type="arabicPeriod"/>
              <a:tabLst>
                <a:tab pos="228600" algn="l"/>
              </a:tabLst>
            </a:pPr>
            <a:r>
              <a:rPr lang="en-US" sz="1800" b="1" u="sng" dirty="0">
                <a:effectLst/>
                <a:latin typeface="Times New Roman" panose="02020603050405020304" pitchFamily="18" charset="0"/>
                <a:ea typeface="Times New Roman" panose="02020603050405020304" pitchFamily="18" charset="0"/>
                <a:cs typeface="Gautami" panose="020B0502040204020203" pitchFamily="34" charset="0"/>
              </a:rPr>
              <a:t>Optimum </a:t>
            </a:r>
            <a:r>
              <a:rPr lang="en-US" sz="1800" b="1" u="sng" dirty="0" err="1">
                <a:effectLst/>
                <a:latin typeface="Times New Roman" panose="02020603050405020304" pitchFamily="18" charset="0"/>
                <a:ea typeface="Times New Roman" panose="02020603050405020304" pitchFamily="18" charset="0"/>
                <a:cs typeface="Gautami" panose="020B0502040204020203" pitchFamily="34" charset="0"/>
              </a:rPr>
              <a:t>Utilisation</a:t>
            </a:r>
            <a:r>
              <a:rPr lang="en-US" sz="1800" b="1" u="sng" dirty="0">
                <a:effectLst/>
                <a:latin typeface="Times New Roman" panose="02020603050405020304" pitchFamily="18" charset="0"/>
                <a:ea typeface="Times New Roman" panose="02020603050405020304" pitchFamily="18" charset="0"/>
                <a:cs typeface="Gautami" panose="020B0502040204020203" pitchFamily="34" charset="0"/>
              </a:rPr>
              <a:t> of resources:</a:t>
            </a:r>
            <a:r>
              <a:rPr lang="en-US" sz="1800" dirty="0">
                <a:effectLst/>
                <a:latin typeface="Times New Roman" panose="02020603050405020304" pitchFamily="18" charset="0"/>
                <a:ea typeface="Times New Roman" panose="02020603050405020304" pitchFamily="18" charset="0"/>
                <a:cs typeface="Gautami" panose="020B0502040204020203" pitchFamily="34" charset="0"/>
              </a:rPr>
              <a:t> Management facilitates optimum </a:t>
            </a:r>
            <a:r>
              <a:rPr lang="en-US" sz="1800" dirty="0" err="1">
                <a:effectLst/>
                <a:latin typeface="Times New Roman" panose="02020603050405020304" pitchFamily="18" charset="0"/>
                <a:ea typeface="Times New Roman" panose="02020603050405020304" pitchFamily="18" charset="0"/>
                <a:cs typeface="Gautami" panose="020B0502040204020203" pitchFamily="34" charset="0"/>
              </a:rPr>
              <a:t>utilisation</a:t>
            </a:r>
            <a:r>
              <a:rPr lang="en-US" sz="1800" dirty="0">
                <a:effectLst/>
                <a:latin typeface="Times New Roman" panose="02020603050405020304" pitchFamily="18" charset="0"/>
                <a:ea typeface="Times New Roman" panose="02020603050405020304" pitchFamily="18" charset="0"/>
                <a:cs typeface="Gautami" panose="020B0502040204020203" pitchFamily="34" charset="0"/>
              </a:rPr>
              <a:t> of available human and physical resources, which leads to progress and prosperity of a business enterprise. </a:t>
            </a:r>
            <a:endParaRPr lang="en-IN" sz="1800" dirty="0">
              <a:effectLst/>
              <a:latin typeface="Calibri" panose="020F0502020204030204" pitchFamily="34" charset="0"/>
              <a:ea typeface="Calibri" panose="020F0502020204030204" pitchFamily="34" charset="0"/>
              <a:cs typeface="Gautami" panose="020B0502040204020203" pitchFamily="34" charset="0"/>
            </a:endParaRPr>
          </a:p>
          <a:p>
            <a:pPr marL="342900" lvl="0" indent="-342900" algn="just">
              <a:lnSpc>
                <a:spcPct val="115000"/>
              </a:lnSpc>
              <a:spcAft>
                <a:spcPts val="1000"/>
              </a:spcAft>
              <a:buFont typeface="+mj-lt"/>
              <a:buAutoNum type="arabicPeriod"/>
              <a:tabLst>
                <a:tab pos="228600" algn="l"/>
              </a:tabLst>
            </a:pPr>
            <a:r>
              <a:rPr lang="en-US" sz="1800" b="1" u="sng" dirty="0">
                <a:effectLst/>
                <a:latin typeface="Times New Roman" panose="02020603050405020304" pitchFamily="18" charset="0"/>
                <a:ea typeface="Times New Roman" panose="02020603050405020304" pitchFamily="18" charset="0"/>
                <a:cs typeface="Gautami" panose="020B0502040204020203" pitchFamily="34" charset="0"/>
              </a:rPr>
              <a:t>It focus on group efforts:</a:t>
            </a:r>
            <a:endParaRPr lang="en-IN" sz="1800" dirty="0">
              <a:effectLst/>
              <a:latin typeface="Calibri" panose="020F0502020204030204" pitchFamily="34" charset="0"/>
              <a:ea typeface="Calibri" panose="020F0502020204030204" pitchFamily="34" charset="0"/>
              <a:cs typeface="Gautami" panose="020B0502040204020203" pitchFamily="34" charset="0"/>
            </a:endParaRPr>
          </a:p>
          <a:p>
            <a:pPr marL="342900" lvl="0" indent="-342900" algn="just">
              <a:lnSpc>
                <a:spcPct val="115000"/>
              </a:lnSpc>
              <a:spcAft>
                <a:spcPts val="1000"/>
              </a:spcAft>
              <a:buFont typeface="+mj-lt"/>
              <a:buAutoNum type="arabicPeriod"/>
              <a:tabLst>
                <a:tab pos="228600" algn="l"/>
              </a:tabLst>
            </a:pPr>
            <a:r>
              <a:rPr lang="en-US" sz="1800" b="1" u="sng" dirty="0">
                <a:effectLst/>
                <a:latin typeface="Times New Roman" panose="02020603050405020304" pitchFamily="18" charset="0"/>
                <a:ea typeface="Times New Roman" panose="02020603050405020304" pitchFamily="18" charset="0"/>
                <a:cs typeface="Gautami" panose="020B0502040204020203" pitchFamily="34" charset="0"/>
              </a:rPr>
              <a:t>Ensures effective use of managers</a:t>
            </a:r>
            <a:r>
              <a:rPr lang="en-US" sz="1800" dirty="0">
                <a:effectLst/>
                <a:latin typeface="Times New Roman" panose="02020603050405020304" pitchFamily="18" charset="0"/>
                <a:ea typeface="Times New Roman" panose="02020603050405020304" pitchFamily="18" charset="0"/>
                <a:cs typeface="Gautami" panose="020B0502040204020203" pitchFamily="34" charset="0"/>
              </a:rPr>
              <a:t>: Management ensures effective use of managers so that the benefits of their experience, skills and maturity are available to the enterprise.</a:t>
            </a:r>
            <a:endParaRPr lang="en-IN" sz="1800" dirty="0">
              <a:effectLst/>
              <a:latin typeface="Calibri" panose="020F0502020204030204" pitchFamily="34" charset="0"/>
              <a:ea typeface="Calibri" panose="020F0502020204030204" pitchFamily="34" charset="0"/>
              <a:cs typeface="Gautami" panose="020B0502040204020203" pitchFamily="34" charset="0"/>
            </a:endParaRPr>
          </a:p>
          <a:p>
            <a:pPr marL="342900" lvl="0" indent="-342900" algn="just">
              <a:lnSpc>
                <a:spcPct val="115000"/>
              </a:lnSpc>
              <a:spcAft>
                <a:spcPts val="1000"/>
              </a:spcAft>
              <a:buFont typeface="+mj-lt"/>
              <a:buAutoNum type="arabicPeriod"/>
              <a:tabLst>
                <a:tab pos="228600" algn="l"/>
              </a:tabLst>
            </a:pPr>
            <a:r>
              <a:rPr lang="en-US" sz="1800" b="1" u="sng" dirty="0">
                <a:effectLst/>
                <a:latin typeface="Times New Roman" panose="02020603050405020304" pitchFamily="18" charset="0"/>
                <a:ea typeface="Times New Roman" panose="02020603050405020304" pitchFamily="18" charset="0"/>
                <a:cs typeface="Gautami" panose="020B0502040204020203" pitchFamily="34" charset="0"/>
              </a:rPr>
              <a:t>It Ensures smooth functioning in case of difficulties:</a:t>
            </a:r>
            <a:r>
              <a:rPr lang="en-US" sz="1800" dirty="0">
                <a:effectLst/>
                <a:latin typeface="Times New Roman" panose="02020603050405020304" pitchFamily="18" charset="0"/>
                <a:ea typeface="Times New Roman" panose="02020603050405020304" pitchFamily="18" charset="0"/>
                <a:cs typeface="Gautami" panose="020B0502040204020203" pitchFamily="34" charset="0"/>
              </a:rPr>
              <a:t> Management ensures smooth, orderly and continues functioning of an enterprise in trouble. It also raises the efficiency, productivity and profitability of an enterprise.</a:t>
            </a:r>
            <a:endParaRPr lang="en-IN" sz="1800" dirty="0">
              <a:effectLst/>
              <a:latin typeface="Calibri" panose="020F0502020204030204" pitchFamily="34" charset="0"/>
              <a:ea typeface="Calibri" panose="020F0502020204030204" pitchFamily="34" charset="0"/>
              <a:cs typeface="Gautami" panose="020B0502040204020203" pitchFamily="34" charset="0"/>
            </a:endParaRPr>
          </a:p>
          <a:p>
            <a:endParaRPr lang="en-IN" dirty="0"/>
          </a:p>
        </p:txBody>
      </p:sp>
    </p:spTree>
    <p:extLst>
      <p:ext uri="{BB962C8B-B14F-4D97-AF65-F5344CB8AC3E}">
        <p14:creationId xmlns:p14="http://schemas.microsoft.com/office/powerpoint/2010/main" val="19116623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7" name="Content Placeholder 6" descr="https://media.geeksforgeeks.org/wp-content/cdn-uploads/20220617181734/Levels-of-management.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94582" y="2123010"/>
            <a:ext cx="7762874" cy="3881437"/>
          </a:xfrm>
          <a:prstGeom prst="rect">
            <a:avLst/>
          </a:prstGeom>
          <a:noFill/>
          <a:ln>
            <a:noFill/>
          </a:ln>
        </p:spPr>
      </p:pic>
    </p:spTree>
    <p:extLst>
      <p:ext uri="{BB962C8B-B14F-4D97-AF65-F5344CB8AC3E}">
        <p14:creationId xmlns:p14="http://schemas.microsoft.com/office/powerpoint/2010/main" val="37522776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9AF996F-19BC-A7E0-2C7E-CB9DC109DC0F}"/>
              </a:ext>
            </a:extLst>
          </p:cNvPr>
          <p:cNvSpPr>
            <a:spLocks noGrp="1"/>
          </p:cNvSpPr>
          <p:nvPr>
            <p:ph idx="1"/>
          </p:nvPr>
        </p:nvSpPr>
        <p:spPr>
          <a:xfrm>
            <a:off x="677333" y="689549"/>
            <a:ext cx="9635899" cy="5351814"/>
          </a:xfrm>
        </p:spPr>
        <p:txBody>
          <a:bodyPr>
            <a:normAutofit fontScale="92500"/>
          </a:bodyPr>
          <a:lstStyle/>
          <a:p>
            <a:pPr algn="just">
              <a:lnSpc>
                <a:spcPct val="115000"/>
              </a:lnSpc>
              <a:spcAft>
                <a:spcPts val="1000"/>
              </a:spcAft>
            </a:pPr>
            <a:r>
              <a:rPr lang="en-US" sz="1800" b="1" u="sng" dirty="0">
                <a:effectLst/>
                <a:latin typeface="Times New Roman" panose="02020603050405020304" pitchFamily="18" charset="0"/>
                <a:ea typeface="Calibri" panose="020F0502020204030204" pitchFamily="34" charset="0"/>
                <a:cs typeface="Gautami" panose="020B0502040204020203" pitchFamily="34" charset="0"/>
              </a:rPr>
              <a:t>FUNCTIONS OF MANAGEMENT:</a:t>
            </a:r>
            <a:r>
              <a:rPr lang="en-US" sz="1800" dirty="0">
                <a:effectLst/>
                <a:latin typeface="Times New Roman" panose="02020603050405020304" pitchFamily="18" charset="0"/>
                <a:ea typeface="Calibri" panose="020F0502020204030204" pitchFamily="34" charset="0"/>
                <a:cs typeface="Gautami" panose="020B0502040204020203" pitchFamily="34" charset="0"/>
              </a:rPr>
              <a:t> </a:t>
            </a:r>
            <a:endParaRPr lang="en-IN" sz="1800" dirty="0">
              <a:effectLst/>
              <a:latin typeface="Calibri" panose="020F0502020204030204" pitchFamily="34" charset="0"/>
              <a:ea typeface="Calibri" panose="020F0502020204030204" pitchFamily="34" charset="0"/>
              <a:cs typeface="Gautami" panose="020B0502040204020203" pitchFamily="34" charset="0"/>
            </a:endParaRPr>
          </a:p>
          <a:p>
            <a:pPr marL="342900" lvl="0" indent="-342900">
              <a:lnSpc>
                <a:spcPct val="115000"/>
              </a:lnSpc>
              <a:buFont typeface="Wingdings" panose="05000000000000000000" pitchFamily="2" charset="2"/>
              <a:buChar char=""/>
            </a:pPr>
            <a:r>
              <a:rPr lang="en-US" sz="2100" b="1" dirty="0">
                <a:effectLst/>
                <a:latin typeface="Times New Roman" panose="02020603050405020304" pitchFamily="18" charset="0"/>
                <a:ea typeface="Calibri" panose="020F0502020204030204" pitchFamily="34" charset="0"/>
                <a:cs typeface="Gautami" panose="020B0502040204020203" pitchFamily="34" charset="0"/>
              </a:rPr>
              <a:t>Planning</a:t>
            </a:r>
            <a:endParaRPr lang="en-IN" sz="2100" dirty="0">
              <a:effectLst/>
              <a:latin typeface="Calibri" panose="020F0502020204030204" pitchFamily="34" charset="0"/>
              <a:ea typeface="Calibri" panose="020F0502020204030204" pitchFamily="34" charset="0"/>
              <a:cs typeface="Gautami" panose="020B0502040204020203" pitchFamily="34" charset="0"/>
            </a:endParaRPr>
          </a:p>
          <a:p>
            <a:pPr marL="342900" lvl="0" indent="-342900">
              <a:lnSpc>
                <a:spcPct val="115000"/>
              </a:lnSpc>
              <a:buFont typeface="Wingdings" panose="05000000000000000000" pitchFamily="2" charset="2"/>
              <a:buChar char=""/>
            </a:pPr>
            <a:r>
              <a:rPr lang="en-US" sz="2100" b="1" dirty="0">
                <a:effectLst/>
                <a:latin typeface="Times New Roman" panose="02020603050405020304" pitchFamily="18" charset="0"/>
                <a:ea typeface="Calibri" panose="020F0502020204030204" pitchFamily="34" charset="0"/>
                <a:cs typeface="Gautami" panose="020B0502040204020203" pitchFamily="34" charset="0"/>
              </a:rPr>
              <a:t>Organizing: </a:t>
            </a:r>
            <a:r>
              <a:rPr lang="en-US" sz="2100" dirty="0">
                <a:effectLst/>
                <a:latin typeface="Times New Roman" panose="02020603050405020304" pitchFamily="18" charset="0"/>
                <a:ea typeface="Calibri" panose="020F0502020204030204" pitchFamily="34" charset="0"/>
              </a:rPr>
              <a:t>Organizing means arranging ways and means for the execution of a business plan.</a:t>
            </a:r>
            <a:endParaRPr lang="en-IN" sz="2100" dirty="0">
              <a:effectLst/>
              <a:latin typeface="Calibri" panose="020F0502020204030204" pitchFamily="34" charset="0"/>
              <a:ea typeface="Calibri" panose="020F0502020204030204" pitchFamily="34" charset="0"/>
              <a:cs typeface="Gautami" panose="020B0502040204020203" pitchFamily="34" charset="0"/>
            </a:endParaRPr>
          </a:p>
          <a:p>
            <a:pPr marL="342900" lvl="0" indent="-342900">
              <a:lnSpc>
                <a:spcPct val="115000"/>
              </a:lnSpc>
              <a:buFont typeface="Wingdings" panose="05000000000000000000" pitchFamily="2" charset="2"/>
              <a:buChar char=""/>
            </a:pPr>
            <a:r>
              <a:rPr lang="en-US" sz="2100" b="1" dirty="0">
                <a:effectLst/>
                <a:latin typeface="Times New Roman" panose="02020603050405020304" pitchFamily="18" charset="0"/>
                <a:ea typeface="Calibri" panose="020F0502020204030204" pitchFamily="34" charset="0"/>
                <a:cs typeface="Gautami" panose="020B0502040204020203" pitchFamily="34" charset="0"/>
              </a:rPr>
              <a:t>Staffing</a:t>
            </a:r>
            <a:endParaRPr lang="en-IN" sz="2100" dirty="0">
              <a:effectLst/>
              <a:latin typeface="Calibri" panose="020F0502020204030204" pitchFamily="34" charset="0"/>
              <a:ea typeface="Calibri" panose="020F0502020204030204" pitchFamily="34" charset="0"/>
              <a:cs typeface="Gautami" panose="020B0502040204020203" pitchFamily="34" charset="0"/>
            </a:endParaRPr>
          </a:p>
          <a:p>
            <a:pPr>
              <a:lnSpc>
                <a:spcPct val="115000"/>
              </a:lnSpc>
              <a:buFont typeface="Wingdings" panose="05000000000000000000" pitchFamily="2" charset="2"/>
              <a:buChar char=""/>
            </a:pPr>
            <a:r>
              <a:rPr lang="en-US" sz="2100" b="1" dirty="0">
                <a:effectLst/>
                <a:latin typeface="Times New Roman" panose="02020603050405020304" pitchFamily="18" charset="0"/>
                <a:ea typeface="Calibri" panose="020F0502020204030204" pitchFamily="34" charset="0"/>
                <a:cs typeface="Gautami" panose="020B0502040204020203" pitchFamily="34" charset="0"/>
              </a:rPr>
              <a:t>Directing (Leading):</a:t>
            </a:r>
            <a:r>
              <a:rPr lang="en-US" sz="2100" dirty="0">
                <a:effectLst/>
                <a:latin typeface="Times New Roman" panose="02020603050405020304" pitchFamily="18" charset="0"/>
                <a:ea typeface="Calibri" panose="020F0502020204030204" pitchFamily="34" charset="0"/>
                <a:cs typeface="Gautami" panose="020B0502040204020203" pitchFamily="34" charset="0"/>
              </a:rPr>
              <a:t>Directing as a managerial function, deals with </a:t>
            </a:r>
            <a:r>
              <a:rPr lang="en-US" sz="2100" b="1" dirty="0">
                <a:effectLst/>
                <a:latin typeface="Times New Roman" panose="02020603050405020304" pitchFamily="18" charset="0"/>
                <a:ea typeface="Calibri" panose="020F0502020204030204" pitchFamily="34" charset="0"/>
                <a:cs typeface="Gautami" panose="020B0502040204020203" pitchFamily="34" charset="0"/>
              </a:rPr>
              <a:t>guiding and instructing people</a:t>
            </a:r>
            <a:r>
              <a:rPr lang="en-US" sz="2100" dirty="0">
                <a:effectLst/>
                <a:latin typeface="Times New Roman" panose="02020603050405020304" pitchFamily="18" charset="0"/>
                <a:ea typeface="Calibri" panose="020F0502020204030204" pitchFamily="34" charset="0"/>
                <a:cs typeface="Gautami" panose="020B0502040204020203" pitchFamily="34" charset="0"/>
              </a:rPr>
              <a:t> to do the work in the right manner. (a) </a:t>
            </a:r>
            <a:r>
              <a:rPr lang="en-US" sz="2100" b="1" dirty="0">
                <a:effectLst/>
                <a:latin typeface="Times New Roman" panose="02020603050405020304" pitchFamily="18" charset="0"/>
                <a:ea typeface="Calibri" panose="020F0502020204030204" pitchFamily="34" charset="0"/>
              </a:rPr>
              <a:t>Leading  (b) Motivating  © Commutating</a:t>
            </a:r>
            <a:endParaRPr lang="en-IN" sz="2100" dirty="0">
              <a:effectLst/>
              <a:latin typeface="Calibri" panose="020F0502020204030204" pitchFamily="34" charset="0"/>
              <a:ea typeface="Calibri" panose="020F0502020204030204" pitchFamily="34" charset="0"/>
              <a:cs typeface="Gautami" panose="020B0502040204020203" pitchFamily="34" charset="0"/>
            </a:endParaRPr>
          </a:p>
          <a:p>
            <a:pPr marL="342900" lvl="0" indent="-342900">
              <a:lnSpc>
                <a:spcPct val="115000"/>
              </a:lnSpc>
              <a:buFont typeface="Wingdings" panose="05000000000000000000" pitchFamily="2" charset="2"/>
              <a:buChar char=""/>
            </a:pPr>
            <a:r>
              <a:rPr lang="en-US" sz="2100" b="1" dirty="0">
                <a:effectLst/>
                <a:latin typeface="Times New Roman" panose="02020603050405020304" pitchFamily="18" charset="0"/>
                <a:ea typeface="Calibri" panose="020F0502020204030204" pitchFamily="34" charset="0"/>
                <a:cs typeface="Gautami" panose="020B0502040204020203" pitchFamily="34" charset="0"/>
              </a:rPr>
              <a:t>Coordinating</a:t>
            </a:r>
            <a:endParaRPr lang="en-IN" sz="2100" dirty="0">
              <a:effectLst/>
              <a:latin typeface="Calibri" panose="020F0502020204030204" pitchFamily="34" charset="0"/>
              <a:ea typeface="Calibri" panose="020F0502020204030204" pitchFamily="34" charset="0"/>
              <a:cs typeface="Gautami" panose="020B0502040204020203" pitchFamily="34" charset="0"/>
            </a:endParaRPr>
          </a:p>
          <a:p>
            <a:pPr marL="342900" lvl="0" indent="-342900">
              <a:lnSpc>
                <a:spcPct val="115000"/>
              </a:lnSpc>
              <a:buFont typeface="Wingdings" panose="05000000000000000000" pitchFamily="2" charset="2"/>
              <a:buChar char=""/>
            </a:pPr>
            <a:r>
              <a:rPr lang="en-US" sz="2100" b="1" dirty="0">
                <a:effectLst/>
                <a:latin typeface="Times New Roman" panose="02020603050405020304" pitchFamily="18" charset="0"/>
                <a:ea typeface="Calibri" panose="020F0502020204030204" pitchFamily="34" charset="0"/>
                <a:cs typeface="Gautami" panose="020B0502040204020203" pitchFamily="34" charset="0"/>
              </a:rPr>
              <a:t>Reporting</a:t>
            </a:r>
            <a:endParaRPr lang="en-IN" sz="2100" dirty="0">
              <a:effectLst/>
              <a:latin typeface="Calibri" panose="020F0502020204030204" pitchFamily="34" charset="0"/>
              <a:ea typeface="Calibri" panose="020F0502020204030204" pitchFamily="34" charset="0"/>
              <a:cs typeface="Gautami" panose="020B0502040204020203" pitchFamily="34" charset="0"/>
            </a:endParaRPr>
          </a:p>
          <a:p>
            <a:pPr marL="342900" lvl="0" indent="-342900">
              <a:lnSpc>
                <a:spcPct val="115000"/>
              </a:lnSpc>
              <a:buFont typeface="Wingdings" panose="05000000000000000000" pitchFamily="2" charset="2"/>
              <a:buChar char=""/>
            </a:pPr>
            <a:r>
              <a:rPr lang="en-US" sz="2100" b="1" dirty="0">
                <a:effectLst/>
                <a:latin typeface="Times New Roman" panose="02020603050405020304" pitchFamily="18" charset="0"/>
                <a:ea typeface="Calibri" panose="020F0502020204030204" pitchFamily="34" charset="0"/>
                <a:cs typeface="Gautami" panose="020B0502040204020203" pitchFamily="34" charset="0"/>
              </a:rPr>
              <a:t>Budgeting</a:t>
            </a:r>
            <a:endParaRPr lang="en-IN" sz="2100" dirty="0">
              <a:effectLst/>
              <a:latin typeface="Calibri" panose="020F0502020204030204" pitchFamily="34" charset="0"/>
              <a:ea typeface="Calibri" panose="020F0502020204030204" pitchFamily="34" charset="0"/>
              <a:cs typeface="Gautami" panose="020B0502040204020203" pitchFamily="34" charset="0"/>
            </a:endParaRPr>
          </a:p>
          <a:p>
            <a:pPr marL="342900" lvl="0" indent="-342900">
              <a:lnSpc>
                <a:spcPct val="115000"/>
              </a:lnSpc>
              <a:spcAft>
                <a:spcPts val="1000"/>
              </a:spcAft>
              <a:buFont typeface="Wingdings" panose="05000000000000000000" pitchFamily="2" charset="2"/>
              <a:buChar char=""/>
            </a:pPr>
            <a:r>
              <a:rPr lang="en-US" sz="2100" b="1" dirty="0">
                <a:effectLst/>
                <a:latin typeface="Times New Roman" panose="02020603050405020304" pitchFamily="18" charset="0"/>
                <a:ea typeface="Calibri" panose="020F0502020204030204" pitchFamily="34" charset="0"/>
                <a:cs typeface="Gautami" panose="020B0502040204020203" pitchFamily="34" charset="0"/>
              </a:rPr>
              <a:t>Controlling: </a:t>
            </a:r>
            <a:r>
              <a:rPr lang="en-US" sz="2100" dirty="0">
                <a:effectLst/>
                <a:latin typeface="Times New Roman" panose="02020603050405020304" pitchFamily="18" charset="0"/>
                <a:ea typeface="Calibri" panose="020F0502020204030204" pitchFamily="34" charset="0"/>
              </a:rPr>
              <a:t>Controlling is an important function of management. It is necessary in the case of individuals and departments so as to avoid wrong actions and activities.</a:t>
            </a:r>
            <a:endParaRPr lang="en-IN" sz="2100" dirty="0">
              <a:effectLst/>
              <a:latin typeface="Calibri" panose="020F0502020204030204" pitchFamily="34" charset="0"/>
              <a:ea typeface="Calibri" panose="020F0502020204030204" pitchFamily="34" charset="0"/>
              <a:cs typeface="Gautami" panose="020B0502040204020203" pitchFamily="34" charset="0"/>
            </a:endParaRPr>
          </a:p>
          <a:p>
            <a:endParaRPr lang="en-IN" sz="2100" dirty="0"/>
          </a:p>
        </p:txBody>
      </p:sp>
    </p:spTree>
    <p:extLst>
      <p:ext uri="{BB962C8B-B14F-4D97-AF65-F5344CB8AC3E}">
        <p14:creationId xmlns:p14="http://schemas.microsoft.com/office/powerpoint/2010/main" val="17451362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C00CC25C-0CEE-5D53-B7F9-27B293605C1F}"/>
              </a:ext>
            </a:extLst>
          </p:cNvPr>
          <p:cNvSpPr>
            <a:spLocks noGrp="1"/>
          </p:cNvSpPr>
          <p:nvPr>
            <p:ph idx="1"/>
          </p:nvPr>
        </p:nvSpPr>
        <p:spPr>
          <a:xfrm>
            <a:off x="838200" y="359764"/>
            <a:ext cx="10515600" cy="5817199"/>
          </a:xfrm>
        </p:spPr>
        <p:txBody>
          <a:bodyPr>
            <a:normAutofit fontScale="32500" lnSpcReduction="20000"/>
          </a:bodyPr>
          <a:lstStyle/>
          <a:p>
            <a:pPr marL="0" indent="0" algn="just">
              <a:lnSpc>
                <a:spcPct val="160000"/>
              </a:lnSpc>
              <a:buNone/>
            </a:pPr>
            <a:r>
              <a:rPr lang="en-US" sz="3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SCIENTIFIC MANAGEMENT</a:t>
            </a:r>
          </a:p>
          <a:p>
            <a:pPr algn="just">
              <a:lnSpc>
                <a:spcPct val="160000"/>
              </a:lnSpc>
            </a:pPr>
            <a:r>
              <a:rPr lang="en-US" sz="43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Frederick W. Taylor (1856-1915), developer of scientific management. Scientific management (also called Taylorism or the Taylor system) is a theory of management that analyzes and synthesizes workflows, with the objective of improving </a:t>
            </a:r>
            <a:r>
              <a:rPr lang="en-US" sz="43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labour</a:t>
            </a:r>
            <a:r>
              <a:rPr lang="en-US" sz="43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productivity.</a:t>
            </a:r>
          </a:p>
          <a:p>
            <a:pPr marL="0" indent="0" algn="just">
              <a:lnSpc>
                <a:spcPct val="160000"/>
              </a:lnSpc>
              <a:buNone/>
            </a:pPr>
            <a:r>
              <a:rPr lang="en-US" sz="4300" dirty="0">
                <a:solidFill>
                  <a:srgbClr val="333333"/>
                </a:solidFill>
                <a:latin typeface="Times New Roman" panose="02020603050405020304" pitchFamily="18" charset="0"/>
                <a:ea typeface="Calibri" panose="020F0502020204030204" pitchFamily="34" charset="0"/>
                <a:cs typeface="Times New Roman" panose="02020603050405020304" pitchFamily="18" charset="0"/>
              </a:rPr>
              <a:t>        </a:t>
            </a:r>
            <a:r>
              <a:rPr lang="en-US" sz="43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Taylor believed that decisions based upon tradition and </a:t>
            </a:r>
            <a:r>
              <a:rPr lang="en-US" sz="4300" b="1"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rules of thumb should be replaced by precise procedures developed after careful study of an individual at work</a:t>
            </a:r>
            <a:r>
              <a:rPr lang="en-US" sz="43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a:t>
            </a:r>
          </a:p>
          <a:p>
            <a:pPr algn="just">
              <a:lnSpc>
                <a:spcPct val="160000"/>
              </a:lnSpc>
              <a:spcAft>
                <a:spcPts val="1000"/>
              </a:spcAft>
            </a:pPr>
            <a:r>
              <a:rPr lang="en-US" sz="4300" b="1" dirty="0">
                <a:effectLst/>
                <a:latin typeface="Times New Roman" panose="02020603050405020304" pitchFamily="18" charset="0"/>
                <a:ea typeface="Times New Roman" panose="02020603050405020304" pitchFamily="18" charset="0"/>
                <a:cs typeface="Times New Roman" panose="02020603050405020304" pitchFamily="18" charset="0"/>
              </a:rPr>
              <a:t>PRINCIPLES OF SCIENTIFIC MANAGEMENT</a:t>
            </a:r>
            <a:endParaRPr lang="en-IN" sz="43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60000"/>
              </a:lnSpc>
              <a:spcAft>
                <a:spcPts val="1000"/>
              </a:spcAft>
              <a:buFont typeface="+mj-lt"/>
              <a:buAutoNum type="arabicPeriod"/>
              <a:tabLst>
                <a:tab pos="635000" algn="l"/>
              </a:tabLst>
            </a:pPr>
            <a:r>
              <a:rPr lang="en-US" sz="4300" dirty="0">
                <a:effectLst/>
                <a:latin typeface="Times New Roman" panose="02020603050405020304" pitchFamily="18" charset="0"/>
                <a:ea typeface="Times New Roman" panose="02020603050405020304" pitchFamily="18" charset="0"/>
                <a:cs typeface="Times New Roman" panose="02020603050405020304" pitchFamily="18" charset="0"/>
              </a:rPr>
              <a:t>Replacing rule of thumb with science: </a:t>
            </a:r>
            <a:r>
              <a:rPr lang="en-US" sz="4300" b="0" i="0" dirty="0">
                <a:solidFill>
                  <a:srgbClr val="202124"/>
                </a:solidFill>
                <a:effectLst/>
                <a:latin typeface="Times New Roman" panose="02020603050405020304" pitchFamily="18" charset="0"/>
                <a:cs typeface="Times New Roman" panose="02020603050405020304" pitchFamily="18" charset="0"/>
              </a:rPr>
              <a:t>Development of Science for each part of men's job (replacement of rule of thumb) This principle suggests that </a:t>
            </a:r>
            <a:r>
              <a:rPr lang="en-US" sz="4300" b="1" i="0" dirty="0">
                <a:solidFill>
                  <a:srgbClr val="202124"/>
                </a:solidFill>
                <a:effectLst/>
                <a:latin typeface="Times New Roman" panose="02020603050405020304" pitchFamily="18" charset="0"/>
                <a:cs typeface="Times New Roman" panose="02020603050405020304" pitchFamily="18" charset="0"/>
              </a:rPr>
              <a:t>work assigned to any employee should be observed, analyzed with respect to each and every element and part and time involved in it</a:t>
            </a:r>
            <a:r>
              <a:rPr lang="en-US" sz="4300" b="0" i="0" dirty="0">
                <a:solidFill>
                  <a:srgbClr val="202124"/>
                </a:solidFill>
                <a:effectLst/>
                <a:latin typeface="Times New Roman" panose="02020603050405020304" pitchFamily="18" charset="0"/>
                <a:cs typeface="Times New Roman" panose="02020603050405020304" pitchFamily="18" charset="0"/>
              </a:rPr>
              <a:t>.</a:t>
            </a:r>
            <a:endParaRPr lang="en-IN" sz="43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60000"/>
              </a:lnSpc>
              <a:spcAft>
                <a:spcPts val="1000"/>
              </a:spcAft>
              <a:buFont typeface="+mj-lt"/>
              <a:buAutoNum type="arabicPeriod"/>
              <a:tabLst>
                <a:tab pos="635000" algn="l"/>
              </a:tabLst>
            </a:pPr>
            <a:r>
              <a:rPr lang="en-US" sz="4300" dirty="0">
                <a:effectLst/>
                <a:latin typeface="Times New Roman" panose="02020603050405020304" pitchFamily="18" charset="0"/>
                <a:ea typeface="Times New Roman" panose="02020603050405020304" pitchFamily="18" charset="0"/>
                <a:cs typeface="Times New Roman" panose="02020603050405020304" pitchFamily="18" charset="0"/>
              </a:rPr>
              <a:t>Harmony in group action: </a:t>
            </a:r>
            <a:r>
              <a:rPr lang="en-US" sz="4300" b="0" i="0" dirty="0">
                <a:solidFill>
                  <a:srgbClr val="202124"/>
                </a:solidFill>
                <a:effectLst/>
                <a:latin typeface="Times New Roman" panose="02020603050405020304" pitchFamily="18" charset="0"/>
                <a:cs typeface="Times New Roman" panose="02020603050405020304" pitchFamily="18" charset="0"/>
              </a:rPr>
              <a:t>Harmony means that a group should work as a unit and contribute to the maximum.</a:t>
            </a:r>
            <a:endParaRPr lang="en-IN" sz="43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60000"/>
              </a:lnSpc>
              <a:spcAft>
                <a:spcPts val="1000"/>
              </a:spcAft>
              <a:buFont typeface="+mj-lt"/>
              <a:buAutoNum type="arabicPeriod"/>
              <a:tabLst>
                <a:tab pos="635000" algn="l"/>
              </a:tabLst>
            </a:pPr>
            <a:r>
              <a:rPr lang="en-US" sz="4300" dirty="0">
                <a:effectLst/>
                <a:latin typeface="Times New Roman" panose="02020603050405020304" pitchFamily="18" charset="0"/>
                <a:ea typeface="Times New Roman" panose="02020603050405020304" pitchFamily="18" charset="0"/>
                <a:cs typeface="Times New Roman" panose="02020603050405020304" pitchFamily="18" charset="0"/>
              </a:rPr>
              <a:t>Co-operation</a:t>
            </a:r>
            <a:endParaRPr lang="en-IN" sz="43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60000"/>
              </a:lnSpc>
              <a:spcAft>
                <a:spcPts val="1000"/>
              </a:spcAft>
              <a:buFont typeface="+mj-lt"/>
              <a:buAutoNum type="arabicPeriod"/>
              <a:tabLst>
                <a:tab pos="635000" algn="l"/>
              </a:tabLst>
            </a:pPr>
            <a:r>
              <a:rPr lang="en-US" sz="4300" dirty="0">
                <a:effectLst/>
                <a:latin typeface="Times New Roman" panose="02020603050405020304" pitchFamily="18" charset="0"/>
                <a:ea typeface="Times New Roman" panose="02020603050405020304" pitchFamily="18" charset="0"/>
                <a:cs typeface="Times New Roman" panose="02020603050405020304" pitchFamily="18" charset="0"/>
              </a:rPr>
              <a:t>Maximum output</a:t>
            </a:r>
            <a:endParaRPr lang="en-IN" sz="43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60000"/>
              </a:lnSpc>
              <a:spcAft>
                <a:spcPts val="1000"/>
              </a:spcAft>
              <a:buFont typeface="+mj-lt"/>
              <a:buAutoNum type="arabicPeriod"/>
              <a:tabLst>
                <a:tab pos="635000" algn="l"/>
              </a:tabLst>
            </a:pPr>
            <a:r>
              <a:rPr lang="en-US" sz="4300" dirty="0">
                <a:effectLst/>
                <a:latin typeface="Times New Roman" panose="02020603050405020304" pitchFamily="18" charset="0"/>
                <a:ea typeface="Times New Roman" panose="02020603050405020304" pitchFamily="18" charset="0"/>
                <a:cs typeface="Times New Roman" panose="02020603050405020304" pitchFamily="18" charset="0"/>
              </a:rPr>
              <a:t>Development of workers</a:t>
            </a:r>
            <a:endParaRPr lang="en-IN" sz="43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4989655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E46610E-BE3F-7C0E-78F5-547B5D3DEFB7}"/>
              </a:ext>
            </a:extLst>
          </p:cNvPr>
          <p:cNvSpPr>
            <a:spLocks noGrp="1"/>
          </p:cNvSpPr>
          <p:nvPr>
            <p:ph idx="1"/>
          </p:nvPr>
        </p:nvSpPr>
        <p:spPr>
          <a:xfrm>
            <a:off x="838200" y="494674"/>
            <a:ext cx="10515600" cy="6086007"/>
          </a:xfrm>
        </p:spPr>
        <p:txBody>
          <a:bodyPr>
            <a:normAutofit lnSpcReduction="10000"/>
          </a:bodyPr>
          <a:lstStyle/>
          <a:p>
            <a:pPr>
              <a:lnSpc>
                <a:spcPct val="115000"/>
              </a:lnSpc>
              <a:spcAft>
                <a:spcPts val="10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General approach</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spcAft>
                <a:spcPts val="600"/>
              </a:spcAft>
              <a:buFont typeface="+mj-lt"/>
              <a:buAutoNum type="arabicPeriod"/>
              <a:tabLst>
                <a:tab pos="6350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Shift in decision making from employees to managers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spcAft>
                <a:spcPts val="600"/>
              </a:spcAft>
              <a:buFont typeface="+mj-lt"/>
              <a:buAutoNum type="arabicPeriod"/>
              <a:tabLst>
                <a:tab pos="6350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Develop a standard method for performing each job</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spcAft>
                <a:spcPts val="600"/>
              </a:spcAft>
              <a:buFont typeface="+mj-lt"/>
              <a:buAutoNum type="arabicPeriod"/>
              <a:tabLst>
                <a:tab pos="6350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Select workers with appropriate abilities for each job</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spcAft>
                <a:spcPts val="600"/>
              </a:spcAft>
              <a:buFont typeface="+mj-lt"/>
              <a:buAutoNum type="arabicPeriod"/>
              <a:tabLst>
                <a:tab pos="6350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Train workers in the standard method previously developed</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spcAft>
                <a:spcPts val="600"/>
              </a:spcAft>
              <a:buFont typeface="+mj-lt"/>
              <a:buAutoNum type="arabicPeriod"/>
              <a:tabLst>
                <a:tab pos="6350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Support workers by planning their work and eliminating interruptions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spcAft>
                <a:spcPts val="600"/>
              </a:spcAft>
              <a:buFont typeface="+mj-lt"/>
              <a:buAutoNum type="arabicPeriod"/>
              <a:tabLst>
                <a:tab pos="6350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Provide wage incentives to workers for increased output.</a:t>
            </a:r>
          </a:p>
          <a:p>
            <a:pPr marL="457200" lvl="1" indent="0">
              <a:lnSpc>
                <a:spcPct val="115000"/>
              </a:lnSpc>
              <a:spcAft>
                <a:spcPts val="1000"/>
              </a:spcAft>
              <a:buNone/>
              <a:tabLst>
                <a:tab pos="635000" algn="l"/>
              </a:tabLst>
            </a:pPr>
            <a:r>
              <a:rPr lang="en-US" sz="2000" b="1" dirty="0">
                <a:latin typeface="Times New Roman" panose="02020603050405020304" pitchFamily="18" charset="0"/>
                <a:ea typeface="Calibri" panose="020F0502020204030204" pitchFamily="34" charset="0"/>
                <a:cs typeface="Times New Roman" panose="02020603050405020304" pitchFamily="18" charset="0"/>
              </a:rPr>
              <a:t>CONTRIBUTIONS OF SCIENTIFIC MANAGEMENT:</a:t>
            </a:r>
          </a:p>
          <a:p>
            <a:pPr marL="457200" lvl="1" indent="0">
              <a:lnSpc>
                <a:spcPct val="115000"/>
              </a:lnSpc>
              <a:spcAft>
                <a:spcPts val="1000"/>
              </a:spcAft>
              <a:buNone/>
              <a:tabLst>
                <a:tab pos="635000" algn="l"/>
              </a:tabLst>
            </a:pPr>
            <a:r>
              <a:rPr lang="en-US" sz="1800" dirty="0">
                <a:effectLst/>
                <a:latin typeface="Times New Roman" panose="02020603050405020304" pitchFamily="18" charset="0"/>
                <a:ea typeface="Times New Roman" panose="02020603050405020304" pitchFamily="18" charset="0"/>
                <a:cs typeface="Gautami" panose="020B0502040204020203" pitchFamily="34" charset="0"/>
              </a:rPr>
              <a:t>Scientific approach to business management and process improvement</a:t>
            </a:r>
            <a:endParaRPr lang="en-IN" sz="1800" dirty="0">
              <a:effectLst/>
              <a:latin typeface="Calibri" panose="020F0502020204030204" pitchFamily="34" charset="0"/>
              <a:ea typeface="Calibri" panose="020F0502020204030204" pitchFamily="34" charset="0"/>
              <a:cs typeface="Gautami" panose="020B0502040204020203" pitchFamily="34" charset="0"/>
            </a:endParaRPr>
          </a:p>
          <a:p>
            <a:pPr marL="457200" lvl="1" indent="0">
              <a:lnSpc>
                <a:spcPct val="115000"/>
              </a:lnSpc>
              <a:spcAft>
                <a:spcPts val="1000"/>
              </a:spcAft>
              <a:buNone/>
              <a:tabLst>
                <a:tab pos="635000" algn="l"/>
              </a:tabLst>
            </a:pPr>
            <a:r>
              <a:rPr lang="en-US" sz="1800" dirty="0">
                <a:effectLst/>
                <a:latin typeface="Times New Roman" panose="02020603050405020304" pitchFamily="18" charset="0"/>
                <a:ea typeface="Times New Roman" panose="02020603050405020304" pitchFamily="18" charset="0"/>
                <a:cs typeface="Gautami" panose="020B0502040204020203" pitchFamily="34" charset="0"/>
              </a:rPr>
              <a:t>Importance of compensation for performance</a:t>
            </a:r>
            <a:endParaRPr lang="en-IN" sz="1800" dirty="0">
              <a:effectLst/>
              <a:latin typeface="Calibri" panose="020F0502020204030204" pitchFamily="34" charset="0"/>
              <a:ea typeface="Calibri" panose="020F0502020204030204" pitchFamily="34" charset="0"/>
              <a:cs typeface="Gautami" panose="020B0502040204020203" pitchFamily="34" charset="0"/>
            </a:endParaRPr>
          </a:p>
          <a:p>
            <a:pPr marL="457200" lvl="1" indent="0">
              <a:lnSpc>
                <a:spcPct val="115000"/>
              </a:lnSpc>
              <a:spcAft>
                <a:spcPts val="1000"/>
              </a:spcAft>
              <a:buNone/>
              <a:tabLst>
                <a:tab pos="635000" algn="l"/>
              </a:tabLst>
            </a:pPr>
            <a:r>
              <a:rPr lang="en-US" sz="1800" dirty="0">
                <a:effectLst/>
                <a:latin typeface="Times New Roman" panose="02020603050405020304" pitchFamily="18" charset="0"/>
                <a:ea typeface="Times New Roman" panose="02020603050405020304" pitchFamily="18" charset="0"/>
                <a:cs typeface="Gautami" panose="020B0502040204020203" pitchFamily="34" charset="0"/>
              </a:rPr>
              <a:t>Began the careful study of tasks and jobs.</a:t>
            </a:r>
            <a:endParaRPr lang="en-IN" sz="1800" dirty="0">
              <a:effectLst/>
              <a:latin typeface="Calibri" panose="020F0502020204030204" pitchFamily="34" charset="0"/>
              <a:ea typeface="Calibri" panose="020F0502020204030204" pitchFamily="34" charset="0"/>
              <a:cs typeface="Gautami" panose="020B0502040204020203" pitchFamily="34" charset="0"/>
            </a:endParaRPr>
          </a:p>
          <a:p>
            <a:pPr marL="457200" lvl="1" indent="0">
              <a:lnSpc>
                <a:spcPct val="115000"/>
              </a:lnSpc>
              <a:spcAft>
                <a:spcPts val="1000"/>
              </a:spcAft>
              <a:buNone/>
              <a:tabLst>
                <a:tab pos="635000" algn="l"/>
              </a:tabLst>
            </a:pPr>
            <a:r>
              <a:rPr lang="en-US" sz="1800" dirty="0">
                <a:effectLst/>
                <a:latin typeface="Times New Roman" panose="02020603050405020304" pitchFamily="18" charset="0"/>
                <a:ea typeface="Times New Roman" panose="02020603050405020304" pitchFamily="18" charset="0"/>
                <a:cs typeface="Gautami" panose="020B0502040204020203" pitchFamily="34" charset="0"/>
              </a:rPr>
              <a:t>Importance of selection criteria by management</a:t>
            </a:r>
            <a:endParaRPr lang="en-IN" sz="1800" dirty="0">
              <a:effectLst/>
              <a:latin typeface="Calibri" panose="020F0502020204030204" pitchFamily="34" charset="0"/>
              <a:ea typeface="Calibri" panose="020F0502020204030204" pitchFamily="34" charset="0"/>
              <a:cs typeface="Gautami" panose="020B0502040204020203" pitchFamily="34" charset="0"/>
            </a:endParaRPr>
          </a:p>
          <a:p>
            <a:pPr marL="457200" lvl="1" indent="0">
              <a:lnSpc>
                <a:spcPct val="115000"/>
              </a:lnSpc>
              <a:spcAft>
                <a:spcPts val="1000"/>
              </a:spcAft>
              <a:buNone/>
              <a:tabLst>
                <a:tab pos="635000" algn="l"/>
              </a:tabLst>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699129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F4EA30E-AD6D-537C-7AEE-402202DAC68F}"/>
              </a:ext>
            </a:extLst>
          </p:cNvPr>
          <p:cNvSpPr>
            <a:spLocks noGrp="1"/>
          </p:cNvSpPr>
          <p:nvPr>
            <p:ph idx="1"/>
          </p:nvPr>
        </p:nvSpPr>
        <p:spPr>
          <a:xfrm>
            <a:off x="838200" y="359764"/>
            <a:ext cx="10515600" cy="5817199"/>
          </a:xfrm>
        </p:spPr>
        <p:txBody>
          <a:bodyPr>
            <a:normAutofit/>
          </a:bodyPr>
          <a:lstStyle/>
          <a:p>
            <a:pPr marL="0" indent="0" algn="just">
              <a:lnSpc>
                <a:spcPct val="115000"/>
              </a:lnSpc>
              <a:spcAft>
                <a:spcPts val="1000"/>
              </a:spcAft>
              <a:buNone/>
            </a:pPr>
            <a:r>
              <a:rPr lang="en-US" sz="2400" b="1" u="sng"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Features of Scientific Management</a:t>
            </a:r>
            <a:endParaRPr lang="en-IN" sz="24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US" sz="2100" b="1" u="sng" dirty="0">
                <a:effectLst/>
                <a:latin typeface="Times New Roman" panose="02020603050405020304" pitchFamily="18" charset="0"/>
                <a:ea typeface="Calibri" panose="020F0502020204030204" pitchFamily="34" charset="0"/>
              </a:rPr>
              <a:t>Scientific task setting:</a:t>
            </a:r>
            <a:r>
              <a:rPr lang="en-US" sz="2100" dirty="0">
                <a:effectLst/>
                <a:latin typeface="Times New Roman" panose="02020603050405020304" pitchFamily="18" charset="0"/>
                <a:ea typeface="Calibri" panose="020F0502020204030204" pitchFamily="34" charset="0"/>
              </a:rPr>
              <a:t> F. W. Taylor suggested the introduction of standard task which every worker is expected to complete within one day (working hours) the task is to be calculated through careful scientific investigation. For this, work study (i.e. method study and work measurement study) is essential. </a:t>
            </a:r>
          </a:p>
          <a:p>
            <a:pPr algn="just"/>
            <a:r>
              <a:rPr lang="en-US" sz="2100" b="1" u="sng" dirty="0">
                <a:effectLst/>
                <a:latin typeface="Times New Roman" panose="02020603050405020304" pitchFamily="18" charset="0"/>
                <a:ea typeface="Calibri" panose="020F0502020204030204" pitchFamily="34" charset="0"/>
                <a:cs typeface="Tahoma" panose="020B0604030504040204" pitchFamily="34" charset="0"/>
              </a:rPr>
              <a:t>Planning the task:</a:t>
            </a:r>
            <a:r>
              <a:rPr lang="en-US" sz="2100" dirty="0">
                <a:effectLst/>
                <a:latin typeface="Times New Roman" panose="02020603050405020304" pitchFamily="18" charset="0"/>
                <a:ea typeface="Calibri" panose="020F0502020204030204" pitchFamily="34" charset="0"/>
                <a:cs typeface="Tahoma" panose="020B0604030504040204" pitchFamily="34" charset="0"/>
              </a:rPr>
              <a:t> For performing the task by every worker, Taylor suggested the need of planning the production activity accurately. </a:t>
            </a:r>
            <a:endParaRPr lang="en-IN" sz="2100" dirty="0">
              <a:effectLst/>
              <a:latin typeface="Tahoma" panose="020B0604030504040204" pitchFamily="34" charset="0"/>
              <a:ea typeface="Calibri" panose="020F0502020204030204" pitchFamily="34" charset="0"/>
              <a:cs typeface="Tahoma" panose="020B0604030504040204" pitchFamily="34" charset="0"/>
            </a:endParaRPr>
          </a:p>
          <a:p>
            <a:pPr algn="just"/>
            <a:r>
              <a:rPr lang="en-US" sz="2100" b="1" u="sng" dirty="0">
                <a:effectLst/>
                <a:latin typeface="Times New Roman" panose="02020603050405020304" pitchFamily="18" charset="0"/>
                <a:ea typeface="Calibri" panose="020F0502020204030204" pitchFamily="34" charset="0"/>
              </a:rPr>
              <a:t>Scientific selection and training of workers:</a:t>
            </a:r>
            <a:r>
              <a:rPr lang="en-US" sz="2100" dirty="0">
                <a:effectLst/>
                <a:latin typeface="Times New Roman" panose="02020603050405020304" pitchFamily="18" charset="0"/>
                <a:ea typeface="Calibri" panose="020F0502020204030204" pitchFamily="34" charset="0"/>
              </a:rPr>
              <a:t> Taylor suggested the need of scientific selection of workers for the plant/production activities.</a:t>
            </a:r>
            <a:endParaRPr lang="en-US" sz="2100" dirty="0">
              <a:latin typeface="Times New Roman" panose="02020603050405020304" pitchFamily="18" charset="0"/>
              <a:ea typeface="Calibri" panose="020F0502020204030204" pitchFamily="34" charset="0"/>
            </a:endParaRPr>
          </a:p>
          <a:p>
            <a:pPr algn="just"/>
            <a:r>
              <a:rPr lang="en-US" sz="2100" b="1" u="sng" dirty="0">
                <a:effectLst/>
                <a:latin typeface="Times New Roman" panose="02020603050405020304" pitchFamily="18" charset="0"/>
                <a:ea typeface="Calibri" panose="020F0502020204030204" pitchFamily="34" charset="0"/>
              </a:rPr>
              <a:t>Standardization:</a:t>
            </a:r>
            <a:r>
              <a:rPr lang="en-US" sz="2100" dirty="0">
                <a:effectLst/>
                <a:latin typeface="Times New Roman" panose="02020603050405020304" pitchFamily="18" charset="0"/>
                <a:ea typeface="Calibri" panose="020F0502020204030204" pitchFamily="34" charset="0"/>
              </a:rPr>
              <a:t> Taylor suggested the importance of standardization of tools and equipment, materials, conditions of work and speed of machines.</a:t>
            </a:r>
          </a:p>
          <a:p>
            <a:pPr algn="just"/>
            <a:r>
              <a:rPr lang="en-US" sz="2100" b="1" u="sng" dirty="0">
                <a:effectLst/>
                <a:latin typeface="Times New Roman" panose="02020603050405020304" pitchFamily="18" charset="0"/>
                <a:ea typeface="Calibri" panose="020F0502020204030204" pitchFamily="34" charset="0"/>
              </a:rPr>
              <a:t>Specialization</a:t>
            </a:r>
            <a:r>
              <a:rPr lang="en-US" sz="2100" b="1" dirty="0">
                <a:effectLst/>
                <a:latin typeface="Times New Roman" panose="02020603050405020304" pitchFamily="18" charset="0"/>
                <a:ea typeface="Calibri" panose="020F0502020204030204" pitchFamily="34" charset="0"/>
              </a:rPr>
              <a:t>:</a:t>
            </a:r>
            <a:r>
              <a:rPr lang="en-US" sz="2100" dirty="0">
                <a:effectLst/>
                <a:latin typeface="Times New Roman" panose="02020603050405020304" pitchFamily="18" charset="0"/>
                <a:ea typeface="Calibri" panose="020F0502020204030204" pitchFamily="34" charset="0"/>
              </a:rPr>
              <a:t> Taylor suggested specialization in the administrative and organizational setup of the plant He suggested functional foremanship.</a:t>
            </a:r>
            <a:endParaRPr lang="en-IN" sz="2100" dirty="0"/>
          </a:p>
        </p:txBody>
      </p:sp>
    </p:spTree>
    <p:extLst>
      <p:ext uri="{BB962C8B-B14F-4D97-AF65-F5344CB8AC3E}">
        <p14:creationId xmlns:p14="http://schemas.microsoft.com/office/powerpoint/2010/main" val="383650152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268</TotalTime>
  <Words>1273</Words>
  <Application>Microsoft Office PowerPoint</Application>
  <PresentationFormat>Custom</PresentationFormat>
  <Paragraphs>147</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Facet</vt:lpstr>
      <vt:lpstr>COURSE OBJECTIVES OF BM&amp;FA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fourteen principles of management created by Henri Fayol are explained below. </vt:lpstr>
      <vt:lpstr>Human Relations Period  (or) Motivational Theory: </vt:lpstr>
      <vt:lpstr>PowerPoint Presentation</vt:lpstr>
      <vt:lpstr>“Theory X and Theory Y” of Douglas McGregor: In 1960, Douglas McGregor formulated Theory X and Theory Y suggesting two aspects of human behaviour at work. one of which is negative, called as Theory X and the other is positive, so called as Theory Y. According to McGregor, the perception of managers on the nature of individuals is based on various assumptions. </vt:lpstr>
      <vt:lpstr>Herzberg’s Two-Factor Theory of Motivation  In 1959, Frederick Herzberg, a behavioural scientist proposed a two-factor theory or the motivator-hygiene theory. According to Herzberg, there are some job factors that result in satisfaction while there are other job factors that prevent dissatisfaction.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OBJECTIVES OF BM&amp;FA </dc:title>
  <dc:creator>SIVAREDDY</dc:creator>
  <cp:lastModifiedBy>ADMIN</cp:lastModifiedBy>
  <cp:revision>27</cp:revision>
  <dcterms:created xsi:type="dcterms:W3CDTF">2023-01-05T06:44:44Z</dcterms:created>
  <dcterms:modified xsi:type="dcterms:W3CDTF">2024-02-15T06:52:57Z</dcterms:modified>
</cp:coreProperties>
</file>