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440" r:id="rId3"/>
    <p:sldId id="399" r:id="rId4"/>
    <p:sldId id="400" r:id="rId5"/>
    <p:sldId id="258" r:id="rId6"/>
    <p:sldId id="259" r:id="rId7"/>
    <p:sldId id="429" r:id="rId8"/>
    <p:sldId id="407" r:id="rId9"/>
    <p:sldId id="431" r:id="rId10"/>
    <p:sldId id="375" r:id="rId11"/>
    <p:sldId id="376" r:id="rId12"/>
    <p:sldId id="396" r:id="rId13"/>
    <p:sldId id="392" r:id="rId14"/>
    <p:sldId id="434" r:id="rId15"/>
    <p:sldId id="432" r:id="rId16"/>
    <p:sldId id="435" r:id="rId17"/>
    <p:sldId id="457" r:id="rId18"/>
    <p:sldId id="442" r:id="rId19"/>
    <p:sldId id="441" r:id="rId20"/>
    <p:sldId id="443" r:id="rId21"/>
    <p:sldId id="444" r:id="rId22"/>
    <p:sldId id="445" r:id="rId23"/>
    <p:sldId id="446" r:id="rId24"/>
    <p:sldId id="447" r:id="rId25"/>
    <p:sldId id="448" r:id="rId26"/>
    <p:sldId id="451" r:id="rId27"/>
    <p:sldId id="452" r:id="rId28"/>
    <p:sldId id="453" r:id="rId29"/>
    <p:sldId id="454" r:id="rId30"/>
    <p:sldId id="455" r:id="rId31"/>
    <p:sldId id="437" r:id="rId32"/>
    <p:sldId id="383" r:id="rId33"/>
    <p:sldId id="449" r:id="rId34"/>
    <p:sldId id="450" r:id="rId35"/>
    <p:sldId id="438" r:id="rId36"/>
    <p:sldId id="290"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77" d="100"/>
          <a:sy n="77" d="100"/>
        </p:scale>
        <p:origin x="1502"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18</a:t>
            </a:fld>
            <a:endParaRPr/>
          </a:p>
        </p:txBody>
      </p:sp>
    </p:spTree>
    <p:extLst>
      <p:ext uri="{BB962C8B-B14F-4D97-AF65-F5344CB8AC3E}">
        <p14:creationId xmlns:p14="http://schemas.microsoft.com/office/powerpoint/2010/main" val="145106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23</a:t>
            </a:fld>
            <a:endParaRPr/>
          </a:p>
        </p:txBody>
      </p:sp>
    </p:spTree>
    <p:extLst>
      <p:ext uri="{BB962C8B-B14F-4D97-AF65-F5344CB8AC3E}">
        <p14:creationId xmlns:p14="http://schemas.microsoft.com/office/powerpoint/2010/main" val="190107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25</a:t>
            </a:fld>
            <a:endParaRPr/>
          </a:p>
        </p:txBody>
      </p:sp>
    </p:spTree>
    <p:extLst>
      <p:ext uri="{BB962C8B-B14F-4D97-AF65-F5344CB8AC3E}">
        <p14:creationId xmlns:p14="http://schemas.microsoft.com/office/powerpoint/2010/main" val="76333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31</a:t>
            </a:fld>
            <a:endParaRPr/>
          </a:p>
        </p:txBody>
      </p:sp>
    </p:spTree>
    <p:extLst>
      <p:ext uri="{BB962C8B-B14F-4D97-AF65-F5344CB8AC3E}">
        <p14:creationId xmlns:p14="http://schemas.microsoft.com/office/powerpoint/2010/main" val="2444453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33</a:t>
            </a:fld>
            <a:endParaRPr/>
          </a:p>
        </p:txBody>
      </p:sp>
    </p:spTree>
    <p:extLst>
      <p:ext uri="{BB962C8B-B14F-4D97-AF65-F5344CB8AC3E}">
        <p14:creationId xmlns:p14="http://schemas.microsoft.com/office/powerpoint/2010/main" val="1748275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35</a:t>
            </a:fld>
            <a:endParaRPr/>
          </a:p>
        </p:txBody>
      </p:sp>
    </p:spTree>
    <p:extLst>
      <p:ext uri="{BB962C8B-B14F-4D97-AF65-F5344CB8AC3E}">
        <p14:creationId xmlns:p14="http://schemas.microsoft.com/office/powerpoint/2010/main" val="75333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99667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275549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extLst>
      <p:ext uri="{BB962C8B-B14F-4D97-AF65-F5344CB8AC3E}">
        <p14:creationId xmlns:p14="http://schemas.microsoft.com/office/powerpoint/2010/main" val="338670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Resume Analysis and skills advisor</a:t>
            </a:r>
          </a:p>
        </p:txBody>
      </p:sp>
      <p:sp>
        <p:nvSpPr>
          <p:cNvPr id="3" name="TextBox 2"/>
          <p:cNvSpPr txBox="1"/>
          <p:nvPr/>
        </p:nvSpPr>
        <p:spPr>
          <a:xfrm>
            <a:off x="5337175" y="2743200"/>
            <a:ext cx="5029200" cy="1892826"/>
          </a:xfrm>
          <a:prstGeom prst="rect">
            <a:avLst/>
          </a:prstGeom>
          <a:noFill/>
        </p:spPr>
        <p:txBody>
          <a:bodyPr wrap="square" rtlCol="0">
            <a:spAutoFit/>
          </a:bodyPr>
          <a:lstStyle/>
          <a:p>
            <a:r>
              <a:rPr lang="en-US" b="1" dirty="0">
                <a:solidFill>
                  <a:schemeClr val="tx2">
                    <a:lumMod val="75000"/>
                  </a:schemeClr>
                </a:solidFill>
              </a:rPr>
              <a:t>Name of the student:</a:t>
            </a:r>
          </a:p>
          <a:p>
            <a:pPr>
              <a:lnSpc>
                <a:spcPct val="150000"/>
              </a:lnSpc>
              <a:defRPr/>
            </a:pPr>
            <a:r>
              <a:rPr lang="en-US" b="1" dirty="0">
                <a:latin typeface="Times New Roman" panose="02020603050405020304" pitchFamily="18" charset="0"/>
                <a:cs typeface="Times New Roman" panose="02020603050405020304" pitchFamily="18" charset="0"/>
              </a:rPr>
              <a:t>K.Shaarvanie            </a:t>
            </a:r>
            <a:r>
              <a:rPr lang="en-US" sz="1800" b="1" dirty="0">
                <a:latin typeface="Times New Roman" panose="02020603050405020304" pitchFamily="18" charset="0"/>
                <a:cs typeface="Times New Roman" panose="02020603050405020304" pitchFamily="18" charset="0"/>
              </a:rPr>
              <a:t>(20H51A0597)</a:t>
            </a:r>
          </a:p>
          <a:p>
            <a:pPr>
              <a:lnSpc>
                <a:spcPct val="150000"/>
              </a:lnSpc>
              <a:defRPr/>
            </a:pPr>
            <a:r>
              <a:rPr lang="en-US" b="1" dirty="0">
                <a:latin typeface="Times New Roman" panose="02020603050405020304" pitchFamily="18" charset="0"/>
                <a:cs typeface="Times New Roman" panose="02020603050405020304" pitchFamily="18" charset="0"/>
              </a:rPr>
              <a:t>A.Navya                    (20H51A05G3)</a:t>
            </a:r>
          </a:p>
          <a:p>
            <a:pPr>
              <a:lnSpc>
                <a:spcPct val="150000"/>
              </a:lnSpc>
              <a:defRPr/>
            </a:pPr>
            <a:r>
              <a:rPr lang="en-US" b="1" dirty="0">
                <a:latin typeface="Times New Roman" panose="02020603050405020304" pitchFamily="18" charset="0"/>
                <a:cs typeface="Times New Roman" panose="02020603050405020304" pitchFamily="18" charset="0"/>
              </a:rPr>
              <a:t>Ch.Karthik              </a:t>
            </a:r>
            <a:r>
              <a:rPr lang="en-US" sz="1800" b="1" dirty="0">
                <a:latin typeface="Times New Roman" panose="02020603050405020304" pitchFamily="18" charset="0"/>
                <a:cs typeface="Times New Roman" panose="02020603050405020304" pitchFamily="18" charset="0"/>
              </a:rPr>
              <a:t> (20H51A05N3)</a:t>
            </a:r>
          </a:p>
          <a:p>
            <a:endParaRPr lang="en-US" b="1" dirty="0">
              <a:solidFill>
                <a:schemeClr val="tx2">
                  <a:lumMod val="75000"/>
                </a:schemeClr>
              </a:solidFill>
            </a:endParaRPr>
          </a:p>
        </p:txBody>
      </p:sp>
      <p:sp>
        <p:nvSpPr>
          <p:cNvPr id="4" name="TextBox 3"/>
          <p:cNvSpPr txBox="1"/>
          <p:nvPr/>
        </p:nvSpPr>
        <p:spPr>
          <a:xfrm>
            <a:off x="155575" y="4419600"/>
            <a:ext cx="5181600" cy="168251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pPr>
              <a:lnSpc>
                <a:spcPct val="150000"/>
              </a:lnSpc>
              <a:spcBef>
                <a:spcPts val="400"/>
              </a:spcBef>
              <a:buClr>
                <a:schemeClr val="accent1"/>
              </a:buClr>
              <a:buSzPct val="68000"/>
            </a:pPr>
            <a:r>
              <a:rPr lang="en-US" altLang="en-US" sz="2000" b="1" dirty="0">
                <a:latin typeface="Times New Roman" panose="02020603050405020304" pitchFamily="18" charset="0"/>
                <a:cs typeface="Times New Roman" panose="02020603050405020304" pitchFamily="18" charset="0"/>
              </a:rPr>
              <a:t>Ms.P.Sravanthi (Assistant Professor)</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53</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4853F848-97C0-858A-D0C7-B89E2C0FA9BB}"/>
              </a:ext>
            </a:extLst>
          </p:cNvPr>
          <p:cNvSpPr txBox="1"/>
          <p:nvPr/>
        </p:nvSpPr>
        <p:spPr>
          <a:xfrm>
            <a:off x="457200" y="2057400"/>
            <a:ext cx="815339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major objective of our system is to take the current resume ranking system to other level and makes it more flexible for both the entity.</a:t>
            </a:r>
          </a:p>
          <a:p>
            <a:pPr algn="just"/>
            <a:r>
              <a:rPr lang="en-US" dirty="0"/>
              <a:t>     1) Candidates, who has been hired. </a:t>
            </a:r>
          </a:p>
          <a:p>
            <a:pPr algn="just"/>
            <a:r>
              <a:rPr lang="en-US" dirty="0"/>
              <a:t>     2) Client company, who is hiring the candidates. </a:t>
            </a:r>
          </a:p>
          <a:p>
            <a:pPr marL="285750" indent="-285750" algn="just">
              <a:buFont typeface="Arial" panose="020B0604020202020204" pitchFamily="34" charset="0"/>
              <a:buChar char="•"/>
            </a:pPr>
            <a:r>
              <a:rPr lang="en-US" dirty="0"/>
              <a:t>And also suggest the missing skills required for the role of the company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20D6C8F2-BDBE-B274-B03E-4459E8BA951D}"/>
              </a:ext>
            </a:extLst>
          </p:cNvPr>
          <p:cNvSpPr txBox="1"/>
          <p:nvPr/>
        </p:nvSpPr>
        <p:spPr>
          <a:xfrm>
            <a:off x="838200" y="1524000"/>
            <a:ext cx="7543800" cy="336502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t>In this project ,we are using Natural processing domain and </a:t>
            </a:r>
            <a:r>
              <a:rPr lang="en-US" dirty="0" err="1"/>
              <a:t>Knn</a:t>
            </a:r>
            <a:r>
              <a:rPr lang="en-US" dirty="0"/>
              <a:t> Algorithm for Analysing the resume as well as to suggest skills existing in the resume automatically. </a:t>
            </a:r>
          </a:p>
          <a:p>
            <a:pPr marL="342900" indent="-342900" algn="just">
              <a:lnSpc>
                <a:spcPct val="150000"/>
              </a:lnSpc>
              <a:buFont typeface="Arial" panose="020B0604020202020204" pitchFamily="34" charset="0"/>
              <a:buChar char="•"/>
            </a:pPr>
            <a:r>
              <a:rPr lang="en-US" dirty="0"/>
              <a:t>A company will get 1000’s of resume everyday. Our system will analyse those resumes in fraction of seconds.</a:t>
            </a:r>
          </a:p>
          <a:p>
            <a:pPr marL="342900" indent="-342900" algn="just">
              <a:lnSpc>
                <a:spcPct val="150000"/>
              </a:lnSpc>
              <a:buFont typeface="Arial" panose="020B0604020202020204" pitchFamily="34" charset="0"/>
              <a:buChar char="•"/>
            </a:pPr>
            <a:r>
              <a:rPr lang="en-US" dirty="0"/>
              <a:t>If the resumes not have the skills for required for the company .It will suggest the skills and given resumes with score and missing skills is filled in excel sheet.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US" sz="4400" b="1" dirty="0"/>
              <a:t>Research Work</a:t>
            </a: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290231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Proposed system</a:t>
            </a:r>
            <a:endParaRPr sz="3200" dirty="0">
              <a:solidFill>
                <a:srgbClr val="C00000"/>
              </a:solidFill>
              <a:latin typeface="+mj-lt"/>
            </a:endParaRPr>
          </a:p>
        </p:txBody>
      </p:sp>
      <p:sp>
        <p:nvSpPr>
          <p:cNvPr id="3" name="TextBox 2">
            <a:extLst>
              <a:ext uri="{FF2B5EF4-FFF2-40B4-BE49-F238E27FC236}">
                <a16:creationId xmlns:a16="http://schemas.microsoft.com/office/drawing/2014/main" id="{4C6A1477-CFDB-1E61-E3A7-D714838F7405}"/>
              </a:ext>
            </a:extLst>
          </p:cNvPr>
          <p:cNvSpPr txBox="1"/>
          <p:nvPr/>
        </p:nvSpPr>
        <p:spPr>
          <a:xfrm>
            <a:off x="609600" y="2209800"/>
            <a:ext cx="8228760" cy="2308324"/>
          </a:xfrm>
          <a:prstGeom prst="rect">
            <a:avLst/>
          </a:prstGeom>
          <a:noFill/>
        </p:spPr>
        <p:txBody>
          <a:bodyPr wrap="square" rtlCol="0">
            <a:spAutoFit/>
          </a:bodyPr>
          <a:lstStyle/>
          <a:p>
            <a:r>
              <a:rPr lang="en-US" dirty="0"/>
              <a:t>In this project using NLP and KNN algorithm we are parsing resume to extract details like skills, qualification and personal details and this extraction is very helpful for companies where they are not supposed to manually scan each and every resume. Once resume uploaded then based on required skills and applicant skills score will be calculated and if score is high then company will shortlist those applicant and call for interviews .Applicant will get skills suggestion based on job description.</a:t>
            </a:r>
          </a:p>
          <a:p>
            <a:endParaRPr lang="en-IN" dirty="0"/>
          </a:p>
        </p:txBody>
      </p:sp>
    </p:spTree>
    <p:extLst>
      <p:ext uri="{BB962C8B-B14F-4D97-AF65-F5344CB8AC3E}">
        <p14:creationId xmlns:p14="http://schemas.microsoft.com/office/powerpoint/2010/main" val="381609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System architecture</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63824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endParaRPr sz="3200" dirty="0">
              <a:solidFill>
                <a:srgbClr val="C00000"/>
              </a:solidFill>
            </a:endParaRPr>
          </a:p>
        </p:txBody>
      </p:sp>
      <p:pic>
        <p:nvPicPr>
          <p:cNvPr id="3" name="Picture 2">
            <a:extLst>
              <a:ext uri="{FF2B5EF4-FFF2-40B4-BE49-F238E27FC236}">
                <a16:creationId xmlns:a16="http://schemas.microsoft.com/office/drawing/2014/main" id="{D9EC8ADA-E843-03E8-A8FF-794FEDB3DD5F}"/>
              </a:ext>
            </a:extLst>
          </p:cNvPr>
          <p:cNvPicPr>
            <a:picLocks noChangeAspect="1"/>
          </p:cNvPicPr>
          <p:nvPr/>
        </p:nvPicPr>
        <p:blipFill>
          <a:blip r:embed="rId2"/>
          <a:stretch>
            <a:fillRect/>
          </a:stretch>
        </p:blipFill>
        <p:spPr>
          <a:xfrm>
            <a:off x="457200" y="152405"/>
            <a:ext cx="985394" cy="838192"/>
          </a:xfrm>
          <a:prstGeom prst="rect">
            <a:avLst/>
          </a:prstGeom>
        </p:spPr>
      </p:pic>
      <p:cxnSp>
        <p:nvCxnSpPr>
          <p:cNvPr id="6" name="Straight Arrow Connector 5">
            <a:extLst>
              <a:ext uri="{FF2B5EF4-FFF2-40B4-BE49-F238E27FC236}">
                <a16:creationId xmlns:a16="http://schemas.microsoft.com/office/drawing/2014/main" id="{87EBC054-4A5B-CE5A-61AD-B1311146630C}"/>
              </a:ext>
            </a:extLst>
          </p:cNvPr>
          <p:cNvCxnSpPr>
            <a:cxnSpLocks/>
          </p:cNvCxnSpPr>
          <p:nvPr/>
        </p:nvCxnSpPr>
        <p:spPr>
          <a:xfrm>
            <a:off x="914400" y="914400"/>
            <a:ext cx="0" cy="4572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FFC12768-1304-D287-66EE-6DE4228ADADB}"/>
              </a:ext>
            </a:extLst>
          </p:cNvPr>
          <p:cNvCxnSpPr>
            <a:cxnSpLocks/>
          </p:cNvCxnSpPr>
          <p:nvPr/>
        </p:nvCxnSpPr>
        <p:spPr>
          <a:xfrm>
            <a:off x="914400" y="1295400"/>
            <a:ext cx="691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0C850E5F-2582-FEC2-B4C8-B54BB9B299DA}"/>
              </a:ext>
            </a:extLst>
          </p:cNvPr>
          <p:cNvSpPr/>
          <p:nvPr/>
        </p:nvSpPr>
        <p:spPr>
          <a:xfrm>
            <a:off x="1599781" y="761280"/>
            <a:ext cx="1752600" cy="7238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Upload resume</a:t>
            </a:r>
          </a:p>
        </p:txBody>
      </p:sp>
      <p:sp>
        <p:nvSpPr>
          <p:cNvPr id="10" name="Rectangle 9">
            <a:extLst>
              <a:ext uri="{FF2B5EF4-FFF2-40B4-BE49-F238E27FC236}">
                <a16:creationId xmlns:a16="http://schemas.microsoft.com/office/drawing/2014/main" id="{E12C1483-B7EE-6998-131B-0E24B029F8CE}"/>
              </a:ext>
            </a:extLst>
          </p:cNvPr>
          <p:cNvSpPr/>
          <p:nvPr/>
        </p:nvSpPr>
        <p:spPr>
          <a:xfrm>
            <a:off x="6572981" y="724556"/>
            <a:ext cx="1752600" cy="7238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U</a:t>
            </a:r>
            <a:r>
              <a:rPr lang="en-IN" sz="1600" dirty="0"/>
              <a:t>sing the NLP and KNN</a:t>
            </a:r>
          </a:p>
        </p:txBody>
      </p:sp>
      <p:sp>
        <p:nvSpPr>
          <p:cNvPr id="11" name="Rectangle 10">
            <a:extLst>
              <a:ext uri="{FF2B5EF4-FFF2-40B4-BE49-F238E27FC236}">
                <a16:creationId xmlns:a16="http://schemas.microsoft.com/office/drawing/2014/main" id="{8C1C1F0E-9E3B-F890-32E6-025949BE7B21}"/>
              </a:ext>
            </a:extLst>
          </p:cNvPr>
          <p:cNvSpPr/>
          <p:nvPr/>
        </p:nvSpPr>
        <p:spPr>
          <a:xfrm>
            <a:off x="4055855" y="754019"/>
            <a:ext cx="1752600" cy="7238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a:t>
            </a:r>
            <a:r>
              <a:rPr lang="en-IN" sz="1600" dirty="0"/>
              <a:t>ext extraction</a:t>
            </a:r>
          </a:p>
        </p:txBody>
      </p:sp>
      <p:sp>
        <p:nvSpPr>
          <p:cNvPr id="12" name="Rectangle 11">
            <a:extLst>
              <a:ext uri="{FF2B5EF4-FFF2-40B4-BE49-F238E27FC236}">
                <a16:creationId xmlns:a16="http://schemas.microsoft.com/office/drawing/2014/main" id="{CFBC3477-61BB-1B5A-4D0E-7D4D064C354E}"/>
              </a:ext>
            </a:extLst>
          </p:cNvPr>
          <p:cNvSpPr/>
          <p:nvPr/>
        </p:nvSpPr>
        <p:spPr>
          <a:xfrm>
            <a:off x="6436516" y="2209800"/>
            <a:ext cx="1752600" cy="7238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a:t>
            </a:r>
            <a:r>
              <a:rPr lang="en-IN" sz="1600" dirty="0"/>
              <a:t>reprocessing the data </a:t>
            </a:r>
          </a:p>
        </p:txBody>
      </p:sp>
      <p:sp>
        <p:nvSpPr>
          <p:cNvPr id="13" name="Rectangle 12">
            <a:extLst>
              <a:ext uri="{FF2B5EF4-FFF2-40B4-BE49-F238E27FC236}">
                <a16:creationId xmlns:a16="http://schemas.microsoft.com/office/drawing/2014/main" id="{F494C7B6-CED8-EAA9-27AB-3B3139CCC02D}"/>
              </a:ext>
            </a:extLst>
          </p:cNvPr>
          <p:cNvSpPr/>
          <p:nvPr/>
        </p:nvSpPr>
        <p:spPr>
          <a:xfrm>
            <a:off x="3962400" y="2272578"/>
            <a:ext cx="1752600" cy="7238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a:t>
            </a:r>
            <a:r>
              <a:rPr lang="en-IN" sz="1600" dirty="0"/>
              <a:t>ectorizing the data </a:t>
            </a:r>
          </a:p>
        </p:txBody>
      </p:sp>
      <p:sp>
        <p:nvSpPr>
          <p:cNvPr id="14" name="Rectangle 13">
            <a:extLst>
              <a:ext uri="{FF2B5EF4-FFF2-40B4-BE49-F238E27FC236}">
                <a16:creationId xmlns:a16="http://schemas.microsoft.com/office/drawing/2014/main" id="{DD1FE149-51B5-80AF-3F13-CCD06DA1197E}"/>
              </a:ext>
            </a:extLst>
          </p:cNvPr>
          <p:cNvSpPr/>
          <p:nvPr/>
        </p:nvSpPr>
        <p:spPr>
          <a:xfrm>
            <a:off x="1295400" y="2312905"/>
            <a:ext cx="1752600" cy="620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Training the model using labeled dataset</a:t>
            </a:r>
            <a:endParaRPr lang="en-IN" sz="1600" dirty="0"/>
          </a:p>
        </p:txBody>
      </p:sp>
      <p:sp>
        <p:nvSpPr>
          <p:cNvPr id="16" name="Rectangle 15">
            <a:extLst>
              <a:ext uri="{FF2B5EF4-FFF2-40B4-BE49-F238E27FC236}">
                <a16:creationId xmlns:a16="http://schemas.microsoft.com/office/drawing/2014/main" id="{3CD3806E-44A0-6339-1820-72D277E72A6F}"/>
              </a:ext>
            </a:extLst>
          </p:cNvPr>
          <p:cNvSpPr/>
          <p:nvPr/>
        </p:nvSpPr>
        <p:spPr>
          <a:xfrm>
            <a:off x="1295400" y="3461933"/>
            <a:ext cx="1752600" cy="7238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E</a:t>
            </a:r>
            <a:r>
              <a:rPr lang="en-IN" sz="1600" dirty="0"/>
              <a:t>xtracting keywords</a:t>
            </a:r>
          </a:p>
        </p:txBody>
      </p:sp>
      <p:sp>
        <p:nvSpPr>
          <p:cNvPr id="17" name="Rectangle 16">
            <a:extLst>
              <a:ext uri="{FF2B5EF4-FFF2-40B4-BE49-F238E27FC236}">
                <a16:creationId xmlns:a16="http://schemas.microsoft.com/office/drawing/2014/main" id="{982C7209-7E1F-150C-2A35-1E4894E4AF14}"/>
              </a:ext>
            </a:extLst>
          </p:cNvPr>
          <p:cNvSpPr/>
          <p:nvPr/>
        </p:nvSpPr>
        <p:spPr>
          <a:xfrm>
            <a:off x="4019719" y="3409820"/>
            <a:ext cx="1752600" cy="8243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a:t>
            </a:r>
            <a:r>
              <a:rPr lang="en-IN" sz="1600" dirty="0" err="1"/>
              <a:t>dentify</a:t>
            </a:r>
            <a:r>
              <a:rPr lang="en-IN" sz="1600" dirty="0"/>
              <a:t> missing keywords in resume and JD</a:t>
            </a:r>
          </a:p>
        </p:txBody>
      </p:sp>
      <p:sp>
        <p:nvSpPr>
          <p:cNvPr id="18" name="Rectangle 17">
            <a:extLst>
              <a:ext uri="{FF2B5EF4-FFF2-40B4-BE49-F238E27FC236}">
                <a16:creationId xmlns:a16="http://schemas.microsoft.com/office/drawing/2014/main" id="{67FF506A-56DE-EB80-3F80-541BF80CB546}"/>
              </a:ext>
            </a:extLst>
          </p:cNvPr>
          <p:cNvSpPr/>
          <p:nvPr/>
        </p:nvSpPr>
        <p:spPr>
          <a:xfrm>
            <a:off x="6515519" y="3449227"/>
            <a:ext cx="1752600" cy="7238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o</a:t>
            </a:r>
            <a:r>
              <a:rPr lang="en-IN" sz="1600" dirty="0" err="1"/>
              <a:t>utput</a:t>
            </a:r>
            <a:endParaRPr lang="en-IN" sz="1600" dirty="0"/>
          </a:p>
        </p:txBody>
      </p:sp>
      <p:sp>
        <p:nvSpPr>
          <p:cNvPr id="19" name="Rectangle 18">
            <a:extLst>
              <a:ext uri="{FF2B5EF4-FFF2-40B4-BE49-F238E27FC236}">
                <a16:creationId xmlns:a16="http://schemas.microsoft.com/office/drawing/2014/main" id="{889225C7-460C-A220-BB2C-3B5F7F77FC7C}"/>
              </a:ext>
            </a:extLst>
          </p:cNvPr>
          <p:cNvSpPr/>
          <p:nvPr/>
        </p:nvSpPr>
        <p:spPr>
          <a:xfrm>
            <a:off x="6572981" y="4840926"/>
            <a:ext cx="1752600" cy="7238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a:t>
            </a:r>
            <a:r>
              <a:rPr lang="en-IN" sz="1600" dirty="0"/>
              <a:t>core of resume and missing skills to user</a:t>
            </a:r>
          </a:p>
        </p:txBody>
      </p:sp>
      <p:sp>
        <p:nvSpPr>
          <p:cNvPr id="20" name="Rectangle 19">
            <a:extLst>
              <a:ext uri="{FF2B5EF4-FFF2-40B4-BE49-F238E27FC236}">
                <a16:creationId xmlns:a16="http://schemas.microsoft.com/office/drawing/2014/main" id="{8789DFCE-F755-E755-237F-32C8BBC9C3F7}"/>
              </a:ext>
            </a:extLst>
          </p:cNvPr>
          <p:cNvSpPr/>
          <p:nvPr/>
        </p:nvSpPr>
        <p:spPr>
          <a:xfrm>
            <a:off x="1828800" y="4840926"/>
            <a:ext cx="1752600" cy="1255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 the scores are uploaded resume e updated in excel sheet  </a:t>
            </a:r>
            <a:endParaRPr lang="en-IN" sz="1600" dirty="0"/>
          </a:p>
        </p:txBody>
      </p:sp>
      <p:sp>
        <p:nvSpPr>
          <p:cNvPr id="21" name="Cylinder 20">
            <a:extLst>
              <a:ext uri="{FF2B5EF4-FFF2-40B4-BE49-F238E27FC236}">
                <a16:creationId xmlns:a16="http://schemas.microsoft.com/office/drawing/2014/main" id="{B5E5A089-A273-22B2-0830-6D1CB45FDB1D}"/>
              </a:ext>
            </a:extLst>
          </p:cNvPr>
          <p:cNvSpPr/>
          <p:nvPr/>
        </p:nvSpPr>
        <p:spPr>
          <a:xfrm>
            <a:off x="4321477" y="4468430"/>
            <a:ext cx="1523996" cy="200856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 name="Straight Arrow Connector 1">
            <a:extLst>
              <a:ext uri="{FF2B5EF4-FFF2-40B4-BE49-F238E27FC236}">
                <a16:creationId xmlns:a16="http://schemas.microsoft.com/office/drawing/2014/main" id="{F4EDA17E-E7AD-6F9D-6E35-83028440ADA0}"/>
              </a:ext>
            </a:extLst>
          </p:cNvPr>
          <p:cNvCxnSpPr>
            <a:cxnSpLocks/>
          </p:cNvCxnSpPr>
          <p:nvPr/>
        </p:nvCxnSpPr>
        <p:spPr>
          <a:xfrm>
            <a:off x="3352381" y="1143000"/>
            <a:ext cx="691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Straight Arrow Connector 3">
            <a:extLst>
              <a:ext uri="{FF2B5EF4-FFF2-40B4-BE49-F238E27FC236}">
                <a16:creationId xmlns:a16="http://schemas.microsoft.com/office/drawing/2014/main" id="{EC95BF22-9081-3999-38E0-9EC4EEDF8B53}"/>
              </a:ext>
            </a:extLst>
          </p:cNvPr>
          <p:cNvCxnSpPr>
            <a:cxnSpLocks/>
          </p:cNvCxnSpPr>
          <p:nvPr/>
        </p:nvCxnSpPr>
        <p:spPr>
          <a:xfrm>
            <a:off x="5867400" y="1099794"/>
            <a:ext cx="691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7201CCF8-39D5-173C-6520-609E25A5AEA7}"/>
              </a:ext>
            </a:extLst>
          </p:cNvPr>
          <p:cNvCxnSpPr>
            <a:cxnSpLocks/>
          </p:cNvCxnSpPr>
          <p:nvPr/>
        </p:nvCxnSpPr>
        <p:spPr>
          <a:xfrm>
            <a:off x="7391819" y="1448455"/>
            <a:ext cx="0" cy="6851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8130ED-F779-DBDC-8372-A2188343D2B8}"/>
              </a:ext>
            </a:extLst>
          </p:cNvPr>
          <p:cNvCxnSpPr>
            <a:cxnSpLocks/>
          </p:cNvCxnSpPr>
          <p:nvPr/>
        </p:nvCxnSpPr>
        <p:spPr>
          <a:xfrm flipH="1">
            <a:off x="3048000" y="2571749"/>
            <a:ext cx="914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A27C6DF9-3719-C0B4-44D0-08C659E8C6FF}"/>
              </a:ext>
            </a:extLst>
          </p:cNvPr>
          <p:cNvCxnSpPr>
            <a:cxnSpLocks/>
            <a:stCxn id="12" idx="1"/>
          </p:cNvCxnSpPr>
          <p:nvPr/>
        </p:nvCxnSpPr>
        <p:spPr>
          <a:xfrm flipH="1" flipV="1">
            <a:off x="5715000" y="2571749"/>
            <a:ext cx="72151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Rectangle: Top Corners Rounded 30">
            <a:extLst>
              <a:ext uri="{FF2B5EF4-FFF2-40B4-BE49-F238E27FC236}">
                <a16:creationId xmlns:a16="http://schemas.microsoft.com/office/drawing/2014/main" id="{93AD35AD-692C-F26C-2D7F-9191349DEE9F}"/>
              </a:ext>
            </a:extLst>
          </p:cNvPr>
          <p:cNvSpPr/>
          <p:nvPr/>
        </p:nvSpPr>
        <p:spPr>
          <a:xfrm>
            <a:off x="4451608" y="5054446"/>
            <a:ext cx="1263734" cy="29685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Candidate 1</a:t>
            </a:r>
          </a:p>
        </p:txBody>
      </p:sp>
      <p:sp>
        <p:nvSpPr>
          <p:cNvPr id="32" name="Rectangle: Top Corners Rounded 31">
            <a:extLst>
              <a:ext uri="{FF2B5EF4-FFF2-40B4-BE49-F238E27FC236}">
                <a16:creationId xmlns:a16="http://schemas.microsoft.com/office/drawing/2014/main" id="{F7C9AA18-5376-E4D9-33FA-45F4383B10AF}"/>
              </a:ext>
            </a:extLst>
          </p:cNvPr>
          <p:cNvSpPr/>
          <p:nvPr/>
        </p:nvSpPr>
        <p:spPr>
          <a:xfrm>
            <a:off x="4488530" y="5468463"/>
            <a:ext cx="1263734" cy="29685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Candidate 2</a:t>
            </a:r>
          </a:p>
        </p:txBody>
      </p:sp>
      <p:sp>
        <p:nvSpPr>
          <p:cNvPr id="33" name="Rectangle: Top Corners Rounded 32">
            <a:extLst>
              <a:ext uri="{FF2B5EF4-FFF2-40B4-BE49-F238E27FC236}">
                <a16:creationId xmlns:a16="http://schemas.microsoft.com/office/drawing/2014/main" id="{09BA5B48-0E4D-58FA-4353-9D832972157B}"/>
              </a:ext>
            </a:extLst>
          </p:cNvPr>
          <p:cNvSpPr/>
          <p:nvPr/>
        </p:nvSpPr>
        <p:spPr>
          <a:xfrm>
            <a:off x="4508585" y="5947571"/>
            <a:ext cx="1263734" cy="29685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Candidate n</a:t>
            </a:r>
          </a:p>
        </p:txBody>
      </p:sp>
      <p:cxnSp>
        <p:nvCxnSpPr>
          <p:cNvPr id="35" name="Straight Arrow Connector 34">
            <a:extLst>
              <a:ext uri="{FF2B5EF4-FFF2-40B4-BE49-F238E27FC236}">
                <a16:creationId xmlns:a16="http://schemas.microsoft.com/office/drawing/2014/main" id="{E7BC98C6-8047-71EE-0081-3851442BE13A}"/>
              </a:ext>
            </a:extLst>
          </p:cNvPr>
          <p:cNvCxnSpPr>
            <a:cxnSpLocks/>
            <a:endCxn id="17" idx="1"/>
          </p:cNvCxnSpPr>
          <p:nvPr/>
        </p:nvCxnSpPr>
        <p:spPr>
          <a:xfrm>
            <a:off x="3048733" y="3805677"/>
            <a:ext cx="970986" cy="163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CDA0787D-2D48-066D-84DF-27EE14B07A95}"/>
              </a:ext>
            </a:extLst>
          </p:cNvPr>
          <p:cNvCxnSpPr>
            <a:cxnSpLocks/>
          </p:cNvCxnSpPr>
          <p:nvPr/>
        </p:nvCxnSpPr>
        <p:spPr>
          <a:xfrm>
            <a:off x="5790964" y="3800178"/>
            <a:ext cx="6910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DD5AD3A-2409-FAB9-34C9-7843CFA9E3E3}"/>
              </a:ext>
            </a:extLst>
          </p:cNvPr>
          <p:cNvCxnSpPr>
            <a:cxnSpLocks/>
            <a:stCxn id="14" idx="2"/>
            <a:endCxn id="16" idx="0"/>
          </p:cNvCxnSpPr>
          <p:nvPr/>
        </p:nvCxnSpPr>
        <p:spPr>
          <a:xfrm>
            <a:off x="2171700" y="2933699"/>
            <a:ext cx="0" cy="5282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D11A744-4262-4928-1663-3C2830C5E021}"/>
              </a:ext>
            </a:extLst>
          </p:cNvPr>
          <p:cNvCxnSpPr>
            <a:cxnSpLocks/>
            <a:stCxn id="19" idx="1"/>
          </p:cNvCxnSpPr>
          <p:nvPr/>
        </p:nvCxnSpPr>
        <p:spPr>
          <a:xfrm flipH="1" flipV="1">
            <a:off x="5845473" y="5202874"/>
            <a:ext cx="727508"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77CE2B35-9BB7-22D6-8644-93A20A07CCC7}"/>
              </a:ext>
            </a:extLst>
          </p:cNvPr>
          <p:cNvCxnSpPr>
            <a:cxnSpLocks/>
          </p:cNvCxnSpPr>
          <p:nvPr/>
        </p:nvCxnSpPr>
        <p:spPr>
          <a:xfrm flipH="1" flipV="1">
            <a:off x="3593969" y="5351303"/>
            <a:ext cx="714939" cy="65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System flowchart</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9785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6CEF96-BA21-927E-AD23-875B351A7B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3999" cy="6781800"/>
          </a:xfrm>
          <a:prstGeom prst="rect">
            <a:avLst/>
          </a:prstGeom>
        </p:spPr>
      </p:pic>
    </p:spTree>
    <p:extLst>
      <p:ext uri="{BB962C8B-B14F-4D97-AF65-F5344CB8AC3E}">
        <p14:creationId xmlns:p14="http://schemas.microsoft.com/office/powerpoint/2010/main" val="391074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Methods</a:t>
            </a:r>
            <a:endParaRPr sz="3200" dirty="0">
              <a:solidFill>
                <a:srgbClr val="C00000"/>
              </a:solidFill>
              <a:latin typeface="+mj-lt"/>
            </a:endParaRPr>
          </a:p>
        </p:txBody>
      </p:sp>
      <p:sp>
        <p:nvSpPr>
          <p:cNvPr id="2" name="TextBox 1">
            <a:extLst>
              <a:ext uri="{FF2B5EF4-FFF2-40B4-BE49-F238E27FC236}">
                <a16:creationId xmlns:a16="http://schemas.microsoft.com/office/drawing/2014/main" id="{6CB8AC6C-E02C-2E6E-ECFF-0349FFEFA252}"/>
              </a:ext>
            </a:extLst>
          </p:cNvPr>
          <p:cNvSpPr txBox="1"/>
          <p:nvPr/>
        </p:nvSpPr>
        <p:spPr>
          <a:xfrm>
            <a:off x="533400" y="1447800"/>
            <a:ext cx="8381160" cy="4278094"/>
          </a:xfrm>
          <a:prstGeom prst="rect">
            <a:avLst/>
          </a:prstGeom>
          <a:noFill/>
        </p:spPr>
        <p:txBody>
          <a:bodyPr wrap="square" rtlCol="0">
            <a:spAutoFit/>
          </a:bodyPr>
          <a:lstStyle/>
          <a:p>
            <a:pPr marL="342900" indent="-342900">
              <a:buAutoNum type="arabicPeriod"/>
            </a:pPr>
            <a:r>
              <a:rPr lang="en-US" sz="1600" b="1" dirty="0"/>
              <a:t>Data Preprocessing:- </a:t>
            </a:r>
          </a:p>
          <a:p>
            <a:r>
              <a:rPr lang="en-US" sz="1600" dirty="0"/>
              <a:t>*Input*: User uploads a resume (in PDF format) and selects a job description.</a:t>
            </a:r>
          </a:p>
          <a:p>
            <a:r>
              <a:rPr lang="en-US" sz="1600" dirty="0"/>
              <a:t>*</a:t>
            </a:r>
            <a:r>
              <a:rPr lang="en-US" sz="1600" b="1" dirty="0"/>
              <a:t>Process*: </a:t>
            </a:r>
          </a:p>
          <a:p>
            <a:r>
              <a:rPr lang="en-US" sz="1600" dirty="0"/>
              <a:t> 1. Extract text from the uploaded resume using the </a:t>
            </a:r>
            <a:r>
              <a:rPr lang="en-US" sz="1600" dirty="0" err="1"/>
              <a:t>pdf_to_text</a:t>
            </a:r>
            <a:r>
              <a:rPr lang="en-US" sz="1600" dirty="0"/>
              <a:t> function. </a:t>
            </a:r>
          </a:p>
          <a:p>
            <a:r>
              <a:rPr lang="en-US" sz="1600" dirty="0"/>
              <a:t> 2. Preprocess the text data from both the resume and the job description (e.g., tokenization, lowercasing, removing stop words, stemming/lemmatization). </a:t>
            </a:r>
          </a:p>
          <a:p>
            <a:r>
              <a:rPr lang="en-US" sz="1600" dirty="0"/>
              <a:t> 3. Vectorize the text data using techniques like TF-IDF (Term Frequency-Inverse Document Frequency) to represent the documents numerically.</a:t>
            </a:r>
          </a:p>
          <a:p>
            <a:r>
              <a:rPr lang="en-US" sz="1600" dirty="0"/>
              <a:t> </a:t>
            </a:r>
            <a:r>
              <a:rPr lang="en-US" sz="1600" b="1" dirty="0"/>
              <a:t>2. Training KNN Model:- </a:t>
            </a:r>
          </a:p>
          <a:p>
            <a:r>
              <a:rPr lang="en-US" sz="1600" dirty="0"/>
              <a:t>*Input*: Vectorized resume data, vectorized job description data.</a:t>
            </a:r>
          </a:p>
          <a:p>
            <a:r>
              <a:rPr lang="en-US" sz="1600" dirty="0"/>
              <a:t>*</a:t>
            </a:r>
            <a:r>
              <a:rPr lang="en-US" sz="1600" b="1" dirty="0"/>
              <a:t>Process*:  </a:t>
            </a:r>
          </a:p>
          <a:p>
            <a:pPr marL="342900" indent="-342900">
              <a:buAutoNum type="arabicPeriod"/>
            </a:pPr>
            <a:r>
              <a:rPr lang="en-US" sz="1600" dirty="0"/>
              <a:t>Train a KNN model on a dataset containing vectorized resume data and corresponding labels (e.g., job titles or categories).  </a:t>
            </a:r>
          </a:p>
          <a:p>
            <a:r>
              <a:rPr lang="en-US" sz="1600" dirty="0"/>
              <a:t>2. Use a labeled dataset where each resume is labeled with the job title/category it belongs to.</a:t>
            </a:r>
          </a:p>
          <a:p>
            <a:r>
              <a:rPr lang="en-US" sz="1600" b="1" dirty="0"/>
              <a:t>3.Using NLP: </a:t>
            </a:r>
            <a:r>
              <a:rPr lang="en-US" sz="1600" dirty="0"/>
              <a:t>Giving a prompt to system for calculation of score by relevant skills compared to given resume skills by identifying keywords.</a:t>
            </a:r>
            <a:endParaRPr lang="en-IN" sz="1600" b="1" dirty="0"/>
          </a:p>
        </p:txBody>
      </p:sp>
    </p:spTree>
    <p:extLst>
      <p:ext uri="{BB962C8B-B14F-4D97-AF65-F5344CB8AC3E}">
        <p14:creationId xmlns:p14="http://schemas.microsoft.com/office/powerpoint/2010/main" val="371095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endParaRPr sz="3200" dirty="0">
              <a:solidFill>
                <a:srgbClr val="C00000"/>
              </a:solidFill>
              <a:latin typeface="+mj-lt"/>
            </a:endParaRPr>
          </a:p>
        </p:txBody>
      </p:sp>
      <p:sp>
        <p:nvSpPr>
          <p:cNvPr id="8" name="TextBox 7">
            <a:extLst>
              <a:ext uri="{FF2B5EF4-FFF2-40B4-BE49-F238E27FC236}">
                <a16:creationId xmlns:a16="http://schemas.microsoft.com/office/drawing/2014/main" id="{7C5FD189-2C73-4679-3A04-F5DC17084D92}"/>
              </a:ext>
            </a:extLst>
          </p:cNvPr>
          <p:cNvSpPr txBox="1"/>
          <p:nvPr/>
        </p:nvSpPr>
        <p:spPr>
          <a:xfrm>
            <a:off x="457200" y="1169199"/>
            <a:ext cx="8381160" cy="3416320"/>
          </a:xfrm>
          <a:prstGeom prst="rect">
            <a:avLst/>
          </a:prstGeom>
          <a:noFill/>
        </p:spPr>
        <p:txBody>
          <a:bodyPr wrap="square">
            <a:spAutoFit/>
          </a:bodyPr>
          <a:lstStyle/>
          <a:p>
            <a:r>
              <a:rPr lang="en-IN" b="1" dirty="0"/>
              <a:t>3. Matching Keywords:- </a:t>
            </a:r>
          </a:p>
          <a:p>
            <a:r>
              <a:rPr lang="en-IN" dirty="0"/>
              <a:t>*Input*: Vectorized resume data, vectorized job description data.</a:t>
            </a:r>
          </a:p>
          <a:p>
            <a:r>
              <a:rPr lang="en-IN" dirty="0"/>
              <a:t>*Process*: </a:t>
            </a:r>
          </a:p>
          <a:p>
            <a:r>
              <a:rPr lang="en-IN" dirty="0"/>
              <a:t> 1. For each resume, use the trained KNN model to find the k nearest neighbors (resumes) based on cosine similarity or other distance metrics. </a:t>
            </a:r>
          </a:p>
          <a:p>
            <a:r>
              <a:rPr lang="en-IN" dirty="0"/>
              <a:t> 2. Extract keywords from the k nearest </a:t>
            </a:r>
            <a:r>
              <a:rPr lang="en-IN" dirty="0" err="1"/>
              <a:t>neighbors'</a:t>
            </a:r>
            <a:r>
              <a:rPr lang="en-IN" dirty="0"/>
              <a:t> job descriptions.</a:t>
            </a:r>
          </a:p>
          <a:p>
            <a:r>
              <a:rPr lang="en-IN" dirty="0"/>
              <a:t> 3. Compare the extracted keywords with the keywords in the selected job description.</a:t>
            </a:r>
          </a:p>
          <a:p>
            <a:r>
              <a:rPr lang="en-IN" dirty="0"/>
              <a:t>  4. Identify missing keywords by finding the keywords present in the selected job description but not in the extracted keywords from the nearest neighbors.</a:t>
            </a:r>
          </a:p>
          <a:p>
            <a:r>
              <a:rPr lang="en-IN" dirty="0"/>
              <a:t> </a:t>
            </a:r>
            <a:r>
              <a:rPr lang="en-IN" b="1" dirty="0"/>
              <a:t>4. Output:- </a:t>
            </a:r>
          </a:p>
          <a:p>
            <a:r>
              <a:rPr lang="en-IN" dirty="0"/>
              <a:t>*Output*: Display the missing keywords and score to the user.</a:t>
            </a:r>
          </a:p>
        </p:txBody>
      </p:sp>
    </p:spTree>
    <p:extLst>
      <p:ext uri="{BB962C8B-B14F-4D97-AF65-F5344CB8AC3E}">
        <p14:creationId xmlns:p14="http://schemas.microsoft.com/office/powerpoint/2010/main" val="2688056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533280"/>
          </a:xfrm>
          <a:prstGeom prst="rect">
            <a:avLst/>
          </a:prstGeom>
        </p:spPr>
        <p:txBody>
          <a:bodyPr lIns="90000" tIns="45000" rIns="90000" bIns="45000"/>
          <a:lstStyle/>
          <a:p>
            <a:pPr>
              <a:lnSpc>
                <a:spcPct val="100000"/>
              </a:lnSpc>
            </a:pPr>
            <a:r>
              <a:rPr lang="en-IN" sz="2000" dirty="0">
                <a:solidFill>
                  <a:srgbClr val="000000"/>
                </a:solidFill>
                <a:latin typeface="+mj-lt"/>
              </a:rPr>
              <a:t>Comparison of Proposed  system with an</a:t>
            </a:r>
            <a:r>
              <a:rPr lang="en-IN" sz="3200" dirty="0">
                <a:solidFill>
                  <a:srgbClr val="000000"/>
                </a:solidFill>
                <a:latin typeface="+mj-lt"/>
              </a:rPr>
              <a:t> </a:t>
            </a:r>
            <a:r>
              <a:rPr lang="en-IN" sz="2000" dirty="0">
                <a:solidFill>
                  <a:srgbClr val="000000"/>
                </a:solidFill>
                <a:latin typeface="+mj-lt"/>
              </a:rPr>
              <a:t>existing system</a:t>
            </a:r>
            <a:endParaRPr sz="2000" dirty="0">
              <a:solidFill>
                <a:srgbClr val="C00000"/>
              </a:solidFill>
              <a:latin typeface="+mj-lt"/>
            </a:endParaRPr>
          </a:p>
        </p:txBody>
      </p:sp>
      <p:sp>
        <p:nvSpPr>
          <p:cNvPr id="3" name="TextBox 2">
            <a:extLst>
              <a:ext uri="{FF2B5EF4-FFF2-40B4-BE49-F238E27FC236}">
                <a16:creationId xmlns:a16="http://schemas.microsoft.com/office/drawing/2014/main" id="{AC9CC7B1-9802-9081-B88E-DD30851A444D}"/>
              </a:ext>
            </a:extLst>
          </p:cNvPr>
          <p:cNvSpPr txBox="1"/>
          <p:nvPr/>
        </p:nvSpPr>
        <p:spPr>
          <a:xfrm>
            <a:off x="609600" y="1600200"/>
            <a:ext cx="7696200"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Our system suggests the missing skills relevant of the given job.</a:t>
            </a:r>
          </a:p>
          <a:p>
            <a:pPr marL="285750" indent="-285750">
              <a:buFont typeface="Wingdings" panose="05000000000000000000" pitchFamily="2" charset="2"/>
              <a:buChar char="Ø"/>
            </a:pPr>
            <a:r>
              <a:rPr lang="en-IN" dirty="0"/>
              <a:t>It better than the traditional methods.</a:t>
            </a:r>
          </a:p>
          <a:p>
            <a:pPr marL="285750" indent="-285750">
              <a:buFont typeface="Wingdings" panose="05000000000000000000" pitchFamily="2" charset="2"/>
              <a:buChar char="Ø"/>
            </a:pPr>
            <a:r>
              <a:rPr lang="en-IN" dirty="0"/>
              <a:t>The user can predict the chances of getting shortlisted. </a:t>
            </a:r>
          </a:p>
        </p:txBody>
      </p:sp>
    </p:spTree>
    <p:extLst>
      <p:ext uri="{BB962C8B-B14F-4D97-AF65-F5344CB8AC3E}">
        <p14:creationId xmlns:p14="http://schemas.microsoft.com/office/powerpoint/2010/main" val="2270638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US" sz="4400" b="1" dirty="0"/>
              <a:t>Performance measure</a:t>
            </a: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21466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Performance measure</a:t>
            </a:r>
            <a:endParaRPr sz="3200" dirty="0">
              <a:solidFill>
                <a:srgbClr val="C00000"/>
              </a:solidFill>
              <a:latin typeface="+mj-lt"/>
            </a:endParaRPr>
          </a:p>
        </p:txBody>
      </p:sp>
      <p:sp>
        <p:nvSpPr>
          <p:cNvPr id="6" name="TextBox 5">
            <a:extLst>
              <a:ext uri="{FF2B5EF4-FFF2-40B4-BE49-F238E27FC236}">
                <a16:creationId xmlns:a16="http://schemas.microsoft.com/office/drawing/2014/main" id="{ED5DAA8B-720F-9F6B-410D-8F45E1A03CD7}"/>
              </a:ext>
            </a:extLst>
          </p:cNvPr>
          <p:cNvSpPr txBox="1"/>
          <p:nvPr/>
        </p:nvSpPr>
        <p:spPr>
          <a:xfrm>
            <a:off x="457200" y="1723196"/>
            <a:ext cx="8381160" cy="1754326"/>
          </a:xfrm>
          <a:prstGeom prst="rect">
            <a:avLst/>
          </a:prstGeom>
          <a:noFill/>
        </p:spPr>
        <p:txBody>
          <a:bodyPr wrap="square">
            <a:spAutoFit/>
          </a:bodyPr>
          <a:lstStyle/>
          <a:p>
            <a:pPr marL="285750" indent="-285750">
              <a:buFont typeface="Arial" panose="020B0604020202020204" pitchFamily="34" charset="0"/>
              <a:buChar char="•"/>
            </a:pPr>
            <a:r>
              <a:rPr lang="en-US" dirty="0"/>
              <a:t>As we know Indian I.T sector is second largest candidate recruiting sector of our country. It contribute about 7.5% to our Gross Domestic Product(G.D.P) Our Proposed system is initially concerned with the I.T sector of our country. It is mainly going to deal the Indian I.T industry .</a:t>
            </a:r>
          </a:p>
          <a:p>
            <a:pPr marL="285750" indent="-285750">
              <a:buFont typeface="Arial" panose="020B0604020202020204" pitchFamily="34" charset="0"/>
              <a:buChar char="•"/>
            </a:pPr>
            <a:r>
              <a:rPr lang="en-US" dirty="0"/>
              <a:t> it can be extended to various other commercial sector where, intake </a:t>
            </a:r>
            <a:r>
              <a:rPr lang="en-US"/>
              <a:t>and         elimination </a:t>
            </a:r>
            <a:r>
              <a:rPr lang="en-US" dirty="0"/>
              <a:t>are in bulk like for Govermental Jobs.</a:t>
            </a:r>
            <a:endParaRPr lang="en-IN" dirty="0"/>
          </a:p>
        </p:txBody>
      </p:sp>
    </p:spTree>
    <p:extLst>
      <p:ext uri="{BB962C8B-B14F-4D97-AF65-F5344CB8AC3E}">
        <p14:creationId xmlns:p14="http://schemas.microsoft.com/office/powerpoint/2010/main" val="295827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US" sz="2800" b="1" dirty="0"/>
              <a:t>Results</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667658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45F3-02E7-65B6-A02D-615F2038FC26}"/>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C69FBE48-2856-2B5D-E558-34C040769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067800" cy="4476750"/>
          </a:xfrm>
          <a:prstGeom prst="rect">
            <a:avLst/>
          </a:prstGeom>
        </p:spPr>
      </p:pic>
      <p:sp>
        <p:nvSpPr>
          <p:cNvPr id="6" name="TextBox 5">
            <a:extLst>
              <a:ext uri="{FF2B5EF4-FFF2-40B4-BE49-F238E27FC236}">
                <a16:creationId xmlns:a16="http://schemas.microsoft.com/office/drawing/2014/main" id="{7F42E873-7983-D623-8E56-B16393786B6B}"/>
              </a:ext>
            </a:extLst>
          </p:cNvPr>
          <p:cNvSpPr txBox="1"/>
          <p:nvPr/>
        </p:nvSpPr>
        <p:spPr>
          <a:xfrm>
            <a:off x="0" y="5791200"/>
            <a:ext cx="9067800" cy="276999"/>
          </a:xfrm>
          <a:prstGeom prst="rect">
            <a:avLst/>
          </a:prstGeom>
          <a:noFill/>
        </p:spPr>
        <p:txBody>
          <a:bodyPr wrap="square" rtlCol="0">
            <a:spAutoFit/>
          </a:bodyPr>
          <a:lstStyle/>
          <a:p>
            <a:r>
              <a:rPr lang="en-IN" sz="1200" dirty="0"/>
              <a:t>FIG 1 : LOGIN PAGE – Login interface is for users ,who are interested to apply for jobs</a:t>
            </a:r>
          </a:p>
        </p:txBody>
      </p:sp>
    </p:spTree>
    <p:extLst>
      <p:ext uri="{BB962C8B-B14F-4D97-AF65-F5344CB8AC3E}">
        <p14:creationId xmlns:p14="http://schemas.microsoft.com/office/powerpoint/2010/main" val="1813696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7D04E9-98A5-0730-025D-FC6DBB0A3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8015"/>
            <a:ext cx="9144000" cy="4767385"/>
          </a:xfrm>
          <a:prstGeom prst="rect">
            <a:avLst/>
          </a:prstGeom>
        </p:spPr>
      </p:pic>
      <p:sp>
        <p:nvSpPr>
          <p:cNvPr id="6" name="TextBox 5">
            <a:extLst>
              <a:ext uri="{FF2B5EF4-FFF2-40B4-BE49-F238E27FC236}">
                <a16:creationId xmlns:a16="http://schemas.microsoft.com/office/drawing/2014/main" id="{CB48169A-290B-CF5A-9DE4-9DACD6F50B43}"/>
              </a:ext>
            </a:extLst>
          </p:cNvPr>
          <p:cNvSpPr txBox="1"/>
          <p:nvPr/>
        </p:nvSpPr>
        <p:spPr>
          <a:xfrm>
            <a:off x="0" y="5562600"/>
            <a:ext cx="9144000" cy="369332"/>
          </a:xfrm>
          <a:prstGeom prst="rect">
            <a:avLst/>
          </a:prstGeom>
          <a:noFill/>
        </p:spPr>
        <p:txBody>
          <a:bodyPr wrap="square" rtlCol="0">
            <a:spAutoFit/>
          </a:bodyPr>
          <a:lstStyle/>
          <a:p>
            <a:r>
              <a:rPr lang="en-IN" dirty="0"/>
              <a:t>Fig 2: After the user login , It asks to fill the details </a:t>
            </a:r>
          </a:p>
        </p:txBody>
      </p:sp>
    </p:spTree>
    <p:extLst>
      <p:ext uri="{BB962C8B-B14F-4D97-AF65-F5344CB8AC3E}">
        <p14:creationId xmlns:p14="http://schemas.microsoft.com/office/powerpoint/2010/main" val="102168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80A9123-A9FA-5C06-7B8E-AB64D5B3B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5410200"/>
          </a:xfrm>
          <a:prstGeom prst="rect">
            <a:avLst/>
          </a:prstGeom>
        </p:spPr>
      </p:pic>
      <p:sp>
        <p:nvSpPr>
          <p:cNvPr id="11" name="TextBox 10">
            <a:extLst>
              <a:ext uri="{FF2B5EF4-FFF2-40B4-BE49-F238E27FC236}">
                <a16:creationId xmlns:a16="http://schemas.microsoft.com/office/drawing/2014/main" id="{610EA50D-D0B3-8E2E-6ADF-DE6DF7AC51B3}"/>
              </a:ext>
            </a:extLst>
          </p:cNvPr>
          <p:cNvSpPr txBox="1"/>
          <p:nvPr/>
        </p:nvSpPr>
        <p:spPr>
          <a:xfrm>
            <a:off x="0" y="5791200"/>
            <a:ext cx="9144000" cy="461665"/>
          </a:xfrm>
          <a:prstGeom prst="rect">
            <a:avLst/>
          </a:prstGeom>
          <a:noFill/>
        </p:spPr>
        <p:txBody>
          <a:bodyPr wrap="square" rtlCol="0">
            <a:spAutoFit/>
          </a:bodyPr>
          <a:lstStyle/>
          <a:p>
            <a:r>
              <a:rPr lang="en-IN" sz="1200" dirty="0"/>
              <a:t>Fig 3 : Fill the form and select the option to check whether the missing skills or score and also available jobs  in job description if the resume matches with job description it shows score</a:t>
            </a:r>
          </a:p>
        </p:txBody>
      </p:sp>
    </p:spTree>
    <p:extLst>
      <p:ext uri="{BB962C8B-B14F-4D97-AF65-F5344CB8AC3E}">
        <p14:creationId xmlns:p14="http://schemas.microsoft.com/office/powerpoint/2010/main" val="4279496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48D0D-331B-C19D-17A2-DA5840C66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5143500"/>
          </a:xfrm>
          <a:prstGeom prst="rect">
            <a:avLst/>
          </a:prstGeom>
        </p:spPr>
      </p:pic>
      <p:sp>
        <p:nvSpPr>
          <p:cNvPr id="6" name="TextBox 5">
            <a:extLst>
              <a:ext uri="{FF2B5EF4-FFF2-40B4-BE49-F238E27FC236}">
                <a16:creationId xmlns:a16="http://schemas.microsoft.com/office/drawing/2014/main" id="{BD0CA28C-0487-A848-D5F9-4A25AD89A96F}"/>
              </a:ext>
            </a:extLst>
          </p:cNvPr>
          <p:cNvSpPr txBox="1"/>
          <p:nvPr/>
        </p:nvSpPr>
        <p:spPr>
          <a:xfrm>
            <a:off x="0" y="5791200"/>
            <a:ext cx="9144000" cy="369332"/>
          </a:xfrm>
          <a:prstGeom prst="rect">
            <a:avLst/>
          </a:prstGeom>
          <a:noFill/>
        </p:spPr>
        <p:txBody>
          <a:bodyPr wrap="square" rtlCol="0">
            <a:spAutoFit/>
          </a:bodyPr>
          <a:lstStyle/>
          <a:p>
            <a:r>
              <a:rPr lang="en-IN" dirty="0"/>
              <a:t>Fig 4 : We can also check the missing skills from job </a:t>
            </a:r>
            <a:r>
              <a:rPr lang="en-IN" dirty="0" err="1"/>
              <a:t>decription</a:t>
            </a:r>
            <a:endParaRPr lang="en-IN" dirty="0"/>
          </a:p>
        </p:txBody>
      </p:sp>
    </p:spTree>
    <p:extLst>
      <p:ext uri="{BB962C8B-B14F-4D97-AF65-F5344CB8AC3E}">
        <p14:creationId xmlns:p14="http://schemas.microsoft.com/office/powerpoint/2010/main" val="41534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8A6BCA-29EC-4F43-7C85-760B9E39F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311"/>
            <a:ext cx="9144000" cy="4903289"/>
          </a:xfrm>
          <a:prstGeom prst="rect">
            <a:avLst/>
          </a:prstGeom>
        </p:spPr>
      </p:pic>
      <p:sp>
        <p:nvSpPr>
          <p:cNvPr id="6" name="TextBox 5">
            <a:extLst>
              <a:ext uri="{FF2B5EF4-FFF2-40B4-BE49-F238E27FC236}">
                <a16:creationId xmlns:a16="http://schemas.microsoft.com/office/drawing/2014/main" id="{A1F09DAF-10F9-3C0E-F182-B7E47B25D620}"/>
              </a:ext>
            </a:extLst>
          </p:cNvPr>
          <p:cNvSpPr txBox="1"/>
          <p:nvPr/>
        </p:nvSpPr>
        <p:spPr>
          <a:xfrm>
            <a:off x="0" y="5562600"/>
            <a:ext cx="9144000" cy="369332"/>
          </a:xfrm>
          <a:prstGeom prst="rect">
            <a:avLst/>
          </a:prstGeom>
          <a:noFill/>
        </p:spPr>
        <p:txBody>
          <a:bodyPr wrap="square" rtlCol="0">
            <a:spAutoFit/>
          </a:bodyPr>
          <a:lstStyle/>
          <a:p>
            <a:r>
              <a:rPr lang="en-IN" dirty="0"/>
              <a:t>Fig  5 : The excel sheet is filled after the user login</a:t>
            </a:r>
          </a:p>
        </p:txBody>
      </p:sp>
    </p:spTree>
    <p:extLst>
      <p:ext uri="{BB962C8B-B14F-4D97-AF65-F5344CB8AC3E}">
        <p14:creationId xmlns:p14="http://schemas.microsoft.com/office/powerpoint/2010/main" val="3738502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Conclusion</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164340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6CB8AC6C-E02C-2E6E-ECFF-0349FFEFA252}"/>
              </a:ext>
            </a:extLst>
          </p:cNvPr>
          <p:cNvSpPr txBox="1"/>
          <p:nvPr/>
        </p:nvSpPr>
        <p:spPr>
          <a:xfrm>
            <a:off x="457200" y="1447800"/>
            <a:ext cx="838116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resume analysis and skills suggestion using NLP has the potential to revolutionize recruitment. By enhancing efficiency and accuracy, it can save time and resources, improve candidate selection, and increase employee retention.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careful implementation and monitoring, this approach can help companies stay ahead of the competition in today's fast-paced world.</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US" sz="2800" b="1"/>
              <a:t>Future Work</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691579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Future work</a:t>
            </a:r>
            <a:endParaRPr sz="3200" dirty="0">
              <a:solidFill>
                <a:srgbClr val="C00000"/>
              </a:solidFill>
              <a:latin typeface="+mj-lt"/>
            </a:endParaRPr>
          </a:p>
        </p:txBody>
      </p:sp>
      <p:sp>
        <p:nvSpPr>
          <p:cNvPr id="3" name="TextBox 2">
            <a:extLst>
              <a:ext uri="{FF2B5EF4-FFF2-40B4-BE49-F238E27FC236}">
                <a16:creationId xmlns:a16="http://schemas.microsoft.com/office/drawing/2014/main" id="{0044B937-E0FF-2AD7-D42C-33310D87EC2A}"/>
              </a:ext>
            </a:extLst>
          </p:cNvPr>
          <p:cNvSpPr txBox="1"/>
          <p:nvPr/>
        </p:nvSpPr>
        <p:spPr>
          <a:xfrm>
            <a:off x="609600" y="1524000"/>
            <a:ext cx="8153400"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The future scope for resume analysis and skills advisor is quite promising, especially as </a:t>
            </a:r>
            <a:r>
              <a:rPr lang="en-US" b="0" i="0" dirty="0">
                <a:solidFill>
                  <a:srgbClr val="0D0D0D"/>
                </a:solidFill>
                <a:effectLst/>
              </a:rPr>
              <a:t>integration of Natural Language Processing (NLP) and K-Nearest Neighbors (KNN) algorithms holds immense potential for advancing resume analysis and skills advising. By harnessing NLP techniques, such as sentiment analysis and named entity recognition, the system can better understand the context and nuances within resumes, leading to more accurate skill identification and competency matching.</a:t>
            </a:r>
          </a:p>
          <a:p>
            <a:pPr marL="285750" indent="-285750" algn="just">
              <a:buFont typeface="Wingdings" panose="05000000000000000000" pitchFamily="2" charset="2"/>
              <a:buChar char="Ø"/>
            </a:pPr>
            <a:r>
              <a:rPr lang="en-US" b="0" i="0" dirty="0">
                <a:solidFill>
                  <a:srgbClr val="0D0D0D"/>
                </a:solidFill>
                <a:effectLst/>
              </a:rPr>
              <a:t>This future work promises to revolutionize talent acquisition and career guidance by providing personalized, data-driven insights to both job seekers and employers.</a:t>
            </a:r>
            <a:endParaRPr lang="en-IN" dirty="0"/>
          </a:p>
        </p:txBody>
      </p:sp>
    </p:spTree>
    <p:extLst>
      <p:ext uri="{BB962C8B-B14F-4D97-AF65-F5344CB8AC3E}">
        <p14:creationId xmlns:p14="http://schemas.microsoft.com/office/powerpoint/2010/main" val="4080736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References</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2443667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62A1CBD8-9675-A6EB-6CD3-3B05FC939DF3}"/>
              </a:ext>
            </a:extLst>
          </p:cNvPr>
          <p:cNvSpPr txBox="1"/>
          <p:nvPr/>
        </p:nvSpPr>
        <p:spPr>
          <a:xfrm>
            <a:off x="609600" y="1981200"/>
            <a:ext cx="7467600" cy="4524315"/>
          </a:xfrm>
          <a:prstGeom prst="rect">
            <a:avLst/>
          </a:prstGeom>
          <a:noFill/>
        </p:spPr>
        <p:txBody>
          <a:bodyPr wrap="square" rtlCol="0">
            <a:spAutoFit/>
          </a:bodyPr>
          <a:lstStyle/>
          <a:p>
            <a:pPr marL="285750" indent="-285750" algn="just">
              <a:buFont typeface="Arial" panose="020B0604020202020204" pitchFamily="34" charset="0"/>
              <a:buChar char="•"/>
            </a:pPr>
            <a:r>
              <a:rPr lang="en-IN" dirty="0"/>
              <a:t>Tumula Mani Harsha, Gangaraju Sai Moukthika, Dudipalli Siva Sai, Mannuru Naga Rajeswari Pravallika, Satish Anamalamudi,  MuraliKrishna Enduri, “Automated Resume Screener using Natural Language Processing(NLP)”, 6th International Conference on Trends in Electronics and Informatics (ICOEI), 2022</a:t>
            </a:r>
          </a:p>
          <a:p>
            <a:pPr marL="285750" indent="-285750" algn="just">
              <a:buFont typeface="Arial" panose="020B0604020202020204" pitchFamily="34" charset="0"/>
              <a:buChar char="•"/>
            </a:pPr>
            <a:r>
              <a:rPr lang="en-IN" dirty="0"/>
              <a:t> M. Alamelu, D. Sathish Kumar, R. Sanjana, J. Subha Sree, A. Sangeerani Devi, D. Kavitha, “Resume Validation and Filtration using Natural Language Processing”, 10th International Conference on Internet of Everything, Microwave Engineering,  Communication and Networks (IEMECON), 2022</a:t>
            </a:r>
          </a:p>
          <a:p>
            <a:pPr marL="285750" indent="-285750" algn="just">
              <a:buFont typeface="Arial" panose="020B0604020202020204" pitchFamily="34" charset="0"/>
              <a:buChar char="•"/>
            </a:pPr>
            <a:r>
              <a:rPr lang="en-IN" dirty="0"/>
              <a:t> M.F. Mridha, Rabeya Basri, Muhammad Mostafa Monowar, Md. Abdul Hamid, “A Machine Learning Approach for Screening   Individual’s Job Profile Using Convolutional Neural Network”, International Conference on Science &amp; Contemporary Technologies (ICSCT), 2021</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F3A9931C-7314-C41C-AC34-9EF63C446DE6}"/>
              </a:ext>
            </a:extLst>
          </p:cNvPr>
          <p:cNvSpPr txBox="1"/>
          <p:nvPr/>
        </p:nvSpPr>
        <p:spPr>
          <a:xfrm flipH="1">
            <a:off x="533400" y="1524000"/>
            <a:ext cx="8381160" cy="4801314"/>
          </a:xfrm>
          <a:prstGeom prst="rect">
            <a:avLst/>
          </a:prstGeom>
          <a:noFill/>
        </p:spPr>
        <p:txBody>
          <a:bodyPr wrap="square" rtlCol="0">
            <a:spAutoFit/>
          </a:bodyPr>
          <a:lstStyle/>
          <a:p>
            <a:pPr algn="just"/>
            <a:r>
              <a:rPr lang="en-US" sz="1800" dirty="0">
                <a:solidFill>
                  <a:srgbClr val="333333"/>
                </a:solidFill>
                <a:effectLst/>
                <a:latin typeface="Times New Roman" panose="02020603050405020304" pitchFamily="18" charset="0"/>
                <a:ea typeface=""/>
                <a:cs typeface="Times New Roman" panose="02020603050405020304" pitchFamily="18" charset="0"/>
              </a:rPr>
              <a:t>Recruiting candidates to fit a particular job profile is a task crucial to most of the companies. Due to increasing growth in online recruitment, traditional hiring methods are becoming inefficient. The conventional techniques usually include a labor-intensive process of manually searching through the applied candidates, reviewing their resumes, and then producing a shortlist of suitable candidates to be interviewed. In this era of technology, job searching has become smarter and more accessible at the same time. The companies receive enormous numbers of resumes/CVs, which are not always structured. There have been lots of work done for the job searching process. Whereas, the process of selecting a candidate based on their resume has not been entirely automated. This research proposes a model of extracting valuable information from the resume and ranking it according to the preference and requirement of the company. To achieve the desired goal, the entire process has been divided into three segments. The first segment consists of converting the unstructured resumes in structured data using NLP, and the second segment consists of the extraction phase, where the relevant information is extracted from the resume and giving them an identifier value. Finally, based on the values assigned, the resumes are ranked accordingly in the final segment.</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Bookman Old Style" pitchFamily="18" charset="0"/>
              </a:rPr>
              <a:t>Introduction</a:t>
            </a:r>
            <a:endParaRPr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535531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1800" dirty="0"/>
              <a:t>For each recruitment, companies take out online ads, referrals and go through them manually.Companies often submit thousands of resumes for every posting.</a:t>
            </a:r>
          </a:p>
          <a:p>
            <a:pPr marL="342900" indent="-342900" algn="just">
              <a:lnSpc>
                <a:spcPct val="150000"/>
              </a:lnSpc>
              <a:buFont typeface="Wingdings" panose="05000000000000000000" pitchFamily="2" charset="2"/>
              <a:buChar char="Ø"/>
            </a:pPr>
            <a:r>
              <a:rPr lang="en-US" sz="1800" dirty="0"/>
              <a:t>When companies collect resumes through online advertisements, they categorize those resumes according to their requirements.After collecting resumes, companies close advertisements and online applying portals.Then they send the collected resumes to the Hiring Teams.</a:t>
            </a:r>
          </a:p>
          <a:p>
            <a:pPr marL="342900" indent="-342900" algn="just">
              <a:lnSpc>
                <a:spcPct val="150000"/>
              </a:lnSpc>
              <a:buFont typeface="Wingdings" panose="05000000000000000000" pitchFamily="2" charset="2"/>
              <a:buChar char="Ø"/>
            </a:pPr>
            <a:r>
              <a:rPr lang="en-US" sz="1800" dirty="0"/>
              <a:t>It becomes very difficult for the hiring teams to read the resume and select the resume according to the requirement, there is no problem if there are one or two resumes but it is very difficult to go through 1000’s resumes and select the best one.</a:t>
            </a:r>
            <a:endParaRPr lang="en-IN" sz="18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US" sz="4400" b="1" dirty="0"/>
              <a:t>Literature Review</a:t>
            </a:r>
            <a:endParaRPr sz="44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059520326"/>
              </p:ext>
            </p:extLst>
          </p:nvPr>
        </p:nvGraphicFramePr>
        <p:xfrm>
          <a:off x="59636" y="381000"/>
          <a:ext cx="8931964" cy="8695509"/>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128818">
                  <a:extLst>
                    <a:ext uri="{9D8B030D-6E8A-4147-A177-3AD203B41FA5}">
                      <a16:colId xmlns:a16="http://schemas.microsoft.com/office/drawing/2014/main" val="1998233565"/>
                    </a:ext>
                  </a:extLst>
                </a:gridCol>
                <a:gridCol w="1203243">
                  <a:extLst>
                    <a:ext uri="{9D8B030D-6E8A-4147-A177-3AD203B41FA5}">
                      <a16:colId xmlns:a16="http://schemas.microsoft.com/office/drawing/2014/main" val="3760181125"/>
                    </a:ext>
                  </a:extLst>
                </a:gridCol>
                <a:gridCol w="1828800">
                  <a:extLst>
                    <a:ext uri="{9D8B030D-6E8A-4147-A177-3AD203B41FA5}">
                      <a16:colId xmlns:a16="http://schemas.microsoft.com/office/drawing/2014/main" val="1470764825"/>
                    </a:ext>
                  </a:extLst>
                </a:gridCol>
                <a:gridCol w="1981200">
                  <a:extLst>
                    <a:ext uri="{9D8B030D-6E8A-4147-A177-3AD203B41FA5}">
                      <a16:colId xmlns:a16="http://schemas.microsoft.com/office/drawing/2014/main" val="3423994347"/>
                    </a:ext>
                  </a:extLst>
                </a:gridCol>
                <a:gridCol w="2209800">
                  <a:extLst>
                    <a:ext uri="{9D8B030D-6E8A-4147-A177-3AD203B41FA5}">
                      <a16:colId xmlns:a16="http://schemas.microsoft.com/office/drawing/2014/main" val="635663868"/>
                    </a:ext>
                  </a:extLst>
                </a:gridCol>
              </a:tblGrid>
              <a:tr h="180702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29393">
                <a:tc>
                  <a:txBody>
                    <a:bodyPr/>
                    <a:lstStyle/>
                    <a:p>
                      <a:r>
                        <a:rPr lang="en-US" dirty="0"/>
                        <a:t>1</a:t>
                      </a:r>
                      <a:endParaRPr lang="en-IN" dirty="0"/>
                    </a:p>
                  </a:txBody>
                  <a:tcPr/>
                </a:tc>
                <a:tc>
                  <a:txBody>
                    <a:bodyPr/>
                    <a:lstStyle/>
                    <a:p>
                      <a:r>
                        <a:rPr lang="en-IN" sz="1400" dirty="0"/>
                        <a:t>M.F.</a:t>
                      </a:r>
                    </a:p>
                    <a:p>
                      <a:r>
                        <a:rPr lang="en-IN" sz="1400" dirty="0"/>
                        <a:t>Mridha, Rabeya Basri, Muhammad Mostafa Monowar</a:t>
                      </a:r>
                    </a:p>
                    <a:p>
                      <a:r>
                        <a:rPr lang="en-IN" sz="1400" dirty="0"/>
                        <a:t>(ICSCT), 2021</a:t>
                      </a:r>
                    </a:p>
                  </a:txBody>
                  <a:tcPr/>
                </a:tc>
                <a:tc>
                  <a:txBody>
                    <a:bodyPr/>
                    <a:lstStyle/>
                    <a:p>
                      <a:r>
                        <a:rPr lang="en-IN" sz="1400" dirty="0"/>
                        <a:t>Using CNN</a:t>
                      </a:r>
                    </a:p>
                    <a:p>
                      <a:r>
                        <a:rPr lang="en-IN" sz="1400" dirty="0"/>
                        <a:t>Algorithm</a:t>
                      </a:r>
                    </a:p>
                    <a:p>
                      <a:r>
                        <a:rPr lang="en-IN" sz="1400" dirty="0"/>
                        <a:t>For resume </a:t>
                      </a:r>
                    </a:p>
                    <a:p>
                      <a:r>
                        <a:rPr lang="en-IN" sz="1400" dirty="0"/>
                        <a:t>Screening.</a:t>
                      </a:r>
                    </a:p>
                  </a:txBody>
                  <a:tcPr/>
                </a:tc>
                <a:tc>
                  <a:txBody>
                    <a:bodyPr/>
                    <a:lstStyle/>
                    <a:p>
                      <a:r>
                        <a:rPr lang="en-IN" sz="1400" dirty="0"/>
                        <a:t>A Machine Learning Approach for Screening   Individual’s Job Profile Using Convolutional Neural Network</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mn-lt"/>
                          <a:ea typeface="+mn-ea"/>
                          <a:cs typeface="+mn-cs"/>
                        </a:rPr>
                        <a:t>Convolution Neural Network</a:t>
                      </a:r>
                      <a:endParaRPr lang="en-IN" sz="1400" dirty="0"/>
                    </a:p>
                    <a:p>
                      <a:pPr marL="0" marR="0" lvl="0" indent="0" defTabSz="914400" eaLnBrk="1" fontAlgn="auto" latinLnBrk="0" hangingPunct="1">
                        <a:lnSpc>
                          <a:spcPct val="100000"/>
                        </a:lnSpc>
                        <a:spcBef>
                          <a:spcPts val="0"/>
                        </a:spcBef>
                        <a:spcAft>
                          <a:spcPts val="0"/>
                        </a:spcAft>
                        <a:buClrTx/>
                        <a:buSzTx/>
                        <a:buFontTx/>
                        <a:buNone/>
                        <a:tabLst/>
                        <a:defRPr/>
                      </a:pPr>
                      <a:r>
                        <a:rPr lang="en-US" sz="1400" b="0" i="0" dirty="0">
                          <a:solidFill>
                            <a:schemeClr val="dk1"/>
                          </a:solidFill>
                          <a:effectLst/>
                          <a:latin typeface="+mn-lt"/>
                          <a:ea typeface="+mn-ea"/>
                          <a:cs typeface="+mn-cs"/>
                        </a:rPr>
                        <a:t>(CNN) based approach applied to screen candidate job profiles</a:t>
                      </a:r>
                      <a:endParaRPr lang="en-IN" sz="1400" dirty="0"/>
                    </a:p>
                    <a:p>
                      <a:endParaRPr lang="en-IN" dirty="0"/>
                    </a:p>
                  </a:txBody>
                  <a:tcPr/>
                </a:tc>
                <a:tc>
                  <a:txBody>
                    <a:bodyPr/>
                    <a:lstStyle/>
                    <a:p>
                      <a:r>
                        <a:rPr lang="en-IN" sz="1400" dirty="0"/>
                        <a:t>It will be only useful if resume given is in image format and only helpful in understanding the format of resume.</a:t>
                      </a:r>
                    </a:p>
                  </a:txBody>
                  <a:tcPr/>
                </a:tc>
                <a:extLst>
                  <a:ext uri="{0D108BD9-81ED-4DB2-BD59-A6C34878D82A}">
                    <a16:rowId xmlns:a16="http://schemas.microsoft.com/office/drawing/2014/main" val="3097843794"/>
                  </a:ext>
                </a:extLst>
              </a:tr>
              <a:tr h="1129393">
                <a:tc>
                  <a:txBody>
                    <a:bodyPr/>
                    <a:lstStyle/>
                    <a:p>
                      <a:r>
                        <a:rPr lang="en-IN" dirty="0"/>
                        <a:t>2</a:t>
                      </a:r>
                    </a:p>
                  </a:txBody>
                  <a:tcPr/>
                </a:tc>
                <a:tc>
                  <a:txBody>
                    <a:bodyPr/>
                    <a:lstStyle/>
                    <a:p>
                      <a:r>
                        <a:rPr lang="en-IN" sz="1400" dirty="0"/>
                        <a:t>Tumula Mani Harsha, Gangaraju Sai Moukthika</a:t>
                      </a:r>
                    </a:p>
                  </a:txBody>
                  <a:tcPr/>
                </a:tc>
                <a:tc>
                  <a:txBody>
                    <a:bodyPr/>
                    <a:lstStyle/>
                    <a:p>
                      <a:r>
                        <a:rPr lang="en-IN" sz="1400" dirty="0"/>
                        <a:t>Using nlp algorithm for resume filtration.</a:t>
                      </a:r>
                    </a:p>
                  </a:txBody>
                  <a:tcPr/>
                </a:tc>
                <a:tc>
                  <a:txBody>
                    <a:bodyPr/>
                    <a:lstStyle/>
                    <a:p>
                      <a:r>
                        <a:rPr lang="en-IN" sz="1400" dirty="0"/>
                        <a:t>Automated Resume Screener using Natural Language Processing(NLP)</a:t>
                      </a:r>
                    </a:p>
                  </a:txBody>
                  <a:tcPr/>
                </a:tc>
                <a:tc>
                  <a:txBody>
                    <a:bodyPr/>
                    <a:lstStyle/>
                    <a:p>
                      <a:r>
                        <a:rPr lang="en-IN" sz="1400" dirty="0"/>
                        <a:t>It involves using algorithms to quickly filter and prioritize.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t>It will not suggest the skills required for job profile.</a:t>
                      </a:r>
                    </a:p>
                    <a:p>
                      <a:endParaRPr lang="en-IN" sz="1400" dirty="0"/>
                    </a:p>
                  </a:txBody>
                  <a:tcPr/>
                </a:tc>
                <a:extLst>
                  <a:ext uri="{0D108BD9-81ED-4DB2-BD59-A6C34878D82A}">
                    <a16:rowId xmlns:a16="http://schemas.microsoft.com/office/drawing/2014/main" val="2617193539"/>
                  </a:ext>
                </a:extLst>
              </a:tr>
              <a:tr h="1129393">
                <a:tc>
                  <a:txBody>
                    <a:bodyPr/>
                    <a:lstStyle/>
                    <a:p>
                      <a:r>
                        <a:rPr lang="en-US" dirty="0"/>
                        <a:t>3</a:t>
                      </a:r>
                      <a:endParaRPr lang="en-IN" dirty="0"/>
                    </a:p>
                  </a:txBody>
                  <a:tcPr/>
                </a:tc>
                <a:tc>
                  <a:txBody>
                    <a:bodyPr/>
                    <a:lstStyle/>
                    <a:p>
                      <a:r>
                        <a:rPr lang="en-IN" sz="1400" dirty="0"/>
                        <a:t>M. Alamelu, D. Sathish Kumar, R. Sanjana, J. Subha Sree</a:t>
                      </a:r>
                    </a:p>
                  </a:txBody>
                  <a:tcPr/>
                </a:tc>
                <a:tc>
                  <a:txBody>
                    <a:bodyPr/>
                    <a:lstStyle/>
                    <a:p>
                      <a:r>
                        <a:rPr lang="en-US" sz="1400" b="0" i="0" dirty="0">
                          <a:solidFill>
                            <a:schemeClr val="dk1"/>
                          </a:solidFill>
                          <a:effectLst/>
                          <a:latin typeface="+mn-lt"/>
                          <a:ea typeface="+mn-ea"/>
                          <a:cs typeface="+mn-cs"/>
                        </a:rPr>
                        <a:t>The objective of this project is to create a robust and efficient system for resume validation and filtration using Natural Language Processing (NLP) techniques.</a:t>
                      </a:r>
                      <a:endParaRPr lang="en-IN" sz="1400" dirty="0"/>
                    </a:p>
                  </a:txBody>
                  <a:tcPr/>
                </a:tc>
                <a:tc>
                  <a:txBody>
                    <a:bodyPr/>
                    <a:lstStyle/>
                    <a:p>
                      <a:r>
                        <a:rPr lang="en-IN" sz="1400" dirty="0"/>
                        <a:t>Resume Validation and Filtration using Natural Language Processing”, </a:t>
                      </a:r>
                    </a:p>
                  </a:txBody>
                  <a:tcPr/>
                </a:tc>
                <a:tc>
                  <a:txBody>
                    <a:bodyPr/>
                    <a:lstStyle/>
                    <a:p>
                      <a:r>
                        <a:rPr lang="en-US" sz="1400" b="0" i="0" dirty="0">
                          <a:solidFill>
                            <a:schemeClr val="dk1"/>
                          </a:solidFill>
                          <a:effectLst/>
                          <a:latin typeface="+mn-lt"/>
                          <a:ea typeface="+mn-ea"/>
                          <a:cs typeface="+mn-cs"/>
                        </a:rPr>
                        <a:t>It verifies the authenticity of resumes, extracts relevant information, and filters them based on predefined criteria, optimizing the recruitment process.</a:t>
                      </a:r>
                      <a:endParaRPr lang="en-IN" sz="1400" dirty="0"/>
                    </a:p>
                  </a:txBody>
                  <a:tcPr/>
                </a:tc>
                <a:tc>
                  <a:txBody>
                    <a:bodyPr/>
                    <a:lstStyle/>
                    <a:p>
                      <a:r>
                        <a:rPr lang="en-IN" sz="1400" dirty="0"/>
                        <a:t>It will only validate the resumes.</a:t>
                      </a: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Problems in the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554217F8-BE29-61FF-018C-FE1104F1DC0B}"/>
              </a:ext>
            </a:extLst>
          </p:cNvPr>
          <p:cNvSpPr txBox="1"/>
          <p:nvPr/>
        </p:nvSpPr>
        <p:spPr>
          <a:xfrm>
            <a:off x="533400" y="1935481"/>
            <a:ext cx="7772400"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8594343-86AF-3516-70EA-65AF41398EA1}"/>
              </a:ext>
            </a:extLst>
          </p:cNvPr>
          <p:cNvSpPr txBox="1"/>
          <p:nvPr/>
        </p:nvSpPr>
        <p:spPr>
          <a:xfrm>
            <a:off x="152400" y="1524000"/>
            <a:ext cx="84582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existing system is a traditional Machine Learning based system. It gives lower rates of accuracy. It has lower efficiency. It gives lower inaccurate results. This system may lead to loss of human potential. The methods used are NER (Named Entity Recognition), section based segmentation. </a:t>
            </a:r>
          </a:p>
          <a:p>
            <a:pPr marL="285750" indent="-285750" algn="just">
              <a:buFont typeface="Arial" panose="020B0604020202020204" pitchFamily="34" charset="0"/>
              <a:buChar char="•"/>
            </a:pPr>
            <a:r>
              <a:rPr lang="en-US" dirty="0"/>
              <a:t>Existing working methods are time consuming and may review the same resume multiple times if not recognized. The amount of manual work involved in recruiting processes has been reduced, and the initial screening of candidates has been completed. By removing the redundant candidates, you can keep only the ones who are relevant.</a:t>
            </a:r>
            <a:endParaRPr lang="en-IN" dirty="0"/>
          </a:p>
          <a:p>
            <a:endParaRPr lang="en-IN" dirty="0"/>
          </a:p>
        </p:txBody>
      </p:sp>
    </p:spTree>
    <p:extLst>
      <p:ext uri="{BB962C8B-B14F-4D97-AF65-F5344CB8AC3E}">
        <p14:creationId xmlns:p14="http://schemas.microsoft.com/office/powerpoint/2010/main" val="1038465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14007</TotalTime>
  <Words>2014</Words>
  <Application>Microsoft Office PowerPoint</Application>
  <PresentationFormat>On-screen Show (4:3)</PresentationFormat>
  <Paragraphs>169</Paragraphs>
  <Slides>37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Karthik Chennuri</cp:lastModifiedBy>
  <cp:revision>722</cp:revision>
  <dcterms:modified xsi:type="dcterms:W3CDTF">2024-04-12T09:40:03Z</dcterms:modified>
</cp:coreProperties>
</file>