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1" r:id="rId16"/>
    <p:sldId id="383" r:id="rId17"/>
    <p:sldId id="290"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707886"/>
          </a:xfrm>
          <a:prstGeom prst="rect">
            <a:avLst/>
          </a:prstGeom>
          <a:noFill/>
        </p:spPr>
        <p:txBody>
          <a:bodyPr wrap="square" rtlCol="0">
            <a:spAutoFit/>
          </a:bodyPr>
          <a:lstStyle/>
          <a:p>
            <a:pPr algn="ctr"/>
            <a:r>
              <a:rPr lang="en-US" sz="4000" b="1" dirty="0"/>
              <a:t>Title of the Project</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7175" y="2743200"/>
            <a:ext cx="5029200" cy="1892826"/>
          </a:xfrm>
          <a:prstGeom prst="rect">
            <a:avLst/>
          </a:prstGeom>
          <a:noFill/>
        </p:spPr>
        <p:txBody>
          <a:bodyPr wrap="square" rtlCol="0">
            <a:spAutoFit/>
          </a:bodyPr>
          <a:lstStyle/>
          <a:p>
            <a:r>
              <a:rPr lang="en-US" b="1" dirty="0">
                <a:solidFill>
                  <a:schemeClr val="tx2">
                    <a:lumMod val="75000"/>
                  </a:schemeClr>
                </a:solidFill>
              </a:rPr>
              <a:t>Name of the student:</a:t>
            </a:r>
          </a:p>
          <a:p>
            <a:pPr>
              <a:lnSpc>
                <a:spcPct val="150000"/>
              </a:lnSpc>
              <a:defRPr/>
            </a:pPr>
            <a:r>
              <a:rPr lang="en-US" b="1" dirty="0">
                <a:latin typeface="Times New Roman" panose="02020603050405020304" pitchFamily="18" charset="0"/>
                <a:cs typeface="Times New Roman" panose="02020603050405020304" pitchFamily="18" charset="0"/>
              </a:rPr>
              <a:t>K.Shaarvanie            </a:t>
            </a:r>
            <a:r>
              <a:rPr lang="en-US" sz="1800" b="1" dirty="0">
                <a:latin typeface="Times New Roman" panose="02020603050405020304" pitchFamily="18" charset="0"/>
                <a:cs typeface="Times New Roman" panose="02020603050405020304" pitchFamily="18" charset="0"/>
              </a:rPr>
              <a:t>(20H51A0597)</a:t>
            </a:r>
          </a:p>
          <a:p>
            <a:pPr>
              <a:lnSpc>
                <a:spcPct val="150000"/>
              </a:lnSpc>
              <a:defRPr/>
            </a:pPr>
            <a:r>
              <a:rPr lang="en-US" b="1" dirty="0">
                <a:latin typeface="Times New Roman" panose="02020603050405020304" pitchFamily="18" charset="0"/>
                <a:cs typeface="Times New Roman" panose="02020603050405020304" pitchFamily="18" charset="0"/>
              </a:rPr>
              <a:t>A.Navya                    (20H51A05G3)</a:t>
            </a:r>
          </a:p>
          <a:p>
            <a:pPr>
              <a:lnSpc>
                <a:spcPct val="150000"/>
              </a:lnSpc>
              <a:defRPr/>
            </a:pPr>
            <a:r>
              <a:rPr lang="en-US" b="1" dirty="0">
                <a:latin typeface="Times New Roman" panose="02020603050405020304" pitchFamily="18" charset="0"/>
                <a:cs typeface="Times New Roman" panose="02020603050405020304" pitchFamily="18" charset="0"/>
              </a:rPr>
              <a:t>Ch.Karthik              </a:t>
            </a:r>
            <a:r>
              <a:rPr lang="en-US" sz="1800" b="1" dirty="0">
                <a:latin typeface="Times New Roman" panose="02020603050405020304" pitchFamily="18" charset="0"/>
                <a:cs typeface="Times New Roman" panose="02020603050405020304" pitchFamily="18" charset="0"/>
              </a:rPr>
              <a:t> (20H51A05N3)</a:t>
            </a:r>
          </a:p>
          <a:p>
            <a:endParaRPr lang="en-US" b="1" dirty="0">
              <a:solidFill>
                <a:schemeClr val="tx2">
                  <a:lumMod val="75000"/>
                </a:schemeClr>
              </a:solidFill>
            </a:endParaRPr>
          </a:p>
        </p:txBody>
      </p:sp>
      <p:sp>
        <p:nvSpPr>
          <p:cNvPr id="4" name="TextBox 3"/>
          <p:cNvSpPr txBox="1"/>
          <p:nvPr/>
        </p:nvSpPr>
        <p:spPr>
          <a:xfrm>
            <a:off x="155575" y="4419600"/>
            <a:ext cx="5181600" cy="168251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pPr>
              <a:lnSpc>
                <a:spcPct val="150000"/>
              </a:lnSpc>
              <a:spcBef>
                <a:spcPts val="400"/>
              </a:spcBef>
              <a:buClr>
                <a:schemeClr val="accent1"/>
              </a:buClr>
              <a:buSzPct val="68000"/>
            </a:pPr>
            <a:r>
              <a:rPr lang="en-US" altLang="en-US" sz="2000" b="1" dirty="0">
                <a:latin typeface="Times New Roman" panose="02020603050405020304" pitchFamily="18" charset="0"/>
                <a:cs typeface="Times New Roman" panose="02020603050405020304" pitchFamily="18" charset="0"/>
              </a:rPr>
              <a:t>Ms.P.Sravanthi (Assistant Professor)</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53</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20D6C8F2-BDBE-B274-B03E-4459E8BA951D}"/>
              </a:ext>
            </a:extLst>
          </p:cNvPr>
          <p:cNvSpPr txBox="1"/>
          <p:nvPr/>
        </p:nvSpPr>
        <p:spPr>
          <a:xfrm>
            <a:off x="838200" y="1524000"/>
            <a:ext cx="7543800" cy="295606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dirty="0">
                <a:latin typeface="Söhne"/>
              </a:rPr>
              <a:t>In this project ,we are using Natural processing domain for </a:t>
            </a:r>
            <a:r>
              <a:rPr lang="en-US" sz="1800" dirty="0" err="1">
                <a:latin typeface="Söhne"/>
              </a:rPr>
              <a:t>Analysing</a:t>
            </a:r>
            <a:r>
              <a:rPr lang="en-US" sz="1800" dirty="0">
                <a:latin typeface="Söhne"/>
              </a:rPr>
              <a:t> the resume as well as to suggest skills existing in the resume automatically. </a:t>
            </a:r>
          </a:p>
          <a:p>
            <a:pPr marL="342900" indent="-342900" algn="just">
              <a:lnSpc>
                <a:spcPct val="150000"/>
              </a:lnSpc>
              <a:buFont typeface="Arial" panose="020B0604020202020204" pitchFamily="34" charset="0"/>
              <a:buChar char="•"/>
            </a:pPr>
            <a:r>
              <a:rPr lang="en-US" sz="1800" dirty="0">
                <a:latin typeface="Söhne"/>
              </a:rPr>
              <a:t>A company will get 1000’s of resume everyday. Our system will </a:t>
            </a:r>
            <a:r>
              <a:rPr lang="en-US" sz="1800" dirty="0" err="1">
                <a:latin typeface="Söhne"/>
              </a:rPr>
              <a:t>analyse</a:t>
            </a:r>
            <a:r>
              <a:rPr lang="en-US" sz="1800" dirty="0">
                <a:latin typeface="Söhne"/>
              </a:rPr>
              <a:t> those resumes in fraction of seconds.</a:t>
            </a:r>
          </a:p>
          <a:p>
            <a:pPr marL="342900" indent="-342900" algn="just">
              <a:lnSpc>
                <a:spcPct val="150000"/>
              </a:lnSpc>
              <a:buFont typeface="Arial" panose="020B0604020202020204" pitchFamily="34" charset="0"/>
              <a:buChar char="•"/>
            </a:pPr>
            <a:r>
              <a:rPr lang="en-US" sz="1800" dirty="0">
                <a:latin typeface="Söhne"/>
              </a:rPr>
              <a:t>If resume do have a skills regarding to company, then it will ignore the resume and collect another resume .Filter it out and highlights the skills present in the resume.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66F2C1E5-B32D-5EC3-C0CB-792F17123911}"/>
              </a:ext>
            </a:extLst>
          </p:cNvPr>
          <p:cNvSpPr txBox="1"/>
          <p:nvPr/>
        </p:nvSpPr>
        <p:spPr>
          <a:xfrm>
            <a:off x="609600" y="1783081"/>
            <a:ext cx="7315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 we know Indian I.T sector is second largest candidate recruiting sector of our country. It contribute about 7.5% to our Gross Domestic Product(G.D.P) Our Proposed system is initially concerned with the I.T sector of our country. It is mainly going to deal the Indian I.T industry </a:t>
            </a:r>
          </a:p>
          <a:p>
            <a:pPr marL="285750" indent="-285750">
              <a:buFont typeface="Arial" panose="020B0604020202020204" pitchFamily="34" charset="0"/>
              <a:buChar char="•"/>
            </a:pPr>
            <a:r>
              <a:rPr lang="en-US" dirty="0"/>
              <a:t> it can be extended to various other commercial sector where, intake and elimination are in bulk like for Govermental Jobs</a:t>
            </a:r>
            <a:endParaRPr lang="en-IN"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807109978"/>
              </p:ext>
            </p:extLst>
          </p:nvPr>
        </p:nvGraphicFramePr>
        <p:xfrm>
          <a:off x="59636" y="381000"/>
          <a:ext cx="8991600" cy="7323909"/>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203243">
                  <a:extLst>
                    <a:ext uri="{9D8B030D-6E8A-4147-A177-3AD203B41FA5}">
                      <a16:colId xmlns:a16="http://schemas.microsoft.com/office/drawing/2014/main" val="3760181125"/>
                    </a:ext>
                  </a:extLst>
                </a:gridCol>
                <a:gridCol w="1828800">
                  <a:extLst>
                    <a:ext uri="{9D8B030D-6E8A-4147-A177-3AD203B41FA5}">
                      <a16:colId xmlns:a16="http://schemas.microsoft.com/office/drawing/2014/main" val="1470764825"/>
                    </a:ext>
                  </a:extLst>
                </a:gridCol>
                <a:gridCol w="1961370">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80702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1</a:t>
                      </a:r>
                      <a:endParaRPr lang="en-IN" dirty="0"/>
                    </a:p>
                  </a:txBody>
                  <a:tcPr/>
                </a:tc>
                <a:tc>
                  <a:txBody>
                    <a:bodyPr/>
                    <a:lstStyle/>
                    <a:p>
                      <a:r>
                        <a:rPr lang="en-IN" sz="1400" dirty="0"/>
                        <a:t>M.F.</a:t>
                      </a:r>
                    </a:p>
                    <a:p>
                      <a:r>
                        <a:rPr lang="en-IN" sz="1400" dirty="0"/>
                        <a:t>Mridha, Rabeya Basri, Muhammad Mostafa Monowar</a:t>
                      </a:r>
                    </a:p>
                    <a:p>
                      <a:r>
                        <a:rPr lang="en-IN" sz="1400" dirty="0"/>
                        <a:t>(ICSCT), 2021</a:t>
                      </a:r>
                    </a:p>
                  </a:txBody>
                  <a:tcPr/>
                </a:tc>
                <a:tc>
                  <a:txBody>
                    <a:bodyPr/>
                    <a:lstStyle/>
                    <a:p>
                      <a:r>
                        <a:rPr lang="en-IN" sz="1400" dirty="0"/>
                        <a:t>Using CNN</a:t>
                      </a:r>
                    </a:p>
                    <a:p>
                      <a:r>
                        <a:rPr lang="en-IN" sz="1400" dirty="0"/>
                        <a:t>Algorithm</a:t>
                      </a:r>
                    </a:p>
                    <a:p>
                      <a:r>
                        <a:rPr lang="en-IN" sz="1400" dirty="0"/>
                        <a:t>For resume </a:t>
                      </a:r>
                    </a:p>
                    <a:p>
                      <a:r>
                        <a:rPr lang="en-IN" sz="1400" dirty="0"/>
                        <a:t>Screening.</a:t>
                      </a:r>
                    </a:p>
                  </a:txBody>
                  <a:tcPr/>
                </a:tc>
                <a:tc>
                  <a:txBody>
                    <a:bodyPr/>
                    <a:lstStyle/>
                    <a:p>
                      <a:r>
                        <a:rPr lang="en-IN" sz="1400" dirty="0"/>
                        <a:t>A Machine Learning Approach for Screening   Individual’s Job Profile Using Convolutional Neural Network</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mn-lt"/>
                          <a:ea typeface="+mn-ea"/>
                          <a:cs typeface="+mn-cs"/>
                        </a:rPr>
                        <a:t>Convolution Neural Network</a:t>
                      </a:r>
                      <a:endParaRPr lang="en-IN" sz="1400" dirty="0"/>
                    </a:p>
                    <a:p>
                      <a:pPr marL="0" marR="0" lvl="0" indent="0" defTabSz="91440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mn-lt"/>
                          <a:ea typeface="+mn-ea"/>
                          <a:cs typeface="+mn-cs"/>
                        </a:rPr>
                        <a:t>(CNN) based approach applied to screen candidate job profiles</a:t>
                      </a:r>
                      <a:endParaRPr lang="en-IN" sz="1400" dirty="0"/>
                    </a:p>
                    <a:p>
                      <a:endParaRPr lang="en-IN" dirty="0"/>
                    </a:p>
                  </a:txBody>
                  <a:tcPr/>
                </a:tc>
                <a:tc>
                  <a:txBody>
                    <a:bodyPr/>
                    <a:lstStyle/>
                    <a:p>
                      <a:r>
                        <a:rPr lang="en-IN" sz="1400" dirty="0"/>
                        <a:t>It will be only useful if resume given is in image format.</a:t>
                      </a:r>
                    </a:p>
                  </a:txBody>
                  <a:tcPr/>
                </a:tc>
                <a:extLst>
                  <a:ext uri="{0D108BD9-81ED-4DB2-BD59-A6C34878D82A}">
                    <a16:rowId xmlns:a16="http://schemas.microsoft.com/office/drawing/2014/main" val="3097843794"/>
                  </a:ext>
                </a:extLst>
              </a:tr>
              <a:tr h="1129393">
                <a:tc>
                  <a:txBody>
                    <a:bodyPr/>
                    <a:lstStyle/>
                    <a:p>
                      <a:r>
                        <a:rPr lang="en-US" dirty="0"/>
                        <a:t>2</a:t>
                      </a:r>
                      <a:endParaRPr lang="en-IN" dirty="0"/>
                    </a:p>
                  </a:txBody>
                  <a:tcPr/>
                </a:tc>
                <a:tc>
                  <a:txBody>
                    <a:bodyPr/>
                    <a:lstStyle/>
                    <a:p>
                      <a:r>
                        <a:rPr lang="en-IN" sz="1400" dirty="0"/>
                        <a:t>M. Alamelu, D. Sathish Kumar, R. Sanjana, J. Subha Sree</a:t>
                      </a:r>
                    </a:p>
                  </a:txBody>
                  <a:tcPr/>
                </a:tc>
                <a:tc>
                  <a:txBody>
                    <a:bodyPr/>
                    <a:lstStyle/>
                    <a:p>
                      <a:r>
                        <a:rPr lang="en-US" sz="1400" b="0" i="0" dirty="0">
                          <a:solidFill>
                            <a:schemeClr val="dk1"/>
                          </a:solidFill>
                          <a:effectLst/>
                          <a:latin typeface="+mn-lt"/>
                          <a:ea typeface="+mn-ea"/>
                          <a:cs typeface="+mn-cs"/>
                        </a:rPr>
                        <a:t>The objective of this project is to create a robust and efficient system for resume validation and filtration using Natural Language Processing (NLP) techniques.</a:t>
                      </a:r>
                      <a:endParaRPr lang="en-IN" sz="1400" dirty="0"/>
                    </a:p>
                  </a:txBody>
                  <a:tcPr/>
                </a:tc>
                <a:tc>
                  <a:txBody>
                    <a:bodyPr/>
                    <a:lstStyle/>
                    <a:p>
                      <a:r>
                        <a:rPr lang="en-IN" sz="1400" dirty="0"/>
                        <a:t>Resume Validation and Filtration using Natural Language Processing”, </a:t>
                      </a:r>
                    </a:p>
                  </a:txBody>
                  <a:tcPr/>
                </a:tc>
                <a:tc>
                  <a:txBody>
                    <a:bodyPr/>
                    <a:lstStyle/>
                    <a:p>
                      <a:r>
                        <a:rPr lang="en-US" sz="1400" b="0" i="0" dirty="0">
                          <a:solidFill>
                            <a:schemeClr val="dk1"/>
                          </a:solidFill>
                          <a:effectLst/>
                          <a:latin typeface="+mn-lt"/>
                          <a:ea typeface="+mn-ea"/>
                          <a:cs typeface="+mn-cs"/>
                        </a:rPr>
                        <a:t>It verifies the authenticity of resumes, extracts relevant information, and filters them based on predefined criteria, optimizing the recruitment process.</a:t>
                      </a:r>
                      <a:endParaRPr lang="en-IN" sz="1400" dirty="0"/>
                    </a:p>
                  </a:txBody>
                  <a:tcPr/>
                </a:tc>
                <a:tc>
                  <a:txBody>
                    <a:bodyPr/>
                    <a:lstStyle/>
                    <a:p>
                      <a:r>
                        <a:rPr lang="en-IN" sz="1400" dirty="0"/>
                        <a:t>It will not suggest the skills required for job profile.</a:t>
                      </a: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554217F8-BE29-61FF-018C-FE1104F1DC0B}"/>
              </a:ext>
            </a:extLst>
          </p:cNvPr>
          <p:cNvSpPr txBox="1"/>
          <p:nvPr/>
        </p:nvSpPr>
        <p:spPr>
          <a:xfrm>
            <a:off x="533400" y="1935481"/>
            <a:ext cx="7772400"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8594343-86AF-3516-70EA-65AF41398EA1}"/>
              </a:ext>
            </a:extLst>
          </p:cNvPr>
          <p:cNvSpPr txBox="1"/>
          <p:nvPr/>
        </p:nvSpPr>
        <p:spPr>
          <a:xfrm>
            <a:off x="152400" y="1524000"/>
            <a:ext cx="8458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existing system is a traditional Machine Learning based system. It gives lower rates of accuracy. It has lower efficiency. It gives lower inaccurate results. This system may lead to loss of human potential. The methods used are NER (Named Entity Recognition), section based segmentation. </a:t>
            </a:r>
          </a:p>
          <a:p>
            <a:pPr marL="285750" indent="-285750">
              <a:buFont typeface="Arial" panose="020B0604020202020204" pitchFamily="34" charset="0"/>
              <a:buChar char="•"/>
            </a:pPr>
            <a:r>
              <a:rPr lang="en-US" dirty="0"/>
              <a:t>Existing working methods are time consuming and may review the same resume multiple times if not recognized. The amount of manual work involved in recruiting processes has been reduced, and the initial screening of candidates has been completed. By removing the redundant candidates, you can keep only the ones who are relevant.</a:t>
            </a:r>
            <a:endParaRPr lang="en-IN" dirty="0"/>
          </a:p>
          <a:p>
            <a:endParaRPr lang="en-IN" dirty="0"/>
          </a:p>
        </p:txBody>
      </p:sp>
    </p:spTree>
    <p:extLst>
      <p:ext uri="{BB962C8B-B14F-4D97-AF65-F5344CB8AC3E}">
        <p14:creationId xmlns:p14="http://schemas.microsoft.com/office/powerpoint/2010/main" val="103846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6CB8AC6C-E02C-2E6E-ECFF-0349FFEFA252}"/>
              </a:ext>
            </a:extLst>
          </p:cNvPr>
          <p:cNvSpPr txBox="1"/>
          <p:nvPr/>
        </p:nvSpPr>
        <p:spPr>
          <a:xfrm>
            <a:off x="457200" y="1447800"/>
            <a:ext cx="838116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resume analysis and skills suggestion using NLP has the potential to revolutionize recruitment. By enhancing efficiency and accuracy, it can save time and resources, improve candidate selection, and increase employee retention.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careful implementation and monitoring, this approach can help companies stay ahead of the competition in today's fast-paced world.</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62A1CBD8-9675-A6EB-6CD3-3B05FC939DF3}"/>
              </a:ext>
            </a:extLst>
          </p:cNvPr>
          <p:cNvSpPr txBox="1"/>
          <p:nvPr/>
        </p:nvSpPr>
        <p:spPr>
          <a:xfrm>
            <a:off x="609600" y="1981200"/>
            <a:ext cx="7467600" cy="4524315"/>
          </a:xfrm>
          <a:prstGeom prst="rect">
            <a:avLst/>
          </a:prstGeom>
          <a:noFill/>
        </p:spPr>
        <p:txBody>
          <a:bodyPr wrap="square" rtlCol="0">
            <a:spAutoFit/>
          </a:bodyPr>
          <a:lstStyle/>
          <a:p>
            <a:pPr marL="285750" indent="-285750">
              <a:buFont typeface="Arial" panose="020B0604020202020204" pitchFamily="34" charset="0"/>
              <a:buChar char="•"/>
            </a:pPr>
            <a:r>
              <a:rPr lang="en-IN" dirty="0" err="1"/>
              <a:t>Tumula</a:t>
            </a:r>
            <a:r>
              <a:rPr lang="en-IN" dirty="0"/>
              <a:t> Mani Harsha, </a:t>
            </a:r>
            <a:r>
              <a:rPr lang="en-IN" dirty="0" err="1"/>
              <a:t>Gangaraju</a:t>
            </a:r>
            <a:r>
              <a:rPr lang="en-IN" dirty="0"/>
              <a:t> Sai </a:t>
            </a:r>
            <a:r>
              <a:rPr lang="en-IN" dirty="0" err="1"/>
              <a:t>Moukthika</a:t>
            </a:r>
            <a:r>
              <a:rPr lang="en-IN" dirty="0"/>
              <a:t>, </a:t>
            </a:r>
            <a:r>
              <a:rPr lang="en-IN" dirty="0" err="1"/>
              <a:t>Dudipalli</a:t>
            </a:r>
            <a:r>
              <a:rPr lang="en-IN" dirty="0"/>
              <a:t> Siva Sai, </a:t>
            </a:r>
            <a:r>
              <a:rPr lang="en-IN" dirty="0" err="1"/>
              <a:t>Mannuru</a:t>
            </a:r>
            <a:r>
              <a:rPr lang="en-IN" dirty="0"/>
              <a:t> Naga Rajeswari Pravallika, Satish </a:t>
            </a:r>
            <a:r>
              <a:rPr lang="en-IN" dirty="0" err="1"/>
              <a:t>Anamalamudi</a:t>
            </a:r>
            <a:r>
              <a:rPr lang="en-IN" dirty="0"/>
              <a:t>,  </a:t>
            </a:r>
            <a:r>
              <a:rPr lang="en-IN" dirty="0" err="1"/>
              <a:t>MuraliKrishna</a:t>
            </a:r>
            <a:r>
              <a:rPr lang="en-IN" dirty="0"/>
              <a:t> </a:t>
            </a:r>
            <a:r>
              <a:rPr lang="en-IN" dirty="0" err="1"/>
              <a:t>Enduri</a:t>
            </a:r>
            <a:r>
              <a:rPr lang="en-IN" dirty="0"/>
              <a:t>, “Automated Resume Screener using Natural Language Processing(NLP)”, 6th International Conference on Trends in Electronics and Informatics (ICOEI), 2022</a:t>
            </a:r>
          </a:p>
          <a:p>
            <a:pPr marL="285750" indent="-285750">
              <a:buFont typeface="Arial" panose="020B0604020202020204" pitchFamily="34" charset="0"/>
              <a:buChar char="•"/>
            </a:pPr>
            <a:r>
              <a:rPr lang="en-IN" dirty="0"/>
              <a:t> M. Alamelu, D. Sathish Kumar, R. Sanjana, J. Subha Sree, A. </a:t>
            </a:r>
            <a:r>
              <a:rPr lang="en-IN" dirty="0" err="1"/>
              <a:t>Sangeerani</a:t>
            </a:r>
            <a:r>
              <a:rPr lang="en-IN" dirty="0"/>
              <a:t> Devi, D. Kavitha, “Resume Validation and Filtration using Natural Language Processing”, 10th International Conference on Internet of Everything, Microwave Engineering,  Communication and Networks (IEMECON), 2022</a:t>
            </a:r>
          </a:p>
          <a:p>
            <a:pPr marL="285750" indent="-285750">
              <a:buFont typeface="Arial" panose="020B0604020202020204" pitchFamily="34" charset="0"/>
              <a:buChar char="•"/>
            </a:pPr>
            <a:r>
              <a:rPr lang="en-IN" dirty="0"/>
              <a:t> M.F. Mridha, Rabeya Basri, Muhammad Mostafa Monowar, Md. Abdul Hamid, “A Machine Learning Approach for Screening   Individual’s Job Profile Using Convolutional Neural Network”, International Conference on Science &amp; Contemporary Technologies (ICSCT), 2021</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F3A9931C-7314-C41C-AC34-9EF63C446DE6}"/>
              </a:ext>
            </a:extLst>
          </p:cNvPr>
          <p:cNvSpPr txBox="1"/>
          <p:nvPr/>
        </p:nvSpPr>
        <p:spPr>
          <a:xfrm flipH="1">
            <a:off x="533400" y="1524000"/>
            <a:ext cx="8381160" cy="4801314"/>
          </a:xfrm>
          <a:prstGeom prst="rect">
            <a:avLst/>
          </a:prstGeom>
          <a:noFill/>
        </p:spPr>
        <p:txBody>
          <a:bodyPr wrap="square" rtlCol="0">
            <a:spAutoFit/>
          </a:bodyPr>
          <a:lstStyle/>
          <a:p>
            <a:r>
              <a:rPr lang="en-US" sz="1800" dirty="0">
                <a:solidFill>
                  <a:srgbClr val="333333"/>
                </a:solidFill>
                <a:effectLst/>
                <a:latin typeface="Times New Roman" panose="02020603050405020304" pitchFamily="18" charset="0"/>
                <a:ea typeface=""/>
                <a:cs typeface="Times New Roman" panose="02020603050405020304" pitchFamily="18" charset="0"/>
              </a:rPr>
              <a:t>Recruiting candidates to fit a particular job profile is a task crucial to most of the companies. Due to increasing growth in online recruitment, traditional hiring methods are becoming inefficient. The conventional techniques usually include a labor-intensive process of manually searching through the applied candidates, reviewing their resumes, and then producing a shortlist of suitable candidates to be interviewed. In this era of technology, job searching has become smarter and more accessible at the same time. The companies receive enormous numbers of resumes/CVs, which are not always structured. There have been lots of work done for the job searching process. Whereas, the process of selecting a candidate based on their resume has not been entirely automated. This research proposes a model of extracting valuable information from the resume and ranking it according to the preference and requirement of the company. To achieve the desired goal, the entire process has been divided into three segments. The first segment consists of converting the unstructured resumes in structured data using NLP, and the second segment consists of the extraction phase, where the relevant information is extracted from the resume and giving them an identifier value. Finally, based on the values assigned, the resumes are ranked accordingly in the final segment.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535531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800" dirty="0"/>
              <a:t>For each recruitment, companies take out online ads, referrals and go through them manually.Companies often submit thousands of resumes for every posting.</a:t>
            </a:r>
          </a:p>
          <a:p>
            <a:pPr marL="342900" indent="-342900">
              <a:lnSpc>
                <a:spcPct val="150000"/>
              </a:lnSpc>
              <a:buFont typeface="Wingdings" panose="05000000000000000000" pitchFamily="2" charset="2"/>
              <a:buChar char="Ø"/>
            </a:pPr>
            <a:r>
              <a:rPr lang="en-US" sz="1800" dirty="0"/>
              <a:t>When companies collect resumes through online advertisements, they categorize those resumes according to their requirements.After collecting resumes, companies close advertisements and online applying portals.Then they send the collected resumes to the Hiring Teams.</a:t>
            </a:r>
          </a:p>
          <a:p>
            <a:pPr marL="342900" indent="-342900">
              <a:lnSpc>
                <a:spcPct val="150000"/>
              </a:lnSpc>
              <a:buFont typeface="Wingdings" panose="05000000000000000000" pitchFamily="2" charset="2"/>
              <a:buChar char="Ø"/>
            </a:pPr>
            <a:r>
              <a:rPr lang="en-US" sz="1800" dirty="0"/>
              <a:t>It becomes very difficult for the hiring teams to read the resume and select the resume according to the requirement, there is no problem if there are one or two resumes but it is very difficult to go through 1000’s resumes and select the best one.</a:t>
            </a:r>
            <a:endParaRPr lang="en-IN" sz="18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4853F848-97C0-858A-D0C7-B89E2C0FA9BB}"/>
              </a:ext>
            </a:extLst>
          </p:cNvPr>
          <p:cNvSpPr txBox="1"/>
          <p:nvPr/>
        </p:nvSpPr>
        <p:spPr>
          <a:xfrm>
            <a:off x="457200" y="2057400"/>
            <a:ext cx="815339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major objective of our system is to take the current resume ranking system to other level and makes it more flexible for both the entity.</a:t>
            </a:r>
          </a:p>
          <a:p>
            <a:r>
              <a:rPr lang="en-US" dirty="0"/>
              <a:t>     1) Candidates, who has been hired. </a:t>
            </a:r>
          </a:p>
          <a:p>
            <a:r>
              <a:rPr lang="en-US" dirty="0"/>
              <a:t>     2) Client company, who is hiring the candidates. </a:t>
            </a:r>
          </a:p>
          <a:p>
            <a:pPr marL="285750" indent="-285750">
              <a:buFont typeface="Arial" panose="020B0604020202020204" pitchFamily="34" charset="0"/>
              <a:buChar char="•"/>
            </a:pPr>
            <a:r>
              <a:rPr lang="en-US" dirty="0"/>
              <a:t>And also suggest the skills required for the role.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10065</TotalTime>
  <Words>1211</Words>
  <Application>Microsoft Office PowerPoint</Application>
  <PresentationFormat>On-screen Show (4:3)</PresentationFormat>
  <Paragraphs>92</Paragraphs>
  <Slides>18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Bookman Old Style</vt:lpstr>
      <vt:lpstr>Calibri</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shaarvanie kurra</cp:lastModifiedBy>
  <cp:revision>716</cp:revision>
  <dcterms:modified xsi:type="dcterms:W3CDTF">2023-10-16T04:20:52Z</dcterms:modified>
</cp:coreProperties>
</file>