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hart3.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Lenovo\Documents\karthik.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ocuments\karthi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ocuments\karthi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[karthik.xlsx]pivot table!PivotTable8</c:name>
    <c:fmtId val="2"/>
  </c:pivotSource>
  <c:chart>
    <c:title>
      <c:layout/>
    </c:title>
    <c:pivotFmts>
      <c:pivotFmt>
        <c:idx val="0"/>
        <c:marker>
          <c:symbol val="none"/>
        </c:marker>
      </c:pivotFmt>
      <c:pivotFmt>
        <c:idx val="1"/>
        <c:marker>
          <c:symbol val="none"/>
        </c:marker>
      </c:pivotFmt>
    </c:pivotFmts>
    <c:plotArea>
      <c:layout/>
      <c:barChart>
        <c:barDir val="col"/>
        <c:grouping val="clustered"/>
        <c:ser>
          <c:idx val="0"/>
          <c:order val="0"/>
          <c:tx>
            <c:strRef>
              <c:f>'pivot table'!$B$1</c:f>
              <c:strCache>
                <c:ptCount val="1"/>
                <c:pt idx="0">
                  <c:v>Total</c:v>
                </c:pt>
              </c:strCache>
            </c:strRef>
          </c:tx>
          <c:cat>
            <c:strRef>
              <c:f>'pivot table'!$A$2:$A$14</c:f>
              <c:strCache>
                <c:ptCount val="12"/>
                <c:pt idx="0">
                  <c:v>Accounting</c:v>
                </c:pt>
                <c:pt idx="1">
                  <c:v>Business Development</c:v>
                </c:pt>
                <c:pt idx="2">
                  <c:v>Engineering</c:v>
                </c:pt>
                <c:pt idx="3">
                  <c:v>Human Resources</c:v>
                </c:pt>
                <c:pt idx="4">
                  <c:v>Marketing</c:v>
                </c:pt>
                <c:pt idx="5">
                  <c:v>NULL</c:v>
                </c:pt>
                <c:pt idx="6">
                  <c:v>Product Management</c:v>
                </c:pt>
                <c:pt idx="7">
                  <c:v>Research and Development</c:v>
                </c:pt>
                <c:pt idx="8">
                  <c:v>Sales</c:v>
                </c:pt>
                <c:pt idx="9">
                  <c:v>Services</c:v>
                </c:pt>
                <c:pt idx="10">
                  <c:v>Support</c:v>
                </c:pt>
                <c:pt idx="11">
                  <c:v>Training</c:v>
                </c:pt>
              </c:strCache>
            </c:strRef>
          </c:cat>
          <c:val>
            <c:numRef>
              <c:f>'pivot table'!$B$2:$B$14</c:f>
              <c:numCache>
                <c:formatCode>General</c:formatCode>
                <c:ptCount val="12"/>
                <c:pt idx="0">
                  <c:v>126582.73999999999</c:v>
                </c:pt>
                <c:pt idx="1">
                  <c:v>80169.42</c:v>
                </c:pt>
                <c:pt idx="2">
                  <c:v>50855.53</c:v>
                </c:pt>
                <c:pt idx="3">
                  <c:v>122500.58000000002</c:v>
                </c:pt>
                <c:pt idx="4">
                  <c:v>40753.54</c:v>
                </c:pt>
                <c:pt idx="5">
                  <c:v>44403.77</c:v>
                </c:pt>
                <c:pt idx="6">
                  <c:v>217162.72999999998</c:v>
                </c:pt>
                <c:pt idx="7">
                  <c:v>125156.35</c:v>
                </c:pt>
                <c:pt idx="8">
                  <c:v>68860.399999999994</c:v>
                </c:pt>
                <c:pt idx="9">
                  <c:v>31172.77</c:v>
                </c:pt>
                <c:pt idx="10">
                  <c:v>222862.96</c:v>
                </c:pt>
                <c:pt idx="11">
                  <c:v>467909.7</c:v>
                </c:pt>
              </c:numCache>
            </c:numRef>
          </c:val>
        </c:ser>
        <c:axId val="86895616"/>
        <c:axId val="88011520"/>
      </c:barChart>
      <c:catAx>
        <c:axId val="86895616"/>
        <c:scaling>
          <c:orientation val="minMax"/>
        </c:scaling>
        <c:axPos val="b"/>
        <c:tickLblPos val="nextTo"/>
        <c:crossAx val="88011520"/>
        <c:crosses val="autoZero"/>
        <c:auto val="1"/>
        <c:lblAlgn val="ctr"/>
        <c:lblOffset val="100"/>
      </c:catAx>
      <c:valAx>
        <c:axId val="88011520"/>
        <c:scaling>
          <c:orientation val="minMax"/>
        </c:scaling>
        <c:axPos val="l"/>
        <c:majorGridlines/>
        <c:numFmt formatCode="General" sourceLinked="1"/>
        <c:tickLblPos val="nextTo"/>
        <c:crossAx val="86895616"/>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layout/>
    </c:title>
    <c:view3D>
      <c:rotX val="30"/>
      <c:perspective val="30"/>
    </c:view3D>
    <c:plotArea>
      <c:layout/>
      <c:pie3DChart>
        <c:varyColors val="1"/>
        <c:ser>
          <c:idx val="0"/>
          <c:order val="0"/>
          <c:tx>
            <c:strRef>
              <c:f>analysis!$D$1</c:f>
              <c:strCache>
                <c:ptCount val="1"/>
                <c:pt idx="0">
                  <c:v>Salary</c:v>
                </c:pt>
              </c:strCache>
            </c:strRef>
          </c:tx>
          <c:cat>
            <c:multiLvlStrRef>
              <c:f>analysis!$B$2:$C$25</c:f>
              <c:multiLvlStrCache>
                <c:ptCount val="24"/>
                <c:lvl>
                  <c:pt idx="0">
                    <c:v>Product Management</c:v>
                  </c:pt>
                  <c:pt idx="1">
                    <c:v>Support</c:v>
                  </c:pt>
                  <c:pt idx="2">
                    <c:v>Accounting</c:v>
                  </c:pt>
                  <c:pt idx="3">
                    <c:v>Training</c:v>
                  </c:pt>
                  <c:pt idx="4">
                    <c:v>Human Resources</c:v>
                  </c:pt>
                  <c:pt idx="5">
                    <c:v>Services</c:v>
                  </c:pt>
                  <c:pt idx="6">
                    <c:v>Business Development</c:v>
                  </c:pt>
                  <c:pt idx="7">
                    <c:v>Training</c:v>
                  </c:pt>
                  <c:pt idx="8">
                    <c:v>Support</c:v>
                  </c:pt>
                  <c:pt idx="9">
                    <c:v>Support</c:v>
                  </c:pt>
                  <c:pt idx="10">
                    <c:v>Accounting</c:v>
                  </c:pt>
                  <c:pt idx="11">
                    <c:v>Product Management</c:v>
                  </c:pt>
                  <c:pt idx="12">
                    <c:v>NULL</c:v>
                  </c:pt>
                  <c:pt idx="13">
                    <c:v>Marketing</c:v>
                  </c:pt>
                  <c:pt idx="14">
                    <c:v>Training</c:v>
                  </c:pt>
                  <c:pt idx="15">
                    <c:v>Sales</c:v>
                  </c:pt>
                  <c:pt idx="16">
                    <c:v>Training</c:v>
                  </c:pt>
                  <c:pt idx="17">
                    <c:v>Human Resources</c:v>
                  </c:pt>
                  <c:pt idx="18">
                    <c:v>Training</c:v>
                  </c:pt>
                  <c:pt idx="19">
                    <c:v>Research and Development</c:v>
                  </c:pt>
                  <c:pt idx="20">
                    <c:v>Research and Development</c:v>
                  </c:pt>
                  <c:pt idx="21">
                    <c:v>Product Management</c:v>
                  </c:pt>
                  <c:pt idx="22">
                    <c:v>Engineering</c:v>
                  </c:pt>
                  <c:pt idx="23">
                    <c:v>Support</c:v>
                  </c:pt>
                </c:lvl>
                <c:lvl>
                  <c:pt idx="0">
                    <c:v>Nickolai  Artin</c:v>
                  </c:pt>
                  <c:pt idx="1">
                    <c:v>Shaylyn Ransbury </c:v>
                  </c:pt>
                  <c:pt idx="2">
                    <c:v>Grady Rochelle</c:v>
                  </c:pt>
                  <c:pt idx="3">
                    <c:v>Shellysheldon Mahady</c:v>
                  </c:pt>
                  <c:pt idx="4">
                    <c:v>Riccardo Hagan</c:v>
                  </c:pt>
                  <c:pt idx="5">
                    <c:v>Ginger  Myott</c:v>
                  </c:pt>
                  <c:pt idx="6">
                    <c:v>Aileen McCritchie</c:v>
                  </c:pt>
                  <c:pt idx="7">
                    <c:v>Thekla Lynnett</c:v>
                  </c:pt>
                  <c:pt idx="8">
                    <c:v>Oby Sorrel</c:v>
                  </c:pt>
                  <c:pt idx="9">
                    <c:v>Lincoln Cord</c:v>
                  </c:pt>
                  <c:pt idx="10">
                    <c:v>Tabby  Astall</c:v>
                  </c:pt>
                  <c:pt idx="11">
                    <c:v>Doe Clubley</c:v>
                  </c:pt>
                  <c:pt idx="12">
                    <c:v>Julietta Culross</c:v>
                  </c:pt>
                  <c:pt idx="13">
                    <c:v>Orlando Gorstidge </c:v>
                  </c:pt>
                  <c:pt idx="14">
                    <c:v>Vernor Atyea</c:v>
                  </c:pt>
                  <c:pt idx="15">
                    <c:v> Joaquin McVitty</c:v>
                  </c:pt>
                  <c:pt idx="16">
                    <c:v>Kellsie Waby</c:v>
                  </c:pt>
                  <c:pt idx="17">
                    <c:v>Brose MacCorkell</c:v>
                  </c:pt>
                  <c:pt idx="18">
                    <c:v>Ewart Hovel</c:v>
                  </c:pt>
                  <c:pt idx="19">
                    <c:v>Matias Cormack </c:v>
                  </c:pt>
                  <c:pt idx="20">
                    <c:v>Debera Gow </c:v>
                  </c:pt>
                  <c:pt idx="21">
                    <c:v>Ansley Gounel</c:v>
                  </c:pt>
                  <c:pt idx="22">
                    <c:v>Mickie Dagwell</c:v>
                  </c:pt>
                  <c:pt idx="23">
                    <c:v>Lizzie Mullally</c:v>
                  </c:pt>
                </c:lvl>
              </c:multiLvlStrCache>
            </c:multiLvlStrRef>
          </c:cat>
          <c:val>
            <c:numRef>
              <c:f>analysis!$D$2:$D$25</c:f>
              <c:numCache>
                <c:formatCode>General</c:formatCode>
                <c:ptCount val="24"/>
                <c:pt idx="0">
                  <c:v>110906.35</c:v>
                </c:pt>
                <c:pt idx="1">
                  <c:v>100371.31</c:v>
                </c:pt>
                <c:pt idx="2">
                  <c:v>69163.39</c:v>
                </c:pt>
                <c:pt idx="3">
                  <c:v>114691.03</c:v>
                </c:pt>
                <c:pt idx="4">
                  <c:v>86556.96</c:v>
                </c:pt>
                <c:pt idx="5">
                  <c:v>31172.77</c:v>
                </c:pt>
                <c:pt idx="6">
                  <c:v>80169.42</c:v>
                </c:pt>
                <c:pt idx="7">
                  <c:v>53949.26</c:v>
                </c:pt>
                <c:pt idx="8">
                  <c:v>58935.92</c:v>
                </c:pt>
                <c:pt idx="9">
                  <c:v>63555.73</c:v>
                </c:pt>
                <c:pt idx="10">
                  <c:v>57419.35</c:v>
                </c:pt>
                <c:pt idx="11">
                  <c:v>67818.14</c:v>
                </c:pt>
                <c:pt idx="12">
                  <c:v>44403.77</c:v>
                </c:pt>
                <c:pt idx="13">
                  <c:v>40753.54</c:v>
                </c:pt>
                <c:pt idx="14">
                  <c:v>102934.09</c:v>
                </c:pt>
                <c:pt idx="15">
                  <c:v>68860.399999999994</c:v>
                </c:pt>
                <c:pt idx="16">
                  <c:v>79567.69</c:v>
                </c:pt>
                <c:pt idx="17">
                  <c:v>35943.620000000003</c:v>
                </c:pt>
                <c:pt idx="18">
                  <c:v>116767.63</c:v>
                </c:pt>
                <c:pt idx="19">
                  <c:v>85455.53</c:v>
                </c:pt>
                <c:pt idx="20">
                  <c:v>39700.82</c:v>
                </c:pt>
                <c:pt idx="21">
                  <c:v>38438.239999999998</c:v>
                </c:pt>
                <c:pt idx="22">
                  <c:v>50855.53</c:v>
                </c:pt>
                <c:pt idx="23">
                  <c:v>0</c:v>
                </c:pt>
              </c:numCache>
            </c:numRef>
          </c:val>
        </c:ser>
      </c:pie3DChart>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layout/>
    </c:title>
    <c:plotArea>
      <c:layout/>
      <c:lineChart>
        <c:grouping val="standard"/>
        <c:ser>
          <c:idx val="0"/>
          <c:order val="0"/>
          <c:tx>
            <c:strRef>
              <c:f>analysis!$D$1</c:f>
              <c:strCache>
                <c:ptCount val="1"/>
                <c:pt idx="0">
                  <c:v>Salary</c:v>
                </c:pt>
              </c:strCache>
            </c:strRef>
          </c:tx>
          <c:cat>
            <c:multiLvlStrRef>
              <c:f>analysis!$B$2:$C$25</c:f>
              <c:multiLvlStrCache>
                <c:ptCount val="24"/>
                <c:lvl>
                  <c:pt idx="0">
                    <c:v>Product Management</c:v>
                  </c:pt>
                  <c:pt idx="1">
                    <c:v>Support</c:v>
                  </c:pt>
                  <c:pt idx="2">
                    <c:v>Accounting</c:v>
                  </c:pt>
                  <c:pt idx="3">
                    <c:v>Training</c:v>
                  </c:pt>
                  <c:pt idx="4">
                    <c:v>Human Resources</c:v>
                  </c:pt>
                  <c:pt idx="5">
                    <c:v>Services</c:v>
                  </c:pt>
                  <c:pt idx="6">
                    <c:v>Business Development</c:v>
                  </c:pt>
                  <c:pt idx="7">
                    <c:v>Training</c:v>
                  </c:pt>
                  <c:pt idx="8">
                    <c:v>Support</c:v>
                  </c:pt>
                  <c:pt idx="9">
                    <c:v>Support</c:v>
                  </c:pt>
                  <c:pt idx="10">
                    <c:v>Accounting</c:v>
                  </c:pt>
                  <c:pt idx="11">
                    <c:v>Product Management</c:v>
                  </c:pt>
                  <c:pt idx="12">
                    <c:v>NULL</c:v>
                  </c:pt>
                  <c:pt idx="13">
                    <c:v>Marketing</c:v>
                  </c:pt>
                  <c:pt idx="14">
                    <c:v>Training</c:v>
                  </c:pt>
                  <c:pt idx="15">
                    <c:v>Sales</c:v>
                  </c:pt>
                  <c:pt idx="16">
                    <c:v>Training</c:v>
                  </c:pt>
                  <c:pt idx="17">
                    <c:v>Human Resources</c:v>
                  </c:pt>
                  <c:pt idx="18">
                    <c:v>Training</c:v>
                  </c:pt>
                  <c:pt idx="19">
                    <c:v>Research and Development</c:v>
                  </c:pt>
                  <c:pt idx="20">
                    <c:v>Research and Development</c:v>
                  </c:pt>
                  <c:pt idx="21">
                    <c:v>Product Management</c:v>
                  </c:pt>
                  <c:pt idx="22">
                    <c:v>Engineering</c:v>
                  </c:pt>
                  <c:pt idx="23">
                    <c:v>Support</c:v>
                  </c:pt>
                </c:lvl>
                <c:lvl>
                  <c:pt idx="0">
                    <c:v>Nickolai  Artin</c:v>
                  </c:pt>
                  <c:pt idx="1">
                    <c:v>Shaylyn Ransbury </c:v>
                  </c:pt>
                  <c:pt idx="2">
                    <c:v>Grady Rochelle</c:v>
                  </c:pt>
                  <c:pt idx="3">
                    <c:v>Shellysheldon Mahady</c:v>
                  </c:pt>
                  <c:pt idx="4">
                    <c:v>Riccardo Hagan</c:v>
                  </c:pt>
                  <c:pt idx="5">
                    <c:v>Ginger  Myott</c:v>
                  </c:pt>
                  <c:pt idx="6">
                    <c:v>Aileen McCritchie</c:v>
                  </c:pt>
                  <c:pt idx="7">
                    <c:v>Thekla Lynnett</c:v>
                  </c:pt>
                  <c:pt idx="8">
                    <c:v>Oby Sorrel</c:v>
                  </c:pt>
                  <c:pt idx="9">
                    <c:v>Lincoln Cord</c:v>
                  </c:pt>
                  <c:pt idx="10">
                    <c:v>Tabby  Astall</c:v>
                  </c:pt>
                  <c:pt idx="11">
                    <c:v>Doe Clubley</c:v>
                  </c:pt>
                  <c:pt idx="12">
                    <c:v>Julietta Culross</c:v>
                  </c:pt>
                  <c:pt idx="13">
                    <c:v>Orlando Gorstidge </c:v>
                  </c:pt>
                  <c:pt idx="14">
                    <c:v>Vernor Atyea</c:v>
                  </c:pt>
                  <c:pt idx="15">
                    <c:v> Joaquin McVitty</c:v>
                  </c:pt>
                  <c:pt idx="16">
                    <c:v>Kellsie Waby</c:v>
                  </c:pt>
                  <c:pt idx="17">
                    <c:v>Brose MacCorkell</c:v>
                  </c:pt>
                  <c:pt idx="18">
                    <c:v>Ewart Hovel</c:v>
                  </c:pt>
                  <c:pt idx="19">
                    <c:v>Matias Cormack </c:v>
                  </c:pt>
                  <c:pt idx="20">
                    <c:v>Debera Gow </c:v>
                  </c:pt>
                  <c:pt idx="21">
                    <c:v>Ansley Gounel</c:v>
                  </c:pt>
                  <c:pt idx="22">
                    <c:v>Mickie Dagwell</c:v>
                  </c:pt>
                  <c:pt idx="23">
                    <c:v>Lizzie Mullally</c:v>
                  </c:pt>
                </c:lvl>
              </c:multiLvlStrCache>
            </c:multiLvlStrRef>
          </c:cat>
          <c:val>
            <c:numRef>
              <c:f>analysis!$D$2:$D$25</c:f>
              <c:numCache>
                <c:formatCode>General</c:formatCode>
                <c:ptCount val="24"/>
                <c:pt idx="0">
                  <c:v>110906.35</c:v>
                </c:pt>
                <c:pt idx="1">
                  <c:v>100371.31</c:v>
                </c:pt>
                <c:pt idx="2">
                  <c:v>69163.39</c:v>
                </c:pt>
                <c:pt idx="3">
                  <c:v>114691.03</c:v>
                </c:pt>
                <c:pt idx="4">
                  <c:v>86556.96</c:v>
                </c:pt>
                <c:pt idx="5">
                  <c:v>31172.77</c:v>
                </c:pt>
                <c:pt idx="6">
                  <c:v>80169.42</c:v>
                </c:pt>
                <c:pt idx="7">
                  <c:v>53949.26</c:v>
                </c:pt>
                <c:pt idx="8">
                  <c:v>58935.92</c:v>
                </c:pt>
                <c:pt idx="9">
                  <c:v>63555.73</c:v>
                </c:pt>
                <c:pt idx="10">
                  <c:v>57419.35</c:v>
                </c:pt>
                <c:pt idx="11">
                  <c:v>67818.14</c:v>
                </c:pt>
                <c:pt idx="12">
                  <c:v>44403.77</c:v>
                </c:pt>
                <c:pt idx="13">
                  <c:v>40753.54</c:v>
                </c:pt>
                <c:pt idx="14">
                  <c:v>102934.09</c:v>
                </c:pt>
                <c:pt idx="15">
                  <c:v>68860.399999999994</c:v>
                </c:pt>
                <c:pt idx="16">
                  <c:v>79567.69</c:v>
                </c:pt>
                <c:pt idx="17">
                  <c:v>35943.620000000003</c:v>
                </c:pt>
                <c:pt idx="18">
                  <c:v>116767.63</c:v>
                </c:pt>
                <c:pt idx="19">
                  <c:v>85455.53</c:v>
                </c:pt>
                <c:pt idx="20">
                  <c:v>39700.82</c:v>
                </c:pt>
                <c:pt idx="21">
                  <c:v>38438.239999999998</c:v>
                </c:pt>
                <c:pt idx="22">
                  <c:v>50855.53</c:v>
                </c:pt>
                <c:pt idx="23">
                  <c:v>0</c:v>
                </c:pt>
              </c:numCache>
            </c:numRef>
          </c:val>
        </c:ser>
        <c:marker val="1"/>
        <c:axId val="88690048"/>
        <c:axId val="103320576"/>
      </c:lineChart>
      <c:catAx>
        <c:axId val="88690048"/>
        <c:scaling>
          <c:orientation val="minMax"/>
        </c:scaling>
        <c:axPos val="b"/>
        <c:tickLblPos val="nextTo"/>
        <c:crossAx val="103320576"/>
        <c:crosses val="autoZero"/>
        <c:auto val="1"/>
        <c:lblAlgn val="ctr"/>
        <c:lblOffset val="100"/>
      </c:catAx>
      <c:valAx>
        <c:axId val="103320576"/>
        <c:scaling>
          <c:orientation val="minMax"/>
        </c:scaling>
        <c:axPos val="l"/>
        <c:majorGridlines/>
        <c:numFmt formatCode="General" sourceLinked="1"/>
        <c:tickLblPos val="nextTo"/>
        <c:crossAx val="88690048"/>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595274" y="2928934"/>
            <a:ext cx="10569868" cy="1938992"/>
          </a:xfrm>
          <a:prstGeom prst="rect">
            <a:avLst/>
          </a:prstGeom>
          <a:noFill/>
        </p:spPr>
        <p:txBody>
          <a:bodyPr wrap="square" rtlCol="0">
            <a:spAutoFit/>
          </a:bodyPr>
          <a:lstStyle/>
          <a:p>
            <a:r>
              <a:rPr lang="en-US" sz="2400" dirty="0"/>
              <a:t>STUDENT </a:t>
            </a:r>
            <a:r>
              <a:rPr lang="en-US" sz="2400" dirty="0" smtClean="0"/>
              <a:t>NAME:KARTHIK.S</a:t>
            </a:r>
            <a:endParaRPr lang="en-US" sz="2400" dirty="0"/>
          </a:p>
          <a:p>
            <a:r>
              <a:rPr lang="en-US" sz="2400" dirty="0"/>
              <a:t>REGISTER </a:t>
            </a:r>
            <a:r>
              <a:rPr lang="en-US" sz="2400" dirty="0" smtClean="0"/>
              <a:t>NO:312207298</a:t>
            </a:r>
            <a:endParaRPr lang="en-US" sz="2400" dirty="0"/>
          </a:p>
          <a:p>
            <a:r>
              <a:rPr lang="en-US" sz="2400" dirty="0" smtClean="0"/>
              <a:t>DEPARTMENT:COMMERCE</a:t>
            </a:r>
            <a:endParaRPr lang="en-US" sz="2400" dirty="0"/>
          </a:p>
          <a:p>
            <a:r>
              <a:rPr lang="en-US" sz="2400" dirty="0" smtClean="0"/>
              <a:t>COLLEGE:C KANDASWAMI NAIDU COLLEDGE FOR 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7" name="Table 6"/>
          <p:cNvGraphicFramePr>
            <a:graphicFrameLocks noGrp="1"/>
          </p:cNvGraphicFramePr>
          <p:nvPr/>
        </p:nvGraphicFramePr>
        <p:xfrm>
          <a:off x="666712" y="1357285"/>
          <a:ext cx="2928958" cy="5143548"/>
        </p:xfrm>
        <a:graphic>
          <a:graphicData uri="http://schemas.openxmlformats.org/drawingml/2006/table">
            <a:tbl>
              <a:tblPr/>
              <a:tblGrid>
                <a:gridCol w="1952639"/>
                <a:gridCol w="976319"/>
              </a:tblGrid>
              <a:tr h="642942">
                <a:tc>
                  <a:txBody>
                    <a:bodyPr/>
                    <a:lstStyle/>
                    <a:p>
                      <a:pPr algn="l" fontAlgn="b"/>
                      <a:r>
                        <a:rPr lang="en-US" sz="1400" b="1" i="0" u="none" strike="noStrike">
                          <a:solidFill>
                            <a:srgbClr val="000000"/>
                          </a:solidFill>
                          <a:latin typeface="Calibri"/>
                        </a:rPr>
                        <a:t>Row Labels</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c>
                  <a:txBody>
                    <a:bodyPr/>
                    <a:lstStyle/>
                    <a:p>
                      <a:pPr algn="l" fontAlgn="b"/>
                      <a:r>
                        <a:rPr lang="en-US" sz="1400" b="1" i="0" u="none" strike="noStrike">
                          <a:solidFill>
                            <a:srgbClr val="000000"/>
                          </a:solidFill>
                          <a:latin typeface="Calibri"/>
                        </a:rPr>
                        <a:t>Sum of Salary</a:t>
                      </a:r>
                    </a:p>
                  </a:txBody>
                  <a:tcPr marL="0" marR="0" marT="0" marB="0" anchor="b">
                    <a:lnL>
                      <a:noFill/>
                    </a:lnL>
                    <a:lnR>
                      <a:noFill/>
                    </a:lnR>
                    <a:lnT>
                      <a:noFill/>
                    </a:lnT>
                    <a:lnB w="6350" cap="flat" cmpd="sng" algn="ctr">
                      <a:solidFill>
                        <a:srgbClr val="8EAADC"/>
                      </a:solidFill>
                      <a:prstDash val="solid"/>
                      <a:round/>
                      <a:headEnd type="none" w="med" len="med"/>
                      <a:tailEnd type="none" w="med" len="med"/>
                    </a:lnB>
                    <a:solidFill>
                      <a:srgbClr val="D9E2F3"/>
                    </a:solidFill>
                  </a:tcPr>
                </a:tc>
              </a:tr>
              <a:tr h="321472">
                <a:tc>
                  <a:txBody>
                    <a:bodyPr/>
                    <a:lstStyle/>
                    <a:p>
                      <a:pPr algn="l" fontAlgn="b"/>
                      <a:r>
                        <a:rPr lang="en-US" sz="1400" b="0" i="0" u="none" strike="noStrike">
                          <a:solidFill>
                            <a:srgbClr val="000000"/>
                          </a:solidFill>
                          <a:latin typeface="Calibri"/>
                        </a:rPr>
                        <a:t>Accounting</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c>
                  <a:txBody>
                    <a:bodyPr/>
                    <a:lstStyle/>
                    <a:p>
                      <a:pPr algn="r" fontAlgn="b"/>
                      <a:r>
                        <a:rPr lang="en-US" sz="1400" b="0" i="0" u="none" strike="noStrike">
                          <a:solidFill>
                            <a:srgbClr val="000000"/>
                          </a:solidFill>
                          <a:latin typeface="Calibri"/>
                        </a:rPr>
                        <a:t>126582.74</a:t>
                      </a:r>
                    </a:p>
                  </a:txBody>
                  <a:tcPr marL="0" marR="0" marT="0" marB="0" anchor="b">
                    <a:lnL>
                      <a:noFill/>
                    </a:lnL>
                    <a:lnR>
                      <a:noFill/>
                    </a:lnR>
                    <a:lnT w="6350" cap="flat" cmpd="sng" algn="ctr">
                      <a:solidFill>
                        <a:srgbClr val="8EAADC"/>
                      </a:solidFill>
                      <a:prstDash val="solid"/>
                      <a:round/>
                      <a:headEnd type="none" w="med" len="med"/>
                      <a:tailEnd type="none" w="med" len="med"/>
                    </a:lnT>
                    <a:lnB>
                      <a:noFill/>
                    </a:lnB>
                  </a:tcPr>
                </a:tc>
              </a:tr>
              <a:tr h="321472">
                <a:tc>
                  <a:txBody>
                    <a:bodyPr/>
                    <a:lstStyle/>
                    <a:p>
                      <a:pPr algn="l" fontAlgn="b"/>
                      <a:r>
                        <a:rPr lang="en-US" sz="1400" b="0" i="0" u="none" strike="noStrike">
                          <a:solidFill>
                            <a:srgbClr val="000000"/>
                          </a:solidFill>
                          <a:latin typeface="Calibri"/>
                        </a:rPr>
                        <a:t>Business Development</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80169.42</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Engineering</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50855.53</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Human Resources</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122500.58</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Marketing</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40753.54</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NULL</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44403.77</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Product Management</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217162.73</a:t>
                      </a:r>
                    </a:p>
                  </a:txBody>
                  <a:tcPr marL="0" marR="0" marT="0" marB="0" anchor="b">
                    <a:lnL>
                      <a:noFill/>
                    </a:lnL>
                    <a:lnR>
                      <a:noFill/>
                    </a:lnR>
                    <a:lnT>
                      <a:noFill/>
                    </a:lnT>
                    <a:lnB>
                      <a:noFill/>
                    </a:lnB>
                  </a:tcPr>
                </a:tc>
              </a:tr>
              <a:tr h="642942">
                <a:tc>
                  <a:txBody>
                    <a:bodyPr/>
                    <a:lstStyle/>
                    <a:p>
                      <a:pPr algn="l" fontAlgn="b"/>
                      <a:r>
                        <a:rPr lang="en-US" sz="1400" b="0" i="0" u="none" strike="noStrike">
                          <a:solidFill>
                            <a:srgbClr val="000000"/>
                          </a:solidFill>
                          <a:latin typeface="Calibri"/>
                        </a:rPr>
                        <a:t>Research and Development</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125156.35</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Sales</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68860.4</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Services</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31172.77</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Support</a:t>
                      </a:r>
                    </a:p>
                  </a:txBody>
                  <a:tcPr marL="0" marR="0" marT="0" marB="0" anchor="b">
                    <a:lnL>
                      <a:noFill/>
                    </a:lnL>
                    <a:lnR>
                      <a:noFill/>
                    </a:lnR>
                    <a:lnT>
                      <a:noFill/>
                    </a:lnT>
                    <a:lnB>
                      <a:noFill/>
                    </a:lnB>
                  </a:tcPr>
                </a:tc>
                <a:tc>
                  <a:txBody>
                    <a:bodyPr/>
                    <a:lstStyle/>
                    <a:p>
                      <a:pPr algn="r" fontAlgn="b"/>
                      <a:r>
                        <a:rPr lang="en-US" sz="1400" b="0" i="0" u="none" strike="noStrike">
                          <a:solidFill>
                            <a:srgbClr val="000000"/>
                          </a:solidFill>
                          <a:latin typeface="Calibri"/>
                        </a:rPr>
                        <a:t>222862.96</a:t>
                      </a:r>
                    </a:p>
                  </a:txBody>
                  <a:tcPr marL="0" marR="0" marT="0" marB="0" anchor="b">
                    <a:lnL>
                      <a:noFill/>
                    </a:lnL>
                    <a:lnR>
                      <a:noFill/>
                    </a:lnR>
                    <a:lnT>
                      <a:noFill/>
                    </a:lnT>
                    <a:lnB>
                      <a:noFill/>
                    </a:lnB>
                  </a:tcPr>
                </a:tc>
              </a:tr>
              <a:tr h="321472">
                <a:tc>
                  <a:txBody>
                    <a:bodyPr/>
                    <a:lstStyle/>
                    <a:p>
                      <a:pPr algn="l" fontAlgn="b"/>
                      <a:r>
                        <a:rPr lang="en-US" sz="1400" b="0" i="0" u="none" strike="noStrike">
                          <a:solidFill>
                            <a:srgbClr val="000000"/>
                          </a:solidFill>
                          <a:latin typeface="Calibri"/>
                        </a:rPr>
                        <a:t>Training</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467909.7</a:t>
                      </a:r>
                    </a:p>
                  </a:txBody>
                  <a:tcPr marL="0" marR="0" marT="0" marB="0" anchor="b">
                    <a:lnL>
                      <a:noFill/>
                    </a:lnL>
                    <a:lnR>
                      <a:noFill/>
                    </a:lnR>
                    <a:lnT>
                      <a:noFill/>
                    </a:lnT>
                    <a:lnB w="6350" cap="flat" cmpd="sng" algn="ctr">
                      <a:solidFill>
                        <a:srgbClr val="8EAADC"/>
                      </a:solidFill>
                      <a:prstDash val="solid"/>
                      <a:round/>
                      <a:headEnd type="none" w="med" len="med"/>
                      <a:tailEnd type="none" w="med" len="med"/>
                    </a:lnB>
                  </a:tcPr>
                </a:tc>
              </a:tr>
              <a:tr h="321472">
                <a:tc>
                  <a:txBody>
                    <a:bodyPr/>
                    <a:lstStyle/>
                    <a:p>
                      <a:pPr algn="l" fontAlgn="b"/>
                      <a:r>
                        <a:rPr lang="en-US" sz="1400" b="1" i="0" u="none" strike="noStrike">
                          <a:solidFill>
                            <a:srgbClr val="000000"/>
                          </a:solidFill>
                          <a:latin typeface="Calibri"/>
                        </a:rPr>
                        <a:t>Grand Total</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c>
                  <a:txBody>
                    <a:bodyPr/>
                    <a:lstStyle/>
                    <a:p>
                      <a:pPr algn="r" fontAlgn="b"/>
                      <a:r>
                        <a:rPr lang="en-US" sz="1400" b="1" i="0" u="none" strike="noStrike" dirty="0">
                          <a:solidFill>
                            <a:srgbClr val="000000"/>
                          </a:solidFill>
                          <a:latin typeface="Calibri"/>
                        </a:rPr>
                        <a:t>1598390.49</a:t>
                      </a:r>
                    </a:p>
                  </a:txBody>
                  <a:tcPr marL="0" marR="0" marT="0" marB="0" anchor="b">
                    <a:lnL>
                      <a:noFill/>
                    </a:lnL>
                    <a:lnR>
                      <a:noFill/>
                    </a:lnR>
                    <a:lnT w="6350" cap="flat" cmpd="sng" algn="ctr">
                      <a:solidFill>
                        <a:srgbClr val="8EAADC"/>
                      </a:solidFill>
                      <a:prstDash val="solid"/>
                      <a:round/>
                      <a:headEnd type="none" w="med" len="med"/>
                      <a:tailEnd type="none" w="med" len="med"/>
                    </a:lnT>
                    <a:lnB>
                      <a:noFill/>
                    </a:lnB>
                    <a:solidFill>
                      <a:srgbClr val="D9E2F3"/>
                    </a:solidFill>
                  </a:tcPr>
                </a:tc>
              </a:tr>
            </a:tbl>
          </a:graphicData>
        </a:graphic>
      </p:graphicFrame>
      <p:graphicFrame>
        <p:nvGraphicFramePr>
          <p:cNvPr id="10" name="Chart 9"/>
          <p:cNvGraphicFramePr/>
          <p:nvPr/>
        </p:nvGraphicFramePr>
        <p:xfrm>
          <a:off x="4167174" y="2071678"/>
          <a:ext cx="5857900" cy="33004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452398" y="2143116"/>
          <a:ext cx="4572000" cy="27443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p:nvPr/>
        </p:nvGraphicFramePr>
        <p:xfrm>
          <a:off x="5095868" y="2056805"/>
          <a:ext cx="4786346" cy="2658079"/>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81026" y="1500175"/>
            <a:ext cx="8262974" cy="4401205"/>
          </a:xfrm>
          <a:prstGeom prst="rect">
            <a:avLst/>
          </a:prstGeom>
        </p:spPr>
        <p:txBody>
          <a:bodyPr wrap="square">
            <a:spAutoFit/>
          </a:bodyPr>
          <a:lstStyle/>
          <a:p>
            <a:r>
              <a:rPr lang="en-US" sz="2800" b="1" i="1" dirty="0" smtClean="0"/>
              <a:t>Employee salary data analysis is a powerful tool that enables organizations to ensure fair and competitive compensation practices. By leveraging this analysis, companies can make informed, data-driven decisions that promote equity, enhance employee satisfaction, and align compensation with both market trends and organizational goals. Ultimately, effective salary data analysis helps attract and retain top talent, fosters a culture of transparency and trust, and supports long-term business success.</a:t>
            </a:r>
            <a:endParaRPr lang="en-US" sz="2800" b="1" i="1"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569660"/>
          </a:xfrm>
          <a:prstGeom prst="rect">
            <a:avLst/>
          </a:prstGeom>
          <a:noFill/>
        </p:spPr>
        <p:txBody>
          <a:bodyPr wrap="square" rtlCol="0">
            <a:spAutoFit/>
          </a:bodyPr>
          <a:lstStyle/>
          <a:p>
            <a:r>
              <a:rPr lang="en-IN" sz="4800" b="1" dirty="0" smtClean="0">
                <a:solidFill>
                  <a:srgbClr val="7030A0"/>
                </a:solidFill>
                <a:latin typeface="Times New Roman" panose="02020603050405020304" pitchFamily="18" charset="0"/>
                <a:cs typeface="Times New Roman" panose="02020603050405020304" pitchFamily="18" charset="0"/>
              </a:rPr>
              <a:t>EMPLOYEE SALARY ANALYSIS</a:t>
            </a:r>
            <a:endParaRPr lang="en-IN" sz="4800" b="1"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666712" y="2000240"/>
            <a:ext cx="8477288" cy="4524315"/>
          </a:xfrm>
          <a:prstGeom prst="rect">
            <a:avLst/>
          </a:prstGeom>
        </p:spPr>
        <p:txBody>
          <a:bodyPr wrap="square">
            <a:spAutoFit/>
          </a:bodyPr>
          <a:lstStyle/>
          <a:p>
            <a:r>
              <a:rPr lang="en-US" sz="3200" b="1" i="1" dirty="0" smtClean="0"/>
              <a:t>Employee salary analysis involves the systematic examination of compensation data to ensure that salaries are equitable, competitive, and aligned with organizational goals. This process typically includes evaluating salary structures, identifying pay disparities, analyzing market trends, and assessing the impact of factors such as experience, education, and performance on pay</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2143116"/>
            <a:ext cx="8334412" cy="707886"/>
          </a:xfrm>
          <a:prstGeom prst="rect">
            <a:avLst/>
          </a:prstGeom>
        </p:spPr>
        <p:txBody>
          <a:bodyPr wrap="square">
            <a:spAutoFit/>
          </a:bodyPr>
          <a:lstStyle/>
          <a:p>
            <a:r>
              <a:rPr lang="en-US" sz="2000" b="1" dirty="0" smtClean="0"/>
              <a:t>Equity and Fairness*: Ensure that employees are compensated fairly, preventing wage discrimination based on gender, race, or other factors</a:t>
            </a:r>
            <a:r>
              <a:rPr lang="en-US" b="1" dirty="0" smtClean="0"/>
              <a:t>.   </a:t>
            </a:r>
            <a:endParaRPr lang="en-US" b="1" dirty="0"/>
          </a:p>
        </p:txBody>
      </p:sp>
      <p:sp>
        <p:nvSpPr>
          <p:cNvPr id="13" name="Rectangle 12"/>
          <p:cNvSpPr/>
          <p:nvPr/>
        </p:nvSpPr>
        <p:spPr>
          <a:xfrm>
            <a:off x="666712" y="4643446"/>
            <a:ext cx="8477288" cy="677108"/>
          </a:xfrm>
          <a:prstGeom prst="rect">
            <a:avLst/>
          </a:prstGeom>
        </p:spPr>
        <p:txBody>
          <a:bodyPr wrap="square">
            <a:spAutoFit/>
          </a:bodyPr>
          <a:lstStyle/>
          <a:p>
            <a:r>
              <a:rPr lang="en-US" dirty="0" smtClean="0"/>
              <a:t> </a:t>
            </a:r>
            <a:r>
              <a:rPr lang="en-US" dirty="0" smtClean="0"/>
              <a:t>- </a:t>
            </a:r>
            <a:r>
              <a:rPr lang="en-US" b="1" dirty="0" smtClean="0"/>
              <a:t>*Legal </a:t>
            </a:r>
            <a:r>
              <a:rPr lang="en-US" sz="2000" b="1" dirty="0" smtClean="0"/>
              <a:t>Compliance</a:t>
            </a:r>
            <a:r>
              <a:rPr lang="en-US" b="1" dirty="0" smtClean="0"/>
              <a:t>*: Ensure adherence to labor laws and regulations regarding minimum wage, overtime, and pay equity.</a:t>
            </a:r>
            <a:endParaRPr lang="en-US" b="1" dirty="0"/>
          </a:p>
        </p:txBody>
      </p:sp>
      <p:sp>
        <p:nvSpPr>
          <p:cNvPr id="14" name="Rectangle 13"/>
          <p:cNvSpPr/>
          <p:nvPr/>
        </p:nvSpPr>
        <p:spPr>
          <a:xfrm>
            <a:off x="809588" y="3786190"/>
            <a:ext cx="8215370" cy="677108"/>
          </a:xfrm>
          <a:prstGeom prst="rect">
            <a:avLst/>
          </a:prstGeom>
        </p:spPr>
        <p:txBody>
          <a:bodyPr wrap="square">
            <a:spAutoFit/>
          </a:bodyPr>
          <a:lstStyle/>
          <a:p>
            <a:r>
              <a:rPr lang="en-US" dirty="0" smtClean="0"/>
              <a:t>- *</a:t>
            </a:r>
            <a:r>
              <a:rPr lang="en-US" sz="2000" b="1" dirty="0" smtClean="0"/>
              <a:t>Budget</a:t>
            </a:r>
            <a:r>
              <a:rPr lang="en-US" b="1" dirty="0" smtClean="0"/>
              <a:t> Management*: Align salary expenditures with the organization’s financial capabilities and strategic goals.</a:t>
            </a:r>
            <a:endParaRPr lang="en-US" b="1" dirty="0"/>
          </a:p>
        </p:txBody>
      </p:sp>
      <p:sp>
        <p:nvSpPr>
          <p:cNvPr id="15" name="Rectangle 14"/>
          <p:cNvSpPr/>
          <p:nvPr/>
        </p:nvSpPr>
        <p:spPr>
          <a:xfrm>
            <a:off x="738150" y="3000372"/>
            <a:ext cx="8143932" cy="677108"/>
          </a:xfrm>
          <a:prstGeom prst="rect">
            <a:avLst/>
          </a:prstGeom>
        </p:spPr>
        <p:txBody>
          <a:bodyPr wrap="square">
            <a:spAutoFit/>
          </a:bodyPr>
          <a:lstStyle/>
          <a:p>
            <a:r>
              <a:rPr lang="en-US" dirty="0" smtClean="0"/>
              <a:t>- </a:t>
            </a:r>
            <a:r>
              <a:rPr lang="en-US" b="1" dirty="0" smtClean="0"/>
              <a:t>*Market Competitiveness*: Assess how the organization's salaries compare to </a:t>
            </a:r>
            <a:r>
              <a:rPr lang="en-US" sz="2000" b="1" dirty="0" smtClean="0"/>
              <a:t>industry</a:t>
            </a:r>
            <a:r>
              <a:rPr lang="en-US" b="1" dirty="0" smtClean="0"/>
              <a:t> standards to attract and retain top talent. </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2413338"/>
            <a:ext cx="8405850" cy="3600986"/>
          </a:xfrm>
          <a:prstGeom prst="rect">
            <a:avLst/>
          </a:prstGeom>
        </p:spPr>
        <p:txBody>
          <a:bodyPr wrap="square">
            <a:spAutoFit/>
          </a:bodyPr>
          <a:lstStyle/>
          <a:p>
            <a:r>
              <a:rPr lang="en-US" sz="3200" b="1" dirty="0" smtClean="0"/>
              <a:t> *</a:t>
            </a:r>
            <a:r>
              <a:rPr lang="en-US" sz="2800" b="1" dirty="0" smtClean="0"/>
              <a:t>Individual Employees*: Though not directly involved in the analysis process, employees are end users of the outcomes. They are impacted by salary decisions and may seek transparency in how their compensation is determined</a:t>
            </a:r>
            <a:r>
              <a:rPr lang="en-US" sz="2800" b="1" dirty="0" smtClean="0"/>
              <a:t>.                                                                                                                                                                                        *</a:t>
            </a:r>
            <a:r>
              <a:rPr lang="en-US" sz="2800" b="1" dirty="0" smtClean="0"/>
              <a:t>Employee Representatives/Unions*: Use salary data to negotiate fair wages, benefits, and working conditions on behalf of employees.</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2413338"/>
            <a:ext cx="6096000" cy="3785652"/>
          </a:xfrm>
          <a:prstGeom prst="rect">
            <a:avLst/>
          </a:prstGeom>
        </p:spPr>
        <p:txBody>
          <a:bodyPr>
            <a:spAutoFit/>
          </a:bodyPr>
          <a:lstStyle/>
          <a:p>
            <a:r>
              <a:rPr lang="en-US" sz="2400" b="1" dirty="0" smtClean="0"/>
              <a:t>- </a:t>
            </a:r>
            <a:r>
              <a:rPr lang="en-US" sz="2400" b="1" dirty="0" smtClean="0"/>
              <a:t>*</a:t>
            </a:r>
            <a:r>
              <a:rPr lang="en-US" sz="2400" b="1" dirty="0" smtClean="0"/>
              <a:t>Solution*: Employee salary data enables organizations to analyze and identify pay disparities within the workforce, ensuring </a:t>
            </a:r>
            <a:r>
              <a:rPr lang="en-US" sz="2400" b="1" dirty="0" smtClean="0"/>
              <a:t>that </a:t>
            </a:r>
            <a:r>
              <a:rPr lang="en-US" sz="2400" b="1" dirty="0" smtClean="0"/>
              <a:t>compensation is fair and equitable across different demographic groups, such as gender, race, and job roles.  </a:t>
            </a:r>
            <a:r>
              <a:rPr lang="en-US" sz="2400" b="1" dirty="0" smtClean="0"/>
              <a:t>                                                                                                         </a:t>
            </a:r>
            <a:r>
              <a:rPr lang="en-US" sz="2400" b="1" dirty="0" smtClean="0"/>
              <a:t>- *Value Proposition*: Promotes a culture of fairness and inclusion, reducing the risk of legal challenges related to pay discrimination, and enhancing employee morale and trust.</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81026" y="1785926"/>
            <a:ext cx="8262974" cy="3416320"/>
          </a:xfrm>
          <a:prstGeom prst="rect">
            <a:avLst/>
          </a:prstGeom>
        </p:spPr>
        <p:txBody>
          <a:bodyPr wrap="square">
            <a:spAutoFit/>
          </a:bodyPr>
          <a:lstStyle/>
          <a:p>
            <a:r>
              <a:rPr lang="en-US" sz="2400" b="1" dirty="0" smtClean="0"/>
              <a:t>1 </a:t>
            </a:r>
            <a:r>
              <a:rPr lang="en-US" sz="2400" b="1" dirty="0" smtClean="0"/>
              <a:t>*Employee ID*   - *Description*: A unique identifier for each employee.   - *Type*: Categorical (String or Integer)   - *Example*: "EMP001", "</a:t>
            </a:r>
            <a:r>
              <a:rPr lang="en-US" sz="2400" b="1" dirty="0" smtClean="0"/>
              <a:t>EMP002“                                                       2</a:t>
            </a:r>
            <a:r>
              <a:rPr lang="en-US" sz="2400" b="1" dirty="0" smtClean="0"/>
              <a:t>. *Employee Name*   - *Description*: The full name of the employee.   - *Type*: Categorical (String)   - *Example*: "John Doe", "Jane </a:t>
            </a:r>
            <a:r>
              <a:rPr lang="en-US" sz="2400" b="1" dirty="0" smtClean="0"/>
              <a:t>Smith“                                                                                   3</a:t>
            </a:r>
            <a:r>
              <a:rPr lang="en-US" sz="2400" b="1" dirty="0" smtClean="0"/>
              <a:t>. *Department*   - *Description*: The department in which the employee works.   - *Type*: Categorical (String)   - *Example*: "Sales", "Marketing", "IT", "HR"</a:t>
            </a:r>
            <a:endParaRPr lang="en-US" sz="2400" b="1"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09786" y="1428736"/>
            <a:ext cx="6834214" cy="4524315"/>
          </a:xfrm>
          <a:prstGeom prst="rect">
            <a:avLst/>
          </a:prstGeom>
        </p:spPr>
        <p:txBody>
          <a:bodyPr wrap="square">
            <a:spAutoFit/>
          </a:bodyPr>
          <a:lstStyle/>
          <a:p>
            <a:r>
              <a:rPr lang="en-US" u="sng" dirty="0" smtClean="0"/>
              <a:t>1</a:t>
            </a:r>
            <a:r>
              <a:rPr lang="en-US" b="1" i="1" u="sng" dirty="0" smtClean="0"/>
              <a:t>. *Real-Time Insights and Predictive Analytics</a:t>
            </a:r>
            <a:r>
              <a:rPr lang="en-US" b="1" i="1" dirty="0" smtClean="0"/>
              <a:t>*  </a:t>
            </a:r>
            <a:r>
              <a:rPr lang="en-US" b="1" i="1" dirty="0" smtClean="0"/>
              <a:t>                                        </a:t>
            </a:r>
            <a:r>
              <a:rPr lang="en-US" b="1" i="1" dirty="0" smtClean="0"/>
              <a:t>- *Wow Factor*: Imagine a solution that doesn’t just report past data but provides real-time insights and predictive analytics. This allows HR teams to anticipate trends, such as future salary inflation, turnover risks, and the impact of pay adjustments on employee satisfaction and retention</a:t>
            </a:r>
            <a:r>
              <a:rPr lang="en-US" b="1" i="1" dirty="0" smtClean="0"/>
              <a:t>.                                                                                                            </a:t>
            </a:r>
            <a:r>
              <a:rPr lang="en-US" b="1" i="1" dirty="0" smtClean="0"/>
              <a:t>- *Impact*: Empowers organizations to make proactive, data-driven decisions, staying ahead of industry trends and workforce </a:t>
            </a:r>
            <a:r>
              <a:rPr lang="en-US" b="1" i="1" dirty="0" smtClean="0"/>
              <a:t>changes                                                                                               </a:t>
            </a:r>
            <a:r>
              <a:rPr lang="en-US" b="1" i="1" u="sng" dirty="0" smtClean="0"/>
              <a:t>2</a:t>
            </a:r>
            <a:r>
              <a:rPr lang="en-US" b="1" i="1" u="sng" dirty="0" smtClean="0"/>
              <a:t>. *Advanced Pay Equity Analysis</a:t>
            </a:r>
            <a:r>
              <a:rPr lang="en-US" b="1" i="1" dirty="0" smtClean="0"/>
              <a:t>*                                                                   </a:t>
            </a:r>
            <a:r>
              <a:rPr lang="en-US" b="1" i="1" dirty="0" smtClean="0"/>
              <a:t>- *Wow Factor*: Integrate cutting-edge AI algorithms to detect subtle pay disparities that traditional methods might overlook. This includes real-time alerts for potential inequities as they emerge, along with actionable recommendations for correcting them.  </a:t>
            </a:r>
            <a:r>
              <a:rPr lang="en-US" b="1" i="1" dirty="0" smtClean="0"/>
              <a:t>                                    </a:t>
            </a:r>
            <a:r>
              <a:rPr lang="en-US" b="1" i="1" dirty="0" smtClean="0"/>
              <a:t>- *Impact*: Establishes your organization as a leader in fair compensation practices, enhancing your reputation as an inclusive and ethical employer.</a:t>
            </a:r>
            <a:endParaRPr lang="en-US"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745</Words>
  <Application>Microsoft Office PowerPoint</Application>
  <PresentationFormat>Custom</PresentationFormat>
  <Paragraphs>82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20</cp:revision>
  <dcterms:created xsi:type="dcterms:W3CDTF">2024-03-29T15:07:22Z</dcterms:created>
  <dcterms:modified xsi:type="dcterms:W3CDTF">2024-08-28T17:48:29Z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