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9144000" cy="5143500" type="screen16x9"/>
  <p:notesSz cx="6858000" cy="9144000"/>
  <p:embeddedFontLst>
    <p:embeddedFont>
      <p:font typeface="IBM Plex Sans" panose="020B0503050203000203" pitchFamily="34" charset="0"/>
      <p:regular r:id="rId10"/>
      <p:bold r:id="rId11"/>
      <p:italic r:id="rId12"/>
      <p:boldItalic r:id="rId13"/>
    </p:embeddedFont>
    <p:embeddedFont>
      <p:font typeface="Merriweather" panose="00000500000000000000" pitchFamily="2" charset="0"/>
      <p:regular r:id="rId14"/>
      <p:bold r:id="rId15"/>
      <p:italic r:id="rId16"/>
      <p:boldItalic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 roundtripDataSignature="AMtx7mirVFXO0Y+gBcjyG77OGRY+W3dA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234"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heme" Target="theme/theme1.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37272eebcc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g37272eebcc5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1536f02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1536f02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8"/>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8"/>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Karthikeya-nidumolu/hackathon"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1771700" y="400813"/>
            <a:ext cx="57951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a:solidFill>
                  <a:srgbClr val="000000"/>
                </a:solidFill>
                <a:latin typeface="Arial"/>
                <a:ea typeface="Arial"/>
                <a:cs typeface="Arial"/>
                <a:sym typeface="Arial"/>
              </a:rPr>
              <a:t>Problem Statement and Team Details</a:t>
            </a:r>
            <a:endParaRPr sz="700" b="0" i="0" u="none" strike="noStrike" cap="none">
              <a:solidFill>
                <a:srgbClr val="000000"/>
              </a:solidFill>
              <a:latin typeface="Arial"/>
              <a:ea typeface="Arial"/>
              <a:cs typeface="Arial"/>
              <a:sym typeface="Arial"/>
            </a:endParaRPr>
          </a:p>
        </p:txBody>
      </p:sp>
      <p:sp>
        <p:nvSpPr>
          <p:cNvPr id="55" name="Google Shape;55;p1"/>
          <p:cNvSpPr txBox="1"/>
          <p:nvPr/>
        </p:nvSpPr>
        <p:spPr>
          <a:xfrm>
            <a:off x="439462" y="658457"/>
            <a:ext cx="2378100" cy="4691700"/>
          </a:xfrm>
          <a:prstGeom prst="rect">
            <a:avLst/>
          </a:prstGeom>
          <a:noFill/>
          <a:ln>
            <a:noFill/>
          </a:ln>
        </p:spPr>
        <p:txBody>
          <a:bodyPr spcFirstLastPara="1" wrap="square" lIns="0" tIns="0" rIns="0" bIns="0" anchor="t" anchorCtr="0">
            <a:spAutoFit/>
          </a:bodyPr>
          <a:lstStyle/>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l"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Problem Statement:</a:t>
            </a:r>
            <a:br>
              <a:rPr lang="en-GB" sz="1500" b="1" i="0" u="none" strike="noStrike" cap="none" dirty="0">
                <a:solidFill>
                  <a:srgbClr val="000000"/>
                </a:solidFill>
                <a:latin typeface="Arial"/>
                <a:ea typeface="Arial"/>
                <a:cs typeface="Arial"/>
                <a:sym typeface="Arial"/>
              </a:rPr>
            </a:b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Name:    </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a:t>
            </a:r>
            <a:r>
              <a:rPr lang="en-GB" sz="1500" b="1" dirty="0"/>
              <a:t>e</a:t>
            </a:r>
            <a:r>
              <a:rPr lang="en-GB" sz="1500" b="1" i="0" u="none" strike="noStrike" cap="none" dirty="0">
                <a:solidFill>
                  <a:srgbClr val="000000"/>
                </a:solidFill>
                <a:latin typeface="Arial"/>
                <a:ea typeface="Arial"/>
                <a:cs typeface="Arial"/>
                <a:sym typeface="Arial"/>
              </a:rPr>
              <a:t>am Leader Name:</a:t>
            </a:r>
            <a:endParaRPr sz="700" b="0" i="0" u="none" strike="noStrike" cap="none" dirty="0">
              <a:solidFill>
                <a:srgbClr val="000000"/>
              </a:solidFill>
              <a:latin typeface="Arial"/>
              <a:ea typeface="Arial"/>
              <a:cs typeface="Arial"/>
              <a:sym typeface="Arial"/>
            </a:endParaRPr>
          </a:p>
          <a:p>
            <a:pPr marL="0" marR="0" lvl="0" indent="0" algn="just" rtl="0">
              <a:lnSpc>
                <a:spcPct val="121333"/>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Institute Name:</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r>
              <a:rPr lang="en-GB" sz="1500" b="1" i="0" u="none" strike="noStrike" cap="none" dirty="0">
                <a:solidFill>
                  <a:srgbClr val="000000"/>
                </a:solidFill>
                <a:latin typeface="Arial"/>
                <a:ea typeface="Arial"/>
                <a:cs typeface="Arial"/>
                <a:sym typeface="Arial"/>
              </a:rPr>
              <a:t>Team Leader Email ID:</a:t>
            </a:r>
            <a:endParaRPr sz="700" b="0"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a:p>
            <a:pPr marL="0" marR="0" lvl="0" indent="0" algn="just" rtl="0">
              <a:lnSpc>
                <a:spcPct val="140000"/>
              </a:lnSpc>
              <a:spcBef>
                <a:spcPts val="0"/>
              </a:spcBef>
              <a:spcAft>
                <a:spcPts val="0"/>
              </a:spcAft>
              <a:buClr>
                <a:srgbClr val="000000"/>
              </a:buClr>
              <a:buSzPts val="1500"/>
              <a:buFont typeface="Arial"/>
              <a:buNone/>
            </a:pPr>
            <a:endParaRPr sz="1500" b="1" i="0" u="none" strike="noStrike" cap="none" dirty="0">
              <a:solidFill>
                <a:srgbClr val="000000"/>
              </a:solidFill>
              <a:latin typeface="Arial"/>
              <a:ea typeface="Arial"/>
              <a:cs typeface="Arial"/>
              <a:sym typeface="Arial"/>
            </a:endParaRPr>
          </a:p>
        </p:txBody>
      </p:sp>
      <p:sp>
        <p:nvSpPr>
          <p:cNvPr id="56" name="Google Shape;56;p1"/>
          <p:cNvSpPr txBox="1"/>
          <p:nvPr/>
        </p:nvSpPr>
        <p:spPr>
          <a:xfrm>
            <a:off x="1979700" y="1305071"/>
            <a:ext cx="6808800" cy="492402"/>
          </a:xfrm>
          <a:prstGeom prst="rect">
            <a:avLst/>
          </a:prstGeom>
          <a:noFill/>
          <a:ln>
            <a:noFill/>
          </a:ln>
        </p:spPr>
        <p:txBody>
          <a:bodyPr spcFirstLastPara="1" wrap="square" lIns="91425" tIns="45700" rIns="91425" bIns="45700" anchor="t" anchorCtr="0">
            <a:spAutoFit/>
          </a:bodyPr>
          <a:lstStyle/>
          <a:p>
            <a:pPr marL="302260" lvl="1">
              <a:buSzPts val="1300"/>
            </a:pPr>
            <a:r>
              <a:rPr lang="en-US" sz="1300" dirty="0">
                <a:solidFill>
                  <a:schemeClr val="dk1"/>
                </a:solidFill>
              </a:rPr>
              <a:t>“Smart Doc Checker automatically scans multiple documents to detect contradictions, suggest clarifications, and monitor updates to prevent confusion and disputes.”</a:t>
            </a:r>
            <a:endParaRPr sz="1300" b="0" i="0" u="none" strike="noStrike" cap="none" dirty="0">
              <a:solidFill>
                <a:schemeClr val="dk1"/>
              </a:solidFill>
              <a:latin typeface="Arial"/>
              <a:ea typeface="Arial"/>
              <a:cs typeface="Arial"/>
              <a:sym typeface="Arial"/>
            </a:endParaRPr>
          </a:p>
        </p:txBody>
      </p:sp>
      <p:sp>
        <p:nvSpPr>
          <p:cNvPr id="57" name="Google Shape;57;p1"/>
          <p:cNvSpPr txBox="1"/>
          <p:nvPr/>
        </p:nvSpPr>
        <p:spPr>
          <a:xfrm>
            <a:off x="1628512" y="3366595"/>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r>
              <a:rPr lang="en-IN" dirty="0">
                <a:latin typeface="IBM Plex Sans"/>
                <a:ea typeface="IBM Plex Sans"/>
                <a:cs typeface="IBM Plex Sans"/>
                <a:sym typeface="IBM Plex Sans"/>
              </a:rPr>
              <a:t>KLH University </a:t>
            </a:r>
            <a:endParaRPr sz="1400" b="0" i="0" u="none" strike="noStrike" cap="none" dirty="0">
              <a:solidFill>
                <a:srgbClr val="000000"/>
              </a:solidFill>
              <a:latin typeface="IBM Plex Sans"/>
              <a:ea typeface="IBM Plex Sans"/>
              <a:cs typeface="IBM Plex Sans"/>
              <a:sym typeface="IBM Plex Sans"/>
            </a:endParaRPr>
          </a:p>
        </p:txBody>
      </p:sp>
      <p:sp>
        <p:nvSpPr>
          <p:cNvPr id="58" name="Google Shape;58;p1"/>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59" name="Google Shape;59;p1"/>
          <p:cNvPicPr preferRelativeResize="0"/>
          <p:nvPr/>
        </p:nvPicPr>
        <p:blipFill rotWithShape="1">
          <a:blip r:embed="rId3">
            <a:alphaModFix/>
          </a:blip>
          <a:srcRect/>
          <a:stretch/>
        </p:blipFill>
        <p:spPr>
          <a:xfrm>
            <a:off x="392050" y="80200"/>
            <a:ext cx="1026150" cy="1026150"/>
          </a:xfrm>
          <a:prstGeom prst="rect">
            <a:avLst/>
          </a:prstGeom>
          <a:noFill/>
          <a:ln>
            <a:noFill/>
          </a:ln>
        </p:spPr>
      </p:pic>
      <p:sp>
        <p:nvSpPr>
          <p:cNvPr id="60" name="Google Shape;60;p1"/>
          <p:cNvSpPr txBox="1"/>
          <p:nvPr/>
        </p:nvSpPr>
        <p:spPr>
          <a:xfrm>
            <a:off x="1628512" y="2086601"/>
            <a:ext cx="6250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IN" sz="1400" b="0" i="0" u="none" strike="noStrike" cap="none" dirty="0" err="1">
                <a:solidFill>
                  <a:schemeClr val="dk1"/>
                </a:solidFill>
                <a:latin typeface="Arial"/>
                <a:ea typeface="Arial"/>
                <a:cs typeface="Arial"/>
                <a:sym typeface="Arial"/>
              </a:rPr>
              <a:t>Kanchan_Coders</a:t>
            </a:r>
            <a:endParaRPr sz="1400" b="0" i="0" u="none" strike="noStrike" cap="none" dirty="0">
              <a:solidFill>
                <a:schemeClr val="dk1"/>
              </a:solidFill>
              <a:latin typeface="Arial"/>
              <a:ea typeface="Arial"/>
              <a:cs typeface="Arial"/>
              <a:sym typeface="Arial"/>
            </a:endParaRPr>
          </a:p>
        </p:txBody>
      </p:sp>
      <p:sp>
        <p:nvSpPr>
          <p:cNvPr id="2" name="Google Shape;61;p1">
            <a:extLst>
              <a:ext uri="{FF2B5EF4-FFF2-40B4-BE49-F238E27FC236}">
                <a16:creationId xmlns:a16="http://schemas.microsoft.com/office/drawing/2014/main" id="{410553BB-B0B8-86BD-FFEF-CBD883484101}"/>
              </a:ext>
            </a:extLst>
          </p:cNvPr>
          <p:cNvSpPr txBox="1"/>
          <p:nvPr/>
        </p:nvSpPr>
        <p:spPr>
          <a:xfrm>
            <a:off x="2499638" y="4066609"/>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dirty="0">
                <a:solidFill>
                  <a:schemeClr val="dk1"/>
                </a:solidFill>
                <a:latin typeface="Arial"/>
                <a:ea typeface="Arial"/>
                <a:cs typeface="Arial"/>
                <a:sym typeface="Arial"/>
              </a:rPr>
              <a:t>2320030165cseh@gmail.com</a:t>
            </a:r>
            <a:endParaRPr sz="1600" b="0" i="0" u="none" strike="noStrike" cap="none" dirty="0">
              <a:solidFill>
                <a:schemeClr val="dk1"/>
              </a:solidFill>
              <a:latin typeface="Arial"/>
              <a:ea typeface="Arial"/>
              <a:cs typeface="Arial"/>
              <a:sym typeface="Arial"/>
            </a:endParaRPr>
          </a:p>
        </p:txBody>
      </p:sp>
      <p:sp>
        <p:nvSpPr>
          <p:cNvPr id="3" name="Google Shape;61;p1">
            <a:extLst>
              <a:ext uri="{FF2B5EF4-FFF2-40B4-BE49-F238E27FC236}">
                <a16:creationId xmlns:a16="http://schemas.microsoft.com/office/drawing/2014/main" id="{2D02D2F6-591B-F691-35CF-8FCBCAB3CE9F}"/>
              </a:ext>
            </a:extLst>
          </p:cNvPr>
          <p:cNvSpPr txBox="1"/>
          <p:nvPr/>
        </p:nvSpPr>
        <p:spPr>
          <a:xfrm>
            <a:off x="2335200" y="2711148"/>
            <a:ext cx="62049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IN" sz="1600" b="0" i="0" u="none" strike="noStrike" cap="none" dirty="0" err="1">
                <a:solidFill>
                  <a:schemeClr val="dk1"/>
                </a:solidFill>
                <a:latin typeface="Arial"/>
                <a:ea typeface="Arial"/>
                <a:cs typeface="Arial"/>
                <a:sym typeface="Arial"/>
              </a:rPr>
              <a:t>Dundigal</a:t>
            </a:r>
            <a:r>
              <a:rPr lang="en-IN" sz="1600" b="0" i="0" u="none" strike="noStrike" cap="none" dirty="0">
                <a:solidFill>
                  <a:schemeClr val="dk1"/>
                </a:solidFill>
                <a:latin typeface="Arial"/>
                <a:ea typeface="Arial"/>
                <a:cs typeface="Arial"/>
                <a:sym typeface="Arial"/>
              </a:rPr>
              <a:t> Mahith</a:t>
            </a:r>
            <a:endParaRPr sz="1600" b="0" i="0" u="none" strike="noStrike" cap="none" dirty="0">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pic>
        <p:nvPicPr>
          <p:cNvPr id="66" name="Google Shape;66;p2"/>
          <p:cNvPicPr preferRelativeResize="0"/>
          <p:nvPr/>
        </p:nvPicPr>
        <p:blipFill rotWithShape="1">
          <a:blip r:embed="rId3">
            <a:alphaModFix/>
          </a:blip>
          <a:srcRect/>
          <a:stretch/>
        </p:blipFill>
        <p:spPr>
          <a:xfrm>
            <a:off x="108800" y="0"/>
            <a:ext cx="1026150" cy="1026150"/>
          </a:xfrm>
          <a:prstGeom prst="rect">
            <a:avLst/>
          </a:prstGeom>
          <a:noFill/>
          <a:ln>
            <a:noFill/>
          </a:ln>
        </p:spPr>
      </p:pic>
      <p:sp>
        <p:nvSpPr>
          <p:cNvPr id="67" name="Google Shape;67;p2"/>
          <p:cNvSpPr txBox="1"/>
          <p:nvPr/>
        </p:nvSpPr>
        <p:spPr>
          <a:xfrm>
            <a:off x="1293475" y="4464200"/>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68" name="Google Shape;68;p2"/>
          <p:cNvSpPr txBox="1"/>
          <p:nvPr/>
        </p:nvSpPr>
        <p:spPr>
          <a:xfrm>
            <a:off x="152825" y="1295550"/>
            <a:ext cx="3109800" cy="1919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000"/>
              <a:buFont typeface="Arial"/>
              <a:buNone/>
            </a:pPr>
            <a:endParaRPr sz="1000" b="0" i="0" u="none" strike="noStrike" cap="none">
              <a:solidFill>
                <a:schemeClr val="dk2"/>
              </a:solidFill>
              <a:latin typeface="Merriweather"/>
              <a:ea typeface="Merriweather"/>
              <a:cs typeface="Merriweather"/>
              <a:sym typeface="Merriweather"/>
            </a:endParaRPr>
          </a:p>
        </p:txBody>
      </p:sp>
      <p:sp>
        <p:nvSpPr>
          <p:cNvPr id="69" name="Google Shape;69;p2"/>
          <p:cNvSpPr/>
          <p:nvPr/>
        </p:nvSpPr>
        <p:spPr>
          <a:xfrm>
            <a:off x="5586825" y="4695875"/>
            <a:ext cx="710100" cy="258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0" name="Google Shape;70;p2"/>
          <p:cNvSpPr/>
          <p:nvPr/>
        </p:nvSpPr>
        <p:spPr>
          <a:xfrm>
            <a:off x="8556725" y="4728150"/>
            <a:ext cx="587400" cy="2541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1" name="Google Shape;71;p2"/>
          <p:cNvSpPr txBox="1"/>
          <p:nvPr/>
        </p:nvSpPr>
        <p:spPr>
          <a:xfrm>
            <a:off x="2062197" y="235206"/>
            <a:ext cx="50196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Problem and Solution</a:t>
            </a:r>
            <a:endParaRPr sz="700"/>
          </a:p>
        </p:txBody>
      </p:sp>
      <p:grpSp>
        <p:nvGrpSpPr>
          <p:cNvPr id="72" name="Google Shape;72;p2"/>
          <p:cNvGrpSpPr/>
          <p:nvPr/>
        </p:nvGrpSpPr>
        <p:grpSpPr>
          <a:xfrm>
            <a:off x="465613" y="1070299"/>
            <a:ext cx="8212361" cy="3995320"/>
            <a:chOff x="-6976" y="-38100"/>
            <a:chExt cx="2090776" cy="1503300"/>
          </a:xfrm>
        </p:grpSpPr>
        <p:sp>
          <p:nvSpPr>
            <p:cNvPr id="73" name="Google Shape;73;p2"/>
            <p:cNvSpPr/>
            <p:nvPr/>
          </p:nvSpPr>
          <p:spPr>
            <a:xfrm>
              <a:off x="-6976" y="-19041"/>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74" name="Google Shape;74;p2"/>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8F07310E-DA8F-90CC-DB31-D45108716A9D}"/>
              </a:ext>
            </a:extLst>
          </p:cNvPr>
          <p:cNvSpPr txBox="1"/>
          <p:nvPr/>
        </p:nvSpPr>
        <p:spPr>
          <a:xfrm>
            <a:off x="465613" y="1652646"/>
            <a:ext cx="8239357" cy="3385542"/>
          </a:xfrm>
          <a:prstGeom prst="rect">
            <a:avLst/>
          </a:prstGeom>
          <a:noFill/>
        </p:spPr>
        <p:txBody>
          <a:bodyPr wrap="square">
            <a:spAutoFit/>
          </a:bodyPr>
          <a:lstStyle/>
          <a:p>
            <a:r>
              <a:rPr lang="en-IN" dirty="0"/>
              <a:t>   Organizations maintain multiple documents such as rules, policies, contracts, guidelines, and circulars, which often end up containing inconsistencies and contradictions over time. Manually detecting these conflicts is tedious, time-consuming, and error-prone, leading to confusion, disputes, or even penalties when overlooked. To address this challenge, we propose *Smart Doc Checker*, an AI-powered solution that allows users to upload multiple documents, automatically scans them to identify contradictions or overlaps, and generates clear reports with explanations and suggested clarifications. The system also integrates billing through </a:t>
            </a:r>
            <a:r>
              <a:rPr lang="en-IN" dirty="0" err="1"/>
              <a:t>Flexprice</a:t>
            </a:r>
            <a:r>
              <a:rPr lang="en-IN" dirty="0"/>
              <a:t> by charging per document </a:t>
            </a:r>
            <a:r>
              <a:rPr lang="en-IN" dirty="0" err="1"/>
              <a:t>analyzed</a:t>
            </a:r>
            <a:r>
              <a:rPr lang="en-IN" dirty="0"/>
              <a:t> and per report generated, while usage counters are shown in the app for transparency. Additionally, Smart Doc Checker leverages Pathway integration to monitor external policy pages and automatically trigger conflict detection whenever updates occur, ensuring continuous consistency across organizational documents.</a:t>
            </a:r>
          </a:p>
          <a:p>
            <a:endParaRPr lang="en-IN" dirty="0"/>
          </a:p>
          <a:p>
            <a:endParaRPr lang="en-IN" dirty="0"/>
          </a:p>
          <a:p>
            <a:r>
              <a:rPr lang="en-IN" sz="1600" b="1" dirty="0"/>
              <a:t>GitHub / Project Link- </a:t>
            </a:r>
            <a:r>
              <a:rPr lang="en-IN" sz="1600" dirty="0">
                <a:hlinkClick r:id="rId4"/>
              </a:rPr>
              <a:t>https://github.com/Karthikeya-nidumolu/hackathon</a:t>
            </a:r>
            <a:endParaRPr lang="en-IN" sz="1600" dirty="0"/>
          </a:p>
          <a:p>
            <a:endParaRPr lang="en-IN"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4"/>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81" name="Google Shape;81;p4"/>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82" name="Google Shape;82;p4"/>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3" name="Google Shape;83;p4"/>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84" name="Google Shape;84;p4"/>
          <p:cNvSpPr txBox="1"/>
          <p:nvPr/>
        </p:nvSpPr>
        <p:spPr>
          <a:xfrm>
            <a:off x="2051851" y="320300"/>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Methodology &amp; Implementation</a:t>
            </a:r>
            <a:endParaRPr sz="700" dirty="0"/>
          </a:p>
        </p:txBody>
      </p:sp>
      <p:grpSp>
        <p:nvGrpSpPr>
          <p:cNvPr id="85" name="Google Shape;85;p4"/>
          <p:cNvGrpSpPr/>
          <p:nvPr/>
        </p:nvGrpSpPr>
        <p:grpSpPr>
          <a:xfrm>
            <a:off x="615850" y="1188648"/>
            <a:ext cx="7994685" cy="3676019"/>
            <a:chOff x="0" y="-38100"/>
            <a:chExt cx="2083903" cy="1503300"/>
          </a:xfrm>
        </p:grpSpPr>
        <p:sp>
          <p:nvSpPr>
            <p:cNvPr id="86" name="Google Shape;86;p4"/>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87" name="Google Shape;87;p4"/>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88" name="Google Shape;88;p4"/>
          <p:cNvSpPr txBox="1"/>
          <p:nvPr/>
        </p:nvSpPr>
        <p:spPr>
          <a:xfrm>
            <a:off x="752425" y="1376102"/>
            <a:ext cx="5878200" cy="3016210"/>
          </a:xfrm>
          <a:prstGeom prst="rect">
            <a:avLst/>
          </a:prstGeom>
          <a:noFill/>
          <a:ln>
            <a:noFill/>
          </a:ln>
        </p:spPr>
        <p:txBody>
          <a:bodyPr spcFirstLastPara="1" wrap="square" lIns="0" tIns="0" rIns="0" bIns="0" anchor="t" anchorCtr="0">
            <a:spAutoFit/>
          </a:bodyPr>
          <a:lstStyle/>
          <a:p>
            <a:r>
              <a:rPr lang="en-US" dirty="0"/>
              <a:t>The </a:t>
            </a:r>
            <a:r>
              <a:rPr lang="en-US" b="1" dirty="0"/>
              <a:t>Smart Doc Checker Agent</a:t>
            </a:r>
            <a:r>
              <a:rPr lang="en-US" dirty="0"/>
              <a:t> is built on a robust full-stack architecture for scalability and reliability.</a:t>
            </a:r>
            <a:br>
              <a:rPr lang="en-US" dirty="0"/>
            </a:br>
            <a:r>
              <a:rPr lang="en-US" b="1" dirty="0"/>
              <a:t>Frontend</a:t>
            </a:r>
            <a:r>
              <a:rPr lang="en-US" dirty="0"/>
              <a:t>: Developed with </a:t>
            </a:r>
            <a:r>
              <a:rPr lang="en-US" b="1" dirty="0"/>
              <a:t>React.js</a:t>
            </a:r>
            <a:r>
              <a:rPr lang="en-US" dirty="0"/>
              <a:t>, styled using standard CSS for compatibility.</a:t>
            </a:r>
            <a:br>
              <a:rPr lang="en-US" dirty="0"/>
            </a:br>
            <a:r>
              <a:rPr lang="en-US" dirty="0"/>
              <a:t>A </a:t>
            </a:r>
            <a:r>
              <a:rPr lang="en-US" b="1" dirty="0"/>
              <a:t>WebSocket client</a:t>
            </a:r>
            <a:r>
              <a:rPr lang="en-US" dirty="0"/>
              <a:t> enables real-time status updates.</a:t>
            </a:r>
          </a:p>
          <a:p>
            <a:r>
              <a:rPr lang="en-US" b="1" dirty="0"/>
              <a:t>Backend</a:t>
            </a:r>
            <a:r>
              <a:rPr lang="en-US" dirty="0"/>
              <a:t>: Powered by </a:t>
            </a:r>
            <a:r>
              <a:rPr lang="en-US" b="1" dirty="0"/>
              <a:t>Node.js</a:t>
            </a:r>
            <a:r>
              <a:rPr lang="en-US" dirty="0"/>
              <a:t> and </a:t>
            </a:r>
            <a:r>
              <a:rPr lang="en-US" b="1" dirty="0"/>
              <a:t>Express.js</a:t>
            </a:r>
            <a:r>
              <a:rPr lang="en-US" dirty="0"/>
              <a:t>.</a:t>
            </a:r>
            <a:br>
              <a:rPr lang="en-US" dirty="0"/>
            </a:br>
            <a:r>
              <a:rPr lang="en-US" dirty="0"/>
              <a:t>Key libraries include:</a:t>
            </a:r>
          </a:p>
          <a:p>
            <a:r>
              <a:rPr lang="en-US" b="1" dirty="0" err="1"/>
              <a:t>multer</a:t>
            </a:r>
            <a:r>
              <a:rPr lang="en-US" dirty="0"/>
              <a:t> for secure file uploads.</a:t>
            </a:r>
          </a:p>
          <a:p>
            <a:r>
              <a:rPr lang="en-US" b="1" dirty="0" err="1"/>
              <a:t>axios</a:t>
            </a:r>
            <a:r>
              <a:rPr lang="en-US" dirty="0"/>
              <a:t> for stable API requests.</a:t>
            </a:r>
          </a:p>
          <a:p>
            <a:r>
              <a:rPr lang="en-US" b="1" dirty="0" err="1"/>
              <a:t>chokidar</a:t>
            </a:r>
            <a:r>
              <a:rPr lang="en-US" dirty="0"/>
              <a:t> for live file monitoring.</a:t>
            </a:r>
          </a:p>
          <a:p>
            <a:r>
              <a:rPr lang="en-US" b="1" dirty="0" err="1"/>
              <a:t>ws</a:t>
            </a:r>
            <a:r>
              <a:rPr lang="en-US" dirty="0"/>
              <a:t> for bidirectional WebSocket communication.</a:t>
            </a:r>
          </a:p>
          <a:p>
            <a:r>
              <a:rPr lang="en-US" b="1" dirty="0"/>
              <a:t>AI Core</a:t>
            </a:r>
            <a:r>
              <a:rPr lang="en-US" dirty="0"/>
              <a:t>: Uses </a:t>
            </a:r>
            <a:r>
              <a:rPr lang="en-US" b="1" dirty="0"/>
              <a:t>Google Gemini 1.5 Flash</a:t>
            </a:r>
            <a:r>
              <a:rPr lang="en-US" dirty="0"/>
              <a:t>, analyzing documents, detecting contradictions, and returning structured reports with suggested clarifications.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g37272eebcc5_0_5"/>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94" name="Google Shape;94;g37272eebcc5_0_5"/>
          <p:cNvPicPr preferRelativeResize="0"/>
          <p:nvPr/>
        </p:nvPicPr>
        <p:blipFill rotWithShape="1">
          <a:blip r:embed="rId3">
            <a:alphaModFix/>
          </a:blip>
          <a:srcRect/>
          <a:stretch/>
        </p:blipFill>
        <p:spPr>
          <a:xfrm>
            <a:off x="237975" y="131550"/>
            <a:ext cx="1026150" cy="1026150"/>
          </a:xfrm>
          <a:prstGeom prst="rect">
            <a:avLst/>
          </a:prstGeom>
          <a:noFill/>
          <a:ln>
            <a:noFill/>
          </a:ln>
        </p:spPr>
      </p:pic>
      <p:sp>
        <p:nvSpPr>
          <p:cNvPr id="95" name="Google Shape;95;g37272eebcc5_0_5"/>
          <p:cNvSpPr txBox="1"/>
          <p:nvPr/>
        </p:nvSpPr>
        <p:spPr>
          <a:xfrm>
            <a:off x="566425" y="277142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6" name="Google Shape;96;g37272eebcc5_0_5"/>
          <p:cNvSpPr txBox="1"/>
          <p:nvPr/>
        </p:nvSpPr>
        <p:spPr>
          <a:xfrm>
            <a:off x="306000" y="1978975"/>
            <a:ext cx="62502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sp>
        <p:nvSpPr>
          <p:cNvPr id="97" name="Google Shape;97;g37272eebcc5_0_5"/>
          <p:cNvSpPr txBox="1"/>
          <p:nvPr/>
        </p:nvSpPr>
        <p:spPr>
          <a:xfrm>
            <a:off x="2051851" y="4010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dirty="0"/>
              <a:t>Technology Used</a:t>
            </a:r>
            <a:endParaRPr sz="700" dirty="0"/>
          </a:p>
        </p:txBody>
      </p:sp>
      <p:grpSp>
        <p:nvGrpSpPr>
          <p:cNvPr id="98" name="Google Shape;98;g37272eebcc5_0_5"/>
          <p:cNvGrpSpPr/>
          <p:nvPr/>
        </p:nvGrpSpPr>
        <p:grpSpPr>
          <a:xfrm>
            <a:off x="615850" y="1188648"/>
            <a:ext cx="7994685" cy="3676019"/>
            <a:chOff x="0" y="-38100"/>
            <a:chExt cx="2083903" cy="1503300"/>
          </a:xfrm>
        </p:grpSpPr>
        <p:sp>
          <p:nvSpPr>
            <p:cNvPr id="99" name="Google Shape;99;g37272eebcc5_0_5"/>
            <p:cNvSpPr/>
            <p:nvPr/>
          </p:nvSpPr>
          <p:spPr>
            <a:xfrm>
              <a:off x="0" y="0"/>
              <a:ext cx="2083903" cy="1465108"/>
            </a:xfrm>
            <a:custGeom>
              <a:avLst/>
              <a:gdLst/>
              <a:ahLst/>
              <a:cxnLst/>
              <a:rect l="l" t="t" r="r" b="b"/>
              <a:pathLst>
                <a:path w="2083903" h="1465108" extrusionOk="0">
                  <a:moveTo>
                    <a:pt x="0" y="0"/>
                  </a:moveTo>
                  <a:lnTo>
                    <a:pt x="2083903" y="0"/>
                  </a:lnTo>
                  <a:lnTo>
                    <a:pt x="2083903" y="1465108"/>
                  </a:lnTo>
                  <a:lnTo>
                    <a:pt x="0" y="1465108"/>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00" name="Google Shape;100;g37272eebcc5_0_5"/>
            <p:cNvSpPr txBox="1"/>
            <p:nvPr/>
          </p:nvSpPr>
          <p:spPr>
            <a:xfrm>
              <a:off x="0" y="-38100"/>
              <a:ext cx="2083800" cy="15033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5" name="TextBox 4">
            <a:extLst>
              <a:ext uri="{FF2B5EF4-FFF2-40B4-BE49-F238E27FC236}">
                <a16:creationId xmlns:a16="http://schemas.microsoft.com/office/drawing/2014/main" id="{9DFE43B2-8146-62E3-7FB3-5FCB5AE8A501}"/>
              </a:ext>
            </a:extLst>
          </p:cNvPr>
          <p:cNvSpPr txBox="1"/>
          <p:nvPr/>
        </p:nvSpPr>
        <p:spPr>
          <a:xfrm>
            <a:off x="744936" y="2094696"/>
            <a:ext cx="7912695" cy="954107"/>
          </a:xfrm>
          <a:prstGeom prst="rect">
            <a:avLst/>
          </a:prstGeom>
          <a:noFill/>
        </p:spPr>
        <p:txBody>
          <a:bodyPr wrap="square">
            <a:spAutoFit/>
          </a:bodyPr>
          <a:lstStyle/>
          <a:p>
            <a:r>
              <a:rPr lang="en-IN" dirty="0"/>
              <a:t>React.js – For building the interactive UI of your document checker.HTML/CSS – Standard markup and styling; including flexbox for </a:t>
            </a:r>
            <a:r>
              <a:rPr lang="en-IN" dirty="0" err="1"/>
              <a:t>layout.JavaScript</a:t>
            </a:r>
            <a:r>
              <a:rPr lang="en-IN" dirty="0"/>
              <a:t> (ES6+) – For handling file uploads, state management, and API </a:t>
            </a:r>
            <a:r>
              <a:rPr lang="en-IN" dirty="0" err="1"/>
              <a:t>calls.Fetch</a:t>
            </a:r>
            <a:r>
              <a:rPr lang="en-IN" dirty="0"/>
              <a:t> API – For sending POST requests with uploaded files to your </a:t>
            </a:r>
            <a:r>
              <a:rPr lang="en-IN" dirty="0" err="1"/>
              <a:t>backend.File</a:t>
            </a:r>
            <a:r>
              <a:rPr lang="en-IN" dirty="0"/>
              <a:t> Upload Input</a:t>
            </a:r>
          </a:p>
        </p:txBody>
      </p:sp>
      <p:sp>
        <p:nvSpPr>
          <p:cNvPr id="7" name="TextBox 6">
            <a:extLst>
              <a:ext uri="{FF2B5EF4-FFF2-40B4-BE49-F238E27FC236}">
                <a16:creationId xmlns:a16="http://schemas.microsoft.com/office/drawing/2014/main" id="{22513D09-37B1-8279-942E-BBE53E080B72}"/>
              </a:ext>
            </a:extLst>
          </p:cNvPr>
          <p:cNvSpPr txBox="1"/>
          <p:nvPr/>
        </p:nvSpPr>
        <p:spPr>
          <a:xfrm>
            <a:off x="751050" y="3537329"/>
            <a:ext cx="7953678" cy="1169551"/>
          </a:xfrm>
          <a:prstGeom prst="rect">
            <a:avLst/>
          </a:prstGeom>
          <a:noFill/>
        </p:spPr>
        <p:txBody>
          <a:bodyPr wrap="square">
            <a:spAutoFit/>
          </a:bodyPr>
          <a:lstStyle/>
          <a:p>
            <a:r>
              <a:rPr lang="en-IN" dirty="0"/>
              <a:t>Node.js – JavaScript runtime for running your backend server.Express.js – Web framework for creating APIs (routes like /check-docs).CORS – Middleware to allow cross-origin requests from your </a:t>
            </a:r>
            <a:r>
              <a:rPr lang="en-IN" dirty="0" err="1"/>
              <a:t>frontend.express-fileupload</a:t>
            </a:r>
            <a:r>
              <a:rPr lang="en-IN" dirty="0"/>
              <a:t> – Middleware to handle file </a:t>
            </a:r>
            <a:r>
              <a:rPr lang="en-IN" dirty="0" err="1"/>
              <a:t>uploads.fs</a:t>
            </a:r>
            <a:r>
              <a:rPr lang="en-IN" dirty="0"/>
              <a:t> &amp; path – Node.js modules to read/write files and handle file </a:t>
            </a:r>
            <a:r>
              <a:rPr lang="en-IN" dirty="0" err="1"/>
              <a:t>paths.dotenv</a:t>
            </a:r>
            <a:r>
              <a:rPr lang="en-IN" dirty="0"/>
              <a:t> – To load environment variables like </a:t>
            </a:r>
            <a:r>
              <a:rPr lang="en-IN" dirty="0" err="1"/>
              <a:t>GOOGLE_API_KEY.@google-ai</a:t>
            </a:r>
            <a:r>
              <a:rPr lang="en-IN" dirty="0"/>
              <a:t>/</a:t>
            </a:r>
            <a:r>
              <a:rPr lang="en-IN" dirty="0" err="1"/>
              <a:t>generativelanguage</a:t>
            </a:r>
            <a:endParaRPr lang="en-IN" dirty="0"/>
          </a:p>
        </p:txBody>
      </p:sp>
      <p:sp>
        <p:nvSpPr>
          <p:cNvPr id="9" name="TextBox 8">
            <a:extLst>
              <a:ext uri="{FF2B5EF4-FFF2-40B4-BE49-F238E27FC236}">
                <a16:creationId xmlns:a16="http://schemas.microsoft.com/office/drawing/2014/main" id="{A536908C-B671-F471-613F-9CD96D697D51}"/>
              </a:ext>
            </a:extLst>
          </p:cNvPr>
          <p:cNvSpPr txBox="1"/>
          <p:nvPr/>
        </p:nvSpPr>
        <p:spPr>
          <a:xfrm>
            <a:off x="615455" y="1749831"/>
            <a:ext cx="4665688" cy="307777"/>
          </a:xfrm>
          <a:prstGeom prst="rect">
            <a:avLst/>
          </a:prstGeom>
          <a:noFill/>
        </p:spPr>
        <p:txBody>
          <a:bodyPr wrap="square">
            <a:spAutoFit/>
          </a:bodyPr>
          <a:lstStyle/>
          <a:p>
            <a:r>
              <a:rPr lang="en-IN" dirty="0"/>
              <a:t>Frontend</a:t>
            </a:r>
          </a:p>
        </p:txBody>
      </p:sp>
      <p:sp>
        <p:nvSpPr>
          <p:cNvPr id="11" name="TextBox 10">
            <a:extLst>
              <a:ext uri="{FF2B5EF4-FFF2-40B4-BE49-F238E27FC236}">
                <a16:creationId xmlns:a16="http://schemas.microsoft.com/office/drawing/2014/main" id="{B2DBFB7C-4187-7FB4-34D2-54666ACCE382}"/>
              </a:ext>
            </a:extLst>
          </p:cNvPr>
          <p:cNvSpPr txBox="1"/>
          <p:nvPr/>
        </p:nvSpPr>
        <p:spPr>
          <a:xfrm>
            <a:off x="663610" y="3183515"/>
            <a:ext cx="4665688" cy="307777"/>
          </a:xfrm>
          <a:prstGeom prst="rect">
            <a:avLst/>
          </a:prstGeom>
          <a:noFill/>
        </p:spPr>
        <p:txBody>
          <a:bodyPr wrap="square">
            <a:spAutoFit/>
          </a:bodyPr>
          <a:lstStyle/>
          <a:p>
            <a:r>
              <a:rPr lang="en-IN" dirty="0"/>
              <a:t>Backend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pic>
        <p:nvPicPr>
          <p:cNvPr id="105" name="Google Shape;105;p5"/>
          <p:cNvPicPr preferRelativeResize="0"/>
          <p:nvPr/>
        </p:nvPicPr>
        <p:blipFill rotWithShape="1">
          <a:blip r:embed="rId3">
            <a:alphaModFix/>
          </a:blip>
          <a:srcRect/>
          <a:stretch/>
        </p:blipFill>
        <p:spPr>
          <a:xfrm>
            <a:off x="419925" y="131025"/>
            <a:ext cx="1026150" cy="1026150"/>
          </a:xfrm>
          <a:prstGeom prst="rect">
            <a:avLst/>
          </a:prstGeom>
          <a:noFill/>
          <a:ln>
            <a:noFill/>
          </a:ln>
        </p:spPr>
      </p:pic>
      <p:grpSp>
        <p:nvGrpSpPr>
          <p:cNvPr id="106" name="Google Shape;106;p5"/>
          <p:cNvGrpSpPr/>
          <p:nvPr/>
        </p:nvGrpSpPr>
        <p:grpSpPr>
          <a:xfrm>
            <a:off x="4891900" y="1188675"/>
            <a:ext cx="3960442" cy="3530299"/>
            <a:chOff x="0" y="-38100"/>
            <a:chExt cx="2086200" cy="850900"/>
          </a:xfrm>
        </p:grpSpPr>
        <p:sp>
          <p:nvSpPr>
            <p:cNvPr id="107" name="Google Shape;107;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08" name="Google Shape;108;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09" name="Google Shape;109;p5"/>
          <p:cNvSpPr txBox="1"/>
          <p:nvPr/>
        </p:nvSpPr>
        <p:spPr>
          <a:xfrm>
            <a:off x="1966798" y="201350"/>
            <a:ext cx="52104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2500" b="1"/>
              <a:t>Flowchart &amp; Supporting Images</a:t>
            </a:r>
            <a:endParaRPr sz="700"/>
          </a:p>
        </p:txBody>
      </p:sp>
      <p:sp>
        <p:nvSpPr>
          <p:cNvPr id="110" name="Google Shape;110;p5"/>
          <p:cNvSpPr txBox="1"/>
          <p:nvPr/>
        </p:nvSpPr>
        <p:spPr>
          <a:xfrm>
            <a:off x="4894073" y="2960475"/>
            <a:ext cx="3956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i="0" u="none" strike="noStrike" cap="none" dirty="0">
                <a:solidFill>
                  <a:srgbClr val="000000"/>
                </a:solidFill>
                <a:latin typeface="Arial"/>
                <a:ea typeface="Arial"/>
                <a:cs typeface="Arial"/>
                <a:sym typeface="Arial"/>
              </a:rPr>
              <a:t>Flowchart</a:t>
            </a:r>
            <a:endParaRPr sz="700" dirty="0"/>
          </a:p>
        </p:txBody>
      </p:sp>
      <p:grpSp>
        <p:nvGrpSpPr>
          <p:cNvPr id="111" name="Google Shape;111;p5"/>
          <p:cNvGrpSpPr/>
          <p:nvPr/>
        </p:nvGrpSpPr>
        <p:grpSpPr>
          <a:xfrm>
            <a:off x="526825" y="1188650"/>
            <a:ext cx="3960442" cy="3530299"/>
            <a:chOff x="0" y="-38100"/>
            <a:chExt cx="2086200" cy="850900"/>
          </a:xfrm>
        </p:grpSpPr>
        <p:sp>
          <p:nvSpPr>
            <p:cNvPr id="112" name="Google Shape;112;p5"/>
            <p:cNvSpPr/>
            <p:nvPr/>
          </p:nvSpPr>
          <p:spPr>
            <a:xfrm>
              <a:off x="0" y="0"/>
              <a:ext cx="2086152" cy="812800"/>
            </a:xfrm>
            <a:custGeom>
              <a:avLst/>
              <a:gdLst/>
              <a:ahLst/>
              <a:cxnLst/>
              <a:rect l="l" t="t" r="r" b="b"/>
              <a:pathLst>
                <a:path w="2086152" h="812800" extrusionOk="0">
                  <a:moveTo>
                    <a:pt x="0" y="0"/>
                  </a:moveTo>
                  <a:lnTo>
                    <a:pt x="2086152" y="0"/>
                  </a:lnTo>
                  <a:lnTo>
                    <a:pt x="2086152" y="812800"/>
                  </a:lnTo>
                  <a:lnTo>
                    <a:pt x="0" y="812800"/>
                  </a:lnTo>
                  <a:close/>
                </a:path>
              </a:pathLst>
            </a:custGeom>
            <a:solidFill>
              <a:srgbClr val="FFFFFF"/>
            </a:solidFill>
            <a:ln w="38100" cap="sq" cmpd="sng">
              <a:solidFill>
                <a:srgbClr val="000000"/>
              </a:solidFill>
              <a:prstDash val="solid"/>
              <a:miter lim="8000"/>
              <a:headEnd type="none" w="sm" len="sm"/>
              <a:tailEnd type="none" w="sm" len="sm"/>
            </a:ln>
          </p:spPr>
          <p:txBody>
            <a:bodyPr/>
            <a:lstStyle/>
            <a:p>
              <a:endParaRPr lang="en-IN"/>
            </a:p>
          </p:txBody>
        </p:sp>
        <p:sp>
          <p:nvSpPr>
            <p:cNvPr id="113" name="Google Shape;113;p5"/>
            <p:cNvSpPr txBox="1"/>
            <p:nvPr/>
          </p:nvSpPr>
          <p:spPr>
            <a:xfrm>
              <a:off x="0" y="-38100"/>
              <a:ext cx="2086200" cy="850800"/>
            </a:xfrm>
            <a:prstGeom prst="rect">
              <a:avLst/>
            </a:prstGeom>
            <a:noFill/>
            <a:ln>
              <a:noFill/>
            </a:ln>
          </p:spPr>
          <p:txBody>
            <a:bodyPr spcFirstLastPara="1" wrap="square" lIns="25400" tIns="25400" rIns="25400" bIns="25400" anchor="ctr" anchorCtr="0">
              <a:noAutofit/>
            </a:bodyPr>
            <a:lstStyle/>
            <a:p>
              <a:pPr marL="0" marR="0" lvl="0" indent="0" algn="ctr" rtl="0">
                <a:lnSpc>
                  <a:spcPct val="147722"/>
                </a:lnSpc>
                <a:spcBef>
                  <a:spcPts val="0"/>
                </a:spcBef>
                <a:spcAft>
                  <a:spcPts val="0"/>
                </a:spcAft>
                <a:buNone/>
              </a:pPr>
              <a:endParaRPr sz="900" b="0" i="0" u="none" strike="noStrike" cap="none">
                <a:solidFill>
                  <a:srgbClr val="000000"/>
                </a:solidFill>
                <a:latin typeface="Calibri"/>
                <a:ea typeface="Calibri"/>
                <a:cs typeface="Calibri"/>
                <a:sym typeface="Calibri"/>
              </a:endParaRPr>
            </a:p>
          </p:txBody>
        </p:sp>
      </p:grpSp>
      <p:sp>
        <p:nvSpPr>
          <p:cNvPr id="114" name="Google Shape;114;p5"/>
          <p:cNvSpPr txBox="1"/>
          <p:nvPr/>
        </p:nvSpPr>
        <p:spPr>
          <a:xfrm>
            <a:off x="1156012" y="2932663"/>
            <a:ext cx="2702100" cy="2310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None/>
            </a:pPr>
            <a:r>
              <a:rPr lang="en-GB" sz="1500" b="1" dirty="0"/>
              <a:t>Supporting Images</a:t>
            </a:r>
            <a:endParaRPr sz="700" dirty="0"/>
          </a:p>
        </p:txBody>
      </p:sp>
      <p:pic>
        <p:nvPicPr>
          <p:cNvPr id="7" name="Picture 6" descr="A screenshot of a computer&#10;&#10;AI-generated content may be incorrect.">
            <a:extLst>
              <a:ext uri="{FF2B5EF4-FFF2-40B4-BE49-F238E27FC236}">
                <a16:creationId xmlns:a16="http://schemas.microsoft.com/office/drawing/2014/main" id="{8BBC40C4-2D66-5EB8-202C-5F487EBFFAA1}"/>
              </a:ext>
            </a:extLst>
          </p:cNvPr>
          <p:cNvPicPr>
            <a:picLocks noChangeAspect="1"/>
          </p:cNvPicPr>
          <p:nvPr/>
        </p:nvPicPr>
        <p:blipFill>
          <a:blip r:embed="rId4"/>
          <a:stretch>
            <a:fillRect/>
          </a:stretch>
        </p:blipFill>
        <p:spPr>
          <a:xfrm>
            <a:off x="524746" y="1346723"/>
            <a:ext cx="4047253" cy="3371812"/>
          </a:xfrm>
          <a:prstGeom prst="rect">
            <a:avLst/>
          </a:prstGeom>
        </p:spPr>
      </p:pic>
      <p:pic>
        <p:nvPicPr>
          <p:cNvPr id="9" name="Picture 8" descr="A diagram of a software development process&#10;&#10;AI-generated content may be incorrect.">
            <a:extLst>
              <a:ext uri="{FF2B5EF4-FFF2-40B4-BE49-F238E27FC236}">
                <a16:creationId xmlns:a16="http://schemas.microsoft.com/office/drawing/2014/main" id="{B518976B-35B7-EB24-487A-345CA1CC450A}"/>
              </a:ext>
            </a:extLst>
          </p:cNvPr>
          <p:cNvPicPr>
            <a:picLocks noChangeAspect="1"/>
          </p:cNvPicPr>
          <p:nvPr/>
        </p:nvPicPr>
        <p:blipFill>
          <a:blip r:embed="rId5"/>
          <a:stretch>
            <a:fillRect/>
          </a:stretch>
        </p:blipFill>
        <p:spPr>
          <a:xfrm>
            <a:off x="4891900" y="1334659"/>
            <a:ext cx="3986325" cy="338387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p:nvPr/>
        </p:nvSpPr>
        <p:spPr>
          <a:xfrm>
            <a:off x="1979700" y="3944776"/>
            <a:ext cx="7348200" cy="307800"/>
          </a:xfrm>
          <a:prstGeom prst="rect">
            <a:avLst/>
          </a:prstGeom>
          <a:noFill/>
          <a:ln>
            <a:noFill/>
          </a:ln>
        </p:spPr>
        <p:txBody>
          <a:bodyPr spcFirstLastPara="1" wrap="square" lIns="91425" tIns="45700" rIns="91425" bIns="45700" anchor="t" anchorCtr="0">
            <a:spAutoFit/>
          </a:bodyPr>
          <a:lstStyle/>
          <a:p>
            <a:pPr marL="302260" marR="0" lvl="1"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IBM Plex Sans"/>
              <a:ea typeface="IBM Plex Sans"/>
              <a:cs typeface="IBM Plex Sans"/>
              <a:sym typeface="IBM Plex Sans"/>
            </a:endParaRPr>
          </a:p>
        </p:txBody>
      </p:sp>
      <p:pic>
        <p:nvPicPr>
          <p:cNvPr id="120" name="Google Shape;120;p6"/>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1" name="Google Shape;121;p6"/>
          <p:cNvSpPr txBox="1"/>
          <p:nvPr/>
        </p:nvSpPr>
        <p:spPr>
          <a:xfrm>
            <a:off x="2051850" y="289313"/>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i="0" u="none" strike="noStrike" cap="none" dirty="0">
                <a:solidFill>
                  <a:srgbClr val="000000"/>
                </a:solidFill>
                <a:latin typeface="Arial"/>
                <a:ea typeface="Arial"/>
                <a:cs typeface="Arial"/>
                <a:sym typeface="Arial"/>
              </a:rPr>
              <a:t>Feasibility and Market Use</a:t>
            </a:r>
            <a:endParaRPr sz="700" b="0" i="0" u="none" strike="noStrike" cap="none" dirty="0">
              <a:solidFill>
                <a:srgbClr val="000000"/>
              </a:solidFill>
              <a:latin typeface="Arial"/>
              <a:ea typeface="Arial"/>
              <a:cs typeface="Arial"/>
              <a:sym typeface="Arial"/>
            </a:endParaRPr>
          </a:p>
        </p:txBody>
      </p:sp>
      <p:sp>
        <p:nvSpPr>
          <p:cNvPr id="122" name="Google Shape;122;p6"/>
          <p:cNvSpPr/>
          <p:nvPr/>
        </p:nvSpPr>
        <p:spPr>
          <a:xfrm>
            <a:off x="3563875" y="4760425"/>
            <a:ext cx="807000" cy="333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6"/>
          <p:cNvSpPr/>
          <p:nvPr/>
        </p:nvSpPr>
        <p:spPr>
          <a:xfrm>
            <a:off x="8309225" y="4835750"/>
            <a:ext cx="656400" cy="2046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23C77B4-6EB9-EB9C-99FE-94CEA9AD2C91}"/>
              </a:ext>
            </a:extLst>
          </p:cNvPr>
          <p:cNvSpPr>
            <a:spLocks noChangeArrowheads="1"/>
          </p:cNvSpPr>
          <p:nvPr/>
        </p:nvSpPr>
        <p:spPr bwMode="auto">
          <a:xfrm rot="10800000" flipV="1">
            <a:off x="149393" y="1849459"/>
            <a:ext cx="7560527"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t>The </a:t>
            </a:r>
            <a:r>
              <a:rPr lang="en-US" b="1" dirty="0"/>
              <a:t>Smart Doc Checker Agent</a:t>
            </a:r>
            <a:r>
              <a:rPr lang="en-US" dirty="0"/>
              <a:t> is highly feasible due to its use of robust, scalable, and open-source technologies like </a:t>
            </a:r>
            <a:r>
              <a:rPr lang="en-US" b="1" dirty="0"/>
              <a:t>Node.js</a:t>
            </a:r>
            <a:r>
              <a:rPr lang="en-US" dirty="0"/>
              <a:t>, </a:t>
            </a:r>
            <a:r>
              <a:rPr lang="en-US" b="1" dirty="0"/>
              <a:t>Express</a:t>
            </a:r>
            <a:r>
              <a:rPr lang="en-US" dirty="0"/>
              <a:t>, and </a:t>
            </a:r>
            <a:r>
              <a:rPr lang="en-US" b="1" dirty="0"/>
              <a:t>React</a:t>
            </a:r>
            <a:r>
              <a:rPr lang="en-US" dirty="0"/>
              <a:t>.</a:t>
            </a:r>
            <a:br>
              <a:rPr lang="en-US" dirty="0"/>
            </a:br>
            <a:r>
              <a:rPr lang="en-US" dirty="0"/>
              <a:t>It leverages </a:t>
            </a:r>
            <a:r>
              <a:rPr lang="en-US" b="1" dirty="0"/>
              <a:t>Google’s Gemini AI API</a:t>
            </a:r>
            <a:r>
              <a:rPr lang="en-US" dirty="0"/>
              <a:t>, ensuring accuracy and production-grade performance.</a:t>
            </a:r>
            <a:br>
              <a:rPr lang="en-US" dirty="0"/>
            </a:br>
            <a:r>
              <a:rPr lang="en-US" dirty="0"/>
              <a:t>The system is technically strong, cost-effective, and easy to maintain.</a:t>
            </a:r>
          </a:p>
          <a:p>
            <a:r>
              <a:rPr lang="en-US" b="1" dirty="0"/>
              <a:t>Market Use</a:t>
            </a:r>
            <a:r>
              <a:rPr lang="en-US" dirty="0"/>
              <a:t>:</a:t>
            </a:r>
          </a:p>
          <a:p>
            <a:r>
              <a:rPr lang="en-US" b="1" dirty="0"/>
              <a:t>Legal &amp; Corporate</a:t>
            </a:r>
            <a:r>
              <a:rPr lang="en-US" dirty="0"/>
              <a:t>: Contract and compliance verification.</a:t>
            </a:r>
          </a:p>
          <a:p>
            <a:r>
              <a:rPr lang="en-US" b="1" dirty="0"/>
              <a:t>Human Resources</a:t>
            </a:r>
            <a:r>
              <a:rPr lang="en-US" dirty="0"/>
              <a:t>: Checking policies and handbooks for consistency.</a:t>
            </a:r>
          </a:p>
          <a:p>
            <a:r>
              <a:rPr lang="en-US" b="1" dirty="0"/>
              <a:t>Education</a:t>
            </a:r>
            <a:r>
              <a:rPr lang="en-US" dirty="0"/>
              <a:t>: Auditing syllabi and official circulars.</a:t>
            </a:r>
          </a:p>
          <a:p>
            <a:r>
              <a:rPr lang="en-US" b="1" dirty="0"/>
              <a:t>Startups/SMBs</a:t>
            </a:r>
            <a:r>
              <a:rPr lang="en-US" dirty="0"/>
              <a:t>: Affordable documentation management.</a:t>
            </a:r>
          </a:p>
          <a:p>
            <a:r>
              <a:rPr lang="en-US" dirty="0"/>
              <a:t>By reducing errors, saving time, and preventing disputes, it offers a strong </a:t>
            </a:r>
            <a:r>
              <a:rPr lang="en-US" b="1" dirty="0"/>
              <a:t>value proposition</a:t>
            </a:r>
            <a:r>
              <a:rPr lang="en-US" dirty="0"/>
              <a:t> and wide market appeal.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36ba1536f02_0_19"/>
          <p:cNvPicPr preferRelativeResize="0"/>
          <p:nvPr/>
        </p:nvPicPr>
        <p:blipFill rotWithShape="1">
          <a:blip r:embed="rId3">
            <a:alphaModFix/>
          </a:blip>
          <a:srcRect/>
          <a:stretch/>
        </p:blipFill>
        <p:spPr>
          <a:xfrm>
            <a:off x="414075" y="103963"/>
            <a:ext cx="978624" cy="978624"/>
          </a:xfrm>
          <a:prstGeom prst="rect">
            <a:avLst/>
          </a:prstGeom>
          <a:noFill/>
          <a:ln>
            <a:noFill/>
          </a:ln>
        </p:spPr>
      </p:pic>
      <p:sp>
        <p:nvSpPr>
          <p:cNvPr id="129" name="Google Shape;129;g36ba1536f02_0_19"/>
          <p:cNvSpPr txBox="1"/>
          <p:nvPr/>
        </p:nvSpPr>
        <p:spPr>
          <a:xfrm>
            <a:off x="1979700" y="400825"/>
            <a:ext cx="5040300" cy="384900"/>
          </a:xfrm>
          <a:prstGeom prst="rect">
            <a:avLst/>
          </a:prstGeom>
          <a:noFill/>
          <a:ln>
            <a:noFill/>
          </a:ln>
        </p:spPr>
        <p:txBody>
          <a:bodyPr spcFirstLastPara="1" wrap="square" lIns="0" tIns="0" rIns="0" bIns="0" anchor="t" anchorCtr="0">
            <a:spAutoFit/>
          </a:bodyPr>
          <a:lstStyle/>
          <a:p>
            <a:pPr marL="0" marR="0" lvl="0" indent="0" algn="ctr" rtl="0">
              <a:lnSpc>
                <a:spcPct val="140000"/>
              </a:lnSpc>
              <a:spcBef>
                <a:spcPts val="0"/>
              </a:spcBef>
              <a:spcAft>
                <a:spcPts val="0"/>
              </a:spcAft>
              <a:buClr>
                <a:srgbClr val="000000"/>
              </a:buClr>
              <a:buSzPts val="2500"/>
              <a:buFont typeface="Arial"/>
              <a:buNone/>
            </a:pPr>
            <a:r>
              <a:rPr lang="en-GB" sz="2500" b="1" dirty="0"/>
              <a:t>Conclusion</a:t>
            </a:r>
            <a:endParaRPr sz="700" b="0" i="0" u="none" strike="noStrike" cap="none" dirty="0">
              <a:solidFill>
                <a:srgbClr val="000000"/>
              </a:solidFill>
              <a:latin typeface="Arial"/>
              <a:ea typeface="Arial"/>
              <a:cs typeface="Arial"/>
              <a:sym typeface="Arial"/>
            </a:endParaRPr>
          </a:p>
        </p:txBody>
      </p:sp>
      <p:sp>
        <p:nvSpPr>
          <p:cNvPr id="3" name="TextBox 2">
            <a:extLst>
              <a:ext uri="{FF2B5EF4-FFF2-40B4-BE49-F238E27FC236}">
                <a16:creationId xmlns:a16="http://schemas.microsoft.com/office/drawing/2014/main" id="{F1887346-10B9-73EB-93CA-CE61748685D5}"/>
              </a:ext>
            </a:extLst>
          </p:cNvPr>
          <p:cNvSpPr txBox="1"/>
          <p:nvPr/>
        </p:nvSpPr>
        <p:spPr>
          <a:xfrm>
            <a:off x="414075" y="1663809"/>
            <a:ext cx="8231837" cy="1815882"/>
          </a:xfrm>
          <a:prstGeom prst="rect">
            <a:avLst/>
          </a:prstGeom>
          <a:noFill/>
        </p:spPr>
        <p:txBody>
          <a:bodyPr wrap="square">
            <a:spAutoFit/>
          </a:bodyPr>
          <a:lstStyle/>
          <a:p>
            <a:r>
              <a:rPr lang="en-US" dirty="0"/>
              <a:t>The project is a complete and successful implementation of all requirements. The development process systematically addressed and resolved several critical challenges, including:</a:t>
            </a:r>
          </a:p>
          <a:p>
            <a:r>
              <a:rPr lang="en-US" dirty="0"/>
              <a:t>* Overcoming persistent dependency conflicts and a corrupted Python package.</a:t>
            </a:r>
          </a:p>
          <a:p>
            <a:r>
              <a:rPr lang="en-US" dirty="0"/>
              <a:t>* Implementing a robust file-to-text conversion process.</a:t>
            </a:r>
          </a:p>
          <a:p>
            <a:r>
              <a:rPr lang="en-US" dirty="0"/>
              <a:t>* Successfully building a real-time, WebSocket-based communication channel between the backend and frontend for live updates.</a:t>
            </a:r>
          </a:p>
          <a:p>
            <a:r>
              <a:rPr lang="en-US" dirty="0"/>
              <a:t>The final application is a fully functional prototype that not only meets but exceeds the project's original objectives, demonstrating a mastery of both modern web development and AI integration. </a:t>
            </a:r>
            <a:r>
              <a:rPr lang="en-US" dirty="0" err="1"/>
              <a:t>i</a:t>
            </a:r>
            <a:endParaRPr 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On-screen Show (16:9)</PresentationFormat>
  <Paragraphs>54</Paragraphs>
  <Slides>7</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Merriweather</vt:lpstr>
      <vt:lpstr>IBM Plex Sans</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 sathvik Reddy</cp:lastModifiedBy>
  <cp:revision>1</cp:revision>
  <dcterms:modified xsi:type="dcterms:W3CDTF">2025-09-19T09:37:35Z</dcterms:modified>
</cp:coreProperties>
</file>