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8000"/>
                </a:lnTo>
                <a:lnTo>
                  <a:pt x="3007613" y="6858000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9"/>
                </a:lnTo>
                <a:lnTo>
                  <a:pt x="2587037" y="6857999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5" y="6858000"/>
                </a:lnTo>
                <a:lnTo>
                  <a:pt x="2851435" y="6858000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6" y="0"/>
                </a:moveTo>
                <a:lnTo>
                  <a:pt x="1018438" y="0"/>
                </a:lnTo>
                <a:lnTo>
                  <a:pt x="0" y="6858000"/>
                </a:lnTo>
                <a:lnTo>
                  <a:pt x="1290066" y="6858000"/>
                </a:lnTo>
                <a:lnTo>
                  <a:pt x="1290066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8000"/>
                </a:lnTo>
                <a:lnTo>
                  <a:pt x="1248325" y="6858000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8000"/>
                </a:lnTo>
                <a:lnTo>
                  <a:pt x="3007613" y="6858000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9"/>
                </a:lnTo>
                <a:lnTo>
                  <a:pt x="2587037" y="6857999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5" y="6858000"/>
                </a:lnTo>
                <a:lnTo>
                  <a:pt x="2851435" y="6858000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6" y="0"/>
                </a:moveTo>
                <a:lnTo>
                  <a:pt x="1018438" y="0"/>
                </a:lnTo>
                <a:lnTo>
                  <a:pt x="0" y="6858000"/>
                </a:lnTo>
                <a:lnTo>
                  <a:pt x="1290066" y="6858000"/>
                </a:lnTo>
                <a:lnTo>
                  <a:pt x="1290066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8000"/>
                </a:lnTo>
                <a:lnTo>
                  <a:pt x="1248325" y="6858000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8000"/>
                </a:lnTo>
                <a:lnTo>
                  <a:pt x="3007613" y="6858000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9"/>
                </a:lnTo>
                <a:lnTo>
                  <a:pt x="2587037" y="6857999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5" y="6858000"/>
                </a:lnTo>
                <a:lnTo>
                  <a:pt x="2851435" y="6858000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6" y="0"/>
                </a:moveTo>
                <a:lnTo>
                  <a:pt x="1018438" y="0"/>
                </a:lnTo>
                <a:lnTo>
                  <a:pt x="0" y="6858000"/>
                </a:lnTo>
                <a:lnTo>
                  <a:pt x="1290066" y="6858000"/>
                </a:lnTo>
                <a:lnTo>
                  <a:pt x="1290066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8000"/>
                </a:lnTo>
                <a:lnTo>
                  <a:pt x="1248325" y="6858000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158" y="626364"/>
            <a:ext cx="72891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409700" y="4813300"/>
            <a:ext cx="2268220" cy="1724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Group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Members</a:t>
            </a:r>
            <a:endParaRPr sz="2400">
              <a:latin typeface="Trebuchet MS"/>
              <a:cs typeface="Trebuchet MS"/>
            </a:endParaRPr>
          </a:p>
          <a:p>
            <a:pPr marL="375285" indent="-362585">
              <a:lnSpc>
                <a:spcPts val="2840"/>
              </a:lnSpc>
              <a:buAutoNum type="arabicPeriod"/>
              <a:tabLst>
                <a:tab pos="375285" algn="l"/>
              </a:tabLst>
            </a:pPr>
            <a:r>
              <a:rPr dirty="0" sz="2400">
                <a:latin typeface="Trebuchet MS"/>
                <a:cs typeface="Trebuchet MS"/>
              </a:rPr>
              <a:t>Shayon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Deb</a:t>
            </a:r>
            <a:endParaRPr sz="2400">
              <a:latin typeface="Trebuchet MS"/>
              <a:cs typeface="Trebuchet MS"/>
            </a:endParaRPr>
          </a:p>
          <a:p>
            <a:pPr marL="367030" indent="-354330">
              <a:lnSpc>
                <a:spcPts val="2640"/>
              </a:lnSpc>
              <a:spcBef>
                <a:spcPts val="20"/>
              </a:spcBef>
              <a:buAutoNum type="arabicPeriod"/>
              <a:tabLst>
                <a:tab pos="367030" algn="l"/>
              </a:tabLst>
            </a:pPr>
            <a:r>
              <a:rPr dirty="0" sz="2400" spc="-10">
                <a:latin typeface="Trebuchet MS"/>
                <a:cs typeface="Trebuchet MS"/>
              </a:rPr>
              <a:t>Kartikeya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ts val="2400"/>
              </a:lnSpc>
              <a:buAutoNum type="arabicPeriod"/>
              <a:tabLst>
                <a:tab pos="354965" algn="l"/>
              </a:tabLst>
            </a:pPr>
            <a:r>
              <a:rPr dirty="0" sz="2400" spc="-10">
                <a:latin typeface="Trebuchet MS"/>
                <a:cs typeface="Trebuchet MS"/>
              </a:rPr>
              <a:t>Rahul</a:t>
            </a:r>
            <a:endParaRPr sz="2400">
              <a:latin typeface="Trebuchet MS"/>
              <a:cs typeface="Trebuchet MS"/>
            </a:endParaRPr>
          </a:p>
          <a:p>
            <a:pPr marL="367665" indent="-354965">
              <a:lnSpc>
                <a:spcPts val="2640"/>
              </a:lnSpc>
              <a:buAutoNum type="arabicPeriod"/>
              <a:tabLst>
                <a:tab pos="367665" algn="l"/>
              </a:tabLst>
            </a:pPr>
            <a:r>
              <a:rPr dirty="0" sz="2400" spc="-25">
                <a:latin typeface="Trebuchet MS"/>
                <a:cs typeface="Trebuchet MS"/>
              </a:rPr>
              <a:t>Preetika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Priya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40"/>
              <a:t>Data</a:t>
            </a:r>
            <a:r>
              <a:rPr dirty="0" sz="5400" spc="-580"/>
              <a:t> </a:t>
            </a:r>
            <a:r>
              <a:rPr dirty="0" sz="5400" spc="-280"/>
              <a:t>Conversion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756158" y="2838450"/>
            <a:ext cx="7061834" cy="20193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dirty="0" sz="24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4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dirty="0" sz="24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24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dirty="0" sz="24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dirty="0" sz="24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24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24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dirty="0" sz="24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4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dirty="0" sz="24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24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dirty="0" sz="24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4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dirty="0" sz="24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Model</a:t>
            </a:r>
            <a:r>
              <a:rPr dirty="0" spc="-415"/>
              <a:t> </a:t>
            </a:r>
            <a:r>
              <a:rPr dirty="0" spc="-165"/>
              <a:t>Building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Splitting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into</a:t>
            </a:r>
            <a:r>
              <a:rPr dirty="0" spc="-55"/>
              <a:t> </a:t>
            </a:r>
            <a:r>
              <a:rPr dirty="0" spc="-20"/>
              <a:t>Training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5"/>
              <a:t>Testing</a:t>
            </a:r>
            <a:r>
              <a:rPr dirty="0" spc="-50"/>
              <a:t> </a:t>
            </a:r>
            <a:r>
              <a:rPr dirty="0" spc="-20"/>
              <a:t>Sets</a:t>
            </a:r>
            <a:endParaRPr sz="1450">
              <a:latin typeface="Lucida Sans Unicode"/>
              <a:cs typeface="Lucida Sans Unicode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first</a:t>
            </a:r>
            <a:r>
              <a:rPr dirty="0" spc="-50"/>
              <a:t> </a:t>
            </a:r>
            <a:r>
              <a:rPr dirty="0"/>
              <a:t>basic</a:t>
            </a:r>
            <a:r>
              <a:rPr dirty="0" spc="-40"/>
              <a:t> </a:t>
            </a:r>
            <a:r>
              <a:rPr dirty="0"/>
              <a:t>step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 spc="-10"/>
              <a:t>regression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 spc="-10"/>
              <a:t>performing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10"/>
              <a:t>train-</a:t>
            </a:r>
            <a:r>
              <a:rPr dirty="0"/>
              <a:t>test</a:t>
            </a:r>
            <a:r>
              <a:rPr dirty="0" spc="-45"/>
              <a:t> </a:t>
            </a:r>
            <a:r>
              <a:rPr dirty="0"/>
              <a:t>split,</a:t>
            </a:r>
            <a:r>
              <a:rPr dirty="0" spc="-4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have</a:t>
            </a:r>
            <a:r>
              <a:rPr dirty="0" spc="-35"/>
              <a:t> </a:t>
            </a:r>
            <a:r>
              <a:rPr dirty="0"/>
              <a:t>chosen</a:t>
            </a:r>
            <a:r>
              <a:rPr dirty="0" spc="-30"/>
              <a:t> </a:t>
            </a:r>
            <a:r>
              <a:rPr dirty="0" spc="-10"/>
              <a:t>70:30 ratio.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/>
              <a:t>RFE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Feature</a:t>
            </a:r>
            <a:r>
              <a:rPr dirty="0" spc="-40"/>
              <a:t> </a:t>
            </a:r>
            <a:r>
              <a:rPr dirty="0" spc="-10"/>
              <a:t>Selection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Running</a:t>
            </a:r>
            <a:r>
              <a:rPr dirty="0" spc="-35"/>
              <a:t> </a:t>
            </a:r>
            <a:r>
              <a:rPr dirty="0"/>
              <a:t>RFE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15</a:t>
            </a:r>
            <a:r>
              <a:rPr dirty="0" spc="-40"/>
              <a:t> </a:t>
            </a:r>
            <a:r>
              <a:rPr dirty="0"/>
              <a:t>variables</a:t>
            </a:r>
            <a:r>
              <a:rPr dirty="0" spc="-45"/>
              <a:t> </a:t>
            </a:r>
            <a:r>
              <a:rPr dirty="0"/>
              <a:t>as</a:t>
            </a:r>
            <a:r>
              <a:rPr dirty="0" spc="-45"/>
              <a:t> </a:t>
            </a:r>
            <a:r>
              <a:rPr dirty="0" spc="-10"/>
              <a:t>output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Building</a:t>
            </a:r>
            <a:r>
              <a:rPr dirty="0" spc="-35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-10"/>
              <a:t>removing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variable</a:t>
            </a:r>
            <a:r>
              <a:rPr dirty="0" spc="-30"/>
              <a:t> </a:t>
            </a:r>
            <a:r>
              <a:rPr dirty="0"/>
              <a:t>whose</a:t>
            </a:r>
            <a:r>
              <a:rPr dirty="0" spc="-30"/>
              <a:t> </a:t>
            </a:r>
            <a:r>
              <a:rPr dirty="0"/>
              <a:t>p-</a:t>
            </a:r>
            <a:r>
              <a:rPr dirty="0" spc="-25"/>
              <a:t> </a:t>
            </a:r>
            <a:r>
              <a:rPr dirty="0"/>
              <a:t>value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 spc="-10"/>
              <a:t>greater</a:t>
            </a:r>
            <a:r>
              <a:rPr dirty="0" spc="-30"/>
              <a:t> </a:t>
            </a:r>
            <a:r>
              <a:rPr dirty="0"/>
              <a:t>than</a:t>
            </a:r>
            <a:r>
              <a:rPr dirty="0" spc="-20"/>
              <a:t> </a:t>
            </a:r>
            <a:r>
              <a:rPr dirty="0"/>
              <a:t>0.05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25"/>
              <a:t>vif</a:t>
            </a:r>
            <a:endParaRPr sz="145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</a:pPr>
            <a:r>
              <a:rPr dirty="0"/>
              <a:t>value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 spc="-10"/>
              <a:t>greater</a:t>
            </a:r>
            <a:r>
              <a:rPr dirty="0" spc="-35"/>
              <a:t> </a:t>
            </a:r>
            <a:r>
              <a:rPr dirty="0"/>
              <a:t>than</a:t>
            </a:r>
            <a:r>
              <a:rPr dirty="0" spc="-25"/>
              <a:t> </a:t>
            </a:r>
            <a:r>
              <a:rPr dirty="0" spc="-50"/>
              <a:t>5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pc="-10"/>
              <a:t>Predictions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test</a:t>
            </a:r>
            <a:r>
              <a:rPr dirty="0" spc="-50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 spc="-25"/>
              <a:t>set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Overall</a:t>
            </a:r>
            <a:r>
              <a:rPr dirty="0" spc="-90"/>
              <a:t> </a:t>
            </a:r>
            <a:r>
              <a:rPr dirty="0"/>
              <a:t>accuracy</a:t>
            </a:r>
            <a:r>
              <a:rPr dirty="0" spc="-75"/>
              <a:t> </a:t>
            </a:r>
            <a:r>
              <a:rPr dirty="0" spc="-25"/>
              <a:t>81%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ROC</a:t>
            </a:r>
            <a:r>
              <a:rPr dirty="0" spc="-280"/>
              <a:t> </a:t>
            </a:r>
            <a:r>
              <a:rPr dirty="0" spc="-105"/>
              <a:t>Curve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dirty="0" sz="180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dirty="0" sz="1800" spc="-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dirty="0" sz="180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dirty="0" sz="1800" spc="-1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1800" spc="3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sensitivity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3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6993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(In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3405" indent="-217804">
              <a:lnSpc>
                <a:spcPct val="100000"/>
              </a:lnSpc>
              <a:buAutoNum type="alphaLcPeriod"/>
              <a:tabLst>
                <a:tab pos="57340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235">
              <a:lnSpc>
                <a:spcPct val="100000"/>
              </a:lnSpc>
              <a:buAutoNum type="alphaLcPeriod"/>
              <a:tabLst>
                <a:tab pos="58483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dirty="0" sz="18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0705" indent="-205104">
              <a:lnSpc>
                <a:spcPct val="100000"/>
              </a:lnSpc>
              <a:buAutoNum type="alphaLcPeriod"/>
              <a:tabLst>
                <a:tab pos="56070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dirty="0" sz="18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3405" indent="-217804">
              <a:lnSpc>
                <a:spcPct val="100000"/>
              </a:lnSpc>
              <a:buAutoNum type="alphaLcPeriod"/>
              <a:tabLst>
                <a:tab pos="573405" algn="l"/>
              </a:tabLst>
            </a:pP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235">
              <a:lnSpc>
                <a:spcPct val="100000"/>
              </a:lnSpc>
              <a:buAutoNum type="alphaLcPeriod"/>
              <a:tabLst>
                <a:tab pos="58483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chat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origin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287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their 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56158" y="1390650"/>
            <a:ext cx="8213725" cy="246443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sells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if, say,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dirty="0" sz="1800" spc="3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day,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580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8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1800" spc="3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1800" spc="3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6158" y="4517390"/>
            <a:ext cx="6513830" cy="15367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dirty="0" sz="1800" spc="-4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1800" spc="-20" b="1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Solution</a:t>
            </a:r>
            <a:r>
              <a:rPr dirty="0" spc="-470"/>
              <a:t> </a:t>
            </a:r>
            <a:r>
              <a:rPr dirty="0" spc="-12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6158" y="1431376"/>
            <a:ext cx="9093200" cy="508063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09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09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090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090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09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outliers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lvl="1" marL="581025" indent="-208279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102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Univariate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lvl="1" marL="581025" indent="-208279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102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Bivariate</a:t>
            </a:r>
            <a:r>
              <a:rPr dirty="0" sz="18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3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dirty="0" sz="14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Data</a:t>
            </a:r>
            <a:r>
              <a:rPr dirty="0" spc="-570"/>
              <a:t> </a:t>
            </a:r>
            <a:r>
              <a:rPr dirty="0" spc="-105"/>
              <a:t>Manipulation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650" y="1435049"/>
            <a:ext cx="8150225" cy="460692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dirty="0" sz="13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7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7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754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822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dirty="0" sz="17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dirty="0" sz="1700" spc="3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dirty="0" sz="13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“Lead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Number”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700" spc="3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variance,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“Do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dirty="0" sz="1700" spc="3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“Newspaper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dirty="0" sz="17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7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dirty="0" sz="17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dirty="0" sz="1700" spc="2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4139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6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35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17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did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dirty="0" sz="1700" spc="3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Education’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‘Lead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6158" y="626364"/>
            <a:ext cx="99758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Categorical</a:t>
            </a:r>
            <a:r>
              <a:rPr dirty="0" spc="-240"/>
              <a:t> </a:t>
            </a:r>
            <a:r>
              <a:rPr dirty="0" spc="-20"/>
              <a:t>Variable</a:t>
            </a:r>
            <a:r>
              <a:rPr dirty="0" spc="-245"/>
              <a:t> </a:t>
            </a:r>
            <a:r>
              <a:rPr dirty="0" spc="-10"/>
              <a:t>Relation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 descr="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aayushiaggarwal97@gmail.com</dc:creator>
  <dc:title>Lead Score Case Study</dc:title>
  <dcterms:created xsi:type="dcterms:W3CDTF">2025-01-20T06:24:55Z</dcterms:created>
  <dcterms:modified xsi:type="dcterms:W3CDTF">2025-01-20T06:24:55Z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2025-01-20T00:00:00Z</vt:filetime>
  </property>
  <property fmtid="{D5CDD505-2E9C-101B-9397-08002B2CF9AE}" pid="5" name="Producer">
    <vt:lpwstr>3.0.24 (5.1.8) </vt:lpwstr>
  </property>
</Properties>
</file>