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460"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Karthikeya1125/Steganography/tree/mai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 Karthikeya Valisetty</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Karthikeya Valisetty</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 </a:t>
            </a:r>
            <a:r>
              <a:rPr lang="en-US" sz="2000" b="1" dirty="0" smtClean="0">
                <a:solidFill>
                  <a:schemeClr val="accent1">
                    <a:lumMod val="75000"/>
                  </a:schemeClr>
                </a:solidFill>
                <a:latin typeface="Arial"/>
                <a:cs typeface="Arial"/>
              </a:rPr>
              <a:t>Anil </a:t>
            </a:r>
            <a:r>
              <a:rPr lang="en-US" sz="2000" b="1" dirty="0" err="1" smtClean="0">
                <a:solidFill>
                  <a:schemeClr val="accent1">
                    <a:lumMod val="75000"/>
                  </a:schemeClr>
                </a:solidFill>
                <a:latin typeface="Arial"/>
                <a:cs typeface="Arial"/>
              </a:rPr>
              <a:t>Neerukonda</a:t>
            </a:r>
            <a:r>
              <a:rPr lang="en-US" sz="2000" b="1" dirty="0" smtClean="0">
                <a:solidFill>
                  <a:schemeClr val="accent1">
                    <a:lumMod val="75000"/>
                  </a:schemeClr>
                </a:solidFill>
                <a:latin typeface="Arial"/>
                <a:cs typeface="Arial"/>
              </a:rPr>
              <a:t> Institute of Technology and Sciences</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2400" dirty="0"/>
              <a:t>With increasing cyber threats, secure communication methods are essential to prevent unauthorized access. This project focuses on developing an image-based steganography system to embed and extract confidential data while maintaining image quality. The goal is to ensure high imperceptibility, resistance to </a:t>
            </a:r>
            <a:r>
              <a:rPr lang="en-IN" sz="2400" dirty="0" err="1"/>
              <a:t>steganalysis</a:t>
            </a:r>
            <a:r>
              <a:rPr lang="en-IN" sz="2400" dirty="0"/>
              <a:t>, and a secure retrieval mechanism.</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581192" y="1344706"/>
            <a:ext cx="11167650" cy="5261822"/>
          </a:xfrm>
        </p:spPr>
        <p:txBody>
          <a:bodyPr vert="horz" lIns="91440" tIns="45720" rIns="91440" bIns="45720" rtlCol="0" anchor="ctr">
            <a:noAutofit/>
          </a:bodyPr>
          <a:lstStyle/>
          <a:p>
            <a:pPr marL="0" indent="0">
              <a:buNone/>
            </a:pPr>
            <a:r>
              <a:rPr lang="en-IN" dirty="0"/>
              <a:t>Libraries Used:</a:t>
            </a:r>
          </a:p>
          <a:p>
            <a:r>
              <a:rPr lang="en-IN" dirty="0" err="1"/>
              <a:t>OpenCV</a:t>
            </a:r>
            <a:r>
              <a:rPr lang="en-IN" dirty="0"/>
              <a:t> (cv2) – Used for reading and writing images (cv2.imread(), cv2.imwrite()).</a:t>
            </a:r>
          </a:p>
          <a:p>
            <a:r>
              <a:rPr lang="en-IN" dirty="0"/>
              <a:t>OS (</a:t>
            </a:r>
            <a:r>
              <a:rPr lang="en-IN" dirty="0" err="1"/>
              <a:t>os</a:t>
            </a:r>
            <a:r>
              <a:rPr lang="en-IN" dirty="0"/>
              <a:t>) – Used for opening the encrypted image file (</a:t>
            </a:r>
            <a:r>
              <a:rPr lang="en-IN" dirty="0" err="1"/>
              <a:t>os.system</a:t>
            </a:r>
            <a:r>
              <a:rPr lang="en-IN" dirty="0"/>
              <a:t>("start encryptedImage.jpg")).</a:t>
            </a:r>
          </a:p>
          <a:p>
            <a:r>
              <a:rPr lang="en-IN" dirty="0"/>
              <a:t>String (string) (Imported but not used in the code) – Typically used for handling text-based operations.</a:t>
            </a:r>
          </a:p>
          <a:p>
            <a:r>
              <a:rPr lang="en-IN" dirty="0"/>
              <a:t>Built-in Python Libraries – Includes input(), print(), </a:t>
            </a:r>
            <a:r>
              <a:rPr lang="en-IN" dirty="0" err="1"/>
              <a:t>dict</a:t>
            </a:r>
            <a:r>
              <a:rPr lang="en-IN" dirty="0"/>
              <a:t>(), etc., which are core Python functions.</a:t>
            </a:r>
          </a:p>
          <a:p>
            <a:pPr marL="0" indent="0">
              <a:buNone/>
            </a:pPr>
            <a:r>
              <a:rPr lang="en-IN" dirty="0"/>
              <a:t>Platforms Supported:</a:t>
            </a:r>
          </a:p>
          <a:p>
            <a:r>
              <a:rPr lang="en-IN" dirty="0"/>
              <a:t>Windows OS – The </a:t>
            </a:r>
            <a:r>
              <a:rPr lang="en-IN" dirty="0" err="1"/>
              <a:t>os.system</a:t>
            </a:r>
            <a:r>
              <a:rPr lang="en-IN" dirty="0"/>
              <a:t>("start encryptedImage.jpg") command is Windows-specific for opening the image file.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a:bodyPr>
          <a:lstStyle/>
          <a:p>
            <a:pPr marL="342900" indent="-342900">
              <a:buAutoNum type="arabicPeriod"/>
            </a:pPr>
            <a:r>
              <a:rPr lang="en-IN" sz="1600" dirty="0" smtClean="0">
                <a:solidFill>
                  <a:srgbClr val="0F0F0F"/>
                </a:solidFill>
              </a:rPr>
              <a:t>Simplicity </a:t>
            </a:r>
            <a:r>
              <a:rPr lang="en-IN" sz="1600" dirty="0">
                <a:solidFill>
                  <a:srgbClr val="0F0F0F"/>
                </a:solidFill>
              </a:rPr>
              <a:t>and </a:t>
            </a:r>
            <a:r>
              <a:rPr lang="en-IN" sz="1600" dirty="0" smtClean="0">
                <a:solidFill>
                  <a:srgbClr val="0F0F0F"/>
                </a:solidFill>
              </a:rPr>
              <a:t>Minimalism: The </a:t>
            </a:r>
            <a:r>
              <a:rPr lang="en-IN" sz="1600" dirty="0">
                <a:solidFill>
                  <a:srgbClr val="0F0F0F"/>
                </a:solidFill>
              </a:rPr>
              <a:t>code is short and straightforward, making it easy to understand for beginners</a:t>
            </a:r>
            <a:r>
              <a:rPr lang="en-IN" sz="1600" dirty="0" smtClean="0">
                <a:solidFill>
                  <a:srgbClr val="0F0F0F"/>
                </a:solidFill>
              </a:rPr>
              <a:t>. It </a:t>
            </a:r>
            <a:r>
              <a:rPr lang="en-IN" sz="1600" dirty="0">
                <a:solidFill>
                  <a:srgbClr val="0F0F0F"/>
                </a:solidFill>
              </a:rPr>
              <a:t>does not rely on external steganography libraries like </a:t>
            </a:r>
            <a:r>
              <a:rPr lang="en-IN" sz="1600" dirty="0" err="1">
                <a:solidFill>
                  <a:srgbClr val="0F0F0F"/>
                </a:solidFill>
              </a:rPr>
              <a:t>Stegano</a:t>
            </a:r>
            <a:r>
              <a:rPr lang="en-IN" sz="1600" dirty="0">
                <a:solidFill>
                  <a:srgbClr val="0F0F0F"/>
                </a:solidFill>
              </a:rPr>
              <a:t> or </a:t>
            </a:r>
            <a:r>
              <a:rPr lang="en-IN" sz="1600" dirty="0" err="1">
                <a:solidFill>
                  <a:srgbClr val="0F0F0F"/>
                </a:solidFill>
              </a:rPr>
              <a:t>pysteg</a:t>
            </a:r>
            <a:r>
              <a:rPr lang="en-IN" sz="1600" dirty="0">
                <a:solidFill>
                  <a:srgbClr val="0F0F0F"/>
                </a:solidFill>
              </a:rPr>
              <a:t>. Instead, it directly manipulates pixel values using </a:t>
            </a:r>
            <a:r>
              <a:rPr lang="en-IN" sz="1600" dirty="0" err="1">
                <a:solidFill>
                  <a:srgbClr val="0F0F0F"/>
                </a:solidFill>
              </a:rPr>
              <a:t>OpenCV</a:t>
            </a:r>
            <a:r>
              <a:rPr lang="en-IN" sz="1600" dirty="0" smtClean="0">
                <a:solidFill>
                  <a:srgbClr val="0F0F0F"/>
                </a:solidFill>
              </a:rPr>
              <a:t>.</a:t>
            </a:r>
          </a:p>
          <a:p>
            <a:pPr marL="342900" indent="-342900">
              <a:buAutoNum type="arabicPeriod"/>
            </a:pPr>
            <a:r>
              <a:rPr lang="en-IN" sz="1600" dirty="0" smtClean="0">
                <a:solidFill>
                  <a:srgbClr val="0F0F0F"/>
                </a:solidFill>
              </a:rPr>
              <a:t>Direct </a:t>
            </a:r>
            <a:r>
              <a:rPr lang="en-IN" sz="1600" dirty="0">
                <a:solidFill>
                  <a:srgbClr val="0F0F0F"/>
                </a:solidFill>
              </a:rPr>
              <a:t>Pixel </a:t>
            </a:r>
            <a:r>
              <a:rPr lang="en-IN" sz="1600" dirty="0" smtClean="0">
                <a:solidFill>
                  <a:srgbClr val="0F0F0F"/>
                </a:solidFill>
              </a:rPr>
              <a:t>Modification: It </a:t>
            </a:r>
            <a:r>
              <a:rPr lang="en-IN" sz="1600" dirty="0">
                <a:solidFill>
                  <a:srgbClr val="0F0F0F"/>
                </a:solidFill>
              </a:rPr>
              <a:t>embeds message characters into individual pixel values (n, m, z) without using LSB (Least Significant Bit) techniques, which are commonly used in other steganography methods</a:t>
            </a:r>
            <a:r>
              <a:rPr lang="en-IN" sz="1600" dirty="0" smtClean="0">
                <a:solidFill>
                  <a:srgbClr val="0F0F0F"/>
                </a:solidFill>
              </a:rPr>
              <a:t>. This </a:t>
            </a:r>
            <a:r>
              <a:rPr lang="en-IN" sz="1600" dirty="0">
                <a:solidFill>
                  <a:srgbClr val="0F0F0F"/>
                </a:solidFill>
              </a:rPr>
              <a:t>approach makes it less detectable by traditional </a:t>
            </a:r>
            <a:r>
              <a:rPr lang="en-IN" sz="1600" dirty="0" err="1">
                <a:solidFill>
                  <a:srgbClr val="0F0F0F"/>
                </a:solidFill>
              </a:rPr>
              <a:t>steganalysis</a:t>
            </a:r>
            <a:r>
              <a:rPr lang="en-IN" sz="1600" dirty="0">
                <a:solidFill>
                  <a:srgbClr val="0F0F0F"/>
                </a:solidFill>
              </a:rPr>
              <a:t> techniques, as it alters pixel intensity directly instead of just the LSB</a:t>
            </a:r>
            <a:r>
              <a:rPr lang="en-IN" sz="1600" dirty="0" smtClean="0">
                <a:solidFill>
                  <a:srgbClr val="0F0F0F"/>
                </a:solidFill>
              </a:rPr>
              <a:t>.</a:t>
            </a:r>
          </a:p>
          <a:p>
            <a:pPr marL="342900" indent="-342900">
              <a:buAutoNum type="arabicPeriod"/>
            </a:pPr>
            <a:r>
              <a:rPr lang="en-IN" sz="1600" dirty="0" smtClean="0">
                <a:solidFill>
                  <a:srgbClr val="0F0F0F"/>
                </a:solidFill>
              </a:rPr>
              <a:t>Simple </a:t>
            </a:r>
            <a:r>
              <a:rPr lang="en-IN" sz="1600" dirty="0">
                <a:solidFill>
                  <a:srgbClr val="0F0F0F"/>
                </a:solidFill>
              </a:rPr>
              <a:t>Password </a:t>
            </a:r>
            <a:r>
              <a:rPr lang="en-IN" sz="1600" dirty="0" smtClean="0">
                <a:solidFill>
                  <a:srgbClr val="0F0F0F"/>
                </a:solidFill>
              </a:rPr>
              <a:t>Protection: The </a:t>
            </a:r>
            <a:r>
              <a:rPr lang="en-IN" sz="1600" dirty="0">
                <a:solidFill>
                  <a:srgbClr val="0F0F0F"/>
                </a:solidFill>
              </a:rPr>
              <a:t>encryption process includes a passcode requirement for decryption, adding a basic security layer</a:t>
            </a:r>
            <a:r>
              <a:rPr lang="en-IN" sz="1600" dirty="0" smtClean="0">
                <a:solidFill>
                  <a:srgbClr val="0F0F0F"/>
                </a:solidFill>
              </a:rPr>
              <a:t>. Although </a:t>
            </a:r>
            <a:r>
              <a:rPr lang="en-IN" sz="1600" dirty="0">
                <a:solidFill>
                  <a:srgbClr val="0F0F0F"/>
                </a:solidFill>
              </a:rPr>
              <a:t>this implementation is not cryptographically secure, it introduces an authentication mechanism, which many simple steganography scripts lack</a:t>
            </a:r>
            <a:r>
              <a:rPr lang="en-IN" sz="1600" dirty="0" smtClean="0">
                <a:solidFill>
                  <a:srgbClr val="0F0F0F"/>
                </a:solidFill>
              </a:rPr>
              <a:t>.</a:t>
            </a:r>
          </a:p>
          <a:p>
            <a:pPr marL="342900" indent="-342900">
              <a:buAutoNum type="arabicPeriod"/>
            </a:pPr>
            <a:r>
              <a:rPr lang="en-IN" sz="1600" dirty="0" smtClean="0">
                <a:solidFill>
                  <a:srgbClr val="0F0F0F"/>
                </a:solidFill>
              </a:rPr>
              <a:t>Self-Sufficient Approach: The </a:t>
            </a:r>
            <a:r>
              <a:rPr lang="en-IN" sz="1600" dirty="0">
                <a:solidFill>
                  <a:srgbClr val="0F0F0F"/>
                </a:solidFill>
              </a:rPr>
              <a:t>code does not require additional dependencies beyond </a:t>
            </a:r>
            <a:r>
              <a:rPr lang="en-IN" sz="1600" dirty="0" err="1">
                <a:solidFill>
                  <a:srgbClr val="0F0F0F"/>
                </a:solidFill>
              </a:rPr>
              <a:t>OpenCV</a:t>
            </a:r>
            <a:r>
              <a:rPr lang="en-IN" sz="1600" dirty="0">
                <a:solidFill>
                  <a:srgbClr val="0F0F0F"/>
                </a:solidFill>
              </a:rPr>
              <a:t> and Python’s built-in libraries</a:t>
            </a:r>
            <a:r>
              <a:rPr lang="en-IN" sz="1600" dirty="0" smtClean="0">
                <a:solidFill>
                  <a:srgbClr val="0F0F0F"/>
                </a:solidFill>
              </a:rPr>
              <a:t>. Many </a:t>
            </a:r>
            <a:r>
              <a:rPr lang="en-IN" sz="1600" dirty="0">
                <a:solidFill>
                  <a:srgbClr val="0F0F0F"/>
                </a:solidFill>
              </a:rPr>
              <a:t>other steganography implementations rely on pre-built modules, while this code implements encoding/decoding logic manually</a:t>
            </a:r>
            <a:r>
              <a:rPr lang="en-IN" sz="1600" dirty="0" smtClean="0">
                <a:solidFill>
                  <a:srgbClr val="0F0F0F"/>
                </a:solidFill>
              </a:rPr>
              <a:t>.</a:t>
            </a:r>
          </a:p>
          <a:p>
            <a:pPr marL="342900" indent="-342900">
              <a:buAutoNum type="arabicPeriod"/>
            </a:pPr>
            <a:r>
              <a:rPr lang="en-IN" sz="1600" dirty="0" smtClean="0">
                <a:solidFill>
                  <a:srgbClr val="0F0F0F"/>
                </a:solidFill>
              </a:rPr>
              <a:t>Platform-Specific Execution: The </a:t>
            </a:r>
            <a:r>
              <a:rPr lang="en-IN" sz="1600" dirty="0">
                <a:solidFill>
                  <a:srgbClr val="0F0F0F"/>
                </a:solidFill>
              </a:rPr>
              <a:t>code automatically opens the encrypted image using </a:t>
            </a:r>
            <a:r>
              <a:rPr lang="en-IN" sz="1600" dirty="0" err="1">
                <a:solidFill>
                  <a:srgbClr val="0F0F0F"/>
                </a:solidFill>
              </a:rPr>
              <a:t>os.system</a:t>
            </a:r>
            <a:r>
              <a:rPr lang="en-IN" sz="1600" dirty="0">
                <a:solidFill>
                  <a:srgbClr val="0F0F0F"/>
                </a:solidFill>
              </a:rPr>
              <a:t>(), making it more user-friendly</a:t>
            </a:r>
            <a:r>
              <a:rPr lang="en-IN" sz="1600" dirty="0" smtClean="0">
                <a:solidFill>
                  <a:srgbClr val="0F0F0F"/>
                </a:solidFill>
              </a:rPr>
              <a:t>. However</a:t>
            </a:r>
            <a:r>
              <a:rPr lang="en-IN" sz="1600" dirty="0">
                <a:solidFill>
                  <a:srgbClr val="0F0F0F"/>
                </a:solidFill>
              </a:rPr>
              <a:t>, this is Windows-specific, requiring modification for Linux/</a:t>
            </a:r>
            <a:r>
              <a:rPr lang="en-IN" sz="1600" dirty="0" err="1">
                <a:solidFill>
                  <a:srgbClr val="0F0F0F"/>
                </a:solidFill>
              </a:rPr>
              <a:t>macOS</a:t>
            </a:r>
            <a:r>
              <a:rPr lang="en-IN" sz="1600" dirty="0">
                <a:solidFill>
                  <a:srgbClr val="0F0F0F"/>
                </a:solidFill>
              </a:rPr>
              <a:t> compatibility.</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p:txBody>
          <a:bodyPr/>
          <a:lstStyle/>
          <a:p>
            <a:r>
              <a:rPr lang="en-IN" dirty="0"/>
              <a:t>Cybersecurity Researchers &amp; Ethical Hackers – For studying data hiding techniques and testing </a:t>
            </a:r>
            <a:r>
              <a:rPr lang="en-IN" dirty="0" err="1"/>
              <a:t>steganalysis</a:t>
            </a:r>
            <a:r>
              <a:rPr lang="en-IN" dirty="0"/>
              <a:t> methods to detect hidden messages</a:t>
            </a:r>
            <a:r>
              <a:rPr lang="en-IN" dirty="0" smtClean="0"/>
              <a:t>.</a:t>
            </a:r>
          </a:p>
          <a:p>
            <a:r>
              <a:rPr lang="en-IN" dirty="0" smtClean="0"/>
              <a:t>Journalists </a:t>
            </a:r>
            <a:r>
              <a:rPr lang="en-IN" dirty="0"/>
              <a:t>&amp; </a:t>
            </a:r>
            <a:r>
              <a:rPr lang="en-IN" dirty="0" err="1"/>
              <a:t>Whistleblowers</a:t>
            </a:r>
            <a:r>
              <a:rPr lang="en-IN" dirty="0"/>
              <a:t> – To covertly transmit sensitive information in regions with strict censorship</a:t>
            </a:r>
            <a:r>
              <a:rPr lang="en-IN" dirty="0" smtClean="0"/>
              <a:t>.</a:t>
            </a:r>
          </a:p>
          <a:p>
            <a:r>
              <a:rPr lang="en-IN" dirty="0" smtClean="0"/>
              <a:t>Law </a:t>
            </a:r>
            <a:r>
              <a:rPr lang="en-IN" dirty="0"/>
              <a:t>Enforcement &amp; Intelligence Agencies – For covert communication, digital forensics, and cybercrime investigations</a:t>
            </a:r>
            <a:r>
              <a:rPr lang="en-IN" dirty="0" smtClean="0"/>
              <a:t>.</a:t>
            </a:r>
          </a:p>
          <a:p>
            <a:r>
              <a:rPr lang="en-IN" dirty="0" smtClean="0"/>
              <a:t>Privacy-Conscious </a:t>
            </a:r>
            <a:r>
              <a:rPr lang="en-IN" dirty="0"/>
              <a:t>Individuals – To secure personal data within images as an alternative to encryption.</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Picture 4"/>
          <p:cNvPicPr>
            <a:picLocks noChangeAspect="1"/>
          </p:cNvPicPr>
          <p:nvPr/>
        </p:nvPicPr>
        <p:blipFill>
          <a:blip r:embed="rId2"/>
          <a:stretch>
            <a:fillRect/>
          </a:stretch>
        </p:blipFill>
        <p:spPr>
          <a:xfrm>
            <a:off x="581025" y="2572483"/>
            <a:ext cx="5262486" cy="2873775"/>
          </a:xfrm>
          <a:prstGeom prst="rect">
            <a:avLst/>
          </a:prstGeom>
        </p:spPr>
      </p:pic>
      <p:pic>
        <p:nvPicPr>
          <p:cNvPr id="6" name="Content Placeholder 5"/>
          <p:cNvPicPr>
            <a:picLocks noGrp="1" noChangeAspect="1"/>
          </p:cNvPicPr>
          <p:nvPr>
            <p:ph idx="1"/>
          </p:nvPr>
        </p:nvPicPr>
        <p:blipFill>
          <a:blip r:embed="rId3"/>
          <a:stretch>
            <a:fillRect/>
          </a:stretch>
        </p:blipFill>
        <p:spPr>
          <a:xfrm>
            <a:off x="581025" y="1298028"/>
            <a:ext cx="11029950" cy="1274455"/>
          </a:xfrm>
          <a:prstGeom prst="rect">
            <a:avLst/>
          </a:prstGeom>
        </p:spPr>
      </p:pic>
      <p:pic>
        <p:nvPicPr>
          <p:cNvPr id="7" name="Picture 6"/>
          <p:cNvPicPr>
            <a:picLocks noChangeAspect="1"/>
          </p:cNvPicPr>
          <p:nvPr/>
        </p:nvPicPr>
        <p:blipFill>
          <a:blip r:embed="rId4"/>
          <a:stretch>
            <a:fillRect/>
          </a:stretch>
        </p:blipFill>
        <p:spPr>
          <a:xfrm>
            <a:off x="0" y="5585449"/>
            <a:ext cx="12192000" cy="850772"/>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lstStyle/>
          <a:p>
            <a:pPr marL="0" indent="0">
              <a:buNone/>
            </a:pPr>
            <a:r>
              <a:rPr lang="en-IN" dirty="0"/>
              <a:t>Steganography is a vital technique for secure communication by hiding data within digital media. This project explored various embedding and extraction methods, ensuring confidentiality. The results emphasize the need for strong algorithms to resist detection. Steganography remains relevant in cybersecurity, digital forensics, and secure data transmission. Future improvements can enhance detection resistance and encryption integration.</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pPr marL="0" indent="0">
              <a:buNone/>
            </a:pPr>
            <a:r>
              <a:rPr lang="en-IN" dirty="0" smtClean="0">
                <a:hlinkClick r:id="rId2"/>
              </a:rPr>
              <a:t>https://github.com/Karthikeya1125/Steganography/tree/main</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99</TotalTime>
  <Words>533</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32</cp:revision>
  <dcterms:created xsi:type="dcterms:W3CDTF">2021-05-26T16:50:10Z</dcterms:created>
  <dcterms:modified xsi:type="dcterms:W3CDTF">2025-02-26T05:05:34Z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