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5" r:id="rId1"/>
  </p:sldMasterIdLst>
  <p:notesMasterIdLst>
    <p:notesMasterId r:id="rId19"/>
  </p:notesMasterIdLst>
  <p:handoutMasterIdLst>
    <p:handoutMasterId r:id="rId20"/>
  </p:handoutMasterIdLst>
  <p:sldIdLst>
    <p:sldId id="256" r:id="rId2"/>
    <p:sldId id="257" r:id="rId3"/>
    <p:sldId id="266" r:id="rId4"/>
    <p:sldId id="267" r:id="rId5"/>
    <p:sldId id="273" r:id="rId6"/>
    <p:sldId id="274" r:id="rId7"/>
    <p:sldId id="285" r:id="rId8"/>
    <p:sldId id="268" r:id="rId9"/>
    <p:sldId id="280" r:id="rId10"/>
    <p:sldId id="281" r:id="rId11"/>
    <p:sldId id="282" r:id="rId12"/>
    <p:sldId id="275" r:id="rId13"/>
    <p:sldId id="270" r:id="rId14"/>
    <p:sldId id="283" r:id="rId15"/>
    <p:sldId id="284" r:id="rId16"/>
    <p:sldId id="269" r:id="rId17"/>
    <p:sldId id="28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9EFEB28-B9CD-49E1-A0C9-D982AFCD62F7}">
          <p14:sldIdLst>
            <p14:sldId id="256"/>
            <p14:sldId id="257"/>
            <p14:sldId id="266"/>
            <p14:sldId id="267"/>
            <p14:sldId id="273"/>
            <p14:sldId id="274"/>
            <p14:sldId id="285"/>
            <p14:sldId id="268"/>
            <p14:sldId id="280"/>
            <p14:sldId id="281"/>
            <p14:sldId id="282"/>
            <p14:sldId id="275"/>
            <p14:sldId id="270"/>
            <p14:sldId id="283"/>
            <p14:sldId id="284"/>
            <p14:sldId id="269"/>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33"/>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B45782-C86E-41B9-A542-C88BA230BB7F}" v="14" dt="2024-01-24T07:10:33.0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5033" autoAdjust="0"/>
  </p:normalViewPr>
  <p:slideViewPr>
    <p:cSldViewPr snapToGrid="0">
      <p:cViewPr varScale="1">
        <p:scale>
          <a:sx n="82" d="100"/>
          <a:sy n="82" d="100"/>
        </p:scale>
        <p:origin x="677" y="72"/>
      </p:cViewPr>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eya Hanu Prakash Kanithi" userId="5bb961f2cbc3a42b" providerId="LiveId" clId="{26B45782-C86E-41B9-A542-C88BA230BB7F}"/>
    <pc:docChg chg="undo redo custSel modSld">
      <pc:chgData name="Karthikeya Hanu Prakash Kanithi" userId="5bb961f2cbc3a42b" providerId="LiveId" clId="{26B45782-C86E-41B9-A542-C88BA230BB7F}" dt="2024-01-24T07:12:53.424" v="308" actId="20577"/>
      <pc:docMkLst>
        <pc:docMk/>
      </pc:docMkLst>
      <pc:sldChg chg="modSp mod">
        <pc:chgData name="Karthikeya Hanu Prakash Kanithi" userId="5bb961f2cbc3a42b" providerId="LiveId" clId="{26B45782-C86E-41B9-A542-C88BA230BB7F}" dt="2024-01-24T07:12:53.424" v="308" actId="20577"/>
        <pc:sldMkLst>
          <pc:docMk/>
          <pc:sldMk cId="941036683" sldId="257"/>
        </pc:sldMkLst>
        <pc:spChg chg="mod">
          <ac:chgData name="Karthikeya Hanu Prakash Kanithi" userId="5bb961f2cbc3a42b" providerId="LiveId" clId="{26B45782-C86E-41B9-A542-C88BA230BB7F}" dt="2024-01-24T07:12:53.424" v="308" actId="20577"/>
          <ac:spMkLst>
            <pc:docMk/>
            <pc:sldMk cId="941036683" sldId="257"/>
            <ac:spMk id="8" creationId="{85842A46-F52D-5FE0-C7CC-BCBE044C0FB5}"/>
          </ac:spMkLst>
        </pc:spChg>
      </pc:sldChg>
      <pc:sldChg chg="modSp mod">
        <pc:chgData name="Karthikeya Hanu Prakash Kanithi" userId="5bb961f2cbc3a42b" providerId="LiveId" clId="{26B45782-C86E-41B9-A542-C88BA230BB7F}" dt="2024-01-24T07:10:33.086" v="305" actId="108"/>
        <pc:sldMkLst>
          <pc:docMk/>
          <pc:sldMk cId="2328526108" sldId="266"/>
        </pc:sldMkLst>
        <pc:spChg chg="mod">
          <ac:chgData name="Karthikeya Hanu Prakash Kanithi" userId="5bb961f2cbc3a42b" providerId="LiveId" clId="{26B45782-C86E-41B9-A542-C88BA230BB7F}" dt="2024-01-24T07:10:33.086" v="305" actId="108"/>
          <ac:spMkLst>
            <pc:docMk/>
            <pc:sldMk cId="2328526108" sldId="266"/>
            <ac:spMk id="8" creationId="{85842A46-F52D-5FE0-C7CC-BCBE044C0FB5}"/>
          </ac:spMkLst>
        </pc:spChg>
      </pc:sldChg>
      <pc:sldChg chg="modSp mod">
        <pc:chgData name="Karthikeya Hanu Prakash Kanithi" userId="5bb961f2cbc3a42b" providerId="LiveId" clId="{26B45782-C86E-41B9-A542-C88BA230BB7F}" dt="2024-01-24T07:11:24.022" v="307" actId="20577"/>
        <pc:sldMkLst>
          <pc:docMk/>
          <pc:sldMk cId="918463250" sldId="283"/>
        </pc:sldMkLst>
        <pc:spChg chg="mod">
          <ac:chgData name="Karthikeya Hanu Prakash Kanithi" userId="5bb961f2cbc3a42b" providerId="LiveId" clId="{26B45782-C86E-41B9-A542-C88BA230BB7F}" dt="2024-01-24T07:11:24.022" v="307" actId="20577"/>
          <ac:spMkLst>
            <pc:docMk/>
            <pc:sldMk cId="918463250" sldId="283"/>
            <ac:spMk id="8" creationId="{85842A46-F52D-5FE0-C7CC-BCBE044C0FB5}"/>
          </ac:spMkLst>
        </pc:spChg>
      </pc:sldChg>
      <pc:sldChg chg="modSp mod">
        <pc:chgData name="Karthikeya Hanu Prakash Kanithi" userId="5bb961f2cbc3a42b" providerId="LiveId" clId="{26B45782-C86E-41B9-A542-C88BA230BB7F}" dt="2024-01-24T07:04:55.258" v="241" actId="20577"/>
        <pc:sldMkLst>
          <pc:docMk/>
          <pc:sldMk cId="10305587" sldId="286"/>
        </pc:sldMkLst>
        <pc:spChg chg="mod">
          <ac:chgData name="Karthikeya Hanu Prakash Kanithi" userId="5bb961f2cbc3a42b" providerId="LiveId" clId="{26B45782-C86E-41B9-A542-C88BA230BB7F}" dt="2024-01-24T07:04:55.258" v="241" actId="20577"/>
          <ac:spMkLst>
            <pc:docMk/>
            <pc:sldMk cId="10305587" sldId="286"/>
            <ac:spMk id="8" creationId="{85842A46-F52D-5FE0-C7CC-BCBE044C0FB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E5E36FF-E03F-2BCB-C4A4-22D9E9D755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19E4427-B8AD-B476-05CD-44D38976EB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1A36F9-E393-422E-B95E-78721DEF1492}" type="datetimeFigureOut">
              <a:rPr lang="en-IN" smtClean="0"/>
              <a:t>24-01-2024</a:t>
            </a:fld>
            <a:endParaRPr lang="en-IN"/>
          </a:p>
        </p:txBody>
      </p:sp>
      <p:sp>
        <p:nvSpPr>
          <p:cNvPr id="4" name="Footer Placeholder 3">
            <a:extLst>
              <a:ext uri="{FF2B5EF4-FFF2-40B4-BE49-F238E27FC236}">
                <a16:creationId xmlns:a16="http://schemas.microsoft.com/office/drawing/2014/main" id="{B87C2417-475D-E5F9-F240-673D534D64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IIT Hyderabad </a:t>
            </a:r>
          </a:p>
        </p:txBody>
      </p:sp>
      <p:sp>
        <p:nvSpPr>
          <p:cNvPr id="5" name="Slide Number Placeholder 4">
            <a:extLst>
              <a:ext uri="{FF2B5EF4-FFF2-40B4-BE49-F238E27FC236}">
                <a16:creationId xmlns:a16="http://schemas.microsoft.com/office/drawing/2014/main" id="{AF96199A-4EC4-0E06-2FEC-CCC8614E41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0ABD8E-5532-48AB-A0DA-001D244BF70F}" type="slidenum">
              <a:rPr lang="en-IN" smtClean="0"/>
              <a:t>‹#›</a:t>
            </a:fld>
            <a:endParaRPr lang="en-IN"/>
          </a:p>
        </p:txBody>
      </p:sp>
    </p:spTree>
    <p:extLst>
      <p:ext uri="{BB962C8B-B14F-4D97-AF65-F5344CB8AC3E}">
        <p14:creationId xmlns:p14="http://schemas.microsoft.com/office/powerpoint/2010/main" val="5432297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0B5AFB-AF58-460E-B8A6-C458795B6693}" type="datetimeFigureOut">
              <a:rPr lang="en-IN" smtClean="0"/>
              <a:t>24-01-2024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IIT Hyderabad </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314542-8F39-47FC-BC95-BD1BAAF0BE98}" type="slidenum">
              <a:rPr lang="en-IN" smtClean="0"/>
              <a:t>‹#›</a:t>
            </a:fld>
            <a:endParaRPr lang="en-IN"/>
          </a:p>
        </p:txBody>
      </p:sp>
    </p:spTree>
    <p:extLst>
      <p:ext uri="{BB962C8B-B14F-4D97-AF65-F5344CB8AC3E}">
        <p14:creationId xmlns:p14="http://schemas.microsoft.com/office/powerpoint/2010/main" val="30913264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314542-8F39-47FC-BC95-BD1BAAF0BE98}" type="slidenum">
              <a:rPr lang="en-IN" smtClean="0"/>
              <a:t>1</a:t>
            </a:fld>
            <a:endParaRPr lang="en-IN"/>
          </a:p>
        </p:txBody>
      </p:sp>
    </p:spTree>
    <p:extLst>
      <p:ext uri="{BB962C8B-B14F-4D97-AF65-F5344CB8AC3E}">
        <p14:creationId xmlns:p14="http://schemas.microsoft.com/office/powerpoint/2010/main" val="668340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7C5FCD77-57B5-44E3-AC22-F604E57CAF8B}" type="datetime1">
              <a:rPr lang="en-IN" smtClean="0"/>
              <a:t>24-01-2024</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r>
              <a:rPr lang="en-IN"/>
              <a:t>Inventions &amp; Innovations - IIT Hyderabad</a:t>
            </a:r>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4EDDE044-49E7-4B49-9911-018CEB4074F2}"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0254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16E303-C366-47B4-B16D-4103E497FDDE}" type="datetime1">
              <a:rPr lang="en-IN" smtClean="0"/>
              <a:t>24-01-2024</a:t>
            </a:fld>
            <a:endParaRPr lang="en-IN"/>
          </a:p>
        </p:txBody>
      </p:sp>
      <p:sp>
        <p:nvSpPr>
          <p:cNvPr id="6" name="Footer Placeholder 5"/>
          <p:cNvSpPr>
            <a:spLocks noGrp="1"/>
          </p:cNvSpPr>
          <p:nvPr>
            <p:ph type="ftr" sz="quarter" idx="11"/>
          </p:nvPr>
        </p:nvSpPr>
        <p:spPr/>
        <p:txBody>
          <a:bodyPr/>
          <a:lstStyle/>
          <a:p>
            <a:r>
              <a:rPr lang="en-IN"/>
              <a:t>Inventions &amp; Innovations - IIT Hyderabad</a:t>
            </a:r>
          </a:p>
        </p:txBody>
      </p:sp>
      <p:sp>
        <p:nvSpPr>
          <p:cNvPr id="7" name="Slide Number Placeholder 6"/>
          <p:cNvSpPr>
            <a:spLocks noGrp="1"/>
          </p:cNvSpPr>
          <p:nvPr>
            <p:ph type="sldNum" sz="quarter" idx="12"/>
          </p:nvPr>
        </p:nvSpPr>
        <p:spPr/>
        <p:txBody>
          <a:bodyPr/>
          <a:lstStyle/>
          <a:p>
            <a:fld id="{4EDDE044-49E7-4B49-9911-018CEB4074F2}" type="slidenum">
              <a:rPr lang="en-IN" smtClean="0"/>
              <a:t>‹#›</a:t>
            </a:fld>
            <a:endParaRPr lang="en-IN"/>
          </a:p>
        </p:txBody>
      </p:sp>
    </p:spTree>
    <p:extLst>
      <p:ext uri="{BB962C8B-B14F-4D97-AF65-F5344CB8AC3E}">
        <p14:creationId xmlns:p14="http://schemas.microsoft.com/office/powerpoint/2010/main" val="1702622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E2419A-19CB-4C69-A44E-4F1C77552BC9}" type="datetime1">
              <a:rPr lang="en-IN" smtClean="0"/>
              <a:t>24-01-2024</a:t>
            </a:fld>
            <a:endParaRPr lang="en-IN"/>
          </a:p>
        </p:txBody>
      </p:sp>
      <p:sp>
        <p:nvSpPr>
          <p:cNvPr id="6" name="Footer Placeholder 5"/>
          <p:cNvSpPr>
            <a:spLocks noGrp="1"/>
          </p:cNvSpPr>
          <p:nvPr>
            <p:ph type="ftr" sz="quarter" idx="11"/>
          </p:nvPr>
        </p:nvSpPr>
        <p:spPr/>
        <p:txBody>
          <a:bodyPr/>
          <a:lstStyle/>
          <a:p>
            <a:r>
              <a:rPr lang="en-IN"/>
              <a:t>Inventions &amp; Innovations - IIT Hyderabad</a:t>
            </a:r>
          </a:p>
        </p:txBody>
      </p:sp>
      <p:sp>
        <p:nvSpPr>
          <p:cNvPr id="7" name="Slide Number Placeholder 6"/>
          <p:cNvSpPr>
            <a:spLocks noGrp="1"/>
          </p:cNvSpPr>
          <p:nvPr>
            <p:ph type="sldNum" sz="quarter" idx="12"/>
          </p:nvPr>
        </p:nvSpPr>
        <p:spPr/>
        <p:txBody>
          <a:bodyPr/>
          <a:lstStyle/>
          <a:p>
            <a:fld id="{4EDDE044-49E7-4B49-9911-018CEB4074F2}" type="slidenum">
              <a:rPr lang="en-IN" smtClean="0"/>
              <a:t>‹#›</a:t>
            </a:fld>
            <a:endParaRPr lang="en-IN"/>
          </a:p>
        </p:txBody>
      </p:sp>
    </p:spTree>
    <p:extLst>
      <p:ext uri="{BB962C8B-B14F-4D97-AF65-F5344CB8AC3E}">
        <p14:creationId xmlns:p14="http://schemas.microsoft.com/office/powerpoint/2010/main" val="232274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80CD1-26E6-4769-A66D-834EE7441D65}" type="datetime1">
              <a:rPr lang="en-IN" smtClean="0"/>
              <a:t>24-01-2024</a:t>
            </a:fld>
            <a:endParaRPr lang="en-IN"/>
          </a:p>
        </p:txBody>
      </p:sp>
      <p:sp>
        <p:nvSpPr>
          <p:cNvPr id="6" name="Footer Placeholder 5"/>
          <p:cNvSpPr>
            <a:spLocks noGrp="1"/>
          </p:cNvSpPr>
          <p:nvPr>
            <p:ph type="ftr" sz="quarter" idx="11"/>
          </p:nvPr>
        </p:nvSpPr>
        <p:spPr/>
        <p:txBody>
          <a:bodyPr/>
          <a:lstStyle/>
          <a:p>
            <a:r>
              <a:rPr lang="en-IN"/>
              <a:t>Inventions &amp; Innovations - IIT Hyderabad</a:t>
            </a:r>
          </a:p>
        </p:txBody>
      </p:sp>
      <p:sp>
        <p:nvSpPr>
          <p:cNvPr id="7" name="Slide Number Placeholder 6"/>
          <p:cNvSpPr>
            <a:spLocks noGrp="1"/>
          </p:cNvSpPr>
          <p:nvPr>
            <p:ph type="sldNum" sz="quarter" idx="12"/>
          </p:nvPr>
        </p:nvSpPr>
        <p:spPr/>
        <p:txBody>
          <a:bodyPr/>
          <a:lstStyle/>
          <a:p>
            <a:fld id="{4EDDE044-49E7-4B49-9911-018CEB4074F2}"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93356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E505B8-C573-4B01-BCE0-1055B97A9976}" type="datetime1">
              <a:rPr lang="en-IN" smtClean="0"/>
              <a:t>24-01-2024</a:t>
            </a:fld>
            <a:endParaRPr lang="en-IN"/>
          </a:p>
        </p:txBody>
      </p:sp>
      <p:sp>
        <p:nvSpPr>
          <p:cNvPr id="6" name="Footer Placeholder 5"/>
          <p:cNvSpPr>
            <a:spLocks noGrp="1"/>
          </p:cNvSpPr>
          <p:nvPr>
            <p:ph type="ftr" sz="quarter" idx="11"/>
          </p:nvPr>
        </p:nvSpPr>
        <p:spPr/>
        <p:txBody>
          <a:bodyPr/>
          <a:lstStyle/>
          <a:p>
            <a:r>
              <a:rPr lang="en-IN"/>
              <a:t>Inventions &amp; Innovations - IIT Hyderabad</a:t>
            </a:r>
          </a:p>
        </p:txBody>
      </p:sp>
      <p:sp>
        <p:nvSpPr>
          <p:cNvPr id="7" name="Slide Number Placeholder 6"/>
          <p:cNvSpPr>
            <a:spLocks noGrp="1"/>
          </p:cNvSpPr>
          <p:nvPr>
            <p:ph type="sldNum" sz="quarter" idx="12"/>
          </p:nvPr>
        </p:nvSpPr>
        <p:spPr/>
        <p:txBody>
          <a:bodyPr/>
          <a:lstStyle/>
          <a:p>
            <a:fld id="{4EDDE044-49E7-4B49-9911-018CEB4074F2}" type="slidenum">
              <a:rPr lang="en-IN" smtClean="0"/>
              <a:t>‹#›</a:t>
            </a:fld>
            <a:endParaRPr lang="en-IN"/>
          </a:p>
        </p:txBody>
      </p:sp>
    </p:spTree>
    <p:extLst>
      <p:ext uri="{BB962C8B-B14F-4D97-AF65-F5344CB8AC3E}">
        <p14:creationId xmlns:p14="http://schemas.microsoft.com/office/powerpoint/2010/main" val="3179827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B89BBB0-CA7E-4A56-AC2D-87DDADA0013E}" type="datetime1">
              <a:rPr lang="en-IN" smtClean="0"/>
              <a:t>24-01-2024</a:t>
            </a:fld>
            <a:endParaRPr lang="en-IN"/>
          </a:p>
        </p:txBody>
      </p:sp>
      <p:sp>
        <p:nvSpPr>
          <p:cNvPr id="4" name="Footer Placeholder 3"/>
          <p:cNvSpPr>
            <a:spLocks noGrp="1"/>
          </p:cNvSpPr>
          <p:nvPr>
            <p:ph type="ftr" sz="quarter" idx="11"/>
          </p:nvPr>
        </p:nvSpPr>
        <p:spPr/>
        <p:txBody>
          <a:bodyPr/>
          <a:lstStyle/>
          <a:p>
            <a:r>
              <a:rPr lang="en-IN"/>
              <a:t>Inventions &amp; Innovations - IIT Hyderabad</a:t>
            </a:r>
          </a:p>
        </p:txBody>
      </p:sp>
      <p:sp>
        <p:nvSpPr>
          <p:cNvPr id="5" name="Slide Number Placeholder 4"/>
          <p:cNvSpPr>
            <a:spLocks noGrp="1"/>
          </p:cNvSpPr>
          <p:nvPr>
            <p:ph type="sldNum" sz="quarter" idx="12"/>
          </p:nvPr>
        </p:nvSpPr>
        <p:spPr/>
        <p:txBody>
          <a:bodyPr/>
          <a:lstStyle/>
          <a:p>
            <a:fld id="{4EDDE044-49E7-4B49-9911-018CEB4074F2}" type="slidenum">
              <a:rPr lang="en-IN" smtClean="0"/>
              <a:t>‹#›</a:t>
            </a:fld>
            <a:endParaRPr lang="en-IN"/>
          </a:p>
        </p:txBody>
      </p:sp>
    </p:spTree>
    <p:extLst>
      <p:ext uri="{BB962C8B-B14F-4D97-AF65-F5344CB8AC3E}">
        <p14:creationId xmlns:p14="http://schemas.microsoft.com/office/powerpoint/2010/main" val="2546150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3ECA1D-0E3D-4A10-B97F-C2FF01B2727A}" type="datetime1">
              <a:rPr lang="en-IN" smtClean="0"/>
              <a:t>24-01-2024</a:t>
            </a:fld>
            <a:endParaRPr lang="en-IN"/>
          </a:p>
        </p:txBody>
      </p:sp>
      <p:sp>
        <p:nvSpPr>
          <p:cNvPr id="4" name="Footer Placeholder 3"/>
          <p:cNvSpPr>
            <a:spLocks noGrp="1"/>
          </p:cNvSpPr>
          <p:nvPr>
            <p:ph type="ftr" sz="quarter" idx="11"/>
          </p:nvPr>
        </p:nvSpPr>
        <p:spPr/>
        <p:txBody>
          <a:bodyPr/>
          <a:lstStyle/>
          <a:p>
            <a:r>
              <a:rPr lang="en-IN"/>
              <a:t>Inventions &amp; Innovations - IIT Hyderabad</a:t>
            </a:r>
          </a:p>
        </p:txBody>
      </p:sp>
      <p:sp>
        <p:nvSpPr>
          <p:cNvPr id="5" name="Slide Number Placeholder 4"/>
          <p:cNvSpPr>
            <a:spLocks noGrp="1"/>
          </p:cNvSpPr>
          <p:nvPr>
            <p:ph type="sldNum" sz="quarter" idx="12"/>
          </p:nvPr>
        </p:nvSpPr>
        <p:spPr/>
        <p:txBody>
          <a:bodyPr/>
          <a:lstStyle/>
          <a:p>
            <a:fld id="{4EDDE044-49E7-4B49-9911-018CEB4074F2}" type="slidenum">
              <a:rPr lang="en-IN" smtClean="0"/>
              <a:t>‹#›</a:t>
            </a:fld>
            <a:endParaRPr lang="en-IN"/>
          </a:p>
        </p:txBody>
      </p:sp>
    </p:spTree>
    <p:extLst>
      <p:ext uri="{BB962C8B-B14F-4D97-AF65-F5344CB8AC3E}">
        <p14:creationId xmlns:p14="http://schemas.microsoft.com/office/powerpoint/2010/main" val="1722727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B5359-6446-4A96-B6E9-B68E4AD78893}" type="datetime1">
              <a:rPr lang="en-IN" smtClean="0"/>
              <a:t>24-01-2024</a:t>
            </a:fld>
            <a:endParaRPr lang="en-IN"/>
          </a:p>
        </p:txBody>
      </p:sp>
      <p:sp>
        <p:nvSpPr>
          <p:cNvPr id="5" name="Footer Placeholder 4"/>
          <p:cNvSpPr>
            <a:spLocks noGrp="1"/>
          </p:cNvSpPr>
          <p:nvPr>
            <p:ph type="ftr" sz="quarter" idx="11"/>
          </p:nvPr>
        </p:nvSpPr>
        <p:spPr/>
        <p:txBody>
          <a:bodyPr/>
          <a:lstStyle/>
          <a:p>
            <a:r>
              <a:rPr lang="en-IN"/>
              <a:t>Inventions &amp; Innovations - IIT Hyderabad</a:t>
            </a:r>
          </a:p>
        </p:txBody>
      </p:sp>
      <p:sp>
        <p:nvSpPr>
          <p:cNvPr id="6" name="Slide Number Placeholder 5"/>
          <p:cNvSpPr>
            <a:spLocks noGrp="1"/>
          </p:cNvSpPr>
          <p:nvPr>
            <p:ph type="sldNum" sz="quarter" idx="12"/>
          </p:nvPr>
        </p:nvSpPr>
        <p:spPr/>
        <p:txBody>
          <a:bodyPr/>
          <a:lstStyle/>
          <a:p>
            <a:fld id="{4EDDE044-49E7-4B49-9911-018CEB4074F2}" type="slidenum">
              <a:rPr lang="en-IN" smtClean="0"/>
              <a:t>‹#›</a:t>
            </a:fld>
            <a:endParaRPr lang="en-IN"/>
          </a:p>
        </p:txBody>
      </p:sp>
    </p:spTree>
    <p:extLst>
      <p:ext uri="{BB962C8B-B14F-4D97-AF65-F5344CB8AC3E}">
        <p14:creationId xmlns:p14="http://schemas.microsoft.com/office/powerpoint/2010/main" val="375356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0C1D2B-DDD8-4B02-B37D-FBB7CA2AB7DB}" type="datetime1">
              <a:rPr lang="en-IN" smtClean="0"/>
              <a:t>24-01-2024</a:t>
            </a:fld>
            <a:endParaRPr lang="en-IN"/>
          </a:p>
        </p:txBody>
      </p:sp>
      <p:sp>
        <p:nvSpPr>
          <p:cNvPr id="5" name="Footer Placeholder 4"/>
          <p:cNvSpPr>
            <a:spLocks noGrp="1"/>
          </p:cNvSpPr>
          <p:nvPr>
            <p:ph type="ftr" sz="quarter" idx="11"/>
          </p:nvPr>
        </p:nvSpPr>
        <p:spPr/>
        <p:txBody>
          <a:bodyPr/>
          <a:lstStyle/>
          <a:p>
            <a:r>
              <a:rPr lang="en-IN"/>
              <a:t>Inventions &amp; Innovations - IIT Hyderabad</a:t>
            </a:r>
          </a:p>
        </p:txBody>
      </p:sp>
      <p:sp>
        <p:nvSpPr>
          <p:cNvPr id="6" name="Slide Number Placeholder 5"/>
          <p:cNvSpPr>
            <a:spLocks noGrp="1"/>
          </p:cNvSpPr>
          <p:nvPr>
            <p:ph type="sldNum" sz="quarter" idx="12"/>
          </p:nvPr>
        </p:nvSpPr>
        <p:spPr/>
        <p:txBody>
          <a:bodyPr/>
          <a:lstStyle/>
          <a:p>
            <a:fld id="{4EDDE044-49E7-4B49-9911-018CEB4074F2}" type="slidenum">
              <a:rPr lang="en-IN" smtClean="0"/>
              <a:t>‹#›</a:t>
            </a:fld>
            <a:endParaRPr lang="en-IN"/>
          </a:p>
        </p:txBody>
      </p:sp>
    </p:spTree>
    <p:extLst>
      <p:ext uri="{BB962C8B-B14F-4D97-AF65-F5344CB8AC3E}">
        <p14:creationId xmlns:p14="http://schemas.microsoft.com/office/powerpoint/2010/main" val="2677660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8CB0B5-6BD6-4386-898B-C478281C29C4}" type="datetime1">
              <a:rPr lang="en-IN" smtClean="0"/>
              <a:t>24-01-2024</a:t>
            </a:fld>
            <a:endParaRPr lang="en-IN"/>
          </a:p>
        </p:txBody>
      </p:sp>
      <p:sp>
        <p:nvSpPr>
          <p:cNvPr id="5" name="Footer Placeholder 4"/>
          <p:cNvSpPr>
            <a:spLocks noGrp="1"/>
          </p:cNvSpPr>
          <p:nvPr>
            <p:ph type="ftr" sz="quarter" idx="11"/>
          </p:nvPr>
        </p:nvSpPr>
        <p:spPr/>
        <p:txBody>
          <a:bodyPr/>
          <a:lstStyle/>
          <a:p>
            <a:r>
              <a:rPr lang="en-IN"/>
              <a:t>Inventions &amp; Innovations - IIT Hyderabad</a:t>
            </a:r>
          </a:p>
        </p:txBody>
      </p:sp>
      <p:sp>
        <p:nvSpPr>
          <p:cNvPr id="6" name="Slide Number Placeholder 5"/>
          <p:cNvSpPr>
            <a:spLocks noGrp="1"/>
          </p:cNvSpPr>
          <p:nvPr>
            <p:ph type="sldNum" sz="quarter" idx="12"/>
          </p:nvPr>
        </p:nvSpPr>
        <p:spPr/>
        <p:txBody>
          <a:bodyPr/>
          <a:lstStyle/>
          <a:p>
            <a:fld id="{4EDDE044-49E7-4B49-9911-018CEB4074F2}" type="slidenum">
              <a:rPr lang="en-IN" smtClean="0"/>
              <a:t>‹#›</a:t>
            </a:fld>
            <a:endParaRPr lang="en-IN"/>
          </a:p>
        </p:txBody>
      </p:sp>
    </p:spTree>
    <p:extLst>
      <p:ext uri="{BB962C8B-B14F-4D97-AF65-F5344CB8AC3E}">
        <p14:creationId xmlns:p14="http://schemas.microsoft.com/office/powerpoint/2010/main" val="2624203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B71316-CC1E-418E-8723-16EC3F4D6129}" type="datetime1">
              <a:rPr lang="en-IN" smtClean="0"/>
              <a:t>24-01-2024</a:t>
            </a:fld>
            <a:endParaRPr lang="en-IN"/>
          </a:p>
        </p:txBody>
      </p:sp>
      <p:sp>
        <p:nvSpPr>
          <p:cNvPr id="5" name="Footer Placeholder 4"/>
          <p:cNvSpPr>
            <a:spLocks noGrp="1"/>
          </p:cNvSpPr>
          <p:nvPr>
            <p:ph type="ftr" sz="quarter" idx="11"/>
          </p:nvPr>
        </p:nvSpPr>
        <p:spPr/>
        <p:txBody>
          <a:bodyPr/>
          <a:lstStyle/>
          <a:p>
            <a:r>
              <a:rPr lang="en-IN"/>
              <a:t>Inventions &amp; Innovations - IIT Hyderabad</a:t>
            </a:r>
          </a:p>
        </p:txBody>
      </p:sp>
      <p:sp>
        <p:nvSpPr>
          <p:cNvPr id="6" name="Slide Number Placeholder 5"/>
          <p:cNvSpPr>
            <a:spLocks noGrp="1"/>
          </p:cNvSpPr>
          <p:nvPr>
            <p:ph type="sldNum" sz="quarter" idx="12"/>
          </p:nvPr>
        </p:nvSpPr>
        <p:spPr/>
        <p:txBody>
          <a:bodyPr/>
          <a:lstStyle/>
          <a:p>
            <a:fld id="{4EDDE044-49E7-4B49-9911-018CEB4074F2}" type="slidenum">
              <a:rPr lang="en-IN" smtClean="0"/>
              <a:t>‹#›</a:t>
            </a:fld>
            <a:endParaRPr lang="en-IN"/>
          </a:p>
        </p:txBody>
      </p:sp>
    </p:spTree>
    <p:extLst>
      <p:ext uri="{BB962C8B-B14F-4D97-AF65-F5344CB8AC3E}">
        <p14:creationId xmlns:p14="http://schemas.microsoft.com/office/powerpoint/2010/main" val="234824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0479D9-59AC-4D2F-9623-AFFC43ED150B}" type="datetime1">
              <a:rPr lang="en-IN" smtClean="0"/>
              <a:t>24-01-2024</a:t>
            </a:fld>
            <a:endParaRPr lang="en-IN"/>
          </a:p>
        </p:txBody>
      </p:sp>
      <p:sp>
        <p:nvSpPr>
          <p:cNvPr id="5" name="Footer Placeholder 4"/>
          <p:cNvSpPr>
            <a:spLocks noGrp="1"/>
          </p:cNvSpPr>
          <p:nvPr>
            <p:ph type="ftr" sz="quarter" idx="11"/>
          </p:nvPr>
        </p:nvSpPr>
        <p:spPr/>
        <p:txBody>
          <a:bodyPr/>
          <a:lstStyle/>
          <a:p>
            <a:r>
              <a:rPr lang="en-IN"/>
              <a:t>Inventions &amp; Innovations - IIT Hyderabad</a:t>
            </a:r>
          </a:p>
        </p:txBody>
      </p:sp>
      <p:sp>
        <p:nvSpPr>
          <p:cNvPr id="6" name="Slide Number Placeholder 5"/>
          <p:cNvSpPr>
            <a:spLocks noGrp="1"/>
          </p:cNvSpPr>
          <p:nvPr>
            <p:ph type="sldNum" sz="quarter" idx="12"/>
          </p:nvPr>
        </p:nvSpPr>
        <p:spPr/>
        <p:txBody>
          <a:bodyPr/>
          <a:lstStyle/>
          <a:p>
            <a:fld id="{4EDDE044-49E7-4B49-9911-018CEB4074F2}" type="slidenum">
              <a:rPr lang="en-IN" smtClean="0"/>
              <a:t>‹#›</a:t>
            </a:fld>
            <a:endParaRPr lang="en-IN"/>
          </a:p>
        </p:txBody>
      </p:sp>
    </p:spTree>
    <p:extLst>
      <p:ext uri="{BB962C8B-B14F-4D97-AF65-F5344CB8AC3E}">
        <p14:creationId xmlns:p14="http://schemas.microsoft.com/office/powerpoint/2010/main" val="688276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A3E79F-5DA9-4100-AA34-1A7F858C375E}" type="datetime1">
              <a:rPr lang="en-IN" smtClean="0"/>
              <a:t>24-01-2024</a:t>
            </a:fld>
            <a:endParaRPr lang="en-IN"/>
          </a:p>
        </p:txBody>
      </p:sp>
      <p:sp>
        <p:nvSpPr>
          <p:cNvPr id="6" name="Footer Placeholder 5"/>
          <p:cNvSpPr>
            <a:spLocks noGrp="1"/>
          </p:cNvSpPr>
          <p:nvPr>
            <p:ph type="ftr" sz="quarter" idx="11"/>
          </p:nvPr>
        </p:nvSpPr>
        <p:spPr/>
        <p:txBody>
          <a:bodyPr/>
          <a:lstStyle/>
          <a:p>
            <a:r>
              <a:rPr lang="en-IN"/>
              <a:t>Inventions &amp; Innovations - IIT Hyderabad</a:t>
            </a:r>
          </a:p>
        </p:txBody>
      </p:sp>
      <p:sp>
        <p:nvSpPr>
          <p:cNvPr id="7" name="Slide Number Placeholder 6"/>
          <p:cNvSpPr>
            <a:spLocks noGrp="1"/>
          </p:cNvSpPr>
          <p:nvPr>
            <p:ph type="sldNum" sz="quarter" idx="12"/>
          </p:nvPr>
        </p:nvSpPr>
        <p:spPr/>
        <p:txBody>
          <a:bodyPr/>
          <a:lstStyle/>
          <a:p>
            <a:fld id="{4EDDE044-49E7-4B49-9911-018CEB4074F2}" type="slidenum">
              <a:rPr lang="en-IN" smtClean="0"/>
              <a:t>‹#›</a:t>
            </a:fld>
            <a:endParaRPr lang="en-IN"/>
          </a:p>
        </p:txBody>
      </p:sp>
    </p:spTree>
    <p:extLst>
      <p:ext uri="{BB962C8B-B14F-4D97-AF65-F5344CB8AC3E}">
        <p14:creationId xmlns:p14="http://schemas.microsoft.com/office/powerpoint/2010/main" val="476291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DE64C0-46CB-4236-AFAE-7F6D89C57E92}" type="datetime1">
              <a:rPr lang="en-IN" smtClean="0"/>
              <a:t>24-01-2024</a:t>
            </a:fld>
            <a:endParaRPr lang="en-IN"/>
          </a:p>
        </p:txBody>
      </p:sp>
      <p:sp>
        <p:nvSpPr>
          <p:cNvPr id="8" name="Footer Placeholder 7"/>
          <p:cNvSpPr>
            <a:spLocks noGrp="1"/>
          </p:cNvSpPr>
          <p:nvPr>
            <p:ph type="ftr" sz="quarter" idx="11"/>
          </p:nvPr>
        </p:nvSpPr>
        <p:spPr/>
        <p:txBody>
          <a:bodyPr/>
          <a:lstStyle/>
          <a:p>
            <a:r>
              <a:rPr lang="en-IN"/>
              <a:t>Inventions &amp; Innovations - IIT Hyderabad</a:t>
            </a:r>
          </a:p>
        </p:txBody>
      </p:sp>
      <p:sp>
        <p:nvSpPr>
          <p:cNvPr id="9" name="Slide Number Placeholder 8"/>
          <p:cNvSpPr>
            <a:spLocks noGrp="1"/>
          </p:cNvSpPr>
          <p:nvPr>
            <p:ph type="sldNum" sz="quarter" idx="12"/>
          </p:nvPr>
        </p:nvSpPr>
        <p:spPr/>
        <p:txBody>
          <a:bodyPr/>
          <a:lstStyle/>
          <a:p>
            <a:fld id="{4EDDE044-49E7-4B49-9911-018CEB4074F2}" type="slidenum">
              <a:rPr lang="en-IN" smtClean="0"/>
              <a:t>‹#›</a:t>
            </a:fld>
            <a:endParaRPr lang="en-IN"/>
          </a:p>
        </p:txBody>
      </p:sp>
    </p:spTree>
    <p:extLst>
      <p:ext uri="{BB962C8B-B14F-4D97-AF65-F5344CB8AC3E}">
        <p14:creationId xmlns:p14="http://schemas.microsoft.com/office/powerpoint/2010/main" val="3245076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FA3068-CFBD-4624-9B1C-3004AD95B034}" type="datetime1">
              <a:rPr lang="en-IN" smtClean="0"/>
              <a:t>24-01-2024</a:t>
            </a:fld>
            <a:endParaRPr lang="en-IN"/>
          </a:p>
        </p:txBody>
      </p:sp>
      <p:sp>
        <p:nvSpPr>
          <p:cNvPr id="4" name="Footer Placeholder 3"/>
          <p:cNvSpPr>
            <a:spLocks noGrp="1"/>
          </p:cNvSpPr>
          <p:nvPr>
            <p:ph type="ftr" sz="quarter" idx="11"/>
          </p:nvPr>
        </p:nvSpPr>
        <p:spPr/>
        <p:txBody>
          <a:bodyPr/>
          <a:lstStyle/>
          <a:p>
            <a:r>
              <a:rPr lang="en-IN"/>
              <a:t>Inventions &amp; Innovations - IIT Hyderabad</a:t>
            </a:r>
          </a:p>
        </p:txBody>
      </p:sp>
      <p:sp>
        <p:nvSpPr>
          <p:cNvPr id="5" name="Slide Number Placeholder 4"/>
          <p:cNvSpPr>
            <a:spLocks noGrp="1"/>
          </p:cNvSpPr>
          <p:nvPr>
            <p:ph type="sldNum" sz="quarter" idx="12"/>
          </p:nvPr>
        </p:nvSpPr>
        <p:spPr/>
        <p:txBody>
          <a:bodyPr/>
          <a:lstStyle/>
          <a:p>
            <a:fld id="{4EDDE044-49E7-4B49-9911-018CEB4074F2}" type="slidenum">
              <a:rPr lang="en-IN" smtClean="0"/>
              <a:t>‹#›</a:t>
            </a:fld>
            <a:endParaRPr lang="en-IN"/>
          </a:p>
        </p:txBody>
      </p:sp>
    </p:spTree>
    <p:extLst>
      <p:ext uri="{BB962C8B-B14F-4D97-AF65-F5344CB8AC3E}">
        <p14:creationId xmlns:p14="http://schemas.microsoft.com/office/powerpoint/2010/main" val="541407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696D1C-3226-434B-8C11-F5697DFD7725}" type="datetime1">
              <a:rPr lang="en-IN" smtClean="0"/>
              <a:t>24-01-2024</a:t>
            </a:fld>
            <a:endParaRPr lang="en-IN"/>
          </a:p>
        </p:txBody>
      </p:sp>
      <p:sp>
        <p:nvSpPr>
          <p:cNvPr id="3" name="Footer Placeholder 2"/>
          <p:cNvSpPr>
            <a:spLocks noGrp="1"/>
          </p:cNvSpPr>
          <p:nvPr>
            <p:ph type="ftr" sz="quarter" idx="11"/>
          </p:nvPr>
        </p:nvSpPr>
        <p:spPr/>
        <p:txBody>
          <a:bodyPr/>
          <a:lstStyle/>
          <a:p>
            <a:r>
              <a:rPr lang="en-IN"/>
              <a:t>Inventions &amp; Innovations - IIT Hyderabad</a:t>
            </a:r>
          </a:p>
        </p:txBody>
      </p:sp>
      <p:sp>
        <p:nvSpPr>
          <p:cNvPr id="4" name="Slide Number Placeholder 3"/>
          <p:cNvSpPr>
            <a:spLocks noGrp="1"/>
          </p:cNvSpPr>
          <p:nvPr>
            <p:ph type="sldNum" sz="quarter" idx="12"/>
          </p:nvPr>
        </p:nvSpPr>
        <p:spPr/>
        <p:txBody>
          <a:bodyPr/>
          <a:lstStyle/>
          <a:p>
            <a:fld id="{4EDDE044-49E7-4B49-9911-018CEB4074F2}" type="slidenum">
              <a:rPr lang="en-IN" smtClean="0"/>
              <a:t>‹#›</a:t>
            </a:fld>
            <a:endParaRPr lang="en-IN"/>
          </a:p>
        </p:txBody>
      </p:sp>
    </p:spTree>
    <p:extLst>
      <p:ext uri="{BB962C8B-B14F-4D97-AF65-F5344CB8AC3E}">
        <p14:creationId xmlns:p14="http://schemas.microsoft.com/office/powerpoint/2010/main" val="689097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C0EE29-740F-4707-9511-F0DDB63AA0F4}" type="datetime1">
              <a:rPr lang="en-IN" smtClean="0"/>
              <a:t>24-01-2024</a:t>
            </a:fld>
            <a:endParaRPr lang="en-IN"/>
          </a:p>
        </p:txBody>
      </p:sp>
      <p:sp>
        <p:nvSpPr>
          <p:cNvPr id="6" name="Footer Placeholder 5"/>
          <p:cNvSpPr>
            <a:spLocks noGrp="1"/>
          </p:cNvSpPr>
          <p:nvPr>
            <p:ph type="ftr" sz="quarter" idx="11"/>
          </p:nvPr>
        </p:nvSpPr>
        <p:spPr/>
        <p:txBody>
          <a:bodyPr/>
          <a:lstStyle/>
          <a:p>
            <a:r>
              <a:rPr lang="en-IN"/>
              <a:t>Inventions &amp; Innovations - IIT Hyderabad</a:t>
            </a:r>
          </a:p>
        </p:txBody>
      </p:sp>
      <p:sp>
        <p:nvSpPr>
          <p:cNvPr id="7" name="Slide Number Placeholder 6"/>
          <p:cNvSpPr>
            <a:spLocks noGrp="1"/>
          </p:cNvSpPr>
          <p:nvPr>
            <p:ph type="sldNum" sz="quarter" idx="12"/>
          </p:nvPr>
        </p:nvSpPr>
        <p:spPr/>
        <p:txBody>
          <a:bodyPr/>
          <a:lstStyle/>
          <a:p>
            <a:fld id="{4EDDE044-49E7-4B49-9911-018CEB4074F2}" type="slidenum">
              <a:rPr lang="en-IN" smtClean="0"/>
              <a:t>‹#›</a:t>
            </a:fld>
            <a:endParaRPr lang="en-IN"/>
          </a:p>
        </p:txBody>
      </p:sp>
    </p:spTree>
    <p:extLst>
      <p:ext uri="{BB962C8B-B14F-4D97-AF65-F5344CB8AC3E}">
        <p14:creationId xmlns:p14="http://schemas.microsoft.com/office/powerpoint/2010/main" val="2869231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16A86F-40ED-45B1-84E2-77A6824A3EF1}" type="datetime1">
              <a:rPr lang="en-IN" smtClean="0"/>
              <a:t>24-01-2024</a:t>
            </a:fld>
            <a:endParaRPr lang="en-IN"/>
          </a:p>
        </p:txBody>
      </p:sp>
      <p:sp>
        <p:nvSpPr>
          <p:cNvPr id="6" name="Footer Placeholder 5"/>
          <p:cNvSpPr>
            <a:spLocks noGrp="1"/>
          </p:cNvSpPr>
          <p:nvPr>
            <p:ph type="ftr" sz="quarter" idx="11"/>
          </p:nvPr>
        </p:nvSpPr>
        <p:spPr/>
        <p:txBody>
          <a:bodyPr/>
          <a:lstStyle/>
          <a:p>
            <a:r>
              <a:rPr lang="en-US"/>
              <a:t>Inventions &amp; Innovations - IIT Hyderabad</a:t>
            </a:r>
            <a:endParaRPr lang="en-US" dirty="0"/>
          </a:p>
        </p:txBody>
      </p:sp>
      <p:sp>
        <p:nvSpPr>
          <p:cNvPr id="7" name="Slide Number Placeholder 6"/>
          <p:cNvSpPr>
            <a:spLocks noGrp="1"/>
          </p:cNvSpPr>
          <p:nvPr>
            <p:ph type="sldNum" sz="quarter" idx="12"/>
          </p:nvPr>
        </p:nvSpPr>
        <p:spPr/>
        <p:txBody>
          <a:bodyPr/>
          <a:lstStyle/>
          <a:p>
            <a:fld id="{4EDDE044-49E7-4B49-9911-018CEB4074F2}" type="slidenum">
              <a:rPr lang="en-IN" smtClean="0"/>
              <a:t>‹#›</a:t>
            </a:fld>
            <a:endParaRPr lang="en-IN"/>
          </a:p>
        </p:txBody>
      </p:sp>
    </p:spTree>
    <p:extLst>
      <p:ext uri="{BB962C8B-B14F-4D97-AF65-F5344CB8AC3E}">
        <p14:creationId xmlns:p14="http://schemas.microsoft.com/office/powerpoint/2010/main" val="80338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8A58F7BC-4101-4FFD-9F8E-32214073006F}" type="datetime1">
              <a:rPr lang="en-IN" smtClean="0"/>
              <a:t>24-01-2024</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r>
              <a:rPr lang="en-IN"/>
              <a:t>Inventions &amp; Innovations - IIT Hyderabad</a:t>
            </a:r>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4EDDE044-49E7-4B49-9911-018CEB4074F2}" type="slidenum">
              <a:rPr lang="en-IN" smtClean="0"/>
              <a:t>‹#›</a:t>
            </a:fld>
            <a:endParaRPr lang="en-IN"/>
          </a:p>
        </p:txBody>
      </p:sp>
    </p:spTree>
    <p:extLst>
      <p:ext uri="{BB962C8B-B14F-4D97-AF65-F5344CB8AC3E}">
        <p14:creationId xmlns:p14="http://schemas.microsoft.com/office/powerpoint/2010/main" val="3753493336"/>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Lst>
  <p:hf sldNum="0" hd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130.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1EA2-D13C-1855-271B-E18860902428}"/>
              </a:ext>
            </a:extLst>
          </p:cNvPr>
          <p:cNvSpPr>
            <a:spLocks noGrp="1"/>
          </p:cNvSpPr>
          <p:nvPr>
            <p:ph type="ctrTitle"/>
          </p:nvPr>
        </p:nvSpPr>
        <p:spPr>
          <a:xfrm>
            <a:off x="332844" y="2331472"/>
            <a:ext cx="9440034" cy="1097528"/>
          </a:xfrm>
          <a:effectLst>
            <a:glow rad="228600">
              <a:schemeClr val="accent2">
                <a:satMod val="175000"/>
                <a:alpha val="40000"/>
              </a:schemeClr>
            </a:glow>
            <a:outerShdw blurRad="50800" dist="38100" dir="5400000" algn="t" rotWithShape="0">
              <a:prstClr val="black">
                <a:alpha val="40000"/>
              </a:prstClr>
            </a:outerShdw>
          </a:effectLst>
        </p:spPr>
        <p:txBody>
          <a:bodyPr>
            <a:normAutofit fontScale="90000"/>
          </a:bodyPr>
          <a:lstStyle/>
          <a:p>
            <a:r>
              <a:rPr lang="en-US" dirty="0">
                <a:solidFill>
                  <a:srgbClr val="C00000"/>
                </a:solidFill>
              </a:rPr>
              <a:t>Chemiresistive </a:t>
            </a:r>
            <a:r>
              <a:rPr lang="en-US" dirty="0" err="1">
                <a:solidFill>
                  <a:srgbClr val="C00000"/>
                </a:solidFill>
              </a:rPr>
              <a:t>Smo</a:t>
            </a:r>
            <a:r>
              <a:rPr lang="en-US" dirty="0">
                <a:solidFill>
                  <a:srgbClr val="C00000"/>
                </a:solidFill>
              </a:rPr>
              <a:t>-sensors </a:t>
            </a:r>
            <a:r>
              <a:rPr lang="en-US" dirty="0">
                <a:solidFill>
                  <a:srgbClr val="C00000"/>
                </a:solidFill>
                <a:effectLst/>
              </a:rPr>
              <a:t> </a:t>
            </a:r>
            <a:endParaRPr lang="en-IN" dirty="0">
              <a:solidFill>
                <a:srgbClr val="C00000"/>
              </a:solidFill>
              <a:effectLst/>
            </a:endParaRPr>
          </a:p>
        </p:txBody>
      </p:sp>
      <p:sp>
        <p:nvSpPr>
          <p:cNvPr id="3" name="TextBox 2">
            <a:extLst>
              <a:ext uri="{FF2B5EF4-FFF2-40B4-BE49-F238E27FC236}">
                <a16:creationId xmlns:a16="http://schemas.microsoft.com/office/drawing/2014/main" id="{DFB59822-0C6A-6992-4560-F21DD980DA68}"/>
              </a:ext>
            </a:extLst>
          </p:cNvPr>
          <p:cNvSpPr txBox="1"/>
          <p:nvPr/>
        </p:nvSpPr>
        <p:spPr>
          <a:xfrm>
            <a:off x="4907665" y="4907666"/>
            <a:ext cx="4177106" cy="1282852"/>
          </a:xfrm>
          <a:prstGeom prst="rect">
            <a:avLst/>
          </a:prstGeom>
          <a:noFill/>
        </p:spPr>
        <p:txBody>
          <a:bodyPr wrap="none" rtlCol="0">
            <a:spAutoFit/>
          </a:bodyPr>
          <a:lstStyle/>
          <a:p>
            <a:pPr>
              <a:lnSpc>
                <a:spcPct val="150000"/>
              </a:lnSpc>
            </a:pPr>
            <a:r>
              <a:rPr lang="en-US" dirty="0">
                <a:solidFill>
                  <a:schemeClr val="bg1">
                    <a:lumMod val="85000"/>
                  </a:schemeClr>
                </a:solidFill>
              </a:rPr>
              <a:t>Name     :    Karthikeya Hanu Prakash Kanithi</a:t>
            </a:r>
          </a:p>
          <a:p>
            <a:pPr>
              <a:lnSpc>
                <a:spcPct val="150000"/>
              </a:lnSpc>
            </a:pPr>
            <a:r>
              <a:rPr lang="en-US" dirty="0">
                <a:solidFill>
                  <a:schemeClr val="bg1">
                    <a:lumMod val="85000"/>
                  </a:schemeClr>
                </a:solidFill>
              </a:rPr>
              <a:t>Roll No  :    EE22BTECH11026</a:t>
            </a:r>
          </a:p>
          <a:p>
            <a:pPr>
              <a:lnSpc>
                <a:spcPct val="150000"/>
              </a:lnSpc>
            </a:pPr>
            <a:endParaRPr lang="en-IN" dirty="0">
              <a:solidFill>
                <a:schemeClr val="bg1">
                  <a:lumMod val="85000"/>
                </a:schemeClr>
              </a:solidFill>
            </a:endParaRPr>
          </a:p>
        </p:txBody>
      </p:sp>
    </p:spTree>
    <p:extLst>
      <p:ext uri="{BB962C8B-B14F-4D97-AF65-F5344CB8AC3E}">
        <p14:creationId xmlns:p14="http://schemas.microsoft.com/office/powerpoint/2010/main" val="4180493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76,316 Printed Circuit Board Images, Stock Photos &amp; Vectors ...">
            <a:extLst>
              <a:ext uri="{FF2B5EF4-FFF2-40B4-BE49-F238E27FC236}">
                <a16:creationId xmlns:a16="http://schemas.microsoft.com/office/drawing/2014/main" id="{D05D9D80-EFE1-C033-95AA-FE1047D782E4}"/>
              </a:ext>
            </a:extLst>
          </p:cNvPr>
          <p:cNvPicPr>
            <a:picLocks noChangeAspect="1" noChangeArrowheads="1"/>
          </p:cNvPicPr>
          <p:nvPr/>
        </p:nvPicPr>
        <p:blipFill rotWithShape="1">
          <a:blip r:embed="rId2">
            <a:duotone>
              <a:srgbClr val="C8C8C8">
                <a:shade val="45000"/>
                <a:satMod val="135000"/>
              </a:srgbClr>
              <a:prstClr val="white"/>
            </a:duotone>
            <a:extLst>
              <a:ext uri="{BEBA8EAE-BF5A-486C-A8C5-ECC9F3942E4B}">
                <a14:imgProps xmlns:a14="http://schemas.microsoft.com/office/drawing/2010/main">
                  <a14:imgLayer r:embed="rId3">
                    <a14:imgEffect>
                      <a14:sharpenSoften amount="-25000"/>
                    </a14:imgEffect>
                    <a14:imgEffect>
                      <a14:saturation sat="0"/>
                    </a14:imgEffect>
                  </a14:imgLayer>
                </a14:imgProps>
              </a:ext>
              <a:ext uri="{28A0092B-C50C-407E-A947-70E740481C1C}">
                <a14:useLocalDpi xmlns:a14="http://schemas.microsoft.com/office/drawing/2010/main" val="0"/>
              </a:ext>
            </a:extLst>
          </a:blip>
          <a:srcRect b="43863"/>
          <a:stretch/>
        </p:blipFill>
        <p:spPr bwMode="auto">
          <a:xfrm>
            <a:off x="0" y="627219"/>
            <a:ext cx="11706578" cy="50377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C1159E6-3EC3-15F1-A1C2-2A645AC00687}"/>
              </a:ext>
            </a:extLst>
          </p:cNvPr>
          <p:cNvSpPr/>
          <p:nvPr/>
        </p:nvSpPr>
        <p:spPr>
          <a:xfrm>
            <a:off x="0" y="64644"/>
            <a:ext cx="11706578" cy="61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600" b="1" dirty="0">
                <a:solidFill>
                  <a:srgbClr val="FFC000"/>
                </a:solidFill>
                <a:latin typeface="Arial" panose="020B0604020202020204" pitchFamily="34" charset="0"/>
                <a:cs typeface="Arial" panose="020B0604020202020204" pitchFamily="34" charset="0"/>
              </a:rPr>
              <a:t>Parameters that affect SMO sensors </a:t>
            </a:r>
          </a:p>
        </p:txBody>
      </p:sp>
      <p:sp>
        <p:nvSpPr>
          <p:cNvPr id="8" name="TextBox 7">
            <a:extLst>
              <a:ext uri="{FF2B5EF4-FFF2-40B4-BE49-F238E27FC236}">
                <a16:creationId xmlns:a16="http://schemas.microsoft.com/office/drawing/2014/main" id="{85842A46-F52D-5FE0-C7CC-BCBE044C0FB5}"/>
              </a:ext>
            </a:extLst>
          </p:cNvPr>
          <p:cNvSpPr txBox="1"/>
          <p:nvPr/>
        </p:nvSpPr>
        <p:spPr>
          <a:xfrm>
            <a:off x="2" y="676644"/>
            <a:ext cx="8098969" cy="4555093"/>
          </a:xfrm>
          <a:prstGeom prst="rect">
            <a:avLst/>
          </a:prstGeom>
          <a:noFill/>
        </p:spPr>
        <p:txBody>
          <a:bodyPr wrap="square" rtlCol="0">
            <a:spAutoFit/>
          </a:bodyPr>
          <a:lstStyle>
            <a:defPPr>
              <a:defRPr lang="en-US"/>
            </a:defPPr>
            <a:lvl1pPr marL="531813" indent="-531813">
              <a:lnSpc>
                <a:spcPct val="150000"/>
              </a:lnSpc>
              <a:spcBef>
                <a:spcPts val="600"/>
              </a:spcBef>
              <a:buFont typeface="Wingdings" panose="05000000000000000000" pitchFamily="2" charset="2"/>
              <a:buChar char="Ø"/>
              <a:defRPr sz="2800" b="1">
                <a:latin typeface="Arial" panose="020B0604020202020204" pitchFamily="34" charset="0"/>
                <a:cs typeface="Arial" panose="020B0604020202020204" pitchFamily="34" charset="0"/>
              </a:defRPr>
            </a:lvl1pPr>
          </a:lstStyle>
          <a:p>
            <a:pPr marL="354013" indent="-354013" algn="just"/>
            <a:r>
              <a:rPr lang="en-IN" sz="2000" u="sng" dirty="0">
                <a:highlight>
                  <a:srgbClr val="FFFF00"/>
                </a:highlight>
              </a:rPr>
              <a:t>Porosity</a:t>
            </a:r>
            <a:r>
              <a:rPr lang="en-IN" sz="2000" dirty="0"/>
              <a:t>:</a:t>
            </a:r>
          </a:p>
          <a:p>
            <a:pPr marL="725487" lvl="2" indent="-342900" algn="just">
              <a:buFont typeface="Wingdings" panose="05000000000000000000" pitchFamily="2" charset="2"/>
              <a:buChar char="v"/>
            </a:pPr>
            <a:r>
              <a:rPr lang="en-IN" sz="2000" b="1" dirty="0">
                <a:latin typeface="Arial" panose="020B0604020202020204" pitchFamily="34" charset="0"/>
                <a:cs typeface="Arial" panose="020B0604020202020204" pitchFamily="34" charset="0"/>
              </a:rPr>
              <a:t>It has been observed that SMOs with porosity have shown excellent response to selective gases when compared to their non-porous/ densely packed versions.</a:t>
            </a:r>
          </a:p>
          <a:p>
            <a:pPr marL="725487" lvl="2" indent="-342900" algn="just">
              <a:buFont typeface="Wingdings" panose="05000000000000000000" pitchFamily="2" charset="2"/>
              <a:buChar char="v"/>
            </a:pPr>
            <a:r>
              <a:rPr lang="en-IN" sz="2000" b="1" dirty="0">
                <a:latin typeface="Arial" panose="020B0604020202020204" pitchFamily="34" charset="0"/>
                <a:cs typeface="Arial" panose="020B0604020202020204" pitchFamily="34" charset="0"/>
              </a:rPr>
              <a:t>Organic sacrificial templates were used to create ordered mesoporous/bimodal porous to enhance the sensitivity, response, and also selectivity of the sensor in some cases.</a:t>
            </a:r>
          </a:p>
          <a:p>
            <a:pPr marL="725487" lvl="2" indent="-342900" algn="just">
              <a:buFont typeface="Wingdings" panose="05000000000000000000" pitchFamily="2" charset="2"/>
              <a:buChar char="v"/>
            </a:pPr>
            <a:r>
              <a:rPr lang="en-IN" sz="2000" b="1" dirty="0">
                <a:latin typeface="Arial" panose="020B0604020202020204" pitchFamily="34" charset="0"/>
                <a:cs typeface="Arial" panose="020B0604020202020204" pitchFamily="34" charset="0"/>
              </a:rPr>
              <a:t>Nano-casting is a process where silica is used as the sacrificial template.</a:t>
            </a:r>
          </a:p>
          <a:p>
            <a:pPr marL="725487" lvl="2" indent="-342900" algn="just">
              <a:buFont typeface="Wingdings" panose="05000000000000000000" pitchFamily="2" charset="2"/>
              <a:buChar char="v"/>
            </a:pPr>
            <a:r>
              <a:rPr lang="en-IN" sz="2000" b="1" dirty="0">
                <a:latin typeface="Arial" panose="020B0604020202020204" pitchFamily="34" charset="0"/>
                <a:cs typeface="Arial" panose="020B0604020202020204" pitchFamily="34" charset="0"/>
              </a:rPr>
              <a:t>Different gases have different diffusion speeds through the porous holes of the SMOs, through which the sensitivity of the sensor towards certain gases can be controlled.</a:t>
            </a:r>
          </a:p>
          <a:p>
            <a:pPr marL="725487" lvl="2" indent="-342900" algn="just">
              <a:buFont typeface="Wingdings" panose="05000000000000000000" pitchFamily="2" charset="2"/>
              <a:buChar char="v"/>
            </a:pPr>
            <a:r>
              <a:rPr lang="en-IN" sz="2000" b="1" dirty="0">
                <a:latin typeface="Arial" panose="020B0604020202020204" pitchFamily="34" charset="0"/>
                <a:cs typeface="Arial" panose="020B0604020202020204" pitchFamily="34" charset="0"/>
              </a:rPr>
              <a:t>In another technique to create porosity, the nanomaterial is incorporated in a mesoporous silica matrix.</a:t>
            </a:r>
          </a:p>
        </p:txBody>
      </p:sp>
      <p:sp>
        <p:nvSpPr>
          <p:cNvPr id="2" name="Footer Placeholder 1">
            <a:extLst>
              <a:ext uri="{FF2B5EF4-FFF2-40B4-BE49-F238E27FC236}">
                <a16:creationId xmlns:a16="http://schemas.microsoft.com/office/drawing/2014/main" id="{BE9C77D3-FD33-8538-5332-29430FEB456F}"/>
              </a:ext>
            </a:extLst>
          </p:cNvPr>
          <p:cNvSpPr>
            <a:spLocks noGrp="1"/>
          </p:cNvSpPr>
          <p:nvPr>
            <p:ph type="ftr" sz="quarter" idx="11"/>
          </p:nvPr>
        </p:nvSpPr>
        <p:spPr>
          <a:xfrm>
            <a:off x="0" y="5735485"/>
            <a:ext cx="7948913" cy="498470"/>
          </a:xfrm>
        </p:spPr>
        <p:txBody>
          <a:bodyPr/>
          <a:lstStyle/>
          <a:p>
            <a:r>
              <a:rPr lang="en-IN" dirty="0">
                <a:solidFill>
                  <a:schemeClr val="bg1">
                    <a:lumMod val="85000"/>
                  </a:schemeClr>
                </a:solidFill>
              </a:rPr>
              <a:t>Inventions &amp; Innovations - IIT Hyderabad</a:t>
            </a:r>
          </a:p>
        </p:txBody>
      </p:sp>
      <p:pic>
        <p:nvPicPr>
          <p:cNvPr id="5" name="Picture 4">
            <a:extLst>
              <a:ext uri="{FF2B5EF4-FFF2-40B4-BE49-F238E27FC236}">
                <a16:creationId xmlns:a16="http://schemas.microsoft.com/office/drawing/2014/main" id="{6C89A8F7-524A-BD37-8364-EB51E4FC9E95}"/>
              </a:ext>
            </a:extLst>
          </p:cNvPr>
          <p:cNvPicPr>
            <a:picLocks noChangeAspect="1"/>
          </p:cNvPicPr>
          <p:nvPr/>
        </p:nvPicPr>
        <p:blipFill>
          <a:blip r:embed="rId4"/>
          <a:stretch>
            <a:fillRect/>
          </a:stretch>
        </p:blipFill>
        <p:spPr>
          <a:xfrm>
            <a:off x="8126877" y="1193032"/>
            <a:ext cx="3459136" cy="1500405"/>
          </a:xfrm>
          <a:prstGeom prst="rect">
            <a:avLst/>
          </a:prstGeom>
        </p:spPr>
      </p:pic>
      <p:sp>
        <p:nvSpPr>
          <p:cNvPr id="6" name="TextBox 5">
            <a:extLst>
              <a:ext uri="{FF2B5EF4-FFF2-40B4-BE49-F238E27FC236}">
                <a16:creationId xmlns:a16="http://schemas.microsoft.com/office/drawing/2014/main" id="{C3B60F26-F805-48D3-DF66-7CF0DBCC233C}"/>
              </a:ext>
            </a:extLst>
          </p:cNvPr>
          <p:cNvSpPr txBox="1"/>
          <p:nvPr/>
        </p:nvSpPr>
        <p:spPr>
          <a:xfrm>
            <a:off x="8098971" y="2678621"/>
            <a:ext cx="3671072" cy="400110"/>
          </a:xfrm>
          <a:prstGeom prst="rect">
            <a:avLst/>
          </a:prstGeom>
          <a:noFill/>
        </p:spPr>
        <p:txBody>
          <a:bodyPr wrap="square" rtlCol="0">
            <a:spAutoFit/>
          </a:bodyPr>
          <a:lstStyle/>
          <a:p>
            <a:r>
              <a:rPr lang="en-IN" sz="1000" dirty="0">
                <a:latin typeface="Adobe Song Std L" panose="02020300000000000000" pitchFamily="18" charset="-128"/>
                <a:ea typeface="Adobe Song Std L" panose="02020300000000000000" pitchFamily="18" charset="-128"/>
                <a:sym typeface="Wingdings" panose="05000000000000000000" pitchFamily="2" charset="2"/>
              </a:rPr>
              <a:t>(a) Porous Nano-rods (b) Porous Nano-sphere (c) Porous Nano-fibres</a:t>
            </a:r>
            <a:endParaRPr lang="en-IN" sz="1000" dirty="0">
              <a:latin typeface="Adobe Song Std L" panose="02020300000000000000" pitchFamily="18" charset="-128"/>
              <a:ea typeface="Adobe Song Std L" panose="02020300000000000000" pitchFamily="18" charset="-128"/>
            </a:endParaRPr>
          </a:p>
        </p:txBody>
      </p:sp>
      <p:pic>
        <p:nvPicPr>
          <p:cNvPr id="7" name="Picture 2" descr="On-Demand Fabrication of Si/SiO2 Nanowire Arrays by Nanosphere ...">
            <a:extLst>
              <a:ext uri="{FF2B5EF4-FFF2-40B4-BE49-F238E27FC236}">
                <a16:creationId xmlns:a16="http://schemas.microsoft.com/office/drawing/2014/main" id="{65C6049D-56B5-424D-4304-35923877F3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6877" y="3146092"/>
            <a:ext cx="3459136" cy="197664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4B50EF1-872F-6477-CDCF-D3ED887DAFF8}"/>
              </a:ext>
            </a:extLst>
          </p:cNvPr>
          <p:cNvSpPr txBox="1"/>
          <p:nvPr/>
        </p:nvSpPr>
        <p:spPr>
          <a:xfrm>
            <a:off x="8098971" y="5108626"/>
            <a:ext cx="3671072" cy="246221"/>
          </a:xfrm>
          <a:prstGeom prst="rect">
            <a:avLst/>
          </a:prstGeom>
          <a:noFill/>
        </p:spPr>
        <p:txBody>
          <a:bodyPr wrap="square" rtlCol="0">
            <a:spAutoFit/>
          </a:bodyPr>
          <a:lstStyle/>
          <a:p>
            <a:r>
              <a:rPr lang="en-IN" sz="1000" dirty="0">
                <a:latin typeface="Adobe Song Std L" panose="02020300000000000000" pitchFamily="18" charset="-128"/>
                <a:ea typeface="Adobe Song Std L" panose="02020300000000000000" pitchFamily="18" charset="-128"/>
                <a:sym typeface="Wingdings" panose="05000000000000000000" pitchFamily="2" charset="2"/>
              </a:rPr>
              <a:t>Nano-casting using silica template</a:t>
            </a:r>
            <a:endParaRPr lang="en-IN" sz="1000" dirty="0">
              <a:latin typeface="Adobe Song Std L" panose="02020300000000000000" pitchFamily="18" charset="-128"/>
              <a:ea typeface="Adobe Song Std L" panose="02020300000000000000" pitchFamily="18" charset="-128"/>
            </a:endParaRPr>
          </a:p>
        </p:txBody>
      </p:sp>
    </p:spTree>
    <p:extLst>
      <p:ext uri="{BB962C8B-B14F-4D97-AF65-F5344CB8AC3E}">
        <p14:creationId xmlns:p14="http://schemas.microsoft.com/office/powerpoint/2010/main" val="189168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76,316 Printed Circuit Board Images, Stock Photos &amp; Vectors ...">
            <a:extLst>
              <a:ext uri="{FF2B5EF4-FFF2-40B4-BE49-F238E27FC236}">
                <a16:creationId xmlns:a16="http://schemas.microsoft.com/office/drawing/2014/main" id="{D05D9D80-EFE1-C033-95AA-FE1047D782E4}"/>
              </a:ext>
            </a:extLst>
          </p:cNvPr>
          <p:cNvPicPr>
            <a:picLocks noChangeAspect="1" noChangeArrowheads="1"/>
          </p:cNvPicPr>
          <p:nvPr/>
        </p:nvPicPr>
        <p:blipFill rotWithShape="1">
          <a:blip r:embed="rId2">
            <a:duotone>
              <a:srgbClr val="C8C8C8">
                <a:shade val="45000"/>
                <a:satMod val="135000"/>
              </a:srgbClr>
              <a:prstClr val="white"/>
            </a:duotone>
            <a:extLst>
              <a:ext uri="{BEBA8EAE-BF5A-486C-A8C5-ECC9F3942E4B}">
                <a14:imgProps xmlns:a14="http://schemas.microsoft.com/office/drawing/2010/main">
                  <a14:imgLayer r:embed="rId3">
                    <a14:imgEffect>
                      <a14:sharpenSoften amount="-25000"/>
                    </a14:imgEffect>
                    <a14:imgEffect>
                      <a14:saturation sat="0"/>
                    </a14:imgEffect>
                  </a14:imgLayer>
                </a14:imgProps>
              </a:ext>
              <a:ext uri="{28A0092B-C50C-407E-A947-70E740481C1C}">
                <a14:useLocalDpi xmlns:a14="http://schemas.microsoft.com/office/drawing/2010/main" val="0"/>
              </a:ext>
            </a:extLst>
          </a:blip>
          <a:srcRect b="43863"/>
          <a:stretch/>
        </p:blipFill>
        <p:spPr bwMode="auto">
          <a:xfrm>
            <a:off x="0" y="627219"/>
            <a:ext cx="11706578" cy="50377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C1159E6-3EC3-15F1-A1C2-2A645AC00687}"/>
              </a:ext>
            </a:extLst>
          </p:cNvPr>
          <p:cNvSpPr/>
          <p:nvPr/>
        </p:nvSpPr>
        <p:spPr>
          <a:xfrm>
            <a:off x="0" y="64644"/>
            <a:ext cx="11706578" cy="61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600" b="1" dirty="0">
                <a:solidFill>
                  <a:srgbClr val="FFC000"/>
                </a:solidFill>
                <a:latin typeface="Arial" panose="020B0604020202020204" pitchFamily="34" charset="0"/>
                <a:cs typeface="Arial" panose="020B0604020202020204" pitchFamily="34" charset="0"/>
              </a:rPr>
              <a:t>Parameters that affect SMO sensors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5842A46-F52D-5FE0-C7CC-BCBE044C0FB5}"/>
                  </a:ext>
                </a:extLst>
              </p:cNvPr>
              <p:cNvSpPr txBox="1"/>
              <p:nvPr/>
            </p:nvSpPr>
            <p:spPr>
              <a:xfrm>
                <a:off x="1" y="676644"/>
                <a:ext cx="11706577" cy="5247590"/>
              </a:xfrm>
              <a:prstGeom prst="rect">
                <a:avLst/>
              </a:prstGeom>
              <a:noFill/>
            </p:spPr>
            <p:txBody>
              <a:bodyPr wrap="square" rtlCol="0">
                <a:spAutoFit/>
              </a:bodyPr>
              <a:lstStyle>
                <a:defPPr>
                  <a:defRPr lang="en-US"/>
                </a:defPPr>
                <a:lvl1pPr marL="531813" indent="-531813">
                  <a:lnSpc>
                    <a:spcPct val="150000"/>
                  </a:lnSpc>
                  <a:spcBef>
                    <a:spcPts val="600"/>
                  </a:spcBef>
                  <a:buFont typeface="Wingdings" panose="05000000000000000000" pitchFamily="2" charset="2"/>
                  <a:buChar char="Ø"/>
                  <a:defRPr sz="2800" b="1">
                    <a:latin typeface="Arial" panose="020B0604020202020204" pitchFamily="34" charset="0"/>
                    <a:cs typeface="Arial" panose="020B0604020202020204" pitchFamily="34" charset="0"/>
                  </a:defRPr>
                </a:lvl1pPr>
              </a:lstStyle>
              <a:p>
                <a:pPr marL="354013" indent="-354013"/>
                <a:r>
                  <a:rPr lang="en-IN" sz="2000" u="sng" dirty="0">
                    <a:highlight>
                      <a:srgbClr val="FFFF00"/>
                    </a:highlight>
                  </a:rPr>
                  <a:t>Doping with other metals</a:t>
                </a:r>
                <a:r>
                  <a:rPr lang="en-IN" sz="2000" dirty="0"/>
                  <a:t>:</a:t>
                </a:r>
              </a:p>
              <a:p>
                <a:pPr marL="725487" lvl="2" indent="-342900">
                  <a:buFont typeface="Wingdings" panose="05000000000000000000" pitchFamily="2" charset="2"/>
                  <a:buChar char="v"/>
                </a:pPr>
                <a:r>
                  <a:rPr lang="en-IN" sz="2000" b="1" dirty="0">
                    <a:latin typeface="Arial" panose="020B0604020202020204" pitchFamily="34" charset="0"/>
                    <a:cs typeface="Arial" panose="020B0604020202020204" pitchFamily="34" charset="0"/>
                  </a:rPr>
                  <a:t>Doping SMOs with noble metals, other oxides, polymers</a:t>
                </a:r>
                <a:r>
                  <a:rPr lang="en-US" sz="2000" b="1" dirty="0">
                    <a:latin typeface="Arial" panose="020B0604020202020204" pitchFamily="34" charset="0"/>
                    <a:cs typeface="Arial" panose="020B0604020202020204" pitchFamily="34" charset="0"/>
                  </a:rPr>
                  <a:t>, and rGO has been shown to increase the selectivity of the sensors and sometimes</a:t>
                </a:r>
                <a:r>
                  <a:rPr lang="en-IN" sz="2000" b="1" dirty="0">
                    <a:latin typeface="Arial" panose="020B0604020202020204" pitchFamily="34" charset="0"/>
                    <a:cs typeface="Arial" panose="020B0604020202020204" pitchFamily="34" charset="0"/>
                  </a:rPr>
                  <a:t> other properties, too. </a:t>
                </a:r>
              </a:p>
              <a:p>
                <a:pPr marL="725487" lvl="2" indent="-342900">
                  <a:buFont typeface="Wingdings" panose="05000000000000000000" pitchFamily="2" charset="2"/>
                  <a:buChar char="v"/>
                </a:pPr>
                <a:r>
                  <a:rPr lang="en-IN" sz="2000" b="1" dirty="0">
                    <a:latin typeface="Arial" panose="020B0604020202020204" pitchFamily="34" charset="0"/>
                    <a:cs typeface="Arial" panose="020B0604020202020204" pitchFamily="34" charset="0"/>
                  </a:rPr>
                  <a:t>Doping with appropriate dopants can reduce the cross-sensitivity towards humidity and other gases, too. It can also enhance the sensitivity towards a particular gas.</a:t>
                </a:r>
              </a:p>
              <a:p>
                <a:pPr marL="725487" lvl="2" indent="-342900">
                  <a:buFont typeface="Wingdings" panose="05000000000000000000" pitchFamily="2" charset="2"/>
                  <a:buChar char="v"/>
                </a:pPr>
                <a:r>
                  <a:rPr lang="en-IN" sz="2000" b="1" dirty="0">
                    <a:latin typeface="Arial" panose="020B0604020202020204" pitchFamily="34" charset="0"/>
                    <a:cs typeface="Arial" panose="020B0604020202020204" pitchFamily="34" charset="0"/>
                  </a:rPr>
                  <a:t>Doping with noble metals can also enhance the ability of the SMO to absorb the target gas. For example, Pd can absorb </a:t>
                </a:r>
                <a14:m>
                  <m:oMath xmlns:m="http://schemas.openxmlformats.org/officeDocument/2006/math">
                    <m:sSub>
                      <m:sSubPr>
                        <m:ctrlPr>
                          <a:rPr lang="en-IN" sz="2000" b="1" i="1" dirty="0" smtClean="0">
                            <a:latin typeface="Cambria Math" panose="02040503050406030204" pitchFamily="18" charset="0"/>
                            <a:cs typeface="Arial" panose="020B0604020202020204" pitchFamily="34" charset="0"/>
                          </a:rPr>
                        </m:ctrlPr>
                      </m:sSubPr>
                      <m:e>
                        <m:r>
                          <a:rPr lang="en-IN" sz="2000" b="1" i="1" dirty="0" smtClean="0">
                            <a:latin typeface="Cambria Math" panose="02040503050406030204" pitchFamily="18" charset="0"/>
                            <a:cs typeface="Arial" panose="020B0604020202020204" pitchFamily="34" charset="0"/>
                          </a:rPr>
                          <m:t>𝑯</m:t>
                        </m:r>
                      </m:e>
                      <m:sub>
                        <m:r>
                          <a:rPr lang="en-IN" sz="2000" b="1" i="1" dirty="0" smtClean="0">
                            <a:latin typeface="Cambria Math" panose="02040503050406030204" pitchFamily="18" charset="0"/>
                            <a:cs typeface="Arial" panose="020B0604020202020204" pitchFamily="34" charset="0"/>
                          </a:rPr>
                          <m:t>𝟐</m:t>
                        </m:r>
                      </m:sub>
                    </m:sSub>
                    <m:r>
                      <a:rPr lang="en-IN" sz="2000" b="1" i="1" dirty="0" smtClean="0">
                        <a:latin typeface="Cambria Math" panose="02040503050406030204" pitchFamily="18" charset="0"/>
                        <a:cs typeface="Arial" panose="020B0604020202020204" pitchFamily="34" charset="0"/>
                      </a:rPr>
                      <m:t> </m:t>
                    </m:r>
                  </m:oMath>
                </a14:m>
                <a:r>
                  <a:rPr lang="en-IN" sz="2000" b="1" dirty="0">
                    <a:latin typeface="Arial" panose="020B0604020202020204" pitchFamily="34" charset="0"/>
                    <a:cs typeface="Arial" panose="020B0604020202020204" pitchFamily="34" charset="0"/>
                  </a:rPr>
                  <a:t>gas up to 900 times its own volume, So Pd coating can greatly enhance </a:t>
                </a:r>
                <a14:m>
                  <m:oMath xmlns:m="http://schemas.openxmlformats.org/officeDocument/2006/math">
                    <m:sSub>
                      <m:sSubPr>
                        <m:ctrlPr>
                          <a:rPr lang="en-IN" sz="2000" b="1" i="1" dirty="0">
                            <a:latin typeface="Cambria Math" panose="02040503050406030204" pitchFamily="18" charset="0"/>
                            <a:cs typeface="Arial" panose="020B0604020202020204" pitchFamily="34" charset="0"/>
                          </a:rPr>
                        </m:ctrlPr>
                      </m:sSubPr>
                      <m:e>
                        <m:r>
                          <a:rPr lang="en-IN" sz="2000" b="1" i="1" dirty="0">
                            <a:latin typeface="Cambria Math" panose="02040503050406030204" pitchFamily="18" charset="0"/>
                            <a:cs typeface="Arial" panose="020B0604020202020204" pitchFamily="34" charset="0"/>
                          </a:rPr>
                          <m:t>𝑯</m:t>
                        </m:r>
                      </m:e>
                      <m:sub>
                        <m:r>
                          <a:rPr lang="en-IN" sz="2000" b="1" i="1" dirty="0">
                            <a:latin typeface="Cambria Math" panose="02040503050406030204" pitchFamily="18" charset="0"/>
                            <a:cs typeface="Arial" panose="020B0604020202020204" pitchFamily="34" charset="0"/>
                          </a:rPr>
                          <m:t>𝟐</m:t>
                        </m:r>
                      </m:sub>
                    </m:sSub>
                  </m:oMath>
                </a14:m>
                <a:r>
                  <a:rPr lang="en-IN" sz="2000" b="1" dirty="0">
                    <a:latin typeface="Arial" panose="020B0604020202020204" pitchFamily="34" charset="0"/>
                    <a:cs typeface="Arial" panose="020B0604020202020204" pitchFamily="34" charset="0"/>
                  </a:rPr>
                  <a:t> gas sensitivity.</a:t>
                </a:r>
              </a:p>
              <a:p>
                <a:pPr marL="725487" lvl="2" indent="-342900">
                  <a:buFont typeface="Wingdings" panose="05000000000000000000" pitchFamily="2" charset="2"/>
                  <a:buChar char="v"/>
                </a:pPr>
                <a:r>
                  <a:rPr lang="en-IN" sz="2000" b="1" dirty="0">
                    <a:latin typeface="Arial" panose="020B0604020202020204" pitchFamily="34" charset="0"/>
                    <a:cs typeface="Arial" panose="020B0604020202020204" pitchFamily="34" charset="0"/>
                  </a:rPr>
                  <a:t>Doping with noble metals can also enhance the sensor response by chemical (split-over process) and physical (band-bending) sensitization. {Not diving too deep into them}</a:t>
                </a:r>
              </a:p>
              <a:p>
                <a:pPr marL="725487" lvl="2" indent="-342900">
                  <a:buFont typeface="Wingdings" panose="05000000000000000000" pitchFamily="2" charset="2"/>
                  <a:buChar char="v"/>
                </a:pPr>
                <a:r>
                  <a:rPr lang="en-IN" sz="2000" b="1" dirty="0">
                    <a:latin typeface="Arial" panose="020B0604020202020204" pitchFamily="34" charset="0"/>
                    <a:cs typeface="Arial" panose="020B0604020202020204" pitchFamily="34" charset="0"/>
                  </a:rPr>
                  <a:t>Doping with hetero-atoms can also effectively increase the sensor response, as hetero-atoms can act as growth inhibitors.</a:t>
                </a:r>
              </a:p>
              <a:p>
                <a:pPr marL="354013" indent="-354013"/>
                <a:r>
                  <a:rPr lang="en-IN" sz="2000" u="sng" dirty="0">
                    <a:highlight>
                      <a:srgbClr val="FFFF00"/>
                    </a:highlight>
                  </a:rPr>
                  <a:t>Crystalline phases, Humidity, Hetero/Homo junction Mos, Acid-Base interactions, Light activation etc, are few other major parameters that affect the performance of the sensors.</a:t>
                </a:r>
              </a:p>
              <a:p>
                <a:pPr marL="725487" lvl="2" indent="-342900">
                  <a:buFont typeface="Wingdings" panose="05000000000000000000" pitchFamily="2" charset="2"/>
                  <a:buChar char="v"/>
                </a:pPr>
                <a:endParaRPr lang="en-IN" sz="2000" b="1"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85842A46-F52D-5FE0-C7CC-BCBE044C0FB5}"/>
                  </a:ext>
                </a:extLst>
              </p:cNvPr>
              <p:cNvSpPr txBox="1">
                <a:spLocks noRot="1" noChangeAspect="1" noMove="1" noResize="1" noEditPoints="1" noAdjustHandles="1" noChangeArrowheads="1" noChangeShapeType="1" noTextEdit="1"/>
              </p:cNvSpPr>
              <p:nvPr/>
            </p:nvSpPr>
            <p:spPr>
              <a:xfrm>
                <a:off x="1" y="676644"/>
                <a:ext cx="11706577" cy="5247590"/>
              </a:xfrm>
              <a:prstGeom prst="rect">
                <a:avLst/>
              </a:prstGeom>
              <a:blipFill>
                <a:blip r:embed="rId4"/>
                <a:stretch>
                  <a:fillRect l="-469"/>
                </a:stretch>
              </a:blipFill>
            </p:spPr>
            <p:txBody>
              <a:bodyPr/>
              <a:lstStyle/>
              <a:p>
                <a:r>
                  <a:rPr lang="en-IN">
                    <a:noFill/>
                  </a:rPr>
                  <a:t> </a:t>
                </a:r>
              </a:p>
            </p:txBody>
          </p:sp>
        </mc:Fallback>
      </mc:AlternateContent>
      <p:sp>
        <p:nvSpPr>
          <p:cNvPr id="2" name="Footer Placeholder 1">
            <a:extLst>
              <a:ext uri="{FF2B5EF4-FFF2-40B4-BE49-F238E27FC236}">
                <a16:creationId xmlns:a16="http://schemas.microsoft.com/office/drawing/2014/main" id="{BE9C77D3-FD33-8538-5332-29430FEB456F}"/>
              </a:ext>
            </a:extLst>
          </p:cNvPr>
          <p:cNvSpPr>
            <a:spLocks noGrp="1"/>
          </p:cNvSpPr>
          <p:nvPr>
            <p:ph type="ftr" sz="quarter" idx="11"/>
          </p:nvPr>
        </p:nvSpPr>
        <p:spPr>
          <a:xfrm>
            <a:off x="0" y="5735485"/>
            <a:ext cx="7948913" cy="498470"/>
          </a:xfrm>
        </p:spPr>
        <p:txBody>
          <a:bodyPr/>
          <a:lstStyle/>
          <a:p>
            <a:r>
              <a:rPr lang="en-IN" dirty="0">
                <a:solidFill>
                  <a:schemeClr val="bg1">
                    <a:lumMod val="85000"/>
                  </a:schemeClr>
                </a:solidFill>
              </a:rPr>
              <a:t>Inventions &amp; Innovations - IIT Hyderabad</a:t>
            </a:r>
          </a:p>
        </p:txBody>
      </p:sp>
    </p:spTree>
    <p:extLst>
      <p:ext uri="{BB962C8B-B14F-4D97-AF65-F5344CB8AC3E}">
        <p14:creationId xmlns:p14="http://schemas.microsoft.com/office/powerpoint/2010/main" val="3139824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76,316 Printed Circuit Board Images, Stock Photos &amp; Vectors ...">
            <a:extLst>
              <a:ext uri="{FF2B5EF4-FFF2-40B4-BE49-F238E27FC236}">
                <a16:creationId xmlns:a16="http://schemas.microsoft.com/office/drawing/2014/main" id="{D05D9D80-EFE1-C033-95AA-FE1047D782E4}"/>
              </a:ext>
            </a:extLst>
          </p:cNvPr>
          <p:cNvPicPr>
            <a:picLocks noChangeAspect="1" noChangeArrowheads="1"/>
          </p:cNvPicPr>
          <p:nvPr/>
        </p:nvPicPr>
        <p:blipFill rotWithShape="1">
          <a:blip r:embed="rId2">
            <a:duotone>
              <a:srgbClr val="C8C8C8">
                <a:shade val="45000"/>
                <a:satMod val="135000"/>
              </a:srgbClr>
              <a:prstClr val="white"/>
            </a:duotone>
            <a:extLst>
              <a:ext uri="{BEBA8EAE-BF5A-486C-A8C5-ECC9F3942E4B}">
                <a14:imgProps xmlns:a14="http://schemas.microsoft.com/office/drawing/2010/main">
                  <a14:imgLayer r:embed="rId3">
                    <a14:imgEffect>
                      <a14:sharpenSoften amount="-25000"/>
                    </a14:imgEffect>
                    <a14:imgEffect>
                      <a14:saturation sat="0"/>
                    </a14:imgEffect>
                  </a14:imgLayer>
                </a14:imgProps>
              </a:ext>
              <a:ext uri="{28A0092B-C50C-407E-A947-70E740481C1C}">
                <a14:useLocalDpi xmlns:a14="http://schemas.microsoft.com/office/drawing/2010/main" val="0"/>
              </a:ext>
            </a:extLst>
          </a:blip>
          <a:srcRect b="43863"/>
          <a:stretch/>
        </p:blipFill>
        <p:spPr bwMode="auto">
          <a:xfrm>
            <a:off x="0" y="627219"/>
            <a:ext cx="11706578" cy="50377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C1159E6-3EC3-15F1-A1C2-2A645AC00687}"/>
              </a:ext>
            </a:extLst>
          </p:cNvPr>
          <p:cNvSpPr/>
          <p:nvPr/>
        </p:nvSpPr>
        <p:spPr>
          <a:xfrm>
            <a:off x="0" y="64644"/>
            <a:ext cx="11706578" cy="61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600" b="1" dirty="0">
                <a:solidFill>
                  <a:srgbClr val="FFC000"/>
                </a:solidFill>
                <a:latin typeface="Arial" panose="020B0604020202020204" pitchFamily="34" charset="0"/>
                <a:cs typeface="Arial" panose="020B0604020202020204" pitchFamily="34" charset="0"/>
              </a:rPr>
              <a:t>Challenges faced by SMO sensors</a:t>
            </a:r>
          </a:p>
        </p:txBody>
      </p:sp>
      <p:sp>
        <p:nvSpPr>
          <p:cNvPr id="8" name="TextBox 7">
            <a:extLst>
              <a:ext uri="{FF2B5EF4-FFF2-40B4-BE49-F238E27FC236}">
                <a16:creationId xmlns:a16="http://schemas.microsoft.com/office/drawing/2014/main" id="{85842A46-F52D-5FE0-C7CC-BCBE044C0FB5}"/>
              </a:ext>
            </a:extLst>
          </p:cNvPr>
          <p:cNvSpPr txBox="1"/>
          <p:nvPr/>
        </p:nvSpPr>
        <p:spPr>
          <a:xfrm>
            <a:off x="1" y="676644"/>
            <a:ext cx="11706577" cy="7506863"/>
          </a:xfrm>
          <a:prstGeom prst="rect">
            <a:avLst/>
          </a:prstGeom>
          <a:noFill/>
        </p:spPr>
        <p:txBody>
          <a:bodyPr wrap="square" rtlCol="0">
            <a:spAutoFit/>
          </a:bodyPr>
          <a:lstStyle>
            <a:defPPr>
              <a:defRPr lang="en-US"/>
            </a:defPPr>
            <a:lvl1pPr marL="531813" indent="-531813">
              <a:lnSpc>
                <a:spcPct val="150000"/>
              </a:lnSpc>
              <a:spcBef>
                <a:spcPts val="600"/>
              </a:spcBef>
              <a:buFont typeface="Wingdings" panose="05000000000000000000" pitchFamily="2" charset="2"/>
              <a:buChar char="Ø"/>
              <a:defRPr sz="2800" b="1">
                <a:latin typeface="Arial" panose="020B0604020202020204" pitchFamily="34" charset="0"/>
                <a:cs typeface="Arial" panose="020B0604020202020204" pitchFamily="34" charset="0"/>
              </a:defRPr>
            </a:lvl1pPr>
          </a:lstStyle>
          <a:p>
            <a:pPr marL="0" indent="0">
              <a:buNone/>
            </a:pPr>
            <a:r>
              <a:rPr lang="en-IN" sz="2000" dirty="0"/>
              <a:t>Some of the challenges faced by the sensors that affect their long-term stability are listed as,</a:t>
            </a:r>
            <a:endParaRPr lang="en-IN" sz="2000" u="sng" dirty="0">
              <a:highlight>
                <a:srgbClr val="FFFF00"/>
              </a:highlight>
            </a:endParaRPr>
          </a:p>
          <a:p>
            <a:pPr marL="354013" indent="-354013">
              <a:lnSpc>
                <a:spcPct val="100000"/>
              </a:lnSpc>
            </a:pPr>
            <a:r>
              <a:rPr lang="en-IN" sz="2000" dirty="0"/>
              <a:t>Mechanical attrition and erosion of sensing film, lack of adhesion between substrate and sensor film, thermal expansion mismatch between substrate and sensor film</a:t>
            </a:r>
            <a:r>
              <a:rPr lang="en-US" sz="2000" dirty="0"/>
              <a:t>, etc., can damage the thick film sensors in the</a:t>
            </a:r>
            <a:r>
              <a:rPr lang="en-IN" sz="2000" dirty="0"/>
              <a:t> long run. To avoid these, we can either exploit the MEMS platform or use thin film sensors.</a:t>
            </a:r>
          </a:p>
          <a:p>
            <a:pPr marL="354013" indent="-354013">
              <a:lnSpc>
                <a:spcPct val="100000"/>
              </a:lnSpc>
            </a:pPr>
            <a:r>
              <a:rPr lang="en-IN" sz="2000" dirty="0"/>
              <a:t>Heater and Electrodes should be thermally stable. If either of them gets affected, then the working temp/ operating temp and the properties of the sensor will change drastically. Ta/pt thin film heater designed by Chen changes its resistance (~20 times) slower. </a:t>
            </a:r>
          </a:p>
          <a:p>
            <a:pPr marL="354013" indent="-354013">
              <a:lnSpc>
                <a:spcPct val="100000"/>
              </a:lnSpc>
            </a:pPr>
            <a:r>
              <a:rPr lang="en-IN" sz="2000" dirty="0"/>
              <a:t>Pt is way more stable than Ag/Au as an electrode, but it does not provide adhesion for the substrate. Pt with Ti sublayer can solve this issue</a:t>
            </a:r>
          </a:p>
          <a:p>
            <a:pPr marL="354013" indent="-354013">
              <a:lnSpc>
                <a:spcPct val="100000"/>
              </a:lnSpc>
            </a:pPr>
            <a:r>
              <a:rPr lang="en-IN" sz="2000" dirty="0"/>
              <a:t>The sensor should be thermodynamically stable at its operating temperature. Generally, the thermodynamic stability of metal oxides increases as the formation energy of the metal oxide increases. Therefore, enhanced thermal stability can be attained by high energy synthesis processes.</a:t>
            </a:r>
            <a:endParaRPr lang="en-IN" sz="1400" dirty="0"/>
          </a:p>
          <a:p>
            <a:pPr marL="0" indent="0">
              <a:lnSpc>
                <a:spcPct val="100000"/>
              </a:lnSpc>
              <a:buNone/>
            </a:pPr>
            <a:endParaRPr lang="en-IN" sz="2000" dirty="0"/>
          </a:p>
          <a:p>
            <a:pPr marL="354013" indent="-354013"/>
            <a:endParaRPr lang="en-IN" sz="2000" dirty="0"/>
          </a:p>
          <a:p>
            <a:pPr marL="354013" indent="-354013"/>
            <a:endParaRPr lang="en-IN" sz="2000" dirty="0"/>
          </a:p>
          <a:p>
            <a:pPr marL="354013" indent="-354013"/>
            <a:endParaRPr lang="en-IN" sz="2000" dirty="0"/>
          </a:p>
          <a:p>
            <a:endParaRPr lang="en-IN" dirty="0"/>
          </a:p>
        </p:txBody>
      </p:sp>
      <p:sp>
        <p:nvSpPr>
          <p:cNvPr id="2" name="Footer Placeholder 1">
            <a:extLst>
              <a:ext uri="{FF2B5EF4-FFF2-40B4-BE49-F238E27FC236}">
                <a16:creationId xmlns:a16="http://schemas.microsoft.com/office/drawing/2014/main" id="{BE9C77D3-FD33-8538-5332-29430FEB456F}"/>
              </a:ext>
            </a:extLst>
          </p:cNvPr>
          <p:cNvSpPr>
            <a:spLocks noGrp="1"/>
          </p:cNvSpPr>
          <p:nvPr>
            <p:ph type="ftr" sz="quarter" idx="11"/>
          </p:nvPr>
        </p:nvSpPr>
        <p:spPr>
          <a:xfrm>
            <a:off x="0" y="5735485"/>
            <a:ext cx="7948913" cy="498470"/>
          </a:xfrm>
        </p:spPr>
        <p:txBody>
          <a:bodyPr/>
          <a:lstStyle/>
          <a:p>
            <a:r>
              <a:rPr lang="en-IN" dirty="0">
                <a:solidFill>
                  <a:schemeClr val="bg1">
                    <a:lumMod val="85000"/>
                  </a:schemeClr>
                </a:solidFill>
              </a:rPr>
              <a:t>Inventions &amp; Innovations - IIT Hyderabad</a:t>
            </a:r>
          </a:p>
        </p:txBody>
      </p:sp>
    </p:spTree>
    <p:extLst>
      <p:ext uri="{BB962C8B-B14F-4D97-AF65-F5344CB8AC3E}">
        <p14:creationId xmlns:p14="http://schemas.microsoft.com/office/powerpoint/2010/main" val="1241426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76,316 Printed Circuit Board Images, Stock Photos &amp; Vectors ...">
            <a:extLst>
              <a:ext uri="{FF2B5EF4-FFF2-40B4-BE49-F238E27FC236}">
                <a16:creationId xmlns:a16="http://schemas.microsoft.com/office/drawing/2014/main" id="{D05D9D80-EFE1-C033-95AA-FE1047D782E4}"/>
              </a:ext>
            </a:extLst>
          </p:cNvPr>
          <p:cNvPicPr>
            <a:picLocks noChangeAspect="1" noChangeArrowheads="1"/>
          </p:cNvPicPr>
          <p:nvPr/>
        </p:nvPicPr>
        <p:blipFill rotWithShape="1">
          <a:blip r:embed="rId2">
            <a:duotone>
              <a:srgbClr val="C8C8C8">
                <a:shade val="45000"/>
                <a:satMod val="135000"/>
              </a:srgbClr>
              <a:prstClr val="white"/>
            </a:duotone>
            <a:extLst>
              <a:ext uri="{BEBA8EAE-BF5A-486C-A8C5-ECC9F3942E4B}">
                <a14:imgProps xmlns:a14="http://schemas.microsoft.com/office/drawing/2010/main">
                  <a14:imgLayer r:embed="rId3">
                    <a14:imgEffect>
                      <a14:sharpenSoften amount="-25000"/>
                    </a14:imgEffect>
                    <a14:imgEffect>
                      <a14:saturation sat="0"/>
                    </a14:imgEffect>
                  </a14:imgLayer>
                </a14:imgProps>
              </a:ext>
              <a:ext uri="{28A0092B-C50C-407E-A947-70E740481C1C}">
                <a14:useLocalDpi xmlns:a14="http://schemas.microsoft.com/office/drawing/2010/main" val="0"/>
              </a:ext>
            </a:extLst>
          </a:blip>
          <a:srcRect b="43863"/>
          <a:stretch/>
        </p:blipFill>
        <p:spPr bwMode="auto">
          <a:xfrm>
            <a:off x="0" y="627219"/>
            <a:ext cx="11706578" cy="50377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C1159E6-3EC3-15F1-A1C2-2A645AC00687}"/>
              </a:ext>
            </a:extLst>
          </p:cNvPr>
          <p:cNvSpPr/>
          <p:nvPr/>
        </p:nvSpPr>
        <p:spPr>
          <a:xfrm>
            <a:off x="0" y="64644"/>
            <a:ext cx="11706578" cy="61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600" b="1" dirty="0">
                <a:solidFill>
                  <a:srgbClr val="FFC000"/>
                </a:solidFill>
                <a:latin typeface="Arial" panose="020B0604020202020204" pitchFamily="34" charset="0"/>
                <a:cs typeface="Arial" panose="020B0604020202020204" pitchFamily="34" charset="0"/>
              </a:rPr>
              <a:t>My Aim and Goals for the Future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5842A46-F52D-5FE0-C7CC-BCBE044C0FB5}"/>
                  </a:ext>
                </a:extLst>
              </p:cNvPr>
              <p:cNvSpPr txBox="1"/>
              <p:nvPr/>
            </p:nvSpPr>
            <p:spPr>
              <a:xfrm>
                <a:off x="0" y="676644"/>
                <a:ext cx="11706577" cy="6601807"/>
              </a:xfrm>
              <a:prstGeom prst="rect">
                <a:avLst/>
              </a:prstGeom>
              <a:noFill/>
            </p:spPr>
            <p:txBody>
              <a:bodyPr wrap="square" rtlCol="0">
                <a:spAutoFit/>
              </a:bodyPr>
              <a:lstStyle>
                <a:defPPr>
                  <a:defRPr lang="en-US"/>
                </a:defPPr>
                <a:lvl1pPr marL="531813" indent="-531813">
                  <a:lnSpc>
                    <a:spcPct val="150000"/>
                  </a:lnSpc>
                  <a:spcBef>
                    <a:spcPts val="600"/>
                  </a:spcBef>
                  <a:buFont typeface="Wingdings" panose="05000000000000000000" pitchFamily="2" charset="2"/>
                  <a:buChar char="Ø"/>
                  <a:defRPr sz="2800" b="1">
                    <a:latin typeface="Arial" panose="020B0604020202020204" pitchFamily="34" charset="0"/>
                    <a:cs typeface="Arial" panose="020B0604020202020204" pitchFamily="34" charset="0"/>
                  </a:defRPr>
                </a:lvl1pPr>
              </a:lstStyle>
              <a:p>
                <a:pPr marL="354013" indent="-354013">
                  <a:lnSpc>
                    <a:spcPct val="100000"/>
                  </a:lnSpc>
                </a:pPr>
                <a:r>
                  <a:rPr lang="en-IN" sz="2000" dirty="0"/>
                  <a:t>The sensor should be chemically stable and contain no highly reactive ions like </a:t>
                </a:r>
                <a14:m>
                  <m:oMath xmlns:m="http://schemas.openxmlformats.org/officeDocument/2006/math">
                    <m:r>
                      <a:rPr lang="en-IN" sz="2000" i="1" dirty="0" smtClean="0">
                        <a:latin typeface="Cambria Math" panose="02040503050406030204" pitchFamily="18" charset="0"/>
                      </a:rPr>
                      <m:t>𝑁</m:t>
                    </m:r>
                    <m:sSup>
                      <m:sSupPr>
                        <m:ctrlPr>
                          <a:rPr lang="en-IN" sz="2000" i="1" dirty="0" smtClean="0">
                            <a:latin typeface="Cambria Math" panose="02040503050406030204" pitchFamily="18" charset="0"/>
                          </a:rPr>
                        </m:ctrlPr>
                      </m:sSupPr>
                      <m:e>
                        <m:r>
                          <a:rPr lang="en-IN" sz="2000" i="1" dirty="0" smtClean="0">
                            <a:latin typeface="Cambria Math" panose="02040503050406030204" pitchFamily="18" charset="0"/>
                          </a:rPr>
                          <m:t>𝑎</m:t>
                        </m:r>
                      </m:e>
                      <m:sup>
                        <m:r>
                          <a:rPr lang="en-IN" sz="2000" i="1" dirty="0" smtClean="0">
                            <a:latin typeface="Cambria Math" panose="02040503050406030204" pitchFamily="18" charset="0"/>
                          </a:rPr>
                          <m:t>+</m:t>
                        </m:r>
                      </m:sup>
                    </m:sSup>
                    <m:r>
                      <a:rPr lang="en-IN" sz="2000" i="1" dirty="0" smtClean="0">
                        <a:latin typeface="Cambria Math" panose="02040503050406030204" pitchFamily="18" charset="0"/>
                      </a:rPr>
                      <m:t> </m:t>
                    </m:r>
                  </m:oMath>
                </a14:m>
                <a:r>
                  <a:rPr lang="en-IN" sz="2000" dirty="0"/>
                  <a:t>and </a:t>
                </a:r>
                <a14:m>
                  <m:oMath xmlns:m="http://schemas.openxmlformats.org/officeDocument/2006/math">
                    <m:r>
                      <a:rPr lang="en-IN" sz="2000" i="1" dirty="0" smtClean="0">
                        <a:latin typeface="Cambria Math" panose="02040503050406030204" pitchFamily="18" charset="0"/>
                      </a:rPr>
                      <m:t>𝐶</m:t>
                    </m:r>
                    <m:sSup>
                      <m:sSupPr>
                        <m:ctrlPr>
                          <a:rPr lang="en-IN" sz="2000" i="1" dirty="0" smtClean="0">
                            <a:latin typeface="Cambria Math" panose="02040503050406030204" pitchFamily="18" charset="0"/>
                          </a:rPr>
                        </m:ctrlPr>
                      </m:sSupPr>
                      <m:e>
                        <m:r>
                          <a:rPr lang="en-IN" sz="2000" i="1" dirty="0" smtClean="0">
                            <a:latin typeface="Cambria Math" panose="02040503050406030204" pitchFamily="18" charset="0"/>
                          </a:rPr>
                          <m:t>𝑙</m:t>
                        </m:r>
                      </m:e>
                      <m:sup>
                        <m:r>
                          <a:rPr lang="en-IN" sz="2000" i="1" dirty="0" smtClean="0">
                            <a:latin typeface="Cambria Math" panose="02040503050406030204" pitchFamily="18" charset="0"/>
                          </a:rPr>
                          <m:t>−</m:t>
                        </m:r>
                      </m:sup>
                    </m:sSup>
                  </m:oMath>
                </a14:m>
                <a:r>
                  <a:rPr lang="en-IN" sz="2000" dirty="0"/>
                  <a:t>. They affect the long-term stability of the sensors.</a:t>
                </a:r>
              </a:p>
              <a:p>
                <a:pPr marL="354013" indent="-354013">
                  <a:lnSpc>
                    <a:spcPct val="100000"/>
                  </a:lnSpc>
                </a:pPr>
                <a:r>
                  <a:rPr lang="en-IN" sz="2000" dirty="0"/>
                  <a:t>Dopants present in quantities less than their solubility limits enhance the sensing properties of the sensors, but if the dopants are present in higher quantities, then they occupy the grain boundaries of the primary particles and can change the chemical and physical properties of the sensors.</a:t>
                </a:r>
              </a:p>
              <a:p>
                <a:pPr marL="354013" indent="-354013">
                  <a:lnSpc>
                    <a:spcPct val="100000"/>
                  </a:lnSpc>
                </a:pPr>
                <a:r>
                  <a:rPr lang="en-IN" sz="2000" dirty="0"/>
                  <a:t>In thin-film sensors, cracking of the sensing layers is a huge concern that affects the temporal stability of the sensor. It can be prevented by the proper selection of additives in the sensor.</a:t>
                </a:r>
              </a:p>
              <a:p>
                <a:pPr marL="354013" indent="-354013">
                  <a:lnSpc>
                    <a:spcPct val="100000"/>
                  </a:lnSpc>
                </a:pPr>
                <a:r>
                  <a:rPr lang="en-IN" sz="2000" dirty="0"/>
                  <a:t>Surface migration of noble metals( used for sensitization ) can also affect the temporal stability of the sensor. The metal atoms concatenate together to form a huge cluster that affects the performance of the sensor. Generally, noble metals with a bigger grain size or thick catalyst layer, when doped, will result in better temporal stability of the sensor. However, too much increase in the catalyst layer will also affect the performance of the sensor. So, a good balance is required. </a:t>
                </a:r>
              </a:p>
              <a:p>
                <a:pPr marL="354013" indent="-354013">
                  <a:lnSpc>
                    <a:spcPct val="100000"/>
                  </a:lnSpc>
                </a:pPr>
                <a:endParaRPr lang="en-IN" sz="2000" dirty="0"/>
              </a:p>
              <a:p>
                <a:pPr marL="354013" indent="-354013">
                  <a:lnSpc>
                    <a:spcPct val="100000"/>
                  </a:lnSpc>
                </a:pPr>
                <a:endParaRPr lang="en-IN" sz="2000" dirty="0"/>
              </a:p>
              <a:p>
                <a:pPr marL="354013" indent="-354013">
                  <a:lnSpc>
                    <a:spcPct val="100000"/>
                  </a:lnSpc>
                </a:pPr>
                <a:endParaRPr lang="en-IN" sz="2000" dirty="0"/>
              </a:p>
              <a:p>
                <a:pPr marL="354013" indent="-354013">
                  <a:lnSpc>
                    <a:spcPct val="100000"/>
                  </a:lnSpc>
                </a:pPr>
                <a:endParaRPr lang="en-IN" dirty="0"/>
              </a:p>
            </p:txBody>
          </p:sp>
        </mc:Choice>
        <mc:Fallback xmlns="">
          <p:sp>
            <p:nvSpPr>
              <p:cNvPr id="8" name="TextBox 7">
                <a:extLst>
                  <a:ext uri="{FF2B5EF4-FFF2-40B4-BE49-F238E27FC236}">
                    <a16:creationId xmlns:a16="http://schemas.microsoft.com/office/drawing/2014/main" id="{85842A46-F52D-5FE0-C7CC-BCBE044C0FB5}"/>
                  </a:ext>
                </a:extLst>
              </p:cNvPr>
              <p:cNvSpPr txBox="1">
                <a:spLocks noRot="1" noChangeAspect="1" noMove="1" noResize="1" noEditPoints="1" noAdjustHandles="1" noChangeArrowheads="1" noChangeShapeType="1" noTextEdit="1"/>
              </p:cNvSpPr>
              <p:nvPr/>
            </p:nvSpPr>
            <p:spPr>
              <a:xfrm>
                <a:off x="0" y="676644"/>
                <a:ext cx="11706577" cy="6601807"/>
              </a:xfrm>
              <a:prstGeom prst="rect">
                <a:avLst/>
              </a:prstGeom>
              <a:blipFill>
                <a:blip r:embed="rId4"/>
                <a:stretch>
                  <a:fillRect l="-469" t="-462" r="-1042"/>
                </a:stretch>
              </a:blipFill>
            </p:spPr>
            <p:txBody>
              <a:bodyPr/>
              <a:lstStyle/>
              <a:p>
                <a:r>
                  <a:rPr lang="en-IN">
                    <a:noFill/>
                  </a:rPr>
                  <a:t> </a:t>
                </a:r>
              </a:p>
            </p:txBody>
          </p:sp>
        </mc:Fallback>
      </mc:AlternateContent>
      <p:sp>
        <p:nvSpPr>
          <p:cNvPr id="2" name="Footer Placeholder 1">
            <a:extLst>
              <a:ext uri="{FF2B5EF4-FFF2-40B4-BE49-F238E27FC236}">
                <a16:creationId xmlns:a16="http://schemas.microsoft.com/office/drawing/2014/main" id="{BE9C77D3-FD33-8538-5332-29430FEB456F}"/>
              </a:ext>
            </a:extLst>
          </p:cNvPr>
          <p:cNvSpPr>
            <a:spLocks noGrp="1"/>
          </p:cNvSpPr>
          <p:nvPr>
            <p:ph type="ftr" sz="quarter" idx="11"/>
          </p:nvPr>
        </p:nvSpPr>
        <p:spPr>
          <a:xfrm>
            <a:off x="0" y="5735485"/>
            <a:ext cx="8196942" cy="498470"/>
          </a:xfrm>
        </p:spPr>
        <p:txBody>
          <a:bodyPr/>
          <a:lstStyle/>
          <a:p>
            <a:r>
              <a:rPr lang="en-IN" dirty="0">
                <a:solidFill>
                  <a:schemeClr val="bg1">
                    <a:lumMod val="85000"/>
                  </a:schemeClr>
                </a:solidFill>
              </a:rPr>
              <a:t>Inventions &amp; Innovations - IIT Hyderabad</a:t>
            </a:r>
          </a:p>
        </p:txBody>
      </p:sp>
      <p:sp>
        <p:nvSpPr>
          <p:cNvPr id="3" name="Rectangle 2">
            <a:extLst>
              <a:ext uri="{FF2B5EF4-FFF2-40B4-BE49-F238E27FC236}">
                <a16:creationId xmlns:a16="http://schemas.microsoft.com/office/drawing/2014/main" id="{522806D8-6329-4ED8-2793-FC5A87A7B302}"/>
              </a:ext>
            </a:extLst>
          </p:cNvPr>
          <p:cNvSpPr/>
          <p:nvPr/>
        </p:nvSpPr>
        <p:spPr>
          <a:xfrm>
            <a:off x="-1" y="64644"/>
            <a:ext cx="11706578" cy="61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600" b="1" dirty="0">
                <a:solidFill>
                  <a:srgbClr val="FFC000"/>
                </a:solidFill>
                <a:latin typeface="Arial" panose="020B0604020202020204" pitchFamily="34" charset="0"/>
                <a:cs typeface="Arial" panose="020B0604020202020204" pitchFamily="34" charset="0"/>
              </a:rPr>
              <a:t>Challenges faced by SMO sensors</a:t>
            </a:r>
          </a:p>
        </p:txBody>
      </p:sp>
    </p:spTree>
    <p:extLst>
      <p:ext uri="{BB962C8B-B14F-4D97-AF65-F5344CB8AC3E}">
        <p14:creationId xmlns:p14="http://schemas.microsoft.com/office/powerpoint/2010/main" val="115427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76,316 Printed Circuit Board Images, Stock Photos &amp; Vectors ...">
            <a:extLst>
              <a:ext uri="{FF2B5EF4-FFF2-40B4-BE49-F238E27FC236}">
                <a16:creationId xmlns:a16="http://schemas.microsoft.com/office/drawing/2014/main" id="{D05D9D80-EFE1-C033-95AA-FE1047D782E4}"/>
              </a:ext>
            </a:extLst>
          </p:cNvPr>
          <p:cNvPicPr>
            <a:picLocks noChangeAspect="1" noChangeArrowheads="1"/>
          </p:cNvPicPr>
          <p:nvPr/>
        </p:nvPicPr>
        <p:blipFill rotWithShape="1">
          <a:blip r:embed="rId2">
            <a:duotone>
              <a:srgbClr val="C8C8C8">
                <a:shade val="45000"/>
                <a:satMod val="135000"/>
              </a:srgbClr>
              <a:prstClr val="white"/>
            </a:duotone>
            <a:extLst>
              <a:ext uri="{BEBA8EAE-BF5A-486C-A8C5-ECC9F3942E4B}">
                <a14:imgProps xmlns:a14="http://schemas.microsoft.com/office/drawing/2010/main">
                  <a14:imgLayer r:embed="rId3">
                    <a14:imgEffect>
                      <a14:sharpenSoften amount="-25000"/>
                    </a14:imgEffect>
                    <a14:imgEffect>
                      <a14:saturation sat="0"/>
                    </a14:imgEffect>
                  </a14:imgLayer>
                </a14:imgProps>
              </a:ext>
              <a:ext uri="{28A0092B-C50C-407E-A947-70E740481C1C}">
                <a14:useLocalDpi xmlns:a14="http://schemas.microsoft.com/office/drawing/2010/main" val="0"/>
              </a:ext>
            </a:extLst>
          </a:blip>
          <a:srcRect b="43863"/>
          <a:stretch/>
        </p:blipFill>
        <p:spPr bwMode="auto">
          <a:xfrm>
            <a:off x="0" y="627219"/>
            <a:ext cx="11706578" cy="50377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C1159E6-3EC3-15F1-A1C2-2A645AC00687}"/>
              </a:ext>
            </a:extLst>
          </p:cNvPr>
          <p:cNvSpPr/>
          <p:nvPr/>
        </p:nvSpPr>
        <p:spPr>
          <a:xfrm>
            <a:off x="0" y="64644"/>
            <a:ext cx="11706578" cy="61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600" b="1" dirty="0">
                <a:solidFill>
                  <a:srgbClr val="FFC000"/>
                </a:solidFill>
                <a:latin typeface="Arial" panose="020B0604020202020204" pitchFamily="34" charset="0"/>
                <a:cs typeface="Arial" panose="020B0604020202020204" pitchFamily="34" charset="0"/>
              </a:rPr>
              <a:t>My Aim and Goals for the Future</a:t>
            </a:r>
          </a:p>
        </p:txBody>
      </p:sp>
      <p:sp>
        <p:nvSpPr>
          <p:cNvPr id="8" name="TextBox 7">
            <a:extLst>
              <a:ext uri="{FF2B5EF4-FFF2-40B4-BE49-F238E27FC236}">
                <a16:creationId xmlns:a16="http://schemas.microsoft.com/office/drawing/2014/main" id="{85842A46-F52D-5FE0-C7CC-BCBE044C0FB5}"/>
              </a:ext>
            </a:extLst>
          </p:cNvPr>
          <p:cNvSpPr txBox="1"/>
          <p:nvPr/>
        </p:nvSpPr>
        <p:spPr>
          <a:xfrm>
            <a:off x="0" y="676644"/>
            <a:ext cx="11706577" cy="5986254"/>
          </a:xfrm>
          <a:prstGeom prst="rect">
            <a:avLst/>
          </a:prstGeom>
          <a:noFill/>
        </p:spPr>
        <p:txBody>
          <a:bodyPr wrap="square" rtlCol="0">
            <a:spAutoFit/>
          </a:bodyPr>
          <a:lstStyle>
            <a:defPPr>
              <a:defRPr lang="en-US"/>
            </a:defPPr>
            <a:lvl1pPr marL="531813" indent="-531813">
              <a:lnSpc>
                <a:spcPct val="150000"/>
              </a:lnSpc>
              <a:spcBef>
                <a:spcPts val="600"/>
              </a:spcBef>
              <a:buFont typeface="Wingdings" panose="05000000000000000000" pitchFamily="2" charset="2"/>
              <a:buChar char="Ø"/>
              <a:defRPr sz="2800" b="1">
                <a:latin typeface="Arial" panose="020B0604020202020204" pitchFamily="34" charset="0"/>
                <a:cs typeface="Arial" panose="020B0604020202020204" pitchFamily="34" charset="0"/>
              </a:defRPr>
            </a:lvl1pPr>
          </a:lstStyle>
          <a:p>
            <a:pPr marL="354013" indent="-354013">
              <a:lnSpc>
                <a:spcPct val="100000"/>
              </a:lnSpc>
            </a:pPr>
            <a:r>
              <a:rPr lang="en-IN" sz="2000" dirty="0"/>
              <a:t>Generally, sensors with a grain size &lt; 5nm are unstable. As we increase the temperature, the grain size also grows due to the extremely small grain sizes initially. This results in the sensitivity of the sensor to decrease as discussed before. So, a thorough optimization is required for the perfect grain size to obtain the best results from the sensor.</a:t>
            </a:r>
          </a:p>
          <a:p>
            <a:pPr marL="354013" indent="-354013">
              <a:lnSpc>
                <a:spcPct val="100000"/>
              </a:lnSpc>
            </a:pPr>
            <a:r>
              <a:rPr lang="en-IN" sz="2000" dirty="0"/>
              <a:t>Use of highly crystalline and single crystalline nano-particles can provide enhanced stability. </a:t>
            </a:r>
          </a:p>
          <a:p>
            <a:pPr marL="354013" indent="-354013">
              <a:lnSpc>
                <a:spcPct val="100000"/>
              </a:lnSpc>
            </a:pPr>
            <a:r>
              <a:rPr lang="en-IN" sz="2000" dirty="0"/>
              <a:t>Exploitation of mono-dispersed nano-particles is also prescribed for achieving temporal stability of the sensor. </a:t>
            </a:r>
          </a:p>
          <a:p>
            <a:pPr marL="354013" indent="-354013">
              <a:lnSpc>
                <a:spcPct val="100000"/>
              </a:lnSpc>
            </a:pPr>
            <a:r>
              <a:rPr lang="en-IN" sz="2000" dirty="0"/>
              <a:t>Humidity is one of the biggest concerns regarding the long term stability of the sensors. The chemisorption, physisorption and condensation of the ambient moisture on the sensor’s surface can affect the electronic properties of the sensor. Thus, the SMO sensors face a long-term drift on both resistance / conductance and the sensor response by inhibiting surface adsorption of the target analytes/ gases.</a:t>
            </a:r>
          </a:p>
          <a:p>
            <a:pPr marL="354013" indent="-354013">
              <a:lnSpc>
                <a:spcPct val="100000"/>
              </a:lnSpc>
            </a:pPr>
            <a:endParaRPr lang="en-IN" sz="2000" dirty="0"/>
          </a:p>
          <a:p>
            <a:pPr marL="354013" indent="-354013">
              <a:lnSpc>
                <a:spcPct val="100000"/>
              </a:lnSpc>
            </a:pPr>
            <a:endParaRPr lang="en-IN" sz="2000" dirty="0"/>
          </a:p>
          <a:p>
            <a:pPr marL="354013" indent="-354013">
              <a:lnSpc>
                <a:spcPct val="100000"/>
              </a:lnSpc>
            </a:pPr>
            <a:endParaRPr lang="en-IN" sz="2000" dirty="0"/>
          </a:p>
          <a:p>
            <a:pPr marL="354013" indent="-354013">
              <a:lnSpc>
                <a:spcPct val="100000"/>
              </a:lnSpc>
            </a:pPr>
            <a:endParaRPr lang="en-IN" dirty="0"/>
          </a:p>
        </p:txBody>
      </p:sp>
      <p:sp>
        <p:nvSpPr>
          <p:cNvPr id="2" name="Footer Placeholder 1">
            <a:extLst>
              <a:ext uri="{FF2B5EF4-FFF2-40B4-BE49-F238E27FC236}">
                <a16:creationId xmlns:a16="http://schemas.microsoft.com/office/drawing/2014/main" id="{BE9C77D3-FD33-8538-5332-29430FEB456F}"/>
              </a:ext>
            </a:extLst>
          </p:cNvPr>
          <p:cNvSpPr>
            <a:spLocks noGrp="1"/>
          </p:cNvSpPr>
          <p:nvPr>
            <p:ph type="ftr" sz="quarter" idx="11"/>
          </p:nvPr>
        </p:nvSpPr>
        <p:spPr>
          <a:xfrm>
            <a:off x="0" y="5735485"/>
            <a:ext cx="8196942" cy="498470"/>
          </a:xfrm>
        </p:spPr>
        <p:txBody>
          <a:bodyPr/>
          <a:lstStyle/>
          <a:p>
            <a:r>
              <a:rPr lang="en-IN" dirty="0">
                <a:solidFill>
                  <a:schemeClr val="bg1">
                    <a:lumMod val="85000"/>
                  </a:schemeClr>
                </a:solidFill>
              </a:rPr>
              <a:t>Inventions &amp; Innovations - IIT Hyderabad</a:t>
            </a:r>
          </a:p>
        </p:txBody>
      </p:sp>
      <p:sp>
        <p:nvSpPr>
          <p:cNvPr id="3" name="Rectangle 2">
            <a:extLst>
              <a:ext uri="{FF2B5EF4-FFF2-40B4-BE49-F238E27FC236}">
                <a16:creationId xmlns:a16="http://schemas.microsoft.com/office/drawing/2014/main" id="{522806D8-6329-4ED8-2793-FC5A87A7B302}"/>
              </a:ext>
            </a:extLst>
          </p:cNvPr>
          <p:cNvSpPr/>
          <p:nvPr/>
        </p:nvSpPr>
        <p:spPr>
          <a:xfrm>
            <a:off x="-1" y="64644"/>
            <a:ext cx="11706578" cy="61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600" b="1" dirty="0">
                <a:solidFill>
                  <a:srgbClr val="FFC000"/>
                </a:solidFill>
                <a:latin typeface="Arial" panose="020B0604020202020204" pitchFamily="34" charset="0"/>
                <a:cs typeface="Arial" panose="020B0604020202020204" pitchFamily="34" charset="0"/>
              </a:rPr>
              <a:t>Challenges faced by SMO sensors</a:t>
            </a:r>
          </a:p>
        </p:txBody>
      </p:sp>
    </p:spTree>
    <p:extLst>
      <p:ext uri="{BB962C8B-B14F-4D97-AF65-F5344CB8AC3E}">
        <p14:creationId xmlns:p14="http://schemas.microsoft.com/office/powerpoint/2010/main" val="918463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76,316 Printed Circuit Board Images, Stock Photos &amp; Vectors ...">
            <a:extLst>
              <a:ext uri="{FF2B5EF4-FFF2-40B4-BE49-F238E27FC236}">
                <a16:creationId xmlns:a16="http://schemas.microsoft.com/office/drawing/2014/main" id="{D05D9D80-EFE1-C033-95AA-FE1047D782E4}"/>
              </a:ext>
            </a:extLst>
          </p:cNvPr>
          <p:cNvPicPr>
            <a:picLocks noChangeAspect="1" noChangeArrowheads="1"/>
          </p:cNvPicPr>
          <p:nvPr/>
        </p:nvPicPr>
        <p:blipFill rotWithShape="1">
          <a:blip r:embed="rId2">
            <a:duotone>
              <a:srgbClr val="C8C8C8">
                <a:shade val="45000"/>
                <a:satMod val="135000"/>
              </a:srgbClr>
              <a:prstClr val="white"/>
            </a:duotone>
            <a:extLst>
              <a:ext uri="{BEBA8EAE-BF5A-486C-A8C5-ECC9F3942E4B}">
                <a14:imgProps xmlns:a14="http://schemas.microsoft.com/office/drawing/2010/main">
                  <a14:imgLayer r:embed="rId3">
                    <a14:imgEffect>
                      <a14:sharpenSoften amount="-25000"/>
                    </a14:imgEffect>
                    <a14:imgEffect>
                      <a14:saturation sat="0"/>
                    </a14:imgEffect>
                  </a14:imgLayer>
                </a14:imgProps>
              </a:ext>
              <a:ext uri="{28A0092B-C50C-407E-A947-70E740481C1C}">
                <a14:useLocalDpi xmlns:a14="http://schemas.microsoft.com/office/drawing/2010/main" val="0"/>
              </a:ext>
            </a:extLst>
          </a:blip>
          <a:srcRect b="43863"/>
          <a:stretch/>
        </p:blipFill>
        <p:spPr bwMode="auto">
          <a:xfrm>
            <a:off x="0" y="627219"/>
            <a:ext cx="11706578" cy="50377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C1159E6-3EC3-15F1-A1C2-2A645AC00687}"/>
              </a:ext>
            </a:extLst>
          </p:cNvPr>
          <p:cNvSpPr/>
          <p:nvPr/>
        </p:nvSpPr>
        <p:spPr>
          <a:xfrm>
            <a:off x="0" y="64644"/>
            <a:ext cx="11706578" cy="61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600" b="1" dirty="0">
                <a:solidFill>
                  <a:srgbClr val="FFC000"/>
                </a:solidFill>
                <a:latin typeface="Arial" panose="020B0604020202020204" pitchFamily="34" charset="0"/>
                <a:cs typeface="Arial" panose="020B0604020202020204" pitchFamily="34" charset="0"/>
              </a:rPr>
              <a:t>My Aim and Goals for the Future</a:t>
            </a:r>
          </a:p>
        </p:txBody>
      </p:sp>
      <p:sp>
        <p:nvSpPr>
          <p:cNvPr id="8" name="TextBox 7">
            <a:extLst>
              <a:ext uri="{FF2B5EF4-FFF2-40B4-BE49-F238E27FC236}">
                <a16:creationId xmlns:a16="http://schemas.microsoft.com/office/drawing/2014/main" id="{85842A46-F52D-5FE0-C7CC-BCBE044C0FB5}"/>
              </a:ext>
            </a:extLst>
          </p:cNvPr>
          <p:cNvSpPr txBox="1"/>
          <p:nvPr/>
        </p:nvSpPr>
        <p:spPr>
          <a:xfrm>
            <a:off x="0" y="676644"/>
            <a:ext cx="11706577" cy="5293757"/>
          </a:xfrm>
          <a:prstGeom prst="rect">
            <a:avLst/>
          </a:prstGeom>
          <a:noFill/>
        </p:spPr>
        <p:txBody>
          <a:bodyPr wrap="square" rtlCol="0">
            <a:spAutoFit/>
          </a:bodyPr>
          <a:lstStyle>
            <a:defPPr>
              <a:defRPr lang="en-US"/>
            </a:defPPr>
            <a:lvl1pPr marL="531813" indent="-531813">
              <a:lnSpc>
                <a:spcPct val="150000"/>
              </a:lnSpc>
              <a:spcBef>
                <a:spcPts val="600"/>
              </a:spcBef>
              <a:buFont typeface="Wingdings" panose="05000000000000000000" pitchFamily="2" charset="2"/>
              <a:buChar char="Ø"/>
              <a:defRPr sz="2800" b="1">
                <a:latin typeface="Arial" panose="020B0604020202020204" pitchFamily="34" charset="0"/>
                <a:cs typeface="Arial" panose="020B0604020202020204" pitchFamily="34" charset="0"/>
              </a:defRPr>
            </a:lvl1pPr>
          </a:lstStyle>
          <a:p>
            <a:pPr marL="354013" indent="-354013">
              <a:lnSpc>
                <a:spcPct val="100000"/>
              </a:lnSpc>
            </a:pPr>
            <a:r>
              <a:rPr lang="en-IN" sz="2000" dirty="0"/>
              <a:t>Some ways to reduce the affect of humidity on the sensor are given as follows</a:t>
            </a:r>
          </a:p>
          <a:p>
            <a:pPr marL="725487" lvl="2" indent="-342900" algn="just">
              <a:buFont typeface="Wingdings" panose="05000000000000000000" pitchFamily="2" charset="2"/>
              <a:buChar char="v"/>
            </a:pPr>
            <a:r>
              <a:rPr lang="en-IN" sz="2000" b="1" dirty="0">
                <a:latin typeface="Arial" panose="020B0604020202020204" pitchFamily="34" charset="0"/>
                <a:cs typeface="Arial" panose="020B0604020202020204" pitchFamily="34" charset="0"/>
              </a:rPr>
              <a:t>Sensors prepared at high temperatures are less prone to humidity. Sensors prepared at 400-500°C have no cross interference from humidity. But temperatures lead to high power consumption.</a:t>
            </a:r>
          </a:p>
          <a:p>
            <a:pPr marL="725487" lvl="2" indent="-342900" algn="just">
              <a:buFont typeface="Wingdings" panose="05000000000000000000" pitchFamily="2" charset="2"/>
              <a:buChar char="v"/>
            </a:pPr>
            <a:r>
              <a:rPr lang="en-IN" sz="2000" b="1" dirty="0">
                <a:latin typeface="Arial" panose="020B0604020202020204" pitchFamily="34" charset="0"/>
                <a:cs typeface="Arial" panose="020B0604020202020204" pitchFamily="34" charset="0"/>
              </a:rPr>
              <a:t>Suitable doping can also reduce the cross-interference of the sensor towards moisture.</a:t>
            </a:r>
          </a:p>
          <a:p>
            <a:pPr marL="725487" lvl="2" indent="-342900" algn="just">
              <a:buFont typeface="Wingdings" panose="05000000000000000000" pitchFamily="2" charset="2"/>
              <a:buChar char="v"/>
            </a:pPr>
            <a:r>
              <a:rPr lang="en-IN" sz="2000" b="1" dirty="0">
                <a:latin typeface="Arial" panose="020B0604020202020204" pitchFamily="34" charset="0"/>
                <a:cs typeface="Arial" panose="020B0604020202020204" pitchFamily="34" charset="0"/>
              </a:rPr>
              <a:t>Increasing the size of the porous holes can also reduce the affects of humidity on the performance of the sensor.</a:t>
            </a:r>
          </a:p>
          <a:p>
            <a:pPr marL="725487" lvl="2" indent="-342900" algn="just">
              <a:buFont typeface="Wingdings" panose="05000000000000000000" pitchFamily="2" charset="2"/>
              <a:buChar char="v"/>
            </a:pPr>
            <a:r>
              <a:rPr lang="en-IN" sz="2000" b="1" dirty="0">
                <a:latin typeface="Arial" panose="020B0604020202020204" pitchFamily="34" charset="0"/>
                <a:cs typeface="Arial" panose="020B0604020202020204" pitchFamily="34" charset="0"/>
              </a:rPr>
              <a:t>Due to their crystalline single nature, !-D nano-structures are less prone to the moisture affect.</a:t>
            </a:r>
          </a:p>
          <a:p>
            <a:pPr marL="725487" lvl="2" indent="-342900" algn="just">
              <a:buFont typeface="Wingdings" panose="05000000000000000000" pitchFamily="2" charset="2"/>
              <a:buChar char="v"/>
            </a:pPr>
            <a:r>
              <a:rPr lang="en-IN" sz="2000" b="1" dirty="0">
                <a:latin typeface="Arial" panose="020B0604020202020204" pitchFamily="34" charset="0"/>
                <a:cs typeface="Arial" panose="020B0604020202020204" pitchFamily="34" charset="0"/>
              </a:rPr>
              <a:t>Surface pretreatment is another great way to prevent the cross-interference with humidity.</a:t>
            </a:r>
          </a:p>
          <a:p>
            <a:pPr marL="354013" indent="-354013">
              <a:lnSpc>
                <a:spcPct val="100000"/>
              </a:lnSpc>
            </a:pPr>
            <a:r>
              <a:rPr lang="en-IN" sz="2000" dirty="0"/>
              <a:t>Poisons of surface adsorption, progressively deactivate the sensor with time. Noble metals that are used as dopants can also be poisoned by N ,P ,As ,Sb etc,. Catalyst poisoning is also one of the biggest concerns especially in harsh/polluting operating conditions. Surface regeneration by controlled oxidation on high temp can solve the problem up to an extent.</a:t>
            </a:r>
          </a:p>
          <a:p>
            <a:pPr marL="354013" indent="-354013">
              <a:lnSpc>
                <a:spcPct val="100000"/>
              </a:lnSpc>
            </a:pPr>
            <a:endParaRPr lang="en-IN" dirty="0"/>
          </a:p>
        </p:txBody>
      </p:sp>
      <p:sp>
        <p:nvSpPr>
          <p:cNvPr id="2" name="Footer Placeholder 1">
            <a:extLst>
              <a:ext uri="{FF2B5EF4-FFF2-40B4-BE49-F238E27FC236}">
                <a16:creationId xmlns:a16="http://schemas.microsoft.com/office/drawing/2014/main" id="{BE9C77D3-FD33-8538-5332-29430FEB456F}"/>
              </a:ext>
            </a:extLst>
          </p:cNvPr>
          <p:cNvSpPr>
            <a:spLocks noGrp="1"/>
          </p:cNvSpPr>
          <p:nvPr>
            <p:ph type="ftr" sz="quarter" idx="11"/>
          </p:nvPr>
        </p:nvSpPr>
        <p:spPr>
          <a:xfrm>
            <a:off x="0" y="5735485"/>
            <a:ext cx="8196942" cy="498470"/>
          </a:xfrm>
        </p:spPr>
        <p:txBody>
          <a:bodyPr/>
          <a:lstStyle/>
          <a:p>
            <a:r>
              <a:rPr lang="en-IN" dirty="0">
                <a:solidFill>
                  <a:schemeClr val="bg1">
                    <a:lumMod val="85000"/>
                  </a:schemeClr>
                </a:solidFill>
              </a:rPr>
              <a:t>Inventions &amp; Innovations - IIT Hyderabad</a:t>
            </a:r>
          </a:p>
        </p:txBody>
      </p:sp>
      <p:sp>
        <p:nvSpPr>
          <p:cNvPr id="3" name="Rectangle 2">
            <a:extLst>
              <a:ext uri="{FF2B5EF4-FFF2-40B4-BE49-F238E27FC236}">
                <a16:creationId xmlns:a16="http://schemas.microsoft.com/office/drawing/2014/main" id="{522806D8-6329-4ED8-2793-FC5A87A7B302}"/>
              </a:ext>
            </a:extLst>
          </p:cNvPr>
          <p:cNvSpPr/>
          <p:nvPr/>
        </p:nvSpPr>
        <p:spPr>
          <a:xfrm>
            <a:off x="-1" y="64644"/>
            <a:ext cx="11706578" cy="61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600" b="1" dirty="0">
                <a:solidFill>
                  <a:srgbClr val="FFC000"/>
                </a:solidFill>
                <a:latin typeface="Arial" panose="020B0604020202020204" pitchFamily="34" charset="0"/>
                <a:cs typeface="Arial" panose="020B0604020202020204" pitchFamily="34" charset="0"/>
              </a:rPr>
              <a:t>Challenges faced by SMO sensors</a:t>
            </a:r>
          </a:p>
        </p:txBody>
      </p:sp>
    </p:spTree>
    <p:extLst>
      <p:ext uri="{BB962C8B-B14F-4D97-AF65-F5344CB8AC3E}">
        <p14:creationId xmlns:p14="http://schemas.microsoft.com/office/powerpoint/2010/main" val="70382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76,316 Printed Circuit Board Images, Stock Photos &amp; Vectors ...">
            <a:extLst>
              <a:ext uri="{FF2B5EF4-FFF2-40B4-BE49-F238E27FC236}">
                <a16:creationId xmlns:a16="http://schemas.microsoft.com/office/drawing/2014/main" id="{D05D9D80-EFE1-C033-95AA-FE1047D782E4}"/>
              </a:ext>
            </a:extLst>
          </p:cNvPr>
          <p:cNvPicPr>
            <a:picLocks noChangeAspect="1" noChangeArrowheads="1"/>
          </p:cNvPicPr>
          <p:nvPr/>
        </p:nvPicPr>
        <p:blipFill rotWithShape="1">
          <a:blip r:embed="rId2">
            <a:duotone>
              <a:srgbClr val="C8C8C8">
                <a:shade val="45000"/>
                <a:satMod val="135000"/>
              </a:srgbClr>
              <a:prstClr val="white"/>
            </a:duotone>
            <a:extLst>
              <a:ext uri="{BEBA8EAE-BF5A-486C-A8C5-ECC9F3942E4B}">
                <a14:imgProps xmlns:a14="http://schemas.microsoft.com/office/drawing/2010/main">
                  <a14:imgLayer r:embed="rId3">
                    <a14:imgEffect>
                      <a14:sharpenSoften amount="-25000"/>
                    </a14:imgEffect>
                    <a14:imgEffect>
                      <a14:saturation sat="0"/>
                    </a14:imgEffect>
                  </a14:imgLayer>
                </a14:imgProps>
              </a:ext>
              <a:ext uri="{28A0092B-C50C-407E-A947-70E740481C1C}">
                <a14:useLocalDpi xmlns:a14="http://schemas.microsoft.com/office/drawing/2010/main" val="0"/>
              </a:ext>
            </a:extLst>
          </a:blip>
          <a:srcRect b="43863"/>
          <a:stretch/>
        </p:blipFill>
        <p:spPr bwMode="auto">
          <a:xfrm>
            <a:off x="0" y="624045"/>
            <a:ext cx="11706578" cy="50377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C1159E6-3EC3-15F1-A1C2-2A645AC00687}"/>
              </a:ext>
            </a:extLst>
          </p:cNvPr>
          <p:cNvSpPr/>
          <p:nvPr/>
        </p:nvSpPr>
        <p:spPr>
          <a:xfrm>
            <a:off x="0" y="64644"/>
            <a:ext cx="11706578" cy="61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600" b="1" dirty="0">
                <a:solidFill>
                  <a:srgbClr val="FFC000"/>
                </a:solidFill>
                <a:latin typeface="Arial" panose="020B0604020202020204" pitchFamily="34" charset="0"/>
                <a:cs typeface="Arial" panose="020B0604020202020204" pitchFamily="34" charset="0"/>
              </a:rPr>
              <a:t>Sensor power efficiency</a:t>
            </a:r>
          </a:p>
        </p:txBody>
      </p:sp>
      <p:sp>
        <p:nvSpPr>
          <p:cNvPr id="8" name="TextBox 7">
            <a:extLst>
              <a:ext uri="{FF2B5EF4-FFF2-40B4-BE49-F238E27FC236}">
                <a16:creationId xmlns:a16="http://schemas.microsoft.com/office/drawing/2014/main" id="{85842A46-F52D-5FE0-C7CC-BCBE044C0FB5}"/>
              </a:ext>
            </a:extLst>
          </p:cNvPr>
          <p:cNvSpPr txBox="1"/>
          <p:nvPr/>
        </p:nvSpPr>
        <p:spPr>
          <a:xfrm>
            <a:off x="1" y="676644"/>
            <a:ext cx="11706577" cy="12123512"/>
          </a:xfrm>
          <a:prstGeom prst="rect">
            <a:avLst/>
          </a:prstGeom>
          <a:noFill/>
        </p:spPr>
        <p:txBody>
          <a:bodyPr wrap="square" rtlCol="0">
            <a:spAutoFit/>
          </a:bodyPr>
          <a:lstStyle>
            <a:defPPr>
              <a:defRPr lang="en-US"/>
            </a:defPPr>
            <a:lvl1pPr marL="531813" indent="-531813">
              <a:lnSpc>
                <a:spcPct val="150000"/>
              </a:lnSpc>
              <a:spcBef>
                <a:spcPts val="600"/>
              </a:spcBef>
              <a:buFont typeface="Wingdings" panose="05000000000000000000" pitchFamily="2" charset="2"/>
              <a:buChar char="Ø"/>
              <a:defRPr sz="2800" b="1">
                <a:latin typeface="Arial" panose="020B0604020202020204" pitchFamily="34" charset="0"/>
                <a:cs typeface="Arial" panose="020B0604020202020204" pitchFamily="34" charset="0"/>
              </a:defRPr>
            </a:lvl1pPr>
          </a:lstStyle>
          <a:p>
            <a:pPr marL="354013" indent="-354013">
              <a:lnSpc>
                <a:spcPct val="100000"/>
              </a:lnSpc>
            </a:pPr>
            <a:r>
              <a:rPr lang="en-IN" sz="2000" dirty="0"/>
              <a:t>The high-power consumption of SMO gas sensors is mainly due to their operational temperature and heating elements. The power consumption can be optimized by taking some cautious measures:</a:t>
            </a:r>
          </a:p>
          <a:p>
            <a:pPr marL="725487" lvl="2" indent="-342900" algn="just">
              <a:buFont typeface="Wingdings" panose="05000000000000000000" pitchFamily="2" charset="2"/>
              <a:buChar char="v"/>
            </a:pPr>
            <a:r>
              <a:rPr lang="en-IN" sz="2000" b="1" dirty="0">
                <a:latin typeface="Arial" panose="020B0604020202020204" pitchFamily="34" charset="0"/>
                <a:cs typeface="Arial" panose="020B0604020202020204" pitchFamily="34" charset="0"/>
              </a:rPr>
              <a:t>Aliovalent doping can reduce the optimum temperature of the sensor and enhance power consumption.</a:t>
            </a:r>
            <a:r>
              <a:rPr lang="en-US" sz="2000" b="1" dirty="0">
                <a:latin typeface="Arial" panose="020B0604020202020204" pitchFamily="34" charset="0"/>
                <a:cs typeface="Arial" panose="020B0604020202020204" pitchFamily="34" charset="0"/>
              </a:rPr>
              <a:t> </a:t>
            </a:r>
          </a:p>
          <a:p>
            <a:pPr marL="725487" lvl="2" indent="-342900" algn="just">
              <a:buFont typeface="Wingdings" panose="05000000000000000000" pitchFamily="2" charset="2"/>
              <a:buChar char="v"/>
            </a:pPr>
            <a:r>
              <a:rPr lang="en-US" sz="2000" b="1" dirty="0">
                <a:latin typeface="Arial" panose="020B0604020202020204" pitchFamily="34" charset="0"/>
                <a:cs typeface="Arial" panose="020B0604020202020204" pitchFamily="34" charset="0"/>
              </a:rPr>
              <a:t>Utilizing thin film sensor development also represents a highly effective strategy for optimizing power consumption in SMO gas sensors.</a:t>
            </a:r>
          </a:p>
          <a:p>
            <a:pPr marL="725487" lvl="2" indent="-342900" algn="just">
              <a:buFont typeface="Wingdings" panose="05000000000000000000" pitchFamily="2" charset="2"/>
              <a:buChar char="v"/>
            </a:pPr>
            <a:r>
              <a:rPr lang="en-US" sz="2000" b="1" dirty="0">
                <a:latin typeface="Arial" panose="020B0604020202020204" pitchFamily="34" charset="0"/>
                <a:cs typeface="Arial" panose="020B0604020202020204" pitchFamily="34" charset="0"/>
              </a:rPr>
              <a:t>Optimizing power consumption can be notably enhanced through the implementation of non-stoichiometric oxide nanostructures in sensor development.</a:t>
            </a:r>
          </a:p>
          <a:p>
            <a:pPr marL="725487" lvl="2" indent="-342900" algn="just">
              <a:buFont typeface="Wingdings" panose="05000000000000000000" pitchFamily="2" charset="2"/>
              <a:buChar char="v"/>
            </a:pPr>
            <a:r>
              <a:rPr lang="en-US" sz="2000" b="1" dirty="0">
                <a:latin typeface="Arial" panose="020B0604020202020204" pitchFamily="34" charset="0"/>
                <a:cs typeface="Arial" panose="020B0604020202020204" pitchFamily="34" charset="0"/>
              </a:rPr>
              <a:t>Optimizing power consumption can also be achieved through leveraging high S/A nanostructures, such as nano-wires, belts, etc., for enhanced efficiency in sensor development.</a:t>
            </a:r>
          </a:p>
          <a:p>
            <a:pPr marL="725487" lvl="2" indent="-342900" algn="just">
              <a:buFont typeface="Wingdings" panose="05000000000000000000" pitchFamily="2" charset="2"/>
              <a:buChar char="v"/>
            </a:pPr>
            <a:r>
              <a:rPr lang="en-US" sz="2000" b="1" dirty="0">
                <a:latin typeface="Arial" panose="020B0604020202020204" pitchFamily="34" charset="0"/>
                <a:cs typeface="Arial" panose="020B0604020202020204" pitchFamily="34" charset="0"/>
              </a:rPr>
              <a:t>Certain SMO sensors exhibit the capability to detect target gases upon exposure to ultraviolet (UV) radiation, providing an opportunity to reduce operational temperatures and thereby optimize power consumption.</a:t>
            </a:r>
          </a:p>
          <a:p>
            <a:pPr marL="725487" lvl="2" indent="-342900" algn="just">
              <a:buFont typeface="Wingdings" panose="05000000000000000000" pitchFamily="2" charset="2"/>
              <a:buChar char="v"/>
            </a:pPr>
            <a:r>
              <a:rPr lang="en-US" sz="2000" b="1" dirty="0">
                <a:latin typeface="Arial" panose="020B0604020202020204" pitchFamily="34" charset="0"/>
                <a:cs typeface="Arial" panose="020B0604020202020204" pitchFamily="34" charset="0"/>
              </a:rPr>
              <a:t>Power optimization can be done by composting SMO sensors with conducting polymers.</a:t>
            </a:r>
            <a:endParaRPr lang="en-IN" sz="2000" dirty="0"/>
          </a:p>
          <a:p>
            <a:pPr marL="354013" indent="-354013"/>
            <a:endParaRPr lang="en-IN" sz="2000" dirty="0"/>
          </a:p>
          <a:p>
            <a:pPr marL="354013" indent="-354013"/>
            <a:endParaRPr lang="en-IN" sz="2000" dirty="0"/>
          </a:p>
          <a:p>
            <a:pPr marL="354013" indent="-354013"/>
            <a:endParaRPr lang="en-IN" sz="2000" dirty="0"/>
          </a:p>
          <a:p>
            <a:pPr marL="354013" indent="-354013"/>
            <a:endParaRPr lang="en-IN" sz="2000" dirty="0"/>
          </a:p>
          <a:p>
            <a:pPr marL="354013" indent="-354013"/>
            <a:endParaRPr lang="en-IN" sz="2000" dirty="0"/>
          </a:p>
          <a:p>
            <a:pPr marL="354013" indent="-354013"/>
            <a:endParaRPr lang="en-IN" sz="2000" dirty="0"/>
          </a:p>
          <a:p>
            <a:pPr marL="354013" indent="-354013"/>
            <a:endParaRPr lang="en-IN" sz="2000" dirty="0"/>
          </a:p>
          <a:p>
            <a:pPr marL="354013" indent="-354013"/>
            <a:endParaRPr lang="en-IN" sz="2000" dirty="0"/>
          </a:p>
          <a:p>
            <a:pPr marL="0" indent="0">
              <a:buNone/>
            </a:pPr>
            <a:endParaRPr lang="en-IN" sz="2000" dirty="0"/>
          </a:p>
          <a:p>
            <a:pPr marL="354013" indent="-354013"/>
            <a:endParaRPr lang="en-IN" sz="2000" dirty="0"/>
          </a:p>
          <a:p>
            <a:pPr marL="354013" indent="-354013"/>
            <a:endParaRPr lang="en-IN" sz="2000" dirty="0"/>
          </a:p>
          <a:p>
            <a:pPr marL="354013" indent="-354013"/>
            <a:endParaRPr lang="en-IN" sz="2000" dirty="0"/>
          </a:p>
          <a:p>
            <a:endParaRPr lang="en-IN" dirty="0"/>
          </a:p>
        </p:txBody>
      </p:sp>
      <p:sp>
        <p:nvSpPr>
          <p:cNvPr id="2" name="Footer Placeholder 1">
            <a:extLst>
              <a:ext uri="{FF2B5EF4-FFF2-40B4-BE49-F238E27FC236}">
                <a16:creationId xmlns:a16="http://schemas.microsoft.com/office/drawing/2014/main" id="{BE9C77D3-FD33-8538-5332-29430FEB456F}"/>
              </a:ext>
            </a:extLst>
          </p:cNvPr>
          <p:cNvSpPr>
            <a:spLocks noGrp="1"/>
          </p:cNvSpPr>
          <p:nvPr>
            <p:ph type="ftr" sz="quarter" idx="11"/>
          </p:nvPr>
        </p:nvSpPr>
        <p:spPr>
          <a:xfrm>
            <a:off x="0" y="5735485"/>
            <a:ext cx="7948913" cy="498470"/>
          </a:xfrm>
        </p:spPr>
        <p:txBody>
          <a:bodyPr/>
          <a:lstStyle/>
          <a:p>
            <a:r>
              <a:rPr lang="en-IN" dirty="0">
                <a:solidFill>
                  <a:schemeClr val="bg1">
                    <a:lumMod val="85000"/>
                  </a:schemeClr>
                </a:solidFill>
              </a:rPr>
              <a:t>Inventions &amp; Innovations - IIT Hyderabad</a:t>
            </a:r>
          </a:p>
        </p:txBody>
      </p:sp>
    </p:spTree>
    <p:extLst>
      <p:ext uri="{BB962C8B-B14F-4D97-AF65-F5344CB8AC3E}">
        <p14:creationId xmlns:p14="http://schemas.microsoft.com/office/powerpoint/2010/main" val="743243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76,316 Printed Circuit Board Images, Stock Photos &amp; Vectors ...">
            <a:extLst>
              <a:ext uri="{FF2B5EF4-FFF2-40B4-BE49-F238E27FC236}">
                <a16:creationId xmlns:a16="http://schemas.microsoft.com/office/drawing/2014/main" id="{D05D9D80-EFE1-C033-95AA-FE1047D782E4}"/>
              </a:ext>
            </a:extLst>
          </p:cNvPr>
          <p:cNvPicPr>
            <a:picLocks noChangeAspect="1" noChangeArrowheads="1"/>
          </p:cNvPicPr>
          <p:nvPr/>
        </p:nvPicPr>
        <p:blipFill rotWithShape="1">
          <a:blip r:embed="rId2">
            <a:duotone>
              <a:srgbClr val="C8C8C8">
                <a:shade val="45000"/>
                <a:satMod val="135000"/>
              </a:srgbClr>
              <a:prstClr val="white"/>
            </a:duotone>
            <a:extLst>
              <a:ext uri="{BEBA8EAE-BF5A-486C-A8C5-ECC9F3942E4B}">
                <a14:imgProps xmlns:a14="http://schemas.microsoft.com/office/drawing/2010/main">
                  <a14:imgLayer r:embed="rId3">
                    <a14:imgEffect>
                      <a14:sharpenSoften amount="-25000"/>
                    </a14:imgEffect>
                    <a14:imgEffect>
                      <a14:saturation sat="0"/>
                    </a14:imgEffect>
                  </a14:imgLayer>
                </a14:imgProps>
              </a:ext>
              <a:ext uri="{28A0092B-C50C-407E-A947-70E740481C1C}">
                <a14:useLocalDpi xmlns:a14="http://schemas.microsoft.com/office/drawing/2010/main" val="0"/>
              </a:ext>
            </a:extLst>
          </a:blip>
          <a:srcRect b="43863"/>
          <a:stretch/>
        </p:blipFill>
        <p:spPr bwMode="auto">
          <a:xfrm>
            <a:off x="0" y="624045"/>
            <a:ext cx="11706578" cy="50377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C1159E6-3EC3-15F1-A1C2-2A645AC00687}"/>
              </a:ext>
            </a:extLst>
          </p:cNvPr>
          <p:cNvSpPr/>
          <p:nvPr/>
        </p:nvSpPr>
        <p:spPr>
          <a:xfrm>
            <a:off x="0" y="64644"/>
            <a:ext cx="11706578" cy="61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600" b="1" dirty="0">
                <a:solidFill>
                  <a:srgbClr val="FFC000"/>
                </a:solidFill>
                <a:latin typeface="Arial" panose="020B0604020202020204" pitchFamily="34" charset="0"/>
                <a:cs typeface="Arial" panose="020B0604020202020204" pitchFamily="34" charset="0"/>
              </a:rPr>
              <a:t>The best application of the SMO sensors</a:t>
            </a:r>
          </a:p>
        </p:txBody>
      </p:sp>
      <p:sp>
        <p:nvSpPr>
          <p:cNvPr id="8" name="TextBox 7">
            <a:extLst>
              <a:ext uri="{FF2B5EF4-FFF2-40B4-BE49-F238E27FC236}">
                <a16:creationId xmlns:a16="http://schemas.microsoft.com/office/drawing/2014/main" id="{85842A46-F52D-5FE0-C7CC-BCBE044C0FB5}"/>
              </a:ext>
            </a:extLst>
          </p:cNvPr>
          <p:cNvSpPr txBox="1"/>
          <p:nvPr/>
        </p:nvSpPr>
        <p:spPr>
          <a:xfrm>
            <a:off x="1" y="676644"/>
            <a:ext cx="11706577" cy="10969350"/>
          </a:xfrm>
          <a:prstGeom prst="rect">
            <a:avLst/>
          </a:prstGeom>
          <a:noFill/>
        </p:spPr>
        <p:txBody>
          <a:bodyPr wrap="square" rtlCol="0">
            <a:spAutoFit/>
          </a:bodyPr>
          <a:lstStyle>
            <a:defPPr>
              <a:defRPr lang="en-US"/>
            </a:defPPr>
            <a:lvl1pPr marL="531813" indent="-531813">
              <a:lnSpc>
                <a:spcPct val="150000"/>
              </a:lnSpc>
              <a:spcBef>
                <a:spcPts val="600"/>
              </a:spcBef>
              <a:buFont typeface="Wingdings" panose="05000000000000000000" pitchFamily="2" charset="2"/>
              <a:buChar char="Ø"/>
              <a:defRPr sz="2800" b="1">
                <a:latin typeface="Arial" panose="020B0604020202020204" pitchFamily="34" charset="0"/>
                <a:cs typeface="Arial" panose="020B0604020202020204" pitchFamily="34" charset="0"/>
              </a:defRPr>
            </a:lvl1pPr>
          </a:lstStyle>
          <a:p>
            <a:pPr marL="354013" indent="-354013">
              <a:lnSpc>
                <a:spcPct val="100000"/>
              </a:lnSpc>
            </a:pPr>
            <a:r>
              <a:rPr lang="en-US" sz="2000" dirty="0"/>
              <a:t>The optimal applications of SMO sensors lie in their use for Human Environmental Monitoring and breath analysis. These sensors excel in detecting various gases, making them valuable for assessing environmental conditions and analyzing breath composition for medical diagnostics and health monitoring.</a:t>
            </a:r>
          </a:p>
          <a:p>
            <a:pPr marL="354013" indent="-354013">
              <a:lnSpc>
                <a:spcPct val="100000"/>
              </a:lnSpc>
            </a:pPr>
            <a:r>
              <a:rPr lang="en-US" sz="2000" dirty="0"/>
              <a:t>In Human Environmental Monitoring, SMO sensors are employed to detect and monitor gases in the surrounding environment, providing insights into air quality, pollution levels, and potential hazards. They find applications in industrial settings, homes, and public spaces to ensure a safe and healthy environment.</a:t>
            </a:r>
          </a:p>
          <a:p>
            <a:pPr marL="354013" indent="-354013">
              <a:lnSpc>
                <a:spcPct val="100000"/>
              </a:lnSpc>
            </a:pPr>
            <a:r>
              <a:rPr lang="en-US" sz="2000" dirty="0"/>
              <a:t>But I think the most useful application of the SMO sensors is </a:t>
            </a:r>
            <a:r>
              <a:rPr lang="en-IN" sz="2000" dirty="0"/>
              <a:t>their </a:t>
            </a:r>
            <a:r>
              <a:rPr lang="en-US" sz="2000" dirty="0"/>
              <a:t>breath analysis.</a:t>
            </a:r>
            <a:r>
              <a:rPr lang="en-IN" sz="2000" dirty="0"/>
              <a:t> </a:t>
            </a:r>
            <a:r>
              <a:rPr lang="en-US" sz="2000" dirty="0"/>
              <a:t>In breath analysis, SMO sensors play a crucial role in assessing the composition of exhaled breath. The human breath contains various volatile organic compounds (VOCs) that can be biomarkers of specific health conditions. SMO sensors can detect and analyze these VOCs, offering non-invasive and painless methods for medical diagnostics, disease monitoring, and personalized healthcare.</a:t>
            </a:r>
          </a:p>
          <a:p>
            <a:pPr marL="0" indent="0">
              <a:lnSpc>
                <a:spcPct val="100000"/>
              </a:lnSpc>
              <a:buNone/>
            </a:pPr>
            <a:endParaRPr lang="en-IN" sz="2000" dirty="0"/>
          </a:p>
          <a:p>
            <a:pPr marL="354013" indent="-354013"/>
            <a:endParaRPr lang="en-IN" sz="2000" dirty="0"/>
          </a:p>
          <a:p>
            <a:pPr marL="354013" indent="-354013"/>
            <a:endParaRPr lang="en-IN" sz="2000" dirty="0"/>
          </a:p>
          <a:p>
            <a:pPr marL="354013" indent="-354013"/>
            <a:endParaRPr lang="en-IN" sz="2000" dirty="0"/>
          </a:p>
          <a:p>
            <a:pPr marL="354013" indent="-354013"/>
            <a:endParaRPr lang="en-IN" sz="2000" dirty="0"/>
          </a:p>
          <a:p>
            <a:pPr marL="354013" indent="-354013"/>
            <a:endParaRPr lang="en-IN" sz="2000" dirty="0"/>
          </a:p>
          <a:p>
            <a:pPr marL="354013" indent="-354013"/>
            <a:endParaRPr lang="en-IN" sz="2000" dirty="0"/>
          </a:p>
          <a:p>
            <a:pPr marL="0" indent="0">
              <a:buNone/>
            </a:pPr>
            <a:endParaRPr lang="en-IN" sz="2000" dirty="0"/>
          </a:p>
          <a:p>
            <a:pPr marL="354013" indent="-354013"/>
            <a:endParaRPr lang="en-IN" sz="2000" dirty="0"/>
          </a:p>
          <a:p>
            <a:pPr marL="354013" indent="-354013"/>
            <a:endParaRPr lang="en-IN" sz="2000" dirty="0"/>
          </a:p>
          <a:p>
            <a:pPr marL="354013" indent="-354013"/>
            <a:endParaRPr lang="en-IN" sz="2000" dirty="0"/>
          </a:p>
          <a:p>
            <a:endParaRPr lang="en-IN" dirty="0"/>
          </a:p>
        </p:txBody>
      </p:sp>
      <p:sp>
        <p:nvSpPr>
          <p:cNvPr id="2" name="Footer Placeholder 1">
            <a:extLst>
              <a:ext uri="{FF2B5EF4-FFF2-40B4-BE49-F238E27FC236}">
                <a16:creationId xmlns:a16="http://schemas.microsoft.com/office/drawing/2014/main" id="{BE9C77D3-FD33-8538-5332-29430FEB456F}"/>
              </a:ext>
            </a:extLst>
          </p:cNvPr>
          <p:cNvSpPr>
            <a:spLocks noGrp="1"/>
          </p:cNvSpPr>
          <p:nvPr>
            <p:ph type="ftr" sz="quarter" idx="11"/>
          </p:nvPr>
        </p:nvSpPr>
        <p:spPr>
          <a:xfrm>
            <a:off x="0" y="5735485"/>
            <a:ext cx="7948913" cy="498470"/>
          </a:xfrm>
        </p:spPr>
        <p:txBody>
          <a:bodyPr/>
          <a:lstStyle/>
          <a:p>
            <a:r>
              <a:rPr lang="en-IN" dirty="0">
                <a:solidFill>
                  <a:schemeClr val="bg1">
                    <a:lumMod val="85000"/>
                  </a:schemeClr>
                </a:solidFill>
              </a:rPr>
              <a:t>Inventions &amp; Innovations - IIT Hyderabad</a:t>
            </a:r>
          </a:p>
        </p:txBody>
      </p:sp>
    </p:spTree>
    <p:extLst>
      <p:ext uri="{BB962C8B-B14F-4D97-AF65-F5344CB8AC3E}">
        <p14:creationId xmlns:p14="http://schemas.microsoft.com/office/powerpoint/2010/main" val="10305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76,316 Printed Circuit Board Images, Stock Photos &amp; Vectors ...">
            <a:extLst>
              <a:ext uri="{FF2B5EF4-FFF2-40B4-BE49-F238E27FC236}">
                <a16:creationId xmlns:a16="http://schemas.microsoft.com/office/drawing/2014/main" id="{D05D9D80-EFE1-C033-95AA-FE1047D782E4}"/>
              </a:ext>
            </a:extLst>
          </p:cNvPr>
          <p:cNvPicPr>
            <a:picLocks noChangeAspect="1" noChangeArrowheads="1"/>
          </p:cNvPicPr>
          <p:nvPr/>
        </p:nvPicPr>
        <p:blipFill rotWithShape="1">
          <a:blip r:embed="rId2">
            <a:duotone>
              <a:srgbClr val="C8C8C8">
                <a:shade val="45000"/>
                <a:satMod val="135000"/>
              </a:srgbClr>
              <a:prstClr val="white"/>
            </a:duotone>
            <a:extLst>
              <a:ext uri="{BEBA8EAE-BF5A-486C-A8C5-ECC9F3942E4B}">
                <a14:imgProps xmlns:a14="http://schemas.microsoft.com/office/drawing/2010/main">
                  <a14:imgLayer r:embed="rId3">
                    <a14:imgEffect>
                      <a14:sharpenSoften amount="-25000"/>
                    </a14:imgEffect>
                    <a14:imgEffect>
                      <a14:saturation sat="0"/>
                    </a14:imgEffect>
                  </a14:imgLayer>
                </a14:imgProps>
              </a:ext>
              <a:ext uri="{28A0092B-C50C-407E-A947-70E740481C1C}">
                <a14:useLocalDpi xmlns:a14="http://schemas.microsoft.com/office/drawing/2010/main" val="0"/>
              </a:ext>
            </a:extLst>
          </a:blip>
          <a:srcRect b="43863"/>
          <a:stretch/>
        </p:blipFill>
        <p:spPr bwMode="auto">
          <a:xfrm>
            <a:off x="0" y="676644"/>
            <a:ext cx="11706578" cy="50377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C1159E6-3EC3-15F1-A1C2-2A645AC00687}"/>
              </a:ext>
            </a:extLst>
          </p:cNvPr>
          <p:cNvSpPr/>
          <p:nvPr/>
        </p:nvSpPr>
        <p:spPr>
          <a:xfrm>
            <a:off x="0" y="64644"/>
            <a:ext cx="11706578" cy="61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400" dirty="0">
                <a:solidFill>
                  <a:srgbClr val="FFC000"/>
                </a:solidFill>
                <a:latin typeface="Arial Black" panose="020B0A04020102020204" pitchFamily="34" charset="0"/>
                <a:cs typeface="Arial" panose="020B0604020202020204" pitchFamily="34" charset="0"/>
              </a:rPr>
              <a:t>Index</a:t>
            </a:r>
            <a:endParaRPr lang="en-IN" sz="3400" dirty="0">
              <a:solidFill>
                <a:srgbClr val="FFC000"/>
              </a:solidFill>
              <a:latin typeface="Arial Black" panose="020B0A040201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5842A46-F52D-5FE0-C7CC-BCBE044C0FB5}"/>
              </a:ext>
            </a:extLst>
          </p:cNvPr>
          <p:cNvSpPr txBox="1"/>
          <p:nvPr/>
        </p:nvSpPr>
        <p:spPr>
          <a:xfrm>
            <a:off x="0" y="606106"/>
            <a:ext cx="9387506" cy="4998484"/>
          </a:xfrm>
          <a:prstGeom prst="rect">
            <a:avLst/>
          </a:prstGeom>
          <a:noFill/>
        </p:spPr>
        <p:txBody>
          <a:bodyPr wrap="none" rtlCol="0">
            <a:spAutoFit/>
          </a:bodyPr>
          <a:lstStyle/>
          <a:p>
            <a:pPr marL="450850" indent="-450850">
              <a:lnSpc>
                <a:spcPct val="150000"/>
              </a:lnSpc>
              <a:spcBef>
                <a:spcPts val="600"/>
              </a:spcBef>
              <a:buFont typeface="Wingdings" panose="05000000000000000000" pitchFamily="2" charset="2"/>
              <a:buChar char="Ø"/>
            </a:pPr>
            <a:r>
              <a:rPr lang="en-US" sz="2800" b="1" dirty="0">
                <a:latin typeface="Arial" panose="020B0604020202020204" pitchFamily="34" charset="0"/>
                <a:cs typeface="Arial" panose="020B0604020202020204" pitchFamily="34" charset="0"/>
              </a:rPr>
              <a:t>What are SMO sensors and their applications?</a:t>
            </a:r>
          </a:p>
          <a:p>
            <a:pPr marL="450850" indent="-450850">
              <a:lnSpc>
                <a:spcPct val="150000"/>
              </a:lnSpc>
              <a:spcBef>
                <a:spcPts val="600"/>
              </a:spcBef>
              <a:buFont typeface="Wingdings" panose="05000000000000000000" pitchFamily="2" charset="2"/>
              <a:buChar char="Ø"/>
            </a:pPr>
            <a:r>
              <a:rPr lang="en-US" sz="2800" b="1" dirty="0">
                <a:latin typeface="Arial" panose="020B0604020202020204" pitchFamily="34" charset="0"/>
                <a:cs typeface="Arial" panose="020B0604020202020204" pitchFamily="34" charset="0"/>
              </a:rPr>
              <a:t>Working of </a:t>
            </a:r>
            <a:r>
              <a:rPr lang="en-US" sz="2800" b="1">
                <a:latin typeface="Arial" panose="020B0604020202020204" pitchFamily="34" charset="0"/>
                <a:cs typeface="Arial" panose="020B0604020202020204" pitchFamily="34" charset="0"/>
              </a:rPr>
              <a:t>SMO sensors</a:t>
            </a:r>
            <a:endParaRPr lang="en-US" sz="2800" b="1" dirty="0">
              <a:latin typeface="Arial" panose="020B0604020202020204" pitchFamily="34" charset="0"/>
              <a:cs typeface="Arial" panose="020B0604020202020204" pitchFamily="34" charset="0"/>
            </a:endParaRPr>
          </a:p>
          <a:p>
            <a:pPr marL="450850" indent="-450850">
              <a:lnSpc>
                <a:spcPct val="150000"/>
              </a:lnSpc>
              <a:spcBef>
                <a:spcPts val="600"/>
              </a:spcBef>
              <a:buFont typeface="Wingdings" panose="05000000000000000000" pitchFamily="2" charset="2"/>
              <a:buChar char="Ø"/>
            </a:pPr>
            <a:r>
              <a:rPr lang="en-US" sz="2800" b="1" dirty="0">
                <a:latin typeface="Arial" panose="020B0604020202020204" pitchFamily="34" charset="0"/>
                <a:cs typeface="Arial" panose="020B0604020202020204" pitchFamily="34" charset="0"/>
              </a:rPr>
              <a:t>Construction and Circuit network of SMO sensors</a:t>
            </a:r>
          </a:p>
          <a:p>
            <a:pPr marL="450850" indent="-450850">
              <a:lnSpc>
                <a:spcPct val="150000"/>
              </a:lnSpc>
              <a:spcBef>
                <a:spcPts val="600"/>
              </a:spcBef>
              <a:buFont typeface="Wingdings" panose="05000000000000000000" pitchFamily="2" charset="2"/>
              <a:buChar char="Ø"/>
            </a:pPr>
            <a:r>
              <a:rPr lang="en-US" sz="2800" b="1" dirty="0">
                <a:latin typeface="Arial" panose="020B0604020202020204" pitchFamily="34" charset="0"/>
                <a:cs typeface="Arial" panose="020B0604020202020204" pitchFamily="34" charset="0"/>
              </a:rPr>
              <a:t>Parameters that affect SMO sensors  </a:t>
            </a:r>
          </a:p>
          <a:p>
            <a:pPr marL="450850" indent="-450850">
              <a:lnSpc>
                <a:spcPct val="150000"/>
              </a:lnSpc>
              <a:spcBef>
                <a:spcPts val="600"/>
              </a:spcBef>
              <a:buFont typeface="Wingdings" panose="05000000000000000000" pitchFamily="2" charset="2"/>
              <a:buChar char="Ø"/>
            </a:pPr>
            <a:r>
              <a:rPr lang="en-US" sz="2800" b="1" dirty="0">
                <a:latin typeface="Arial" panose="020B0604020202020204" pitchFamily="34" charset="0"/>
                <a:cs typeface="Arial" panose="020B0604020202020204" pitchFamily="34" charset="0"/>
              </a:rPr>
              <a:t>Challenges of the SMO sensors</a:t>
            </a:r>
          </a:p>
          <a:p>
            <a:pPr marL="450850" indent="-450850">
              <a:lnSpc>
                <a:spcPct val="150000"/>
              </a:lnSpc>
              <a:spcBef>
                <a:spcPts val="600"/>
              </a:spcBef>
              <a:buFont typeface="Wingdings" panose="05000000000000000000" pitchFamily="2" charset="2"/>
              <a:buChar char="Ø"/>
            </a:pPr>
            <a:r>
              <a:rPr lang="en-US" sz="2800" b="1" dirty="0">
                <a:latin typeface="Arial" panose="020B0604020202020204" pitchFamily="34" charset="0"/>
                <a:cs typeface="Arial" panose="020B0604020202020204" pitchFamily="34" charset="0"/>
              </a:rPr>
              <a:t>Sensor power efficiency </a:t>
            </a:r>
          </a:p>
          <a:p>
            <a:pPr marL="450850" indent="-450850">
              <a:lnSpc>
                <a:spcPct val="150000"/>
              </a:lnSpc>
              <a:spcBef>
                <a:spcPts val="600"/>
              </a:spcBef>
              <a:buFont typeface="Wingdings" panose="05000000000000000000" pitchFamily="2" charset="2"/>
              <a:buChar char="Ø"/>
            </a:pPr>
            <a:r>
              <a:rPr lang="en-US" sz="2800" b="1" dirty="0">
                <a:latin typeface="Arial" panose="020B0604020202020204" pitchFamily="34" charset="0"/>
                <a:cs typeface="Arial" panose="020B0604020202020204" pitchFamily="34" charset="0"/>
              </a:rPr>
              <a:t>My POV of the best application of the SMO sensors</a:t>
            </a:r>
            <a:endParaRPr lang="en-IN" sz="2200" b="1" dirty="0">
              <a:latin typeface="Arial" panose="020B0604020202020204" pitchFamily="34" charset="0"/>
              <a:cs typeface="Arial" panose="020B0604020202020204" pitchFamily="34" charset="0"/>
            </a:endParaRPr>
          </a:p>
        </p:txBody>
      </p:sp>
      <p:sp>
        <p:nvSpPr>
          <p:cNvPr id="15" name="Footer Placeholder 14">
            <a:extLst>
              <a:ext uri="{FF2B5EF4-FFF2-40B4-BE49-F238E27FC236}">
                <a16:creationId xmlns:a16="http://schemas.microsoft.com/office/drawing/2014/main" id="{E94EAD0C-7045-38C9-E238-3D9DD9B982B5}"/>
              </a:ext>
            </a:extLst>
          </p:cNvPr>
          <p:cNvSpPr>
            <a:spLocks noGrp="1"/>
          </p:cNvSpPr>
          <p:nvPr>
            <p:ph type="ftr" sz="quarter" idx="11"/>
          </p:nvPr>
        </p:nvSpPr>
        <p:spPr>
          <a:xfrm>
            <a:off x="-2861" y="5714936"/>
            <a:ext cx="8087809" cy="498470"/>
          </a:xfrm>
        </p:spPr>
        <p:txBody>
          <a:bodyPr/>
          <a:lstStyle/>
          <a:p>
            <a:r>
              <a:rPr lang="en-IN" dirty="0">
                <a:solidFill>
                  <a:schemeClr val="bg1">
                    <a:lumMod val="85000"/>
                  </a:schemeClr>
                </a:solidFill>
              </a:rPr>
              <a:t>Inventions &amp; Innovations - IIT Hyderabad</a:t>
            </a:r>
          </a:p>
        </p:txBody>
      </p:sp>
    </p:spTree>
    <p:extLst>
      <p:ext uri="{BB962C8B-B14F-4D97-AF65-F5344CB8AC3E}">
        <p14:creationId xmlns:p14="http://schemas.microsoft.com/office/powerpoint/2010/main" val="941036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76,316 Printed Circuit Board Images, Stock Photos &amp; Vectors ...">
            <a:extLst>
              <a:ext uri="{FF2B5EF4-FFF2-40B4-BE49-F238E27FC236}">
                <a16:creationId xmlns:a16="http://schemas.microsoft.com/office/drawing/2014/main" id="{D05D9D80-EFE1-C033-95AA-FE1047D782E4}"/>
              </a:ext>
            </a:extLst>
          </p:cNvPr>
          <p:cNvPicPr>
            <a:picLocks noChangeAspect="1" noChangeArrowheads="1"/>
          </p:cNvPicPr>
          <p:nvPr/>
        </p:nvPicPr>
        <p:blipFill rotWithShape="1">
          <a:blip r:embed="rId2">
            <a:duotone>
              <a:srgbClr val="C8C8C8">
                <a:shade val="45000"/>
                <a:satMod val="135000"/>
              </a:srgbClr>
              <a:prstClr val="white"/>
            </a:duotone>
            <a:extLst>
              <a:ext uri="{BEBA8EAE-BF5A-486C-A8C5-ECC9F3942E4B}">
                <a14:imgProps xmlns:a14="http://schemas.microsoft.com/office/drawing/2010/main">
                  <a14:imgLayer r:embed="rId3">
                    <a14:imgEffect>
                      <a14:sharpenSoften amount="-25000"/>
                    </a14:imgEffect>
                    <a14:imgEffect>
                      <a14:saturation sat="0"/>
                    </a14:imgEffect>
                  </a14:imgLayer>
                </a14:imgProps>
              </a:ext>
              <a:ext uri="{28A0092B-C50C-407E-A947-70E740481C1C}">
                <a14:useLocalDpi xmlns:a14="http://schemas.microsoft.com/office/drawing/2010/main" val="0"/>
              </a:ext>
            </a:extLst>
          </a:blip>
          <a:srcRect b="43863"/>
          <a:stretch/>
        </p:blipFill>
        <p:spPr bwMode="auto">
          <a:xfrm>
            <a:off x="0" y="627219"/>
            <a:ext cx="11706578" cy="50377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C1159E6-3EC3-15F1-A1C2-2A645AC00687}"/>
              </a:ext>
            </a:extLst>
          </p:cNvPr>
          <p:cNvSpPr/>
          <p:nvPr/>
        </p:nvSpPr>
        <p:spPr>
          <a:xfrm>
            <a:off x="0" y="64644"/>
            <a:ext cx="11706578" cy="61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600" b="1" dirty="0">
                <a:solidFill>
                  <a:srgbClr val="FFC000"/>
                </a:solidFill>
                <a:latin typeface="Arial" panose="020B0604020202020204" pitchFamily="34" charset="0"/>
                <a:cs typeface="Arial" panose="020B0604020202020204" pitchFamily="34" charset="0"/>
              </a:rPr>
              <a:t>What are SMO sensors and their applications?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5842A46-F52D-5FE0-C7CC-BCBE044C0FB5}"/>
                  </a:ext>
                </a:extLst>
              </p:cNvPr>
              <p:cNvSpPr txBox="1"/>
              <p:nvPr/>
            </p:nvSpPr>
            <p:spPr>
              <a:xfrm>
                <a:off x="0" y="676644"/>
                <a:ext cx="11706578" cy="5601533"/>
              </a:xfrm>
              <a:prstGeom prst="rect">
                <a:avLst/>
              </a:prstGeom>
              <a:noFill/>
            </p:spPr>
            <p:txBody>
              <a:bodyPr wrap="square" rtlCol="0">
                <a:spAutoFit/>
              </a:bodyPr>
              <a:lstStyle>
                <a:defPPr>
                  <a:defRPr lang="en-US"/>
                </a:defPPr>
                <a:lvl1pPr marL="531813" indent="-531813">
                  <a:lnSpc>
                    <a:spcPct val="150000"/>
                  </a:lnSpc>
                  <a:spcBef>
                    <a:spcPts val="600"/>
                  </a:spcBef>
                  <a:buFont typeface="Wingdings" panose="05000000000000000000" pitchFamily="2" charset="2"/>
                  <a:buChar char="Ø"/>
                  <a:defRPr sz="2800" b="1">
                    <a:latin typeface="Arial" panose="020B0604020202020204" pitchFamily="34" charset="0"/>
                    <a:cs typeface="Arial" panose="020B0604020202020204" pitchFamily="34" charset="0"/>
                  </a:defRPr>
                </a:lvl1pPr>
              </a:lstStyle>
              <a:p>
                <a:pPr marL="354013" indent="-354013">
                  <a:lnSpc>
                    <a:spcPct val="100000"/>
                  </a:lnSpc>
                </a:pPr>
                <a:r>
                  <a:rPr lang="en-US" sz="2000" dirty="0"/>
                  <a:t>Chemiresistive SMO sensors leverage variations in electrical resistance to detect specific external gases, providing a reliable sensing principle.</a:t>
                </a:r>
              </a:p>
              <a:p>
                <a:pPr marL="354013" indent="-354013">
                  <a:lnSpc>
                    <a:spcPct val="100000"/>
                  </a:lnSpc>
                </a:pPr>
                <a:r>
                  <a:rPr lang="en-US" sz="2000" dirty="0"/>
                  <a:t>These sensors are favored for their compact dimensions, cost-effectiveness, and seamless integration with electrical circuits, enhancing their practical utility.</a:t>
                </a:r>
              </a:p>
              <a:p>
                <a:pPr marL="354013" indent="-354013">
                  <a:lnSpc>
                    <a:spcPct val="100000"/>
                  </a:lnSpc>
                </a:pPr>
                <a:r>
                  <a:rPr lang="en-US" sz="2000" dirty="0"/>
                  <a:t>Amidst escalating air pollution levels, SMO sensors assume a crucial role in monitoring concentrations of harmful gases such as BTX, </a:t>
                </a:r>
                <a14:m>
                  <m:oMath xmlns:m="http://schemas.openxmlformats.org/officeDocument/2006/math">
                    <m:r>
                      <a:rPr lang="en-US" sz="2000" dirty="0">
                        <a:latin typeface="Cambria Math" panose="02040503050406030204" pitchFamily="18" charset="0"/>
                      </a:rPr>
                      <m:t>𝑺</m:t>
                    </m:r>
                    <m:sSub>
                      <m:sSubPr>
                        <m:ctrlPr>
                          <a:rPr lang="en-US" sz="2000" i="1" dirty="0">
                            <a:latin typeface="Cambria Math" panose="02040503050406030204" pitchFamily="18" charset="0"/>
                          </a:rPr>
                        </m:ctrlPr>
                      </m:sSubPr>
                      <m:e>
                        <m:r>
                          <a:rPr lang="en-US" sz="2000" dirty="0">
                            <a:latin typeface="Cambria Math" panose="02040503050406030204" pitchFamily="18" charset="0"/>
                          </a:rPr>
                          <m:t>𝑶</m:t>
                        </m:r>
                      </m:e>
                      <m:sub>
                        <m:r>
                          <a:rPr lang="en-US" sz="2000" dirty="0">
                            <a:latin typeface="Cambria Math" panose="02040503050406030204" pitchFamily="18" charset="0"/>
                          </a:rPr>
                          <m:t>𝒙</m:t>
                        </m:r>
                      </m:sub>
                    </m:sSub>
                  </m:oMath>
                </a14:m>
                <a:r>
                  <a:rPr lang="en-US" sz="2000" dirty="0"/>
                  <a:t>, etc., safeguarding public and environmental health.</a:t>
                </a:r>
              </a:p>
              <a:p>
                <a:pPr marL="354013" indent="-354013">
                  <a:lnSpc>
                    <a:spcPct val="100000"/>
                  </a:lnSpc>
                </a:pPr>
                <a:r>
                  <a:rPr lang="en-US" sz="2000" dirty="0"/>
                  <a:t>In contrast to bulky and expensive modern pollutant/VOC detectors, SMO sensors offer a compelling alternative with their compact size and affordability, showcasing significant potential for widespread adoption.</a:t>
                </a:r>
              </a:p>
              <a:p>
                <a:pPr marL="354013" indent="-354013">
                  <a:lnSpc>
                    <a:spcPct val="100000"/>
                  </a:lnSpc>
                </a:pPr>
                <a:r>
                  <a:rPr lang="en-US" sz="2000" dirty="0"/>
                  <a:t>SMO sensor-based exhaled breath analysis has emerged as a prominent research area, fueled by recent advancements in analytical instruments, contributing to the exploration of novel diagnostic techniques.</a:t>
                </a:r>
              </a:p>
              <a:p>
                <a:pPr marL="354013" indent="-354013">
                  <a:lnSpc>
                    <a:spcPct val="100000"/>
                  </a:lnSpc>
                </a:pPr>
                <a:r>
                  <a:rPr lang="en-IN" sz="2000" dirty="0"/>
                  <a:t>The idea of non-invasive, painless, and point-of-care health monitoring has always attracted scientists, </a:t>
                </a:r>
                <a:r>
                  <a:rPr lang="en-US" sz="2000" dirty="0"/>
                  <a:t>reflecting their promise in transformative healthcare technologies.</a:t>
                </a:r>
                <a:endParaRPr lang="en-IN" sz="2000" dirty="0"/>
              </a:p>
              <a:p>
                <a:pPr marL="354013" indent="-354013">
                  <a:lnSpc>
                    <a:spcPct val="100000"/>
                  </a:lnSpc>
                </a:pPr>
                <a:endParaRPr lang="en-IN" dirty="0"/>
              </a:p>
            </p:txBody>
          </p:sp>
        </mc:Choice>
        <mc:Fallback xmlns="">
          <p:sp>
            <p:nvSpPr>
              <p:cNvPr id="8" name="TextBox 7">
                <a:extLst>
                  <a:ext uri="{FF2B5EF4-FFF2-40B4-BE49-F238E27FC236}">
                    <a16:creationId xmlns:a16="http://schemas.microsoft.com/office/drawing/2014/main" id="{85842A46-F52D-5FE0-C7CC-BCBE044C0FB5}"/>
                  </a:ext>
                </a:extLst>
              </p:cNvPr>
              <p:cNvSpPr txBox="1">
                <a:spLocks noRot="1" noChangeAspect="1" noMove="1" noResize="1" noEditPoints="1" noAdjustHandles="1" noChangeArrowheads="1" noChangeShapeType="1" noTextEdit="1"/>
              </p:cNvSpPr>
              <p:nvPr/>
            </p:nvSpPr>
            <p:spPr>
              <a:xfrm>
                <a:off x="0" y="676644"/>
                <a:ext cx="11706578" cy="5601533"/>
              </a:xfrm>
              <a:prstGeom prst="rect">
                <a:avLst/>
              </a:prstGeom>
              <a:blipFill>
                <a:blip r:embed="rId4"/>
                <a:stretch>
                  <a:fillRect l="-469" t="-544" r="-521"/>
                </a:stretch>
              </a:blipFill>
            </p:spPr>
            <p:txBody>
              <a:bodyPr/>
              <a:lstStyle/>
              <a:p>
                <a:r>
                  <a:rPr lang="en-IN">
                    <a:noFill/>
                  </a:rPr>
                  <a:t> </a:t>
                </a:r>
              </a:p>
            </p:txBody>
          </p:sp>
        </mc:Fallback>
      </mc:AlternateContent>
      <p:sp>
        <p:nvSpPr>
          <p:cNvPr id="2" name="Footer Placeholder 1">
            <a:extLst>
              <a:ext uri="{FF2B5EF4-FFF2-40B4-BE49-F238E27FC236}">
                <a16:creationId xmlns:a16="http://schemas.microsoft.com/office/drawing/2014/main" id="{BE9C77D3-FD33-8538-5332-29430FEB456F}"/>
              </a:ext>
            </a:extLst>
          </p:cNvPr>
          <p:cNvSpPr>
            <a:spLocks noGrp="1"/>
          </p:cNvSpPr>
          <p:nvPr>
            <p:ph type="ftr" sz="quarter" idx="11"/>
          </p:nvPr>
        </p:nvSpPr>
        <p:spPr>
          <a:xfrm>
            <a:off x="0" y="5729073"/>
            <a:ext cx="7948913" cy="498470"/>
          </a:xfrm>
        </p:spPr>
        <p:txBody>
          <a:bodyPr/>
          <a:lstStyle/>
          <a:p>
            <a:r>
              <a:rPr lang="en-IN" dirty="0">
                <a:solidFill>
                  <a:schemeClr val="bg1">
                    <a:lumMod val="85000"/>
                  </a:schemeClr>
                </a:solidFill>
              </a:rPr>
              <a:t>Inventions &amp; Innovations - IIT Hyderabad</a:t>
            </a:r>
          </a:p>
        </p:txBody>
      </p:sp>
    </p:spTree>
    <p:extLst>
      <p:ext uri="{BB962C8B-B14F-4D97-AF65-F5344CB8AC3E}">
        <p14:creationId xmlns:p14="http://schemas.microsoft.com/office/powerpoint/2010/main" val="2328526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76,316 Printed Circuit Board Images, Stock Photos &amp; Vectors ...">
            <a:extLst>
              <a:ext uri="{FF2B5EF4-FFF2-40B4-BE49-F238E27FC236}">
                <a16:creationId xmlns:a16="http://schemas.microsoft.com/office/drawing/2014/main" id="{D05D9D80-EFE1-C033-95AA-FE1047D782E4}"/>
              </a:ext>
            </a:extLst>
          </p:cNvPr>
          <p:cNvPicPr>
            <a:picLocks noChangeAspect="1" noChangeArrowheads="1"/>
          </p:cNvPicPr>
          <p:nvPr/>
        </p:nvPicPr>
        <p:blipFill rotWithShape="1">
          <a:blip r:embed="rId2">
            <a:duotone>
              <a:srgbClr val="C8C8C8">
                <a:shade val="45000"/>
                <a:satMod val="135000"/>
              </a:srgbClr>
              <a:prstClr val="white"/>
            </a:duotone>
            <a:extLst>
              <a:ext uri="{BEBA8EAE-BF5A-486C-A8C5-ECC9F3942E4B}">
                <a14:imgProps xmlns:a14="http://schemas.microsoft.com/office/drawing/2010/main">
                  <a14:imgLayer r:embed="rId3">
                    <a14:imgEffect>
                      <a14:sharpenSoften amount="-25000"/>
                    </a14:imgEffect>
                    <a14:imgEffect>
                      <a14:saturation sat="0"/>
                    </a14:imgEffect>
                  </a14:imgLayer>
                </a14:imgProps>
              </a:ext>
              <a:ext uri="{28A0092B-C50C-407E-A947-70E740481C1C}">
                <a14:useLocalDpi xmlns:a14="http://schemas.microsoft.com/office/drawing/2010/main" val="0"/>
              </a:ext>
            </a:extLst>
          </a:blip>
          <a:srcRect b="43863"/>
          <a:stretch/>
        </p:blipFill>
        <p:spPr bwMode="auto">
          <a:xfrm>
            <a:off x="0" y="625204"/>
            <a:ext cx="11706578" cy="50377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C1159E6-3EC3-15F1-A1C2-2A645AC00687}"/>
              </a:ext>
            </a:extLst>
          </p:cNvPr>
          <p:cNvSpPr/>
          <p:nvPr/>
        </p:nvSpPr>
        <p:spPr>
          <a:xfrm>
            <a:off x="0" y="64644"/>
            <a:ext cx="11706578" cy="61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600" b="1" dirty="0">
                <a:solidFill>
                  <a:srgbClr val="FFC000"/>
                </a:solidFill>
                <a:latin typeface="Arial" panose="020B0604020202020204" pitchFamily="34" charset="0"/>
                <a:cs typeface="Arial" panose="020B0604020202020204" pitchFamily="34" charset="0"/>
              </a:rPr>
              <a:t>Working of SMO sensors</a:t>
            </a:r>
          </a:p>
        </p:txBody>
      </p:sp>
      <p:sp>
        <p:nvSpPr>
          <p:cNvPr id="8" name="TextBox 7">
            <a:extLst>
              <a:ext uri="{FF2B5EF4-FFF2-40B4-BE49-F238E27FC236}">
                <a16:creationId xmlns:a16="http://schemas.microsoft.com/office/drawing/2014/main" id="{85842A46-F52D-5FE0-C7CC-BCBE044C0FB5}"/>
              </a:ext>
            </a:extLst>
          </p:cNvPr>
          <p:cNvSpPr txBox="1"/>
          <p:nvPr/>
        </p:nvSpPr>
        <p:spPr>
          <a:xfrm>
            <a:off x="0" y="676644"/>
            <a:ext cx="11706578" cy="4632037"/>
          </a:xfrm>
          <a:prstGeom prst="rect">
            <a:avLst/>
          </a:prstGeom>
          <a:noFill/>
        </p:spPr>
        <p:txBody>
          <a:bodyPr wrap="square" rtlCol="0">
            <a:spAutoFit/>
          </a:bodyPr>
          <a:lstStyle>
            <a:defPPr>
              <a:defRPr lang="en-US"/>
            </a:defPPr>
            <a:lvl1pPr marL="531813" indent="-531813">
              <a:lnSpc>
                <a:spcPct val="150000"/>
              </a:lnSpc>
              <a:spcBef>
                <a:spcPts val="600"/>
              </a:spcBef>
              <a:buFont typeface="Wingdings" panose="05000000000000000000" pitchFamily="2" charset="2"/>
              <a:buChar char="Ø"/>
              <a:defRPr sz="2800" b="1">
                <a:latin typeface="Arial" panose="020B0604020202020204" pitchFamily="34" charset="0"/>
                <a:cs typeface="Arial" panose="020B0604020202020204" pitchFamily="34" charset="0"/>
              </a:defRPr>
            </a:lvl1pPr>
          </a:lstStyle>
          <a:p>
            <a:pPr marL="354013" indent="-354013">
              <a:lnSpc>
                <a:spcPct val="100000"/>
              </a:lnSpc>
              <a:tabLst>
                <a:tab pos="354013" algn="l"/>
              </a:tabLst>
            </a:pPr>
            <a:r>
              <a:rPr lang="en-IN" sz="2000" dirty="0"/>
              <a:t>Detecting the concentrations of various biomarkers like ammonia, acetone etc can reveal the severity of the disease associated with the biomarker. Hence, SMO sensors based on exhaled breath analysis have a vital role in the future of medical applications.</a:t>
            </a:r>
            <a:endParaRPr lang="en-US" sz="2000" dirty="0"/>
          </a:p>
          <a:p>
            <a:pPr marL="354013" indent="-354013">
              <a:lnSpc>
                <a:spcPct val="100000"/>
              </a:lnSpc>
              <a:tabLst>
                <a:tab pos="354013" algn="l"/>
              </a:tabLst>
            </a:pPr>
            <a:r>
              <a:rPr lang="en-US" sz="2000" dirty="0"/>
              <a:t>Generally, SMO sensors are insulators in room temperature.</a:t>
            </a:r>
          </a:p>
          <a:p>
            <a:pPr marL="354013" indent="-354013">
              <a:lnSpc>
                <a:spcPct val="100000"/>
              </a:lnSpc>
              <a:tabLst>
                <a:tab pos="354013" algn="l"/>
              </a:tabLst>
            </a:pPr>
            <a:r>
              <a:rPr lang="en-US" sz="2000" dirty="0"/>
              <a:t>However, Defect bands exist in the SMO sensors based on the type of the SMO sensor.</a:t>
            </a:r>
          </a:p>
          <a:p>
            <a:pPr marL="379800" indent="-342900">
              <a:lnSpc>
                <a:spcPct val="100000"/>
              </a:lnSpc>
            </a:pPr>
            <a:r>
              <a:rPr lang="en-US" sz="2000" dirty="0"/>
              <a:t>n-type SMO sensors have donor-type defect bands, and p-type SMO sensors have acceptor-type, defect bands.</a:t>
            </a:r>
          </a:p>
          <a:p>
            <a:pPr marL="379800" indent="-342900">
              <a:lnSpc>
                <a:spcPct val="100000"/>
              </a:lnSpc>
            </a:pPr>
            <a:r>
              <a:rPr lang="en-US" sz="2000" dirty="0"/>
              <a:t>When the temperature is increased, electrons get excited from,</a:t>
            </a:r>
          </a:p>
          <a:p>
            <a:pPr marL="36900" indent="0">
              <a:lnSpc>
                <a:spcPct val="100000"/>
              </a:lnSpc>
              <a:buNone/>
            </a:pPr>
            <a:endParaRPr lang="en-US" sz="2000" dirty="0"/>
          </a:p>
          <a:p>
            <a:pPr marL="379800" indent="-342900">
              <a:lnSpc>
                <a:spcPct val="100000"/>
              </a:lnSpc>
            </a:pPr>
            <a:endParaRPr lang="en-US" sz="2000" dirty="0"/>
          </a:p>
          <a:p>
            <a:pPr marL="379800" indent="-342900">
              <a:lnSpc>
                <a:spcPct val="100000"/>
              </a:lnSpc>
            </a:pPr>
            <a:r>
              <a:rPr lang="en-US" sz="2000" dirty="0"/>
              <a:t>Oxygen, because of its high electronegativity, binds with the electrons on the surface of the SMO sensor, forming EDL (Electron depletion layer) and HAL (Hole accumulation layer) in n-type and p-type sensors, respectively. [chemisorption]</a:t>
            </a:r>
          </a:p>
        </p:txBody>
      </p:sp>
      <p:sp>
        <p:nvSpPr>
          <p:cNvPr id="2" name="Footer Placeholder 1">
            <a:extLst>
              <a:ext uri="{FF2B5EF4-FFF2-40B4-BE49-F238E27FC236}">
                <a16:creationId xmlns:a16="http://schemas.microsoft.com/office/drawing/2014/main" id="{BE9C77D3-FD33-8538-5332-29430FEB456F}"/>
              </a:ext>
            </a:extLst>
          </p:cNvPr>
          <p:cNvSpPr>
            <a:spLocks noGrp="1"/>
          </p:cNvSpPr>
          <p:nvPr>
            <p:ph type="ftr" sz="quarter" idx="11"/>
          </p:nvPr>
        </p:nvSpPr>
        <p:spPr>
          <a:xfrm>
            <a:off x="0" y="5729073"/>
            <a:ext cx="7948913" cy="498470"/>
          </a:xfrm>
        </p:spPr>
        <p:txBody>
          <a:bodyPr/>
          <a:lstStyle/>
          <a:p>
            <a:r>
              <a:rPr lang="en-IN" dirty="0">
                <a:solidFill>
                  <a:schemeClr val="bg1">
                    <a:lumMod val="85000"/>
                  </a:schemeClr>
                </a:solidFill>
              </a:rPr>
              <a:t>Inventions &amp; Innovations - IIT Hyderabad</a:t>
            </a:r>
          </a:p>
        </p:txBody>
      </p:sp>
      <p:sp>
        <p:nvSpPr>
          <p:cNvPr id="6" name="TextBox 5">
            <a:extLst>
              <a:ext uri="{FF2B5EF4-FFF2-40B4-BE49-F238E27FC236}">
                <a16:creationId xmlns:a16="http://schemas.microsoft.com/office/drawing/2014/main" id="{C412FA4F-BEB4-3D6A-C655-481B2043C4B3}"/>
              </a:ext>
            </a:extLst>
          </p:cNvPr>
          <p:cNvSpPr txBox="1"/>
          <p:nvPr/>
        </p:nvSpPr>
        <p:spPr>
          <a:xfrm>
            <a:off x="3184733" y="3530646"/>
            <a:ext cx="5337111" cy="646331"/>
          </a:xfrm>
          <a:prstGeom prst="rect">
            <a:avLst/>
          </a:prstGeom>
          <a:noFill/>
        </p:spPr>
        <p:txBody>
          <a:bodyPr wrap="square" rtlCol="0">
            <a:spAutoFit/>
          </a:bodyPr>
          <a:lstStyle/>
          <a:p>
            <a:r>
              <a:rPr lang="en-IN" dirty="0">
                <a:latin typeface="Adobe Song Std L" panose="02020300000000000000" pitchFamily="18" charset="-128"/>
                <a:ea typeface="Adobe Song Std L" panose="02020300000000000000" pitchFamily="18" charset="-128"/>
              </a:rPr>
              <a:t>Donor type defect bands </a:t>
            </a:r>
            <a:r>
              <a:rPr lang="en-IN" dirty="0">
                <a:latin typeface="Adobe Song Std L" panose="02020300000000000000" pitchFamily="18" charset="-128"/>
                <a:ea typeface="Adobe Song Std L" panose="02020300000000000000" pitchFamily="18" charset="-128"/>
                <a:sym typeface="Wingdings" panose="05000000000000000000" pitchFamily="2" charset="2"/>
              </a:rPr>
              <a:t> Conduction band (n-type)</a:t>
            </a:r>
          </a:p>
          <a:p>
            <a:r>
              <a:rPr lang="en-IN" dirty="0">
                <a:latin typeface="Adobe Song Std L" panose="02020300000000000000" pitchFamily="18" charset="-128"/>
                <a:ea typeface="Adobe Song Std L" panose="02020300000000000000" pitchFamily="18" charset="-128"/>
                <a:sym typeface="Wingdings" panose="05000000000000000000" pitchFamily="2" charset="2"/>
              </a:rPr>
              <a:t>Valance band  Acceptor type defect band (p-type)   </a:t>
            </a:r>
            <a:r>
              <a:rPr lang="en-IN" dirty="0">
                <a:latin typeface="Adobe Song Std L" panose="02020300000000000000" pitchFamily="18" charset="-128"/>
                <a:ea typeface="Adobe Song Std L" panose="02020300000000000000" pitchFamily="18" charset="-128"/>
              </a:rPr>
              <a:t>                     </a:t>
            </a:r>
          </a:p>
        </p:txBody>
      </p:sp>
    </p:spTree>
    <p:extLst>
      <p:ext uri="{BB962C8B-B14F-4D97-AF65-F5344CB8AC3E}">
        <p14:creationId xmlns:p14="http://schemas.microsoft.com/office/powerpoint/2010/main" val="249051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76,316 Printed Circuit Board Images, Stock Photos &amp; Vectors ...">
            <a:extLst>
              <a:ext uri="{FF2B5EF4-FFF2-40B4-BE49-F238E27FC236}">
                <a16:creationId xmlns:a16="http://schemas.microsoft.com/office/drawing/2014/main" id="{D05D9D80-EFE1-C033-95AA-FE1047D782E4}"/>
              </a:ext>
            </a:extLst>
          </p:cNvPr>
          <p:cNvPicPr>
            <a:picLocks noChangeAspect="1" noChangeArrowheads="1"/>
          </p:cNvPicPr>
          <p:nvPr/>
        </p:nvPicPr>
        <p:blipFill rotWithShape="1">
          <a:blip r:embed="rId2">
            <a:duotone>
              <a:srgbClr val="C8C8C8">
                <a:shade val="45000"/>
                <a:satMod val="135000"/>
              </a:srgbClr>
              <a:prstClr val="white"/>
            </a:duotone>
            <a:extLst>
              <a:ext uri="{BEBA8EAE-BF5A-486C-A8C5-ECC9F3942E4B}">
                <a14:imgProps xmlns:a14="http://schemas.microsoft.com/office/drawing/2010/main">
                  <a14:imgLayer r:embed="rId3">
                    <a14:imgEffect>
                      <a14:sharpenSoften amount="-25000"/>
                    </a14:imgEffect>
                    <a14:imgEffect>
                      <a14:saturation sat="0"/>
                    </a14:imgEffect>
                  </a14:imgLayer>
                </a14:imgProps>
              </a:ext>
              <a:ext uri="{28A0092B-C50C-407E-A947-70E740481C1C}">
                <a14:useLocalDpi xmlns:a14="http://schemas.microsoft.com/office/drawing/2010/main" val="0"/>
              </a:ext>
            </a:extLst>
          </a:blip>
          <a:srcRect b="43863"/>
          <a:stretch/>
        </p:blipFill>
        <p:spPr bwMode="auto">
          <a:xfrm>
            <a:off x="0" y="627219"/>
            <a:ext cx="11706578" cy="50377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C1159E6-3EC3-15F1-A1C2-2A645AC00687}"/>
              </a:ext>
            </a:extLst>
          </p:cNvPr>
          <p:cNvSpPr/>
          <p:nvPr/>
        </p:nvSpPr>
        <p:spPr>
          <a:xfrm>
            <a:off x="0" y="64644"/>
            <a:ext cx="11706578" cy="61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600" b="1" dirty="0">
                <a:solidFill>
                  <a:srgbClr val="FFC000"/>
                </a:solidFill>
                <a:latin typeface="Arial" panose="020B0604020202020204" pitchFamily="34" charset="0"/>
                <a:cs typeface="Arial" panose="020B0604020202020204" pitchFamily="34" charset="0"/>
              </a:rPr>
              <a:t>Working of SMO sensors</a:t>
            </a:r>
          </a:p>
        </p:txBody>
      </p:sp>
      <p:sp>
        <p:nvSpPr>
          <p:cNvPr id="8" name="TextBox 7">
            <a:extLst>
              <a:ext uri="{FF2B5EF4-FFF2-40B4-BE49-F238E27FC236}">
                <a16:creationId xmlns:a16="http://schemas.microsoft.com/office/drawing/2014/main" id="{85842A46-F52D-5FE0-C7CC-BCBE044C0FB5}"/>
              </a:ext>
            </a:extLst>
          </p:cNvPr>
          <p:cNvSpPr txBox="1"/>
          <p:nvPr/>
        </p:nvSpPr>
        <p:spPr>
          <a:xfrm>
            <a:off x="-1" y="676644"/>
            <a:ext cx="11706577" cy="7729745"/>
          </a:xfrm>
          <a:prstGeom prst="rect">
            <a:avLst/>
          </a:prstGeom>
          <a:noFill/>
        </p:spPr>
        <p:txBody>
          <a:bodyPr wrap="square" rtlCol="0">
            <a:spAutoFit/>
          </a:bodyPr>
          <a:lstStyle>
            <a:defPPr>
              <a:defRPr lang="en-US"/>
            </a:defPPr>
            <a:lvl1pPr marL="531813" indent="-531813">
              <a:lnSpc>
                <a:spcPct val="150000"/>
              </a:lnSpc>
              <a:spcBef>
                <a:spcPts val="600"/>
              </a:spcBef>
              <a:buFont typeface="Wingdings" panose="05000000000000000000" pitchFamily="2" charset="2"/>
              <a:buChar char="Ø"/>
              <a:defRPr sz="2800" b="1">
                <a:latin typeface="Arial" panose="020B0604020202020204" pitchFamily="34" charset="0"/>
                <a:cs typeface="Arial" panose="020B0604020202020204" pitchFamily="34" charset="0"/>
              </a:defRPr>
            </a:lvl1pPr>
          </a:lstStyle>
          <a:p>
            <a:pPr marL="354013" indent="-354013">
              <a:lnSpc>
                <a:spcPct val="100000"/>
              </a:lnSpc>
              <a:tabLst>
                <a:tab pos="354013" algn="l"/>
              </a:tabLst>
            </a:pPr>
            <a:r>
              <a:rPr lang="en-US" sz="2000" dirty="0"/>
              <a:t>When the reducing gases / VOCs interact with the surface of the sensor, the chemisorbed oxygen oxidizes the reducing gas.  In this process, the oxygen is consumed, and the bound electrons are released to the EDL/HAL, therefore decreasing/increasing the resistivity of n  and p-type SMO sensors, respectively.</a:t>
            </a:r>
          </a:p>
          <a:p>
            <a:pPr marL="354013" indent="-354013">
              <a:lnSpc>
                <a:spcPct val="100000"/>
              </a:lnSpc>
              <a:tabLst>
                <a:tab pos="354013" algn="l"/>
              </a:tabLst>
            </a:pPr>
            <a:r>
              <a:rPr lang="en-US" sz="2000" dirty="0"/>
              <a:t>After the reducing/VOC gas is removed, the sensors return back to their original resistance. The time in taken for the sensors to return back to their original resistance is known as the recovery time. The exact opposite process happens in the presence of an oxidizing gas. </a:t>
            </a:r>
          </a:p>
          <a:p>
            <a:pPr marL="354013" indent="-354013">
              <a:lnSpc>
                <a:spcPct val="100000"/>
              </a:lnSpc>
              <a:tabLst>
                <a:tab pos="354013" algn="l"/>
              </a:tabLst>
            </a:pPr>
            <a:r>
              <a:rPr lang="en-US" sz="2000" dirty="0"/>
              <a:t>The extent to which the resistance of the gas sensor changes in the presence of that particular gas is known as the sensitivity of the given sensor towards that particular gas.</a:t>
            </a:r>
          </a:p>
          <a:p>
            <a:pPr marL="354013" indent="-354013">
              <a:lnSpc>
                <a:spcPct val="100000"/>
              </a:lnSpc>
              <a:tabLst>
                <a:tab pos="354013" algn="l"/>
              </a:tabLst>
            </a:pPr>
            <a:r>
              <a:rPr lang="en-IN" sz="2000" dirty="0"/>
              <a:t>The sensor should be thermodynamically stable at its operating temperature. Generally, thermodynamic.</a:t>
            </a:r>
          </a:p>
          <a:p>
            <a:pPr marL="354013" indent="-354013">
              <a:lnSpc>
                <a:spcPct val="100000"/>
              </a:lnSpc>
              <a:tabLst>
                <a:tab pos="354013" algn="l"/>
              </a:tabLst>
            </a:pPr>
            <a:r>
              <a:rPr lang="en-IN" sz="2000" dirty="0"/>
              <a:t>The temperature at which the SMO sensor operates is known as the operating temperature</a:t>
            </a:r>
            <a:r>
              <a:rPr lang="en-US" sz="2000" dirty="0"/>
              <a:t>, and the temperature at which we obtain maximum accurate results of the concentration of the targeted gas is known</a:t>
            </a:r>
            <a:r>
              <a:rPr lang="en-IN" sz="2000" dirty="0"/>
              <a:t> as the optimum temperature. </a:t>
            </a:r>
            <a:endParaRPr lang="en-IN" sz="1400" dirty="0"/>
          </a:p>
          <a:p>
            <a:pPr marL="354013" indent="-354013">
              <a:lnSpc>
                <a:spcPct val="100000"/>
              </a:lnSpc>
              <a:tabLst>
                <a:tab pos="354013" algn="l"/>
              </a:tabLst>
            </a:pPr>
            <a:endParaRPr lang="en-US" sz="2000" dirty="0">
              <a:highlight>
                <a:srgbClr val="FFFF00"/>
              </a:highlight>
            </a:endParaRPr>
          </a:p>
          <a:p>
            <a:pPr>
              <a:tabLst>
                <a:tab pos="354013" algn="l"/>
              </a:tabLst>
            </a:pPr>
            <a:endParaRPr lang="en-US" sz="2000" dirty="0"/>
          </a:p>
          <a:p>
            <a:pPr marL="0" indent="0">
              <a:buNone/>
              <a:tabLst>
                <a:tab pos="354013" algn="l"/>
              </a:tabLst>
            </a:pPr>
            <a:endParaRPr lang="en-US" sz="2000" dirty="0"/>
          </a:p>
          <a:p>
            <a:pPr marL="0" indent="0">
              <a:buNone/>
              <a:tabLst>
                <a:tab pos="354013" algn="l"/>
              </a:tabLst>
            </a:pPr>
            <a:endParaRPr lang="en-US" sz="2000" dirty="0"/>
          </a:p>
          <a:p>
            <a:pPr marL="36900" indent="0">
              <a:buNone/>
            </a:pPr>
            <a:r>
              <a:rPr lang="en-US" sz="2000" dirty="0"/>
              <a:t> </a:t>
            </a:r>
          </a:p>
          <a:p>
            <a:pPr marL="36900" indent="0">
              <a:buNone/>
            </a:pPr>
            <a:endParaRPr lang="en-US" sz="2000" dirty="0"/>
          </a:p>
        </p:txBody>
      </p:sp>
      <p:sp>
        <p:nvSpPr>
          <p:cNvPr id="2" name="Footer Placeholder 1">
            <a:extLst>
              <a:ext uri="{FF2B5EF4-FFF2-40B4-BE49-F238E27FC236}">
                <a16:creationId xmlns:a16="http://schemas.microsoft.com/office/drawing/2014/main" id="{BE9C77D3-FD33-8538-5332-29430FEB456F}"/>
              </a:ext>
            </a:extLst>
          </p:cNvPr>
          <p:cNvSpPr>
            <a:spLocks noGrp="1"/>
          </p:cNvSpPr>
          <p:nvPr>
            <p:ph type="ftr" sz="quarter" idx="11"/>
          </p:nvPr>
        </p:nvSpPr>
        <p:spPr>
          <a:xfrm>
            <a:off x="1259" y="5729073"/>
            <a:ext cx="7948913" cy="498470"/>
          </a:xfrm>
        </p:spPr>
        <p:txBody>
          <a:bodyPr/>
          <a:lstStyle/>
          <a:p>
            <a:r>
              <a:rPr lang="en-IN" dirty="0">
                <a:solidFill>
                  <a:schemeClr val="bg1">
                    <a:lumMod val="85000"/>
                  </a:schemeClr>
                </a:solidFill>
              </a:rPr>
              <a:t>Inventions &amp; Innovations - IIT Hyderabad</a:t>
            </a:r>
          </a:p>
        </p:txBody>
      </p:sp>
    </p:spTree>
    <p:extLst>
      <p:ext uri="{BB962C8B-B14F-4D97-AF65-F5344CB8AC3E}">
        <p14:creationId xmlns:p14="http://schemas.microsoft.com/office/powerpoint/2010/main" val="1531729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76,316 Printed Circuit Board Images, Stock Photos &amp; Vectors ...">
            <a:extLst>
              <a:ext uri="{FF2B5EF4-FFF2-40B4-BE49-F238E27FC236}">
                <a16:creationId xmlns:a16="http://schemas.microsoft.com/office/drawing/2014/main" id="{D05D9D80-EFE1-C033-95AA-FE1047D782E4}"/>
              </a:ext>
            </a:extLst>
          </p:cNvPr>
          <p:cNvPicPr>
            <a:picLocks noChangeAspect="1" noChangeArrowheads="1"/>
          </p:cNvPicPr>
          <p:nvPr/>
        </p:nvPicPr>
        <p:blipFill rotWithShape="1">
          <a:blip r:embed="rId2">
            <a:duotone>
              <a:srgbClr val="C8C8C8">
                <a:shade val="45000"/>
                <a:satMod val="135000"/>
              </a:srgbClr>
              <a:prstClr val="white"/>
            </a:duotone>
            <a:extLst>
              <a:ext uri="{BEBA8EAE-BF5A-486C-A8C5-ECC9F3942E4B}">
                <a14:imgProps xmlns:a14="http://schemas.microsoft.com/office/drawing/2010/main">
                  <a14:imgLayer r:embed="rId3">
                    <a14:imgEffect>
                      <a14:sharpenSoften amount="-25000"/>
                    </a14:imgEffect>
                    <a14:imgEffect>
                      <a14:saturation sat="0"/>
                    </a14:imgEffect>
                  </a14:imgLayer>
                </a14:imgProps>
              </a:ext>
              <a:ext uri="{28A0092B-C50C-407E-A947-70E740481C1C}">
                <a14:useLocalDpi xmlns:a14="http://schemas.microsoft.com/office/drawing/2010/main" val="0"/>
              </a:ext>
            </a:extLst>
          </a:blip>
          <a:srcRect b="43863"/>
          <a:stretch/>
        </p:blipFill>
        <p:spPr bwMode="auto">
          <a:xfrm>
            <a:off x="-2" y="630457"/>
            <a:ext cx="11706578" cy="50377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C1159E6-3EC3-15F1-A1C2-2A645AC00687}"/>
              </a:ext>
            </a:extLst>
          </p:cNvPr>
          <p:cNvSpPr/>
          <p:nvPr/>
        </p:nvSpPr>
        <p:spPr>
          <a:xfrm>
            <a:off x="0" y="64644"/>
            <a:ext cx="11706578" cy="61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600" b="1" dirty="0">
                <a:solidFill>
                  <a:srgbClr val="FFC000"/>
                </a:solidFill>
                <a:latin typeface="Arial" panose="020B0604020202020204" pitchFamily="34" charset="0"/>
                <a:cs typeface="Arial" panose="020B0604020202020204" pitchFamily="34" charset="0"/>
              </a:rPr>
              <a:t>Working of SMO sensors</a:t>
            </a:r>
          </a:p>
        </p:txBody>
      </p:sp>
      <p:sp>
        <p:nvSpPr>
          <p:cNvPr id="8" name="TextBox 7">
            <a:extLst>
              <a:ext uri="{FF2B5EF4-FFF2-40B4-BE49-F238E27FC236}">
                <a16:creationId xmlns:a16="http://schemas.microsoft.com/office/drawing/2014/main" id="{85842A46-F52D-5FE0-C7CC-BCBE044C0FB5}"/>
              </a:ext>
            </a:extLst>
          </p:cNvPr>
          <p:cNvSpPr txBox="1"/>
          <p:nvPr/>
        </p:nvSpPr>
        <p:spPr>
          <a:xfrm>
            <a:off x="-233025" y="1507920"/>
            <a:ext cx="11308703" cy="3728649"/>
          </a:xfrm>
          <a:prstGeom prst="rect">
            <a:avLst/>
          </a:prstGeom>
          <a:noFill/>
        </p:spPr>
        <p:txBody>
          <a:bodyPr wrap="square" rtlCol="0">
            <a:spAutoFit/>
          </a:bodyPr>
          <a:lstStyle>
            <a:defPPr>
              <a:defRPr lang="en-US"/>
            </a:defPPr>
            <a:lvl1pPr marL="531813" indent="-531813">
              <a:lnSpc>
                <a:spcPct val="150000"/>
              </a:lnSpc>
              <a:spcBef>
                <a:spcPts val="600"/>
              </a:spcBef>
              <a:buFont typeface="Wingdings" panose="05000000000000000000" pitchFamily="2" charset="2"/>
              <a:buChar char="Ø"/>
              <a:defRPr sz="2800" b="1">
                <a:latin typeface="Arial" panose="020B0604020202020204" pitchFamily="34" charset="0"/>
                <a:cs typeface="Arial" panose="020B0604020202020204" pitchFamily="34" charset="0"/>
              </a:defRPr>
            </a:lvl1pPr>
          </a:lstStyle>
          <a:p>
            <a:pPr marL="0" indent="0">
              <a:buNone/>
              <a:tabLst>
                <a:tab pos="354013" algn="l"/>
              </a:tabLst>
            </a:pPr>
            <a:r>
              <a:rPr lang="en-US" sz="2000" dirty="0"/>
              <a:t>    </a:t>
            </a:r>
          </a:p>
          <a:p>
            <a:pPr marL="0" indent="0">
              <a:buNone/>
              <a:tabLst>
                <a:tab pos="354013" algn="l"/>
              </a:tabLst>
            </a:pPr>
            <a:r>
              <a:rPr lang="en-US" sz="2000" dirty="0"/>
              <a:t>                                                                    </a:t>
            </a:r>
          </a:p>
          <a:p>
            <a:pPr marL="0" indent="0">
              <a:buNone/>
              <a:tabLst>
                <a:tab pos="354013" algn="l"/>
              </a:tabLst>
            </a:pPr>
            <a:r>
              <a:rPr lang="en-US" sz="2000" dirty="0"/>
              <a:t>                                                                   </a:t>
            </a:r>
          </a:p>
          <a:p>
            <a:pPr marL="0" indent="0">
              <a:buNone/>
              <a:tabLst>
                <a:tab pos="354013" algn="l"/>
              </a:tabLst>
            </a:pPr>
            <a:endParaRPr lang="en-US" sz="2000" dirty="0"/>
          </a:p>
          <a:p>
            <a:pPr marL="0" indent="0">
              <a:buNone/>
              <a:tabLst>
                <a:tab pos="354013" algn="l"/>
              </a:tabLst>
            </a:pPr>
            <a:endParaRPr lang="en-US" sz="2000" dirty="0"/>
          </a:p>
          <a:p>
            <a:pPr marL="36900" indent="0">
              <a:buNone/>
            </a:pPr>
            <a:r>
              <a:rPr lang="en-US" sz="2000" dirty="0"/>
              <a:t> </a:t>
            </a:r>
          </a:p>
          <a:p>
            <a:pPr marL="36900" indent="0">
              <a:buNone/>
            </a:pPr>
            <a:r>
              <a:rPr lang="en-US" sz="2000" dirty="0"/>
              <a:t> </a:t>
            </a:r>
          </a:p>
        </p:txBody>
      </p:sp>
      <p:sp>
        <p:nvSpPr>
          <p:cNvPr id="2" name="Footer Placeholder 1">
            <a:extLst>
              <a:ext uri="{FF2B5EF4-FFF2-40B4-BE49-F238E27FC236}">
                <a16:creationId xmlns:a16="http://schemas.microsoft.com/office/drawing/2014/main" id="{BE9C77D3-FD33-8538-5332-29430FEB456F}"/>
              </a:ext>
            </a:extLst>
          </p:cNvPr>
          <p:cNvSpPr>
            <a:spLocks noGrp="1"/>
          </p:cNvSpPr>
          <p:nvPr>
            <p:ph type="ftr" sz="quarter" idx="11"/>
          </p:nvPr>
        </p:nvSpPr>
        <p:spPr>
          <a:xfrm>
            <a:off x="-2" y="5729073"/>
            <a:ext cx="7948913" cy="498470"/>
          </a:xfrm>
        </p:spPr>
        <p:txBody>
          <a:bodyPr/>
          <a:lstStyle/>
          <a:p>
            <a:r>
              <a:rPr lang="en-IN" dirty="0">
                <a:solidFill>
                  <a:schemeClr val="bg1">
                    <a:lumMod val="85000"/>
                  </a:schemeClr>
                </a:solidFill>
              </a:rPr>
              <a:t>Inventions &amp; Innovations - IIT Hyderabad</a:t>
            </a:r>
          </a:p>
        </p:txBody>
      </p:sp>
      <p:pic>
        <p:nvPicPr>
          <p:cNvPr id="7" name="Picture 6">
            <a:extLst>
              <a:ext uri="{FF2B5EF4-FFF2-40B4-BE49-F238E27FC236}">
                <a16:creationId xmlns:a16="http://schemas.microsoft.com/office/drawing/2014/main" id="{92C66FD9-D517-1D16-8B87-A8CE8470F7FA}"/>
              </a:ext>
            </a:extLst>
          </p:cNvPr>
          <p:cNvPicPr>
            <a:picLocks noChangeAspect="1"/>
          </p:cNvPicPr>
          <p:nvPr/>
        </p:nvPicPr>
        <p:blipFill>
          <a:blip r:embed="rId4"/>
          <a:stretch>
            <a:fillRect/>
          </a:stretch>
        </p:blipFill>
        <p:spPr>
          <a:xfrm>
            <a:off x="115310" y="761637"/>
            <a:ext cx="4998464" cy="3022720"/>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1C4B4FD-5FB2-23BB-E8F2-C0580C8205FD}"/>
                  </a:ext>
                </a:extLst>
              </p:cNvPr>
              <p:cNvSpPr txBox="1"/>
              <p:nvPr/>
            </p:nvSpPr>
            <p:spPr>
              <a:xfrm>
                <a:off x="24772" y="3784357"/>
                <a:ext cx="5337109" cy="646331"/>
              </a:xfrm>
              <a:prstGeom prst="rect">
                <a:avLst/>
              </a:prstGeom>
              <a:noFill/>
            </p:spPr>
            <p:txBody>
              <a:bodyPr wrap="square" rtlCol="0">
                <a:spAutoFit/>
              </a:bodyPr>
              <a:lstStyle/>
              <a:p>
                <a14:m>
                  <m:oMath xmlns:m="http://schemas.openxmlformats.org/officeDocument/2006/math">
                    <m:r>
                      <a:rPr lang="en-IN" b="0" i="1" dirty="0" smtClean="0">
                        <a:latin typeface="Cambria Math" panose="02040503050406030204" pitchFamily="18" charset="0"/>
                      </a:rPr>
                      <m:t>𝑃𝑎𝑡h𝑤𝑖𝑠𝑒</m:t>
                    </m:r>
                    <m:r>
                      <a:rPr lang="en-IN" b="0" i="1" dirty="0" smtClean="0">
                        <a:latin typeface="Cambria Math" panose="02040503050406030204" pitchFamily="18" charset="0"/>
                      </a:rPr>
                      <m:t> </m:t>
                    </m:r>
                    <m:r>
                      <a:rPr lang="en-IN" b="0" i="1" dirty="0" smtClean="0">
                        <a:latin typeface="Cambria Math" panose="02040503050406030204" pitchFamily="18" charset="0"/>
                      </a:rPr>
                      <m:t>𝑟𝑒𝑎𝑐𝑡𝑖𝑜𝑛𝑠</m:t>
                    </m:r>
                    <m:r>
                      <a:rPr lang="en-IN" b="0" i="1" dirty="0" smtClean="0">
                        <a:latin typeface="Cambria Math" panose="02040503050406030204" pitchFamily="18" charset="0"/>
                      </a:rPr>
                      <m:t> </m:t>
                    </m:r>
                    <m:r>
                      <a:rPr lang="en-IN" b="0" i="1" dirty="0" smtClean="0">
                        <a:latin typeface="Cambria Math" panose="02040503050406030204" pitchFamily="18" charset="0"/>
                      </a:rPr>
                      <m:t>𝑤h𝑒𝑛</m:t>
                    </m:r>
                    <m:r>
                      <a:rPr lang="en-IN" b="0" i="1" dirty="0" smtClean="0">
                        <a:latin typeface="Cambria Math" panose="02040503050406030204" pitchFamily="18" charset="0"/>
                      </a:rPr>
                      <m:t> </m:t>
                    </m:r>
                    <m:r>
                      <a:rPr lang="en-IN" i="1" dirty="0" smtClean="0">
                        <a:latin typeface="Cambria Math" panose="02040503050406030204" pitchFamily="18" charset="0"/>
                      </a:rPr>
                      <m:t>𝑆𝑛</m:t>
                    </m:r>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𝑂</m:t>
                        </m:r>
                      </m:e>
                      <m:sub>
                        <m:r>
                          <a:rPr lang="en-IN" i="1" dirty="0" smtClean="0">
                            <a:latin typeface="Cambria Math" panose="02040503050406030204" pitchFamily="18" charset="0"/>
                          </a:rPr>
                          <m:t>2</m:t>
                        </m:r>
                      </m:sub>
                    </m:sSub>
                  </m:oMath>
                </a14:m>
                <a:r>
                  <a:rPr lang="en-IN" dirty="0"/>
                  <a:t>  </a:t>
                </a:r>
                <a:r>
                  <a:rPr lang="en-IN" dirty="0">
                    <a:latin typeface="Arial" panose="020B0604020202020204" pitchFamily="34" charset="0"/>
                    <a:cs typeface="Arial" panose="020B0604020202020204" pitchFamily="34" charset="0"/>
                  </a:rPr>
                  <a:t>gas sensor detecting CO gas </a:t>
                </a:r>
              </a:p>
            </p:txBody>
          </p:sp>
        </mc:Choice>
        <mc:Fallback xmlns="">
          <p:sp>
            <p:nvSpPr>
              <p:cNvPr id="9" name="TextBox 8">
                <a:extLst>
                  <a:ext uri="{FF2B5EF4-FFF2-40B4-BE49-F238E27FC236}">
                    <a16:creationId xmlns:a16="http://schemas.microsoft.com/office/drawing/2014/main" id="{91C4B4FD-5FB2-23BB-E8F2-C0580C8205FD}"/>
                  </a:ext>
                </a:extLst>
              </p:cNvPr>
              <p:cNvSpPr txBox="1">
                <a:spLocks noRot="1" noChangeAspect="1" noMove="1" noResize="1" noEditPoints="1" noAdjustHandles="1" noChangeArrowheads="1" noChangeShapeType="1" noTextEdit="1"/>
              </p:cNvSpPr>
              <p:nvPr/>
            </p:nvSpPr>
            <p:spPr>
              <a:xfrm>
                <a:off x="24772" y="3784357"/>
                <a:ext cx="5337109" cy="646331"/>
              </a:xfrm>
              <a:prstGeom prst="rect">
                <a:avLst/>
              </a:prstGeom>
              <a:blipFill>
                <a:blip r:embed="rId5"/>
                <a:stretch>
                  <a:fillRect l="-913" t="-4717" b="-14151"/>
                </a:stretch>
              </a:blipFill>
            </p:spPr>
            <p:txBody>
              <a:bodyPr/>
              <a:lstStyle/>
              <a:p>
                <a:r>
                  <a:rPr lang="en-IN">
                    <a:noFill/>
                  </a:rPr>
                  <a:t> </a:t>
                </a:r>
              </a:p>
            </p:txBody>
          </p:sp>
        </mc:Fallback>
      </mc:AlternateContent>
      <p:sp>
        <p:nvSpPr>
          <p:cNvPr id="14" name="TextBox 13">
            <a:extLst>
              <a:ext uri="{FF2B5EF4-FFF2-40B4-BE49-F238E27FC236}">
                <a16:creationId xmlns:a16="http://schemas.microsoft.com/office/drawing/2014/main" id="{C1854451-D33A-A61D-7C56-176DEB22EA31}"/>
              </a:ext>
            </a:extLst>
          </p:cNvPr>
          <p:cNvSpPr txBox="1"/>
          <p:nvPr/>
        </p:nvSpPr>
        <p:spPr>
          <a:xfrm>
            <a:off x="5763943" y="4739951"/>
            <a:ext cx="5737468" cy="369332"/>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Schematic Representation of basic gas sensing mech.</a:t>
            </a:r>
          </a:p>
        </p:txBody>
      </p:sp>
      <p:pic>
        <p:nvPicPr>
          <p:cNvPr id="17" name="Picture 16">
            <a:extLst>
              <a:ext uri="{FF2B5EF4-FFF2-40B4-BE49-F238E27FC236}">
                <a16:creationId xmlns:a16="http://schemas.microsoft.com/office/drawing/2014/main" id="{464A5DDD-103F-CDF9-83B4-F05FEDC66C18}"/>
              </a:ext>
            </a:extLst>
          </p:cNvPr>
          <p:cNvPicPr>
            <a:picLocks noChangeAspect="1"/>
          </p:cNvPicPr>
          <p:nvPr/>
        </p:nvPicPr>
        <p:blipFill rotWithShape="1">
          <a:blip r:embed="rId6"/>
          <a:srcRect b="4368"/>
          <a:stretch/>
        </p:blipFill>
        <p:spPr>
          <a:xfrm>
            <a:off x="5853287" y="761637"/>
            <a:ext cx="5701115" cy="3978314"/>
          </a:xfrm>
          <a:prstGeom prst="rect">
            <a:avLst/>
          </a:prstGeom>
        </p:spPr>
      </p:pic>
    </p:spTree>
    <p:extLst>
      <p:ext uri="{BB962C8B-B14F-4D97-AF65-F5344CB8AC3E}">
        <p14:creationId xmlns:p14="http://schemas.microsoft.com/office/powerpoint/2010/main" val="2487492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76,316 Printed Circuit Board Images, Stock Photos &amp; Vectors ...">
            <a:extLst>
              <a:ext uri="{FF2B5EF4-FFF2-40B4-BE49-F238E27FC236}">
                <a16:creationId xmlns:a16="http://schemas.microsoft.com/office/drawing/2014/main" id="{D05D9D80-EFE1-C033-95AA-FE1047D782E4}"/>
              </a:ext>
            </a:extLst>
          </p:cNvPr>
          <p:cNvPicPr>
            <a:picLocks noChangeAspect="1" noChangeArrowheads="1"/>
          </p:cNvPicPr>
          <p:nvPr/>
        </p:nvPicPr>
        <p:blipFill rotWithShape="1">
          <a:blip r:embed="rId2">
            <a:duotone>
              <a:srgbClr val="C8C8C8">
                <a:shade val="45000"/>
                <a:satMod val="135000"/>
              </a:srgbClr>
              <a:prstClr val="white"/>
            </a:duotone>
            <a:extLst>
              <a:ext uri="{BEBA8EAE-BF5A-486C-A8C5-ECC9F3942E4B}">
                <a14:imgProps xmlns:a14="http://schemas.microsoft.com/office/drawing/2010/main">
                  <a14:imgLayer r:embed="rId3">
                    <a14:imgEffect>
                      <a14:sharpenSoften amount="-25000"/>
                    </a14:imgEffect>
                    <a14:imgEffect>
                      <a14:saturation sat="0"/>
                    </a14:imgEffect>
                  </a14:imgLayer>
                </a14:imgProps>
              </a:ext>
              <a:ext uri="{28A0092B-C50C-407E-A947-70E740481C1C}">
                <a14:useLocalDpi xmlns:a14="http://schemas.microsoft.com/office/drawing/2010/main" val="0"/>
              </a:ext>
            </a:extLst>
          </a:blip>
          <a:srcRect b="43863"/>
          <a:stretch/>
        </p:blipFill>
        <p:spPr bwMode="auto">
          <a:xfrm>
            <a:off x="0" y="627219"/>
            <a:ext cx="11706578" cy="50377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C1159E6-3EC3-15F1-A1C2-2A645AC00687}"/>
              </a:ext>
            </a:extLst>
          </p:cNvPr>
          <p:cNvSpPr/>
          <p:nvPr/>
        </p:nvSpPr>
        <p:spPr>
          <a:xfrm>
            <a:off x="0" y="64644"/>
            <a:ext cx="11706578" cy="61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600" b="1" dirty="0">
                <a:solidFill>
                  <a:srgbClr val="FFC000"/>
                </a:solidFill>
                <a:latin typeface="Arial" panose="020B0604020202020204" pitchFamily="34" charset="0"/>
                <a:cs typeface="Arial" panose="020B0604020202020204" pitchFamily="34" charset="0"/>
              </a:rPr>
              <a:t>Construction and Circuit network of SMO sensors</a:t>
            </a:r>
          </a:p>
        </p:txBody>
      </p:sp>
      <p:sp>
        <p:nvSpPr>
          <p:cNvPr id="8" name="TextBox 7">
            <a:extLst>
              <a:ext uri="{FF2B5EF4-FFF2-40B4-BE49-F238E27FC236}">
                <a16:creationId xmlns:a16="http://schemas.microsoft.com/office/drawing/2014/main" id="{85842A46-F52D-5FE0-C7CC-BCBE044C0FB5}"/>
              </a:ext>
            </a:extLst>
          </p:cNvPr>
          <p:cNvSpPr txBox="1"/>
          <p:nvPr/>
        </p:nvSpPr>
        <p:spPr>
          <a:xfrm>
            <a:off x="-1" y="676644"/>
            <a:ext cx="11706577" cy="1035605"/>
          </a:xfrm>
          <a:prstGeom prst="rect">
            <a:avLst/>
          </a:prstGeom>
          <a:noFill/>
        </p:spPr>
        <p:txBody>
          <a:bodyPr wrap="square" rtlCol="0">
            <a:spAutoFit/>
          </a:bodyPr>
          <a:lstStyle>
            <a:defPPr>
              <a:defRPr lang="en-US"/>
            </a:defPPr>
            <a:lvl1pPr marL="531813" indent="-531813">
              <a:lnSpc>
                <a:spcPct val="150000"/>
              </a:lnSpc>
              <a:spcBef>
                <a:spcPts val="600"/>
              </a:spcBef>
              <a:buFont typeface="Wingdings" panose="05000000000000000000" pitchFamily="2" charset="2"/>
              <a:buChar char="Ø"/>
              <a:defRPr sz="2800" b="1">
                <a:latin typeface="Arial" panose="020B0604020202020204" pitchFamily="34" charset="0"/>
                <a:cs typeface="Arial" panose="020B0604020202020204" pitchFamily="34" charset="0"/>
              </a:defRPr>
            </a:lvl1pPr>
          </a:lstStyle>
          <a:p>
            <a:pPr marL="36900" indent="0">
              <a:buNone/>
            </a:pPr>
            <a:endParaRPr lang="en-US" sz="2000" dirty="0"/>
          </a:p>
          <a:p>
            <a:pPr marL="36900" indent="0">
              <a:buNone/>
            </a:pPr>
            <a:endParaRPr lang="en-US" sz="2000" dirty="0"/>
          </a:p>
        </p:txBody>
      </p:sp>
      <p:sp>
        <p:nvSpPr>
          <p:cNvPr id="2" name="Footer Placeholder 1">
            <a:extLst>
              <a:ext uri="{FF2B5EF4-FFF2-40B4-BE49-F238E27FC236}">
                <a16:creationId xmlns:a16="http://schemas.microsoft.com/office/drawing/2014/main" id="{BE9C77D3-FD33-8538-5332-29430FEB456F}"/>
              </a:ext>
            </a:extLst>
          </p:cNvPr>
          <p:cNvSpPr>
            <a:spLocks noGrp="1"/>
          </p:cNvSpPr>
          <p:nvPr>
            <p:ph type="ftr" sz="quarter" idx="11"/>
          </p:nvPr>
        </p:nvSpPr>
        <p:spPr>
          <a:xfrm>
            <a:off x="1259" y="5729073"/>
            <a:ext cx="7948913" cy="498470"/>
          </a:xfrm>
        </p:spPr>
        <p:txBody>
          <a:bodyPr/>
          <a:lstStyle/>
          <a:p>
            <a:r>
              <a:rPr lang="en-IN" dirty="0">
                <a:solidFill>
                  <a:schemeClr val="bg1">
                    <a:lumMod val="85000"/>
                  </a:schemeClr>
                </a:solidFill>
              </a:rPr>
              <a:t>Inventions &amp; Innovations - IIT Hyderabad</a:t>
            </a:r>
          </a:p>
        </p:txBody>
      </p:sp>
      <p:pic>
        <p:nvPicPr>
          <p:cNvPr id="5" name="Picture 4">
            <a:extLst>
              <a:ext uri="{FF2B5EF4-FFF2-40B4-BE49-F238E27FC236}">
                <a16:creationId xmlns:a16="http://schemas.microsoft.com/office/drawing/2014/main" id="{47323698-06FE-547B-B4B4-89B387EB4E5B}"/>
              </a:ext>
            </a:extLst>
          </p:cNvPr>
          <p:cNvPicPr>
            <a:picLocks noChangeAspect="1"/>
          </p:cNvPicPr>
          <p:nvPr/>
        </p:nvPicPr>
        <p:blipFill>
          <a:blip r:embed="rId4"/>
          <a:stretch>
            <a:fillRect/>
          </a:stretch>
        </p:blipFill>
        <p:spPr>
          <a:xfrm>
            <a:off x="94960" y="1131392"/>
            <a:ext cx="4472662" cy="1790643"/>
          </a:xfrm>
          <a:prstGeom prst="rect">
            <a:avLst/>
          </a:prstGeom>
        </p:spPr>
      </p:pic>
      <p:pic>
        <p:nvPicPr>
          <p:cNvPr id="7" name="Picture 6">
            <a:extLst>
              <a:ext uri="{FF2B5EF4-FFF2-40B4-BE49-F238E27FC236}">
                <a16:creationId xmlns:a16="http://schemas.microsoft.com/office/drawing/2014/main" id="{922B8284-21CB-B10D-A4C9-0DEC11F1FD5F}"/>
              </a:ext>
            </a:extLst>
          </p:cNvPr>
          <p:cNvPicPr>
            <a:picLocks noChangeAspect="1"/>
          </p:cNvPicPr>
          <p:nvPr/>
        </p:nvPicPr>
        <p:blipFill>
          <a:blip r:embed="rId5"/>
          <a:stretch>
            <a:fillRect/>
          </a:stretch>
        </p:blipFill>
        <p:spPr>
          <a:xfrm>
            <a:off x="6557444" y="1131393"/>
            <a:ext cx="3221037" cy="1788840"/>
          </a:xfrm>
          <a:prstGeom prst="rect">
            <a:avLst/>
          </a:prstGeom>
        </p:spPr>
      </p:pic>
      <p:pic>
        <p:nvPicPr>
          <p:cNvPr id="10" name="Picture 9">
            <a:extLst>
              <a:ext uri="{FF2B5EF4-FFF2-40B4-BE49-F238E27FC236}">
                <a16:creationId xmlns:a16="http://schemas.microsoft.com/office/drawing/2014/main" id="{AFE930D5-A05E-1631-8EA9-BF22B3B42C29}"/>
              </a:ext>
            </a:extLst>
          </p:cNvPr>
          <p:cNvPicPr>
            <a:picLocks noChangeAspect="1"/>
          </p:cNvPicPr>
          <p:nvPr/>
        </p:nvPicPr>
        <p:blipFill>
          <a:blip r:embed="rId6"/>
          <a:stretch>
            <a:fillRect/>
          </a:stretch>
        </p:blipFill>
        <p:spPr>
          <a:xfrm>
            <a:off x="94960" y="3527404"/>
            <a:ext cx="3880755" cy="1925480"/>
          </a:xfrm>
          <a:prstGeom prst="rect">
            <a:avLst/>
          </a:prstGeom>
        </p:spPr>
      </p:pic>
      <p:sp>
        <p:nvSpPr>
          <p:cNvPr id="11" name="TextBox 10">
            <a:extLst>
              <a:ext uri="{FF2B5EF4-FFF2-40B4-BE49-F238E27FC236}">
                <a16:creationId xmlns:a16="http://schemas.microsoft.com/office/drawing/2014/main" id="{CEA1F80E-448F-FDC8-6E05-6BD9919F8F97}"/>
              </a:ext>
            </a:extLst>
          </p:cNvPr>
          <p:cNvSpPr txBox="1"/>
          <p:nvPr/>
        </p:nvSpPr>
        <p:spPr>
          <a:xfrm>
            <a:off x="20113" y="762060"/>
            <a:ext cx="3461204" cy="369332"/>
          </a:xfrm>
          <a:prstGeom prst="rect">
            <a:avLst/>
          </a:prstGeom>
          <a:noFill/>
        </p:spPr>
        <p:txBody>
          <a:bodyPr wrap="none" rtlCol="0">
            <a:spAutoFit/>
          </a:bodyPr>
          <a:lstStyle/>
          <a:p>
            <a:r>
              <a:rPr lang="en-IN" b="1" dirty="0">
                <a:latin typeface="Adobe Song Std L" panose="02020300000000000000" pitchFamily="18" charset="-128"/>
                <a:ea typeface="Adobe Song Std L" panose="02020300000000000000" pitchFamily="18" charset="-128"/>
              </a:rPr>
              <a:t>Conventional Sensor construction</a:t>
            </a:r>
          </a:p>
        </p:txBody>
      </p:sp>
      <p:sp>
        <p:nvSpPr>
          <p:cNvPr id="12" name="TextBox 11">
            <a:extLst>
              <a:ext uri="{FF2B5EF4-FFF2-40B4-BE49-F238E27FC236}">
                <a16:creationId xmlns:a16="http://schemas.microsoft.com/office/drawing/2014/main" id="{12A722A6-4019-F3C1-FF37-D320CA5265D5}"/>
              </a:ext>
            </a:extLst>
          </p:cNvPr>
          <p:cNvSpPr txBox="1"/>
          <p:nvPr/>
        </p:nvSpPr>
        <p:spPr>
          <a:xfrm>
            <a:off x="20113" y="3166663"/>
            <a:ext cx="2997937" cy="369332"/>
          </a:xfrm>
          <a:prstGeom prst="rect">
            <a:avLst/>
          </a:prstGeom>
          <a:noFill/>
        </p:spPr>
        <p:txBody>
          <a:bodyPr wrap="none" rtlCol="0">
            <a:spAutoFit/>
          </a:bodyPr>
          <a:lstStyle/>
          <a:p>
            <a:r>
              <a:rPr lang="en-IN" b="1" dirty="0">
                <a:latin typeface="Adobe Song Std L" panose="02020300000000000000" pitchFamily="18" charset="-128"/>
                <a:ea typeface="Adobe Song Std L" panose="02020300000000000000" pitchFamily="18" charset="-128"/>
              </a:rPr>
              <a:t>Thin film technology sensors </a:t>
            </a:r>
          </a:p>
        </p:txBody>
      </p:sp>
      <p:sp>
        <p:nvSpPr>
          <p:cNvPr id="13" name="TextBox 12">
            <a:extLst>
              <a:ext uri="{FF2B5EF4-FFF2-40B4-BE49-F238E27FC236}">
                <a16:creationId xmlns:a16="http://schemas.microsoft.com/office/drawing/2014/main" id="{4F8F3148-9327-08AE-6503-21BBD4053AE2}"/>
              </a:ext>
            </a:extLst>
          </p:cNvPr>
          <p:cNvSpPr txBox="1"/>
          <p:nvPr/>
        </p:nvSpPr>
        <p:spPr>
          <a:xfrm>
            <a:off x="6470676" y="741105"/>
            <a:ext cx="1976823" cy="369332"/>
          </a:xfrm>
          <a:prstGeom prst="rect">
            <a:avLst/>
          </a:prstGeom>
          <a:noFill/>
        </p:spPr>
        <p:txBody>
          <a:bodyPr wrap="none" rtlCol="0">
            <a:spAutoFit/>
          </a:bodyPr>
          <a:lstStyle/>
          <a:p>
            <a:r>
              <a:rPr lang="en-IN" b="1" dirty="0">
                <a:latin typeface="Adobe Song Std L" panose="02020300000000000000" pitchFamily="18" charset="-128"/>
                <a:ea typeface="Adobe Song Std L" panose="02020300000000000000" pitchFamily="18" charset="-128"/>
              </a:rPr>
              <a:t>Thick film sensors </a:t>
            </a:r>
          </a:p>
        </p:txBody>
      </p:sp>
      <p:pic>
        <p:nvPicPr>
          <p:cNvPr id="15" name="Picture 14">
            <a:extLst>
              <a:ext uri="{FF2B5EF4-FFF2-40B4-BE49-F238E27FC236}">
                <a16:creationId xmlns:a16="http://schemas.microsoft.com/office/drawing/2014/main" id="{A3065355-1B2B-779A-8785-F6CF639DC6AA}"/>
              </a:ext>
            </a:extLst>
          </p:cNvPr>
          <p:cNvPicPr>
            <a:picLocks noChangeAspect="1"/>
          </p:cNvPicPr>
          <p:nvPr/>
        </p:nvPicPr>
        <p:blipFill>
          <a:blip r:embed="rId7"/>
          <a:stretch>
            <a:fillRect/>
          </a:stretch>
        </p:blipFill>
        <p:spPr>
          <a:xfrm>
            <a:off x="6566724" y="3507225"/>
            <a:ext cx="3118452" cy="1947924"/>
          </a:xfrm>
          <a:prstGeom prst="rect">
            <a:avLst/>
          </a:prstGeom>
        </p:spPr>
      </p:pic>
      <p:sp>
        <p:nvSpPr>
          <p:cNvPr id="16" name="TextBox 15">
            <a:extLst>
              <a:ext uri="{FF2B5EF4-FFF2-40B4-BE49-F238E27FC236}">
                <a16:creationId xmlns:a16="http://schemas.microsoft.com/office/drawing/2014/main" id="{2711AD10-ED34-3063-EB69-2C558CDF8E65}"/>
              </a:ext>
            </a:extLst>
          </p:cNvPr>
          <p:cNvSpPr txBox="1"/>
          <p:nvPr/>
        </p:nvSpPr>
        <p:spPr>
          <a:xfrm>
            <a:off x="6461405" y="3144001"/>
            <a:ext cx="2677336" cy="369332"/>
          </a:xfrm>
          <a:prstGeom prst="rect">
            <a:avLst/>
          </a:prstGeom>
          <a:noFill/>
        </p:spPr>
        <p:txBody>
          <a:bodyPr wrap="none" rtlCol="0">
            <a:spAutoFit/>
          </a:bodyPr>
          <a:lstStyle/>
          <a:p>
            <a:r>
              <a:rPr lang="en-IN" b="1" dirty="0">
                <a:latin typeface="Adobe Song Std L" panose="02020300000000000000" pitchFamily="18" charset="-128"/>
                <a:ea typeface="Adobe Song Std L" panose="02020300000000000000" pitchFamily="18" charset="-128"/>
              </a:rPr>
              <a:t>Circuit build of the sensor</a:t>
            </a:r>
          </a:p>
        </p:txBody>
      </p:sp>
    </p:spTree>
    <p:extLst>
      <p:ext uri="{BB962C8B-B14F-4D97-AF65-F5344CB8AC3E}">
        <p14:creationId xmlns:p14="http://schemas.microsoft.com/office/powerpoint/2010/main" val="503293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76,316 Printed Circuit Board Images, Stock Photos &amp; Vectors ...">
            <a:extLst>
              <a:ext uri="{FF2B5EF4-FFF2-40B4-BE49-F238E27FC236}">
                <a16:creationId xmlns:a16="http://schemas.microsoft.com/office/drawing/2014/main" id="{D05D9D80-EFE1-C033-95AA-FE1047D782E4}"/>
              </a:ext>
            </a:extLst>
          </p:cNvPr>
          <p:cNvPicPr>
            <a:picLocks noChangeAspect="1" noChangeArrowheads="1"/>
          </p:cNvPicPr>
          <p:nvPr/>
        </p:nvPicPr>
        <p:blipFill rotWithShape="1">
          <a:blip r:embed="rId2">
            <a:duotone>
              <a:srgbClr val="C8C8C8">
                <a:shade val="45000"/>
                <a:satMod val="135000"/>
              </a:srgbClr>
              <a:prstClr val="white"/>
            </a:duotone>
            <a:extLst>
              <a:ext uri="{BEBA8EAE-BF5A-486C-A8C5-ECC9F3942E4B}">
                <a14:imgProps xmlns:a14="http://schemas.microsoft.com/office/drawing/2010/main">
                  <a14:imgLayer r:embed="rId3">
                    <a14:imgEffect>
                      <a14:sharpenSoften amount="-25000"/>
                    </a14:imgEffect>
                    <a14:imgEffect>
                      <a14:saturation sat="0"/>
                    </a14:imgEffect>
                  </a14:imgLayer>
                </a14:imgProps>
              </a:ext>
              <a:ext uri="{28A0092B-C50C-407E-A947-70E740481C1C}">
                <a14:useLocalDpi xmlns:a14="http://schemas.microsoft.com/office/drawing/2010/main" val="0"/>
              </a:ext>
            </a:extLst>
          </a:blip>
          <a:srcRect b="43863"/>
          <a:stretch/>
        </p:blipFill>
        <p:spPr bwMode="auto">
          <a:xfrm>
            <a:off x="0" y="627219"/>
            <a:ext cx="11706578" cy="50377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C1159E6-3EC3-15F1-A1C2-2A645AC00687}"/>
              </a:ext>
            </a:extLst>
          </p:cNvPr>
          <p:cNvSpPr/>
          <p:nvPr/>
        </p:nvSpPr>
        <p:spPr>
          <a:xfrm>
            <a:off x="0" y="64644"/>
            <a:ext cx="11706578" cy="61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600" b="1" dirty="0">
                <a:solidFill>
                  <a:srgbClr val="FFC000"/>
                </a:solidFill>
                <a:latin typeface="Arial" panose="020B0604020202020204" pitchFamily="34" charset="0"/>
                <a:cs typeface="Arial" panose="020B0604020202020204" pitchFamily="34" charset="0"/>
              </a:rPr>
              <a:t>Parameters that affect SMO sensors </a:t>
            </a:r>
          </a:p>
        </p:txBody>
      </p:sp>
      <p:sp>
        <p:nvSpPr>
          <p:cNvPr id="8" name="TextBox 7">
            <a:extLst>
              <a:ext uri="{FF2B5EF4-FFF2-40B4-BE49-F238E27FC236}">
                <a16:creationId xmlns:a16="http://schemas.microsoft.com/office/drawing/2014/main" id="{85842A46-F52D-5FE0-C7CC-BCBE044C0FB5}"/>
              </a:ext>
            </a:extLst>
          </p:cNvPr>
          <p:cNvSpPr txBox="1"/>
          <p:nvPr/>
        </p:nvSpPr>
        <p:spPr>
          <a:xfrm>
            <a:off x="1" y="676644"/>
            <a:ext cx="11706577" cy="496996"/>
          </a:xfrm>
          <a:prstGeom prst="rect">
            <a:avLst/>
          </a:prstGeom>
          <a:noFill/>
        </p:spPr>
        <p:txBody>
          <a:bodyPr wrap="square" rtlCol="0">
            <a:spAutoFit/>
          </a:bodyPr>
          <a:lstStyle>
            <a:defPPr>
              <a:defRPr lang="en-US"/>
            </a:defPPr>
            <a:lvl1pPr marL="531813" indent="-531813">
              <a:lnSpc>
                <a:spcPct val="150000"/>
              </a:lnSpc>
              <a:spcBef>
                <a:spcPts val="600"/>
              </a:spcBef>
              <a:buFont typeface="Wingdings" panose="05000000000000000000" pitchFamily="2" charset="2"/>
              <a:buChar char="Ø"/>
              <a:defRPr sz="2800" b="1">
                <a:latin typeface="Arial" panose="020B0604020202020204" pitchFamily="34" charset="0"/>
                <a:cs typeface="Arial" panose="020B0604020202020204" pitchFamily="34" charset="0"/>
              </a:defRPr>
            </a:lvl1pPr>
          </a:lstStyle>
          <a:p>
            <a:pPr marL="0" indent="0">
              <a:buNone/>
            </a:pPr>
            <a:r>
              <a:rPr lang="en-IN" sz="2000" dirty="0"/>
              <a:t>Some of the characteristics that affect the response/selectivity/sensitivity of the sensors are</a:t>
            </a:r>
          </a:p>
        </p:txBody>
      </p:sp>
      <p:sp>
        <p:nvSpPr>
          <p:cNvPr id="2" name="Footer Placeholder 1">
            <a:extLst>
              <a:ext uri="{FF2B5EF4-FFF2-40B4-BE49-F238E27FC236}">
                <a16:creationId xmlns:a16="http://schemas.microsoft.com/office/drawing/2014/main" id="{BE9C77D3-FD33-8538-5332-29430FEB456F}"/>
              </a:ext>
            </a:extLst>
          </p:cNvPr>
          <p:cNvSpPr>
            <a:spLocks noGrp="1"/>
          </p:cNvSpPr>
          <p:nvPr>
            <p:ph type="ftr" sz="quarter" idx="11"/>
          </p:nvPr>
        </p:nvSpPr>
        <p:spPr>
          <a:xfrm>
            <a:off x="0" y="5735485"/>
            <a:ext cx="7948913" cy="498470"/>
          </a:xfrm>
        </p:spPr>
        <p:txBody>
          <a:bodyPr/>
          <a:lstStyle/>
          <a:p>
            <a:r>
              <a:rPr lang="en-IN" dirty="0">
                <a:solidFill>
                  <a:schemeClr val="bg1">
                    <a:lumMod val="85000"/>
                  </a:schemeClr>
                </a:solidFill>
              </a:rPr>
              <a:t>Inventions &amp; Innovations - IIT Hyderabad</a:t>
            </a:r>
          </a:p>
        </p:txBody>
      </p:sp>
      <p:sp>
        <p:nvSpPr>
          <p:cNvPr id="11" name="TextBox 10">
            <a:extLst>
              <a:ext uri="{FF2B5EF4-FFF2-40B4-BE49-F238E27FC236}">
                <a16:creationId xmlns:a16="http://schemas.microsoft.com/office/drawing/2014/main" id="{0BE808C6-F0D9-389D-CBAE-038FDD56D993}"/>
              </a:ext>
            </a:extLst>
          </p:cNvPr>
          <p:cNvSpPr txBox="1"/>
          <p:nvPr/>
        </p:nvSpPr>
        <p:spPr>
          <a:xfrm>
            <a:off x="-1" y="1173640"/>
            <a:ext cx="8145625" cy="4524315"/>
          </a:xfrm>
          <a:prstGeom prst="rect">
            <a:avLst/>
          </a:prstGeom>
          <a:noFill/>
        </p:spPr>
        <p:txBody>
          <a:bodyPr wrap="square" rtlCol="0">
            <a:spAutoFit/>
          </a:bodyPr>
          <a:lstStyle/>
          <a:p>
            <a:pPr marL="354013" indent="-354013">
              <a:lnSpc>
                <a:spcPct val="150000"/>
              </a:lnSpc>
              <a:spcBef>
                <a:spcPts val="600"/>
              </a:spcBef>
              <a:buFont typeface="Wingdings" panose="05000000000000000000" pitchFamily="2" charset="2"/>
              <a:buChar char="Ø"/>
            </a:pPr>
            <a:r>
              <a:rPr lang="en-IN" sz="2000" b="1" u="sng" dirty="0">
                <a:highlight>
                  <a:srgbClr val="FFFF00"/>
                </a:highlight>
                <a:latin typeface="Arial" panose="020B0604020202020204" pitchFamily="34" charset="0"/>
                <a:cs typeface="Arial" panose="020B0604020202020204" pitchFamily="34" charset="0"/>
              </a:rPr>
              <a:t>Grain size and the neck area:</a:t>
            </a:r>
          </a:p>
          <a:p>
            <a:pPr marL="725487" lvl="2" indent="-342900" algn="just">
              <a:buFont typeface="Wingdings" panose="05000000000000000000" pitchFamily="2" charset="2"/>
              <a:buChar char="v"/>
            </a:pPr>
            <a:r>
              <a:rPr lang="en-IN" sz="2000" b="1" dirty="0">
                <a:latin typeface="Arial" panose="020B0604020202020204" pitchFamily="34" charset="0"/>
                <a:cs typeface="Arial" panose="020B0604020202020204" pitchFamily="34" charset="0"/>
              </a:rPr>
              <a:t>Generally, in n-type SMOS, the grain size of SMO is indirectly proportional to the resistance of the sensor and surface energy. </a:t>
            </a:r>
          </a:p>
          <a:p>
            <a:pPr marL="725487" lvl="2" indent="-342900" algn="just">
              <a:buFont typeface="Wingdings" panose="05000000000000000000" pitchFamily="2" charset="2"/>
              <a:buChar char="v"/>
            </a:pPr>
            <a:r>
              <a:rPr lang="en-IN" sz="2000" b="1" dirty="0">
                <a:latin typeface="Arial" panose="020B0604020202020204" pitchFamily="34" charset="0"/>
                <a:cs typeface="Arial" panose="020B0604020202020204" pitchFamily="34" charset="0"/>
              </a:rPr>
              <a:t>However, in p-type SMOS, the neck area between two grains is the most important when compared to the grain size. It’s mostly because the neck region is the bottleneck of the charge transport system in a p-type semiconductor. </a:t>
            </a:r>
          </a:p>
          <a:p>
            <a:pPr marL="725487" lvl="2" indent="-342900" algn="just">
              <a:buFont typeface="Wingdings" panose="05000000000000000000" pitchFamily="2" charset="2"/>
              <a:buChar char="v"/>
            </a:pPr>
            <a:r>
              <a:rPr lang="en-IN" sz="2000" b="1" dirty="0">
                <a:latin typeface="Arial" panose="020B0604020202020204" pitchFamily="34" charset="0"/>
                <a:cs typeface="Arial" panose="020B0604020202020204" pitchFamily="34" charset="0"/>
              </a:rPr>
              <a:t>Also, we can’t keep on decreasing the grain size because if they are ultra-small particles, then due to the high Vander walls, the grains agglomerate together and reduce the surface area. Thermal stability will also be difficult to attain at high temperatures. </a:t>
            </a:r>
            <a:endParaRPr lang="en-IN" sz="2000" b="1" u="sng" dirty="0">
              <a:latin typeface="Arial" panose="020B0604020202020204" pitchFamily="34" charset="0"/>
              <a:cs typeface="Arial" panose="020B0604020202020204" pitchFamily="34" charset="0"/>
            </a:endParaRPr>
          </a:p>
          <a:p>
            <a:endParaRPr lang="en-IN" dirty="0"/>
          </a:p>
        </p:txBody>
      </p:sp>
      <p:pic>
        <p:nvPicPr>
          <p:cNvPr id="14" name="Picture 13" descr="A diagram of a circle with arrows and a circle with a circle&#10;&#10;Description automatically generated">
            <a:extLst>
              <a:ext uri="{FF2B5EF4-FFF2-40B4-BE49-F238E27FC236}">
                <a16:creationId xmlns:a16="http://schemas.microsoft.com/office/drawing/2014/main" id="{641756B4-B765-A4F2-58F9-14AE0EBCA4A0}"/>
              </a:ext>
            </a:extLst>
          </p:cNvPr>
          <p:cNvPicPr>
            <a:picLocks noChangeAspect="1"/>
          </p:cNvPicPr>
          <p:nvPr/>
        </p:nvPicPr>
        <p:blipFill rotWithShape="1">
          <a:blip r:embed="rId4">
            <a:extLst>
              <a:ext uri="{28A0092B-C50C-407E-A947-70E740481C1C}">
                <a14:useLocalDpi xmlns:a14="http://schemas.microsoft.com/office/drawing/2010/main" val="0"/>
              </a:ext>
            </a:extLst>
          </a:blip>
          <a:srcRect l="1202" r="59378"/>
          <a:stretch/>
        </p:blipFill>
        <p:spPr>
          <a:xfrm>
            <a:off x="8282341" y="1367698"/>
            <a:ext cx="2317233" cy="2068099"/>
          </a:xfrm>
          <a:prstGeom prst="rect">
            <a:avLst/>
          </a:prstGeom>
        </p:spPr>
      </p:pic>
      <p:pic>
        <p:nvPicPr>
          <p:cNvPr id="15" name="Picture 14" descr="A diagram of a circle with arrows and a circle with a circle&#10;&#10;Description automatically generated">
            <a:extLst>
              <a:ext uri="{FF2B5EF4-FFF2-40B4-BE49-F238E27FC236}">
                <a16:creationId xmlns:a16="http://schemas.microsoft.com/office/drawing/2014/main" id="{18B1C169-5003-B918-97C6-4D4AE14A14AE}"/>
              </a:ext>
            </a:extLst>
          </p:cNvPr>
          <p:cNvPicPr>
            <a:picLocks noChangeAspect="1"/>
          </p:cNvPicPr>
          <p:nvPr/>
        </p:nvPicPr>
        <p:blipFill rotWithShape="1">
          <a:blip r:embed="rId4">
            <a:extLst>
              <a:ext uri="{28A0092B-C50C-407E-A947-70E740481C1C}">
                <a14:useLocalDpi xmlns:a14="http://schemas.microsoft.com/office/drawing/2010/main" val="0"/>
              </a:ext>
            </a:extLst>
          </a:blip>
          <a:srcRect l="41819" t="-1547" r="447" b="1547"/>
          <a:stretch/>
        </p:blipFill>
        <p:spPr>
          <a:xfrm>
            <a:off x="8282342" y="3418728"/>
            <a:ext cx="2317233" cy="1819166"/>
          </a:xfrm>
          <a:prstGeom prst="rect">
            <a:avLst/>
          </a:prstGeom>
        </p:spPr>
      </p:pic>
    </p:spTree>
    <p:extLst>
      <p:ext uri="{BB962C8B-B14F-4D97-AF65-F5344CB8AC3E}">
        <p14:creationId xmlns:p14="http://schemas.microsoft.com/office/powerpoint/2010/main" val="4059883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76,316 Printed Circuit Board Images, Stock Photos &amp; Vectors ...">
            <a:extLst>
              <a:ext uri="{FF2B5EF4-FFF2-40B4-BE49-F238E27FC236}">
                <a16:creationId xmlns:a16="http://schemas.microsoft.com/office/drawing/2014/main" id="{D05D9D80-EFE1-C033-95AA-FE1047D782E4}"/>
              </a:ext>
            </a:extLst>
          </p:cNvPr>
          <p:cNvPicPr>
            <a:picLocks noChangeAspect="1" noChangeArrowheads="1"/>
          </p:cNvPicPr>
          <p:nvPr/>
        </p:nvPicPr>
        <p:blipFill rotWithShape="1">
          <a:blip r:embed="rId2">
            <a:duotone>
              <a:srgbClr val="C8C8C8">
                <a:shade val="45000"/>
                <a:satMod val="135000"/>
              </a:srgbClr>
              <a:prstClr val="white"/>
            </a:duotone>
            <a:extLst>
              <a:ext uri="{BEBA8EAE-BF5A-486C-A8C5-ECC9F3942E4B}">
                <a14:imgProps xmlns:a14="http://schemas.microsoft.com/office/drawing/2010/main">
                  <a14:imgLayer r:embed="rId3">
                    <a14:imgEffect>
                      <a14:sharpenSoften amount="-25000"/>
                    </a14:imgEffect>
                    <a14:imgEffect>
                      <a14:saturation sat="0"/>
                    </a14:imgEffect>
                  </a14:imgLayer>
                </a14:imgProps>
              </a:ext>
              <a:ext uri="{28A0092B-C50C-407E-A947-70E740481C1C}">
                <a14:useLocalDpi xmlns:a14="http://schemas.microsoft.com/office/drawing/2010/main" val="0"/>
              </a:ext>
            </a:extLst>
          </a:blip>
          <a:srcRect b="43863"/>
          <a:stretch/>
        </p:blipFill>
        <p:spPr bwMode="auto">
          <a:xfrm>
            <a:off x="0" y="627219"/>
            <a:ext cx="11706578" cy="50377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C1159E6-3EC3-15F1-A1C2-2A645AC00687}"/>
              </a:ext>
            </a:extLst>
          </p:cNvPr>
          <p:cNvSpPr/>
          <p:nvPr/>
        </p:nvSpPr>
        <p:spPr>
          <a:xfrm>
            <a:off x="0" y="64644"/>
            <a:ext cx="11706578" cy="61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600" b="1" dirty="0">
                <a:solidFill>
                  <a:srgbClr val="FFC000"/>
                </a:solidFill>
                <a:latin typeface="Arial" panose="020B0604020202020204" pitchFamily="34" charset="0"/>
                <a:cs typeface="Arial" panose="020B0604020202020204" pitchFamily="34" charset="0"/>
              </a:rPr>
              <a:t>Parameters that affect SMO sensors </a:t>
            </a:r>
          </a:p>
        </p:txBody>
      </p:sp>
      <p:sp>
        <p:nvSpPr>
          <p:cNvPr id="8" name="TextBox 7">
            <a:extLst>
              <a:ext uri="{FF2B5EF4-FFF2-40B4-BE49-F238E27FC236}">
                <a16:creationId xmlns:a16="http://schemas.microsoft.com/office/drawing/2014/main" id="{85842A46-F52D-5FE0-C7CC-BCBE044C0FB5}"/>
              </a:ext>
            </a:extLst>
          </p:cNvPr>
          <p:cNvSpPr txBox="1"/>
          <p:nvPr/>
        </p:nvSpPr>
        <p:spPr>
          <a:xfrm>
            <a:off x="2" y="676644"/>
            <a:ext cx="7948911" cy="4862870"/>
          </a:xfrm>
          <a:prstGeom prst="rect">
            <a:avLst/>
          </a:prstGeom>
          <a:noFill/>
        </p:spPr>
        <p:txBody>
          <a:bodyPr wrap="square" rtlCol="0">
            <a:spAutoFit/>
          </a:bodyPr>
          <a:lstStyle>
            <a:defPPr>
              <a:defRPr lang="en-US"/>
            </a:defPPr>
            <a:lvl1pPr marL="531813" indent="-531813">
              <a:lnSpc>
                <a:spcPct val="150000"/>
              </a:lnSpc>
              <a:spcBef>
                <a:spcPts val="600"/>
              </a:spcBef>
              <a:buFont typeface="Wingdings" panose="05000000000000000000" pitchFamily="2" charset="2"/>
              <a:buChar char="Ø"/>
              <a:defRPr sz="2800" b="1">
                <a:latin typeface="Arial" panose="020B0604020202020204" pitchFamily="34" charset="0"/>
                <a:cs typeface="Arial" panose="020B0604020202020204" pitchFamily="34" charset="0"/>
              </a:defRPr>
            </a:lvl1pPr>
          </a:lstStyle>
          <a:p>
            <a:pPr marL="354013" indent="-354013"/>
            <a:r>
              <a:rPr lang="en-IN" sz="2000" u="sng" dirty="0">
                <a:highlight>
                  <a:srgbClr val="FFFF00"/>
                </a:highlight>
              </a:rPr>
              <a:t>Particle morphology</a:t>
            </a:r>
            <a:r>
              <a:rPr lang="en-IN" sz="2000" dirty="0"/>
              <a:t>:</a:t>
            </a:r>
          </a:p>
          <a:p>
            <a:pPr marL="725487" lvl="2" indent="-342900" algn="just">
              <a:buFont typeface="Wingdings" panose="05000000000000000000" pitchFamily="2" charset="2"/>
              <a:buChar char="v"/>
            </a:pPr>
            <a:r>
              <a:rPr lang="en-US" sz="2000" b="1" dirty="0">
                <a:latin typeface="Arial" panose="020B0604020202020204" pitchFamily="34" charset="0"/>
                <a:cs typeface="Arial" panose="020B0604020202020204" pitchFamily="34" charset="0"/>
              </a:rPr>
              <a:t>Chemisorbed oxygen is pivotal to the sensing mechanism of the sensor. Therefore, the surface area of the SMO sensor plays a huge role in improving the properties of the sensor, such as resp-recovery times and selectivity</a:t>
            </a:r>
            <a:r>
              <a:rPr lang="en-IN" sz="2000" b="1" dirty="0">
                <a:latin typeface="Arial" panose="020B0604020202020204" pitchFamily="34" charset="0"/>
                <a:cs typeface="Arial" panose="020B0604020202020204" pitchFamily="34" charset="0"/>
              </a:rPr>
              <a:t>.</a:t>
            </a:r>
          </a:p>
          <a:p>
            <a:pPr marL="725487" lvl="2" indent="-342900" algn="just">
              <a:buFont typeface="Wingdings" panose="05000000000000000000" pitchFamily="2" charset="2"/>
              <a:buChar char="v"/>
            </a:pPr>
            <a:r>
              <a:rPr lang="en-IN" sz="2000" b="1" dirty="0">
                <a:latin typeface="Arial" panose="020B0604020202020204" pitchFamily="34" charset="0"/>
                <a:cs typeface="Arial" panose="020B0604020202020204" pitchFamily="34" charset="0"/>
              </a:rPr>
              <a:t>Specific surface area can be increased by increasing the surface-volume (S/V) ratio. A higher S/V ratio and a better sensor response can be obtained by tailoring the particle morphology. </a:t>
            </a:r>
          </a:p>
          <a:p>
            <a:pPr marL="725487" lvl="2" indent="-342900" algn="just">
              <a:buFont typeface="Wingdings" panose="05000000000000000000" pitchFamily="2" charset="2"/>
              <a:buChar char="v"/>
            </a:pPr>
            <a:r>
              <a:rPr lang="en-IN" sz="2000" b="1" dirty="0">
                <a:latin typeface="Arial" panose="020B0604020202020204" pitchFamily="34" charset="0"/>
                <a:cs typeface="Arial" panose="020B0604020202020204" pitchFamily="34" charset="0"/>
              </a:rPr>
              <a:t>Generally, the greater the quantum confinement of the particle, the better the sensor response. But particles with lower confinement have different advantages like </a:t>
            </a:r>
            <a:r>
              <a:rPr lang="en-US" sz="2000" b="1" dirty="0">
                <a:latin typeface="Arial" panose="020B0604020202020204" pitchFamily="34" charset="0"/>
                <a:cs typeface="Arial" panose="020B0604020202020204" pitchFamily="34" charset="0"/>
              </a:rPr>
              <a:t>a high concentration of active sites, more channels for facile gas movement,</a:t>
            </a:r>
            <a:r>
              <a:rPr lang="en-IN" sz="2000" b="1" dirty="0">
                <a:latin typeface="Arial" panose="020B0604020202020204" pitchFamily="34" charset="0"/>
                <a:cs typeface="Arial" panose="020B0604020202020204" pitchFamily="34" charset="0"/>
              </a:rPr>
              <a:t> etc. Therefore, the morphology must be chosen carefully to provide maximum overall results. </a:t>
            </a:r>
          </a:p>
        </p:txBody>
      </p:sp>
      <p:sp>
        <p:nvSpPr>
          <p:cNvPr id="2" name="Footer Placeholder 1">
            <a:extLst>
              <a:ext uri="{FF2B5EF4-FFF2-40B4-BE49-F238E27FC236}">
                <a16:creationId xmlns:a16="http://schemas.microsoft.com/office/drawing/2014/main" id="{BE9C77D3-FD33-8538-5332-29430FEB456F}"/>
              </a:ext>
            </a:extLst>
          </p:cNvPr>
          <p:cNvSpPr>
            <a:spLocks noGrp="1"/>
          </p:cNvSpPr>
          <p:nvPr>
            <p:ph type="ftr" sz="quarter" idx="11"/>
          </p:nvPr>
        </p:nvSpPr>
        <p:spPr>
          <a:xfrm>
            <a:off x="0" y="5735485"/>
            <a:ext cx="7948913" cy="498470"/>
          </a:xfrm>
        </p:spPr>
        <p:txBody>
          <a:bodyPr/>
          <a:lstStyle/>
          <a:p>
            <a:r>
              <a:rPr lang="en-IN" dirty="0">
                <a:solidFill>
                  <a:schemeClr val="bg1">
                    <a:lumMod val="85000"/>
                  </a:schemeClr>
                </a:solidFill>
              </a:rPr>
              <a:t>Inventions &amp; Innovations - IIT Hyderabad</a:t>
            </a:r>
          </a:p>
        </p:txBody>
      </p:sp>
      <p:pic>
        <p:nvPicPr>
          <p:cNvPr id="10" name="Picture 9">
            <a:extLst>
              <a:ext uri="{FF2B5EF4-FFF2-40B4-BE49-F238E27FC236}">
                <a16:creationId xmlns:a16="http://schemas.microsoft.com/office/drawing/2014/main" id="{571DD121-0E29-C4F9-8E32-4E41138DD73E}"/>
              </a:ext>
            </a:extLst>
          </p:cNvPr>
          <p:cNvPicPr>
            <a:picLocks noChangeAspect="1"/>
          </p:cNvPicPr>
          <p:nvPr/>
        </p:nvPicPr>
        <p:blipFill>
          <a:blip r:embed="rId4"/>
          <a:stretch>
            <a:fillRect/>
          </a:stretch>
        </p:blipFill>
        <p:spPr>
          <a:xfrm>
            <a:off x="7948913" y="1471103"/>
            <a:ext cx="3757665" cy="2730178"/>
          </a:xfrm>
          <a:prstGeom prst="rect">
            <a:avLst/>
          </a:prstGeom>
        </p:spPr>
      </p:pic>
      <p:sp>
        <p:nvSpPr>
          <p:cNvPr id="15" name="TextBox 14">
            <a:extLst>
              <a:ext uri="{FF2B5EF4-FFF2-40B4-BE49-F238E27FC236}">
                <a16:creationId xmlns:a16="http://schemas.microsoft.com/office/drawing/2014/main" id="{DEAEEDE5-231F-4366-DA9B-B4756139ADB4}"/>
              </a:ext>
            </a:extLst>
          </p:cNvPr>
          <p:cNvSpPr txBox="1"/>
          <p:nvPr/>
        </p:nvSpPr>
        <p:spPr>
          <a:xfrm>
            <a:off x="7948913" y="4271798"/>
            <a:ext cx="3671072" cy="707886"/>
          </a:xfrm>
          <a:prstGeom prst="rect">
            <a:avLst/>
          </a:prstGeom>
          <a:noFill/>
        </p:spPr>
        <p:txBody>
          <a:bodyPr wrap="square" rtlCol="0">
            <a:spAutoFit/>
          </a:bodyPr>
          <a:lstStyle/>
          <a:p>
            <a:r>
              <a:rPr lang="en-IN" sz="1000" dirty="0">
                <a:latin typeface="Adobe Song Std L" panose="02020300000000000000" pitchFamily="18" charset="-128"/>
                <a:ea typeface="Adobe Song Std L" panose="02020300000000000000" pitchFamily="18" charset="-128"/>
              </a:rPr>
              <a:t>(a) 1-D nanostructures: (</a:t>
            </a:r>
            <a:r>
              <a:rPr lang="en-IN" sz="1000" dirty="0" err="1">
                <a:latin typeface="Adobe Song Std L" panose="02020300000000000000" pitchFamily="18" charset="-128"/>
                <a:ea typeface="Adobe Song Std L" panose="02020300000000000000" pitchFamily="18" charset="-128"/>
              </a:rPr>
              <a:t>i</a:t>
            </a:r>
            <a:r>
              <a:rPr lang="en-IN" sz="1000" dirty="0">
                <a:latin typeface="Adobe Song Std L" panose="02020300000000000000" pitchFamily="18" charset="-128"/>
                <a:ea typeface="Adobe Song Std L" panose="02020300000000000000" pitchFamily="18" charset="-128"/>
              </a:rPr>
              <a:t>) nanowires, (ii) nanotubes, (iii) nanobelts, and (iv) nanofibers (iv); (b) 2-D nanostructures: (</a:t>
            </a:r>
            <a:r>
              <a:rPr lang="en-IN" sz="1000" dirty="0" err="1">
                <a:latin typeface="Adobe Song Std L" panose="02020300000000000000" pitchFamily="18" charset="-128"/>
                <a:ea typeface="Adobe Song Std L" panose="02020300000000000000" pitchFamily="18" charset="-128"/>
              </a:rPr>
              <a:t>i</a:t>
            </a:r>
            <a:r>
              <a:rPr lang="en-IN" sz="1000" dirty="0">
                <a:latin typeface="Adobe Song Std L" panose="02020300000000000000" pitchFamily="18" charset="-128"/>
                <a:ea typeface="Adobe Song Std L" panose="02020300000000000000" pitchFamily="18" charset="-128"/>
              </a:rPr>
              <a:t>) nanosheet, (ii) hollow nano/microsphere, and (iii) porous nano/microsphere; (c) 3-D nanostructures. </a:t>
            </a:r>
          </a:p>
        </p:txBody>
      </p:sp>
    </p:spTree>
    <p:extLst>
      <p:ext uri="{BB962C8B-B14F-4D97-AF65-F5344CB8AC3E}">
        <p14:creationId xmlns:p14="http://schemas.microsoft.com/office/powerpoint/2010/main" val="27469733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5214</TotalTime>
  <Words>2548</Words>
  <Application>Microsoft Office PowerPoint</Application>
  <PresentationFormat>Widescreen</PresentationFormat>
  <Paragraphs>168</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Adobe Song Std L</vt:lpstr>
      <vt:lpstr>Arial</vt:lpstr>
      <vt:lpstr>Arial Black</vt:lpstr>
      <vt:lpstr>Calibri</vt:lpstr>
      <vt:lpstr>Cambria Math</vt:lpstr>
      <vt:lpstr>Impact</vt:lpstr>
      <vt:lpstr>Wingdings</vt:lpstr>
      <vt:lpstr>Main Event</vt:lpstr>
      <vt:lpstr>Chemiresistive Smo-sensors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Statement of purpose </dc:title>
  <dc:creator>Srikar D</dc:creator>
  <cp:lastModifiedBy>Karthikeya Hanu Prakash Kanithi</cp:lastModifiedBy>
  <cp:revision>53</cp:revision>
  <dcterms:created xsi:type="dcterms:W3CDTF">2022-11-10T13:24:57Z</dcterms:created>
  <dcterms:modified xsi:type="dcterms:W3CDTF">2024-01-24T07:12:56Z</dcterms:modified>
</cp:coreProperties>
</file>