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56" r:id="rId2"/>
    <p:sldId id="272" r:id="rId3"/>
    <p:sldId id="257" r:id="rId4"/>
    <p:sldId id="258" r:id="rId5"/>
    <p:sldId id="259" r:id="rId6"/>
    <p:sldId id="260" r:id="rId7"/>
    <p:sldId id="261" r:id="rId8"/>
    <p:sldId id="264" r:id="rId9"/>
    <p:sldId id="269" r:id="rId10"/>
    <p:sldId id="275" r:id="rId11"/>
    <p:sldId id="273" r:id="rId12"/>
    <p:sldId id="274" r:id="rId13"/>
    <p:sldId id="270" r:id="rId14"/>
    <p:sldId id="279" r:id="rId15"/>
    <p:sldId id="280" r:id="rId16"/>
    <p:sldId id="281" r:id="rId17"/>
    <p:sldId id="276" r:id="rId18"/>
    <p:sldId id="266"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42FE13A-1C9D-43EC-8FB3-463FDE6E0297}">
          <p14:sldIdLst>
            <p14:sldId id="256"/>
            <p14:sldId id="272"/>
            <p14:sldId id="257"/>
            <p14:sldId id="258"/>
            <p14:sldId id="259"/>
            <p14:sldId id="260"/>
            <p14:sldId id="261"/>
            <p14:sldId id="264"/>
            <p14:sldId id="269"/>
            <p14:sldId id="275"/>
            <p14:sldId id="273"/>
            <p14:sldId id="274"/>
            <p14:sldId id="270"/>
          </p14:sldIdLst>
        </p14:section>
        <p14:section name="Untitled Section" id="{DADBDE24-11D8-42F3-BC55-401A5A6168AB}">
          <p14:sldIdLst>
            <p14:sldId id="279"/>
            <p14:sldId id="280"/>
            <p14:sldId id="281"/>
            <p14:sldId id="276"/>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14"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591C530-C2D5-4CE1-8E76-57B478078C34}" type="datetimeFigureOut">
              <a:rPr lang="en-IN" smtClean="0"/>
              <a:t>23-05-2023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30265408-715F-4F76-AF45-D6455C0D851D}" type="slidenum">
              <a:rPr lang="en-IN" smtClean="0"/>
              <a:t>‹#›</a:t>
            </a:fld>
            <a:endParaRPr lang="en-IN"/>
          </a:p>
        </p:txBody>
      </p:sp>
    </p:spTree>
    <p:extLst>
      <p:ext uri="{BB962C8B-B14F-4D97-AF65-F5344CB8AC3E}">
        <p14:creationId xmlns:p14="http://schemas.microsoft.com/office/powerpoint/2010/main" val="1336443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91C530-C2D5-4CE1-8E76-57B478078C34}" type="datetimeFigureOut">
              <a:rPr lang="en-IN" smtClean="0"/>
              <a:t>23-05-2023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265408-715F-4F76-AF45-D6455C0D851D}" type="slidenum">
              <a:rPr lang="en-IN" smtClean="0"/>
              <a:t>‹#›</a:t>
            </a:fld>
            <a:endParaRPr lang="en-IN"/>
          </a:p>
        </p:txBody>
      </p:sp>
    </p:spTree>
    <p:extLst>
      <p:ext uri="{BB962C8B-B14F-4D97-AF65-F5344CB8AC3E}">
        <p14:creationId xmlns:p14="http://schemas.microsoft.com/office/powerpoint/2010/main" val="1389915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91C530-C2D5-4CE1-8E76-57B478078C34}" type="datetimeFigureOut">
              <a:rPr lang="en-IN" smtClean="0"/>
              <a:t>23-05-2023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265408-715F-4F76-AF45-D6455C0D851D}" type="slidenum">
              <a:rPr lang="en-IN" smtClean="0"/>
              <a:t>‹#›</a:t>
            </a:fld>
            <a:endParaRPr lang="en-IN"/>
          </a:p>
        </p:txBody>
      </p:sp>
    </p:spTree>
    <p:extLst>
      <p:ext uri="{BB962C8B-B14F-4D97-AF65-F5344CB8AC3E}">
        <p14:creationId xmlns:p14="http://schemas.microsoft.com/office/powerpoint/2010/main" val="2508550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91C530-C2D5-4CE1-8E76-57B478078C34}" type="datetimeFigureOut">
              <a:rPr lang="en-IN" smtClean="0"/>
              <a:t>23-05-2023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265408-715F-4F76-AF45-D6455C0D851D}"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00967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91C530-C2D5-4CE1-8E76-57B478078C34}" type="datetimeFigureOut">
              <a:rPr lang="en-IN" smtClean="0"/>
              <a:t>23-05-2023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265408-715F-4F76-AF45-D6455C0D851D}" type="slidenum">
              <a:rPr lang="en-IN" smtClean="0"/>
              <a:t>‹#›</a:t>
            </a:fld>
            <a:endParaRPr lang="en-IN"/>
          </a:p>
        </p:txBody>
      </p:sp>
    </p:spTree>
    <p:extLst>
      <p:ext uri="{BB962C8B-B14F-4D97-AF65-F5344CB8AC3E}">
        <p14:creationId xmlns:p14="http://schemas.microsoft.com/office/powerpoint/2010/main" val="782306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591C530-C2D5-4CE1-8E76-57B478078C34}" type="datetimeFigureOut">
              <a:rPr lang="en-IN" smtClean="0"/>
              <a:t>23-05-2023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265408-715F-4F76-AF45-D6455C0D851D}" type="slidenum">
              <a:rPr lang="en-IN" smtClean="0"/>
              <a:t>‹#›</a:t>
            </a:fld>
            <a:endParaRPr lang="en-IN"/>
          </a:p>
        </p:txBody>
      </p:sp>
    </p:spTree>
    <p:extLst>
      <p:ext uri="{BB962C8B-B14F-4D97-AF65-F5344CB8AC3E}">
        <p14:creationId xmlns:p14="http://schemas.microsoft.com/office/powerpoint/2010/main" val="2595052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591C530-C2D5-4CE1-8E76-57B478078C34}" type="datetimeFigureOut">
              <a:rPr lang="en-IN" smtClean="0"/>
              <a:t>23-05-2023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265408-715F-4F76-AF45-D6455C0D851D}" type="slidenum">
              <a:rPr lang="en-IN" smtClean="0"/>
              <a:t>‹#›</a:t>
            </a:fld>
            <a:endParaRPr lang="en-IN"/>
          </a:p>
        </p:txBody>
      </p:sp>
    </p:spTree>
    <p:extLst>
      <p:ext uri="{BB962C8B-B14F-4D97-AF65-F5344CB8AC3E}">
        <p14:creationId xmlns:p14="http://schemas.microsoft.com/office/powerpoint/2010/main" val="25667369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91C530-C2D5-4CE1-8E76-57B478078C34}"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265408-715F-4F76-AF45-D6455C0D851D}" type="slidenum">
              <a:rPr lang="en-IN" smtClean="0"/>
              <a:t>‹#›</a:t>
            </a:fld>
            <a:endParaRPr lang="en-IN"/>
          </a:p>
        </p:txBody>
      </p:sp>
    </p:spTree>
    <p:extLst>
      <p:ext uri="{BB962C8B-B14F-4D97-AF65-F5344CB8AC3E}">
        <p14:creationId xmlns:p14="http://schemas.microsoft.com/office/powerpoint/2010/main" val="5517292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91C530-C2D5-4CE1-8E76-57B478078C34}"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265408-715F-4F76-AF45-D6455C0D851D}" type="slidenum">
              <a:rPr lang="en-IN" smtClean="0"/>
              <a:t>‹#›</a:t>
            </a:fld>
            <a:endParaRPr lang="en-IN"/>
          </a:p>
        </p:txBody>
      </p:sp>
    </p:spTree>
    <p:extLst>
      <p:ext uri="{BB962C8B-B14F-4D97-AF65-F5344CB8AC3E}">
        <p14:creationId xmlns:p14="http://schemas.microsoft.com/office/powerpoint/2010/main" val="31711516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1_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91C530-C2D5-4CE1-8E76-57B478078C34}"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265408-715F-4F76-AF45-D6455C0D851D}" type="slidenum">
              <a:rPr lang="en-IN" smtClean="0"/>
              <a:t>‹#›</a:t>
            </a:fld>
            <a:endParaRPr lang="en-IN"/>
          </a:p>
        </p:txBody>
      </p:sp>
    </p:spTree>
    <p:extLst>
      <p:ext uri="{BB962C8B-B14F-4D97-AF65-F5344CB8AC3E}">
        <p14:creationId xmlns:p14="http://schemas.microsoft.com/office/powerpoint/2010/main" val="326296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91C530-C2D5-4CE1-8E76-57B478078C34}"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265408-715F-4F76-AF45-D6455C0D851D}" type="slidenum">
              <a:rPr lang="en-IN" smtClean="0"/>
              <a:t>‹#›</a:t>
            </a:fld>
            <a:endParaRPr lang="en-IN"/>
          </a:p>
        </p:txBody>
      </p:sp>
    </p:spTree>
    <p:extLst>
      <p:ext uri="{BB962C8B-B14F-4D97-AF65-F5344CB8AC3E}">
        <p14:creationId xmlns:p14="http://schemas.microsoft.com/office/powerpoint/2010/main" val="662122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91C530-C2D5-4CE1-8E76-57B478078C34}"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265408-715F-4F76-AF45-D6455C0D851D}" type="slidenum">
              <a:rPr lang="en-IN" smtClean="0"/>
              <a:t>‹#›</a:t>
            </a:fld>
            <a:endParaRPr lang="en-IN"/>
          </a:p>
        </p:txBody>
      </p:sp>
    </p:spTree>
    <p:extLst>
      <p:ext uri="{BB962C8B-B14F-4D97-AF65-F5344CB8AC3E}">
        <p14:creationId xmlns:p14="http://schemas.microsoft.com/office/powerpoint/2010/main" val="1254764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91C530-C2D5-4CE1-8E76-57B478078C34}" type="datetimeFigureOut">
              <a:rPr lang="en-IN" smtClean="0"/>
              <a:t>23-05-2023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265408-715F-4F76-AF45-D6455C0D851D}" type="slidenum">
              <a:rPr lang="en-IN" smtClean="0"/>
              <a:t>‹#›</a:t>
            </a:fld>
            <a:endParaRPr lang="en-IN"/>
          </a:p>
        </p:txBody>
      </p:sp>
    </p:spTree>
    <p:extLst>
      <p:ext uri="{BB962C8B-B14F-4D97-AF65-F5344CB8AC3E}">
        <p14:creationId xmlns:p14="http://schemas.microsoft.com/office/powerpoint/2010/main" val="2974419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91C530-C2D5-4CE1-8E76-57B478078C34}" type="datetimeFigureOut">
              <a:rPr lang="en-IN" smtClean="0"/>
              <a:t>23-05-2023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265408-715F-4F76-AF45-D6455C0D851D}" type="slidenum">
              <a:rPr lang="en-IN" smtClean="0"/>
              <a:t>‹#›</a:t>
            </a:fld>
            <a:endParaRPr lang="en-IN"/>
          </a:p>
        </p:txBody>
      </p:sp>
    </p:spTree>
    <p:extLst>
      <p:ext uri="{BB962C8B-B14F-4D97-AF65-F5344CB8AC3E}">
        <p14:creationId xmlns:p14="http://schemas.microsoft.com/office/powerpoint/2010/main" val="2940285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91C530-C2D5-4CE1-8E76-57B478078C34}" type="datetimeFigureOut">
              <a:rPr lang="en-IN" smtClean="0"/>
              <a:t>23-05-2023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265408-715F-4F76-AF45-D6455C0D851D}" type="slidenum">
              <a:rPr lang="en-IN" smtClean="0"/>
              <a:t>‹#›</a:t>
            </a:fld>
            <a:endParaRPr lang="en-IN"/>
          </a:p>
        </p:txBody>
      </p:sp>
    </p:spTree>
    <p:extLst>
      <p:ext uri="{BB962C8B-B14F-4D97-AF65-F5344CB8AC3E}">
        <p14:creationId xmlns:p14="http://schemas.microsoft.com/office/powerpoint/2010/main" val="182706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91C530-C2D5-4CE1-8E76-57B478078C34}" type="datetimeFigureOut">
              <a:rPr lang="en-IN" smtClean="0"/>
              <a:t>23-05-2023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0265408-715F-4F76-AF45-D6455C0D851D}" type="slidenum">
              <a:rPr lang="en-IN" smtClean="0"/>
              <a:t>‹#›</a:t>
            </a:fld>
            <a:endParaRPr lang="en-IN"/>
          </a:p>
        </p:txBody>
      </p:sp>
    </p:spTree>
    <p:extLst>
      <p:ext uri="{BB962C8B-B14F-4D97-AF65-F5344CB8AC3E}">
        <p14:creationId xmlns:p14="http://schemas.microsoft.com/office/powerpoint/2010/main" val="2768782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91C530-C2D5-4CE1-8E76-57B478078C34}" type="datetimeFigureOut">
              <a:rPr lang="en-IN" smtClean="0"/>
              <a:t>23-05-2023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265408-715F-4F76-AF45-D6455C0D851D}" type="slidenum">
              <a:rPr lang="en-IN" smtClean="0"/>
              <a:t>‹#›</a:t>
            </a:fld>
            <a:endParaRPr lang="en-IN"/>
          </a:p>
        </p:txBody>
      </p:sp>
    </p:spTree>
    <p:extLst>
      <p:ext uri="{BB962C8B-B14F-4D97-AF65-F5344CB8AC3E}">
        <p14:creationId xmlns:p14="http://schemas.microsoft.com/office/powerpoint/2010/main" val="490072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91C530-C2D5-4CE1-8E76-57B478078C34}" type="datetimeFigureOut">
              <a:rPr lang="en-IN" smtClean="0"/>
              <a:t>23-05-2023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265408-715F-4F76-AF45-D6455C0D851D}" type="slidenum">
              <a:rPr lang="en-IN" smtClean="0"/>
              <a:t>‹#›</a:t>
            </a:fld>
            <a:endParaRPr lang="en-IN"/>
          </a:p>
        </p:txBody>
      </p:sp>
    </p:spTree>
    <p:extLst>
      <p:ext uri="{BB962C8B-B14F-4D97-AF65-F5344CB8AC3E}">
        <p14:creationId xmlns:p14="http://schemas.microsoft.com/office/powerpoint/2010/main" val="109369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591C530-C2D5-4CE1-8E76-57B478078C34}" type="datetimeFigureOut">
              <a:rPr lang="en-IN" smtClean="0"/>
              <a:t>23-05-2023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265408-715F-4F76-AF45-D6455C0D851D}" type="slidenum">
              <a:rPr lang="en-IN" smtClean="0"/>
              <a:t>‹#›</a:t>
            </a:fld>
            <a:endParaRPr lang="en-IN"/>
          </a:p>
        </p:txBody>
      </p:sp>
    </p:spTree>
    <p:extLst>
      <p:ext uri="{BB962C8B-B14F-4D97-AF65-F5344CB8AC3E}">
        <p14:creationId xmlns:p14="http://schemas.microsoft.com/office/powerpoint/2010/main" val="356189707"/>
      </p:ext>
    </p:extLst>
  </p:cSld>
  <p:clrMap bg1="dk1" tx1="lt1" bg2="dk2" tx2="lt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 id="2147483833"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0672B-5FB0-3DB0-3ADA-1A77D50C6244}"/>
              </a:ext>
            </a:extLst>
          </p:cNvPr>
          <p:cNvSpPr>
            <a:spLocks noGrp="1"/>
          </p:cNvSpPr>
          <p:nvPr>
            <p:ph type="title"/>
          </p:nvPr>
        </p:nvSpPr>
        <p:spPr>
          <a:xfrm>
            <a:off x="1286936" y="897865"/>
            <a:ext cx="8596668" cy="884564"/>
          </a:xfrm>
        </p:spPr>
        <p:txBody>
          <a:bodyPr>
            <a:normAutofit fontScale="90000"/>
          </a:bodyPr>
          <a:lstStyle/>
          <a:p>
            <a:pPr algn="ctr"/>
            <a:r>
              <a:rPr lang="en-US" altLang="en-US" sz="4000" b="1" dirty="0">
                <a:latin typeface="Times New Roman" pitchFamily="18" charset="0"/>
                <a:cs typeface="Times New Roman" pitchFamily="18" charset="0"/>
              </a:rPr>
              <a:t>REAL TIME MONITORING OF COMA PATIENT’S USING OPENCV</a:t>
            </a:r>
            <a:endParaRPr lang="en-IN" altLang="en-US" sz="4000" b="1" dirty="0">
              <a:latin typeface="Times New Roman" pitchFamily="18" charset="0"/>
              <a:cs typeface="Times New Roman" pitchFamily="18" charset="0"/>
            </a:endParaRPr>
          </a:p>
        </p:txBody>
      </p:sp>
      <p:sp>
        <p:nvSpPr>
          <p:cNvPr id="3" name="Subtitle 2">
            <a:extLst>
              <a:ext uri="{FF2B5EF4-FFF2-40B4-BE49-F238E27FC236}">
                <a16:creationId xmlns:a16="http://schemas.microsoft.com/office/drawing/2014/main" id="{8A3AC256-EC25-9BDC-E19A-5AA8DCFCFDF7}"/>
              </a:ext>
            </a:extLst>
          </p:cNvPr>
          <p:cNvSpPr>
            <a:spLocks noGrp="1"/>
          </p:cNvSpPr>
          <p:nvPr>
            <p:ph type="body" idx="1"/>
          </p:nvPr>
        </p:nvSpPr>
        <p:spPr>
          <a:xfrm>
            <a:off x="4703233" y="2436183"/>
            <a:ext cx="6082068" cy="2320544"/>
          </a:xfrm>
        </p:spPr>
        <p:txBody>
          <a:bodyPr>
            <a:normAutofit fontScale="85000" lnSpcReduction="10000"/>
          </a:bodyPr>
          <a:lstStyle/>
          <a:p>
            <a:pPr marL="3163570" marR="222250" indent="2540" algn="just">
              <a:lnSpc>
                <a:spcPct val="170000"/>
              </a:lnSpc>
              <a:spcBef>
                <a:spcPts val="440"/>
              </a:spcBef>
              <a:spcAft>
                <a:spcPts val="0"/>
              </a:spcAft>
            </a:pPr>
            <a:r>
              <a:rPr lang="en-US" sz="1600" dirty="0" err="1">
                <a:solidFill>
                  <a:schemeClr val="tx1"/>
                </a:solidFill>
                <a:effectLst/>
                <a:latin typeface="Times New Roman" panose="02020603050405020304" pitchFamily="18" charset="0"/>
                <a:ea typeface="Times New Roman" panose="02020603050405020304" pitchFamily="18" charset="0"/>
              </a:rPr>
              <a:t>P.Tarun</a:t>
            </a:r>
            <a:r>
              <a:rPr lang="en-US" sz="1600" dirty="0">
                <a:solidFill>
                  <a:schemeClr val="tx1"/>
                </a:solidFill>
                <a:effectLst/>
                <a:latin typeface="Times New Roman" panose="02020603050405020304" pitchFamily="18" charset="0"/>
                <a:ea typeface="Times New Roman" panose="02020603050405020304" pitchFamily="18" charset="0"/>
              </a:rPr>
              <a:t> Kumar         19BBTCS10</a:t>
            </a:r>
            <a:r>
              <a:rPr lang="en-US" sz="1600" spc="-385" dirty="0">
                <a:solidFill>
                  <a:schemeClr val="tx1"/>
                </a:solidFill>
                <a:effectLst/>
                <a:latin typeface="Times New Roman" panose="02020603050405020304" pitchFamily="18" charset="0"/>
                <a:ea typeface="Times New Roman" panose="02020603050405020304" pitchFamily="18" charset="0"/>
              </a:rPr>
              <a:t>9</a:t>
            </a:r>
          </a:p>
          <a:p>
            <a:pPr marL="3163570" marR="222250" indent="2540" algn="just">
              <a:lnSpc>
                <a:spcPct val="170000"/>
              </a:lnSpc>
              <a:spcBef>
                <a:spcPts val="440"/>
              </a:spcBef>
              <a:spcAft>
                <a:spcPts val="0"/>
              </a:spcAft>
            </a:pPr>
            <a:r>
              <a:rPr lang="en-US" sz="1600" dirty="0" err="1">
                <a:solidFill>
                  <a:schemeClr val="tx1"/>
                </a:solidFill>
                <a:effectLst/>
                <a:latin typeface="Times New Roman" panose="02020603050405020304" pitchFamily="18" charset="0"/>
                <a:ea typeface="Times New Roman" panose="02020603050405020304" pitchFamily="18" charset="0"/>
              </a:rPr>
              <a:t>Ch.Madhu</a:t>
            </a:r>
            <a:r>
              <a:rPr lang="en-US" sz="1600" dirty="0">
                <a:solidFill>
                  <a:schemeClr val="tx1"/>
                </a:solidFill>
                <a:effectLst/>
                <a:latin typeface="Times New Roman" panose="02020603050405020304" pitchFamily="18" charset="0"/>
                <a:ea typeface="Times New Roman" panose="02020603050405020304" pitchFamily="18" charset="0"/>
              </a:rPr>
              <a:t> Babu       19BBTCS033</a:t>
            </a:r>
            <a:r>
              <a:rPr lang="en-US" sz="1600" spc="5" dirty="0">
                <a:solidFill>
                  <a:schemeClr val="tx1"/>
                </a:solidFill>
                <a:effectLst/>
                <a:latin typeface="Times New Roman" panose="02020603050405020304" pitchFamily="18" charset="0"/>
                <a:ea typeface="Times New Roman" panose="02020603050405020304" pitchFamily="18" charset="0"/>
              </a:rPr>
              <a:t> </a:t>
            </a:r>
          </a:p>
          <a:p>
            <a:pPr marL="3163570" marR="222250" indent="2540" algn="just">
              <a:lnSpc>
                <a:spcPct val="170000"/>
              </a:lnSpc>
              <a:spcBef>
                <a:spcPts val="440"/>
              </a:spcBef>
              <a:spcAft>
                <a:spcPts val="0"/>
              </a:spcAft>
            </a:pPr>
            <a:r>
              <a:rPr lang="en-US" sz="1600" dirty="0" err="1">
                <a:solidFill>
                  <a:schemeClr val="tx1"/>
                </a:solidFill>
                <a:effectLst/>
                <a:latin typeface="Times New Roman" panose="02020603050405020304" pitchFamily="18" charset="0"/>
                <a:ea typeface="Times New Roman" panose="02020603050405020304" pitchFamily="18" charset="0"/>
              </a:rPr>
              <a:t>G.Karthikeya</a:t>
            </a:r>
            <a:r>
              <a:rPr lang="en-US" sz="1600" dirty="0">
                <a:solidFill>
                  <a:schemeClr val="tx1"/>
                </a:solidFill>
                <a:effectLst/>
                <a:latin typeface="Times New Roman" panose="02020603050405020304" pitchFamily="18" charset="0"/>
                <a:ea typeface="Times New Roman" panose="02020603050405020304" pitchFamily="18" charset="0"/>
              </a:rPr>
              <a:t> </a:t>
            </a:r>
            <a:r>
              <a:rPr lang="en-US" sz="1600" spc="5"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19BBTCS043</a:t>
            </a:r>
            <a:r>
              <a:rPr lang="en-US" sz="1600" spc="5" dirty="0">
                <a:solidFill>
                  <a:schemeClr val="tx1"/>
                </a:solidFill>
                <a:effectLst/>
                <a:latin typeface="Times New Roman" panose="02020603050405020304" pitchFamily="18" charset="0"/>
                <a:ea typeface="Times New Roman" panose="02020603050405020304" pitchFamily="18" charset="0"/>
              </a:rPr>
              <a:t> </a:t>
            </a:r>
          </a:p>
          <a:p>
            <a:pPr marL="3163570" marR="222250" indent="2540" algn="just">
              <a:lnSpc>
                <a:spcPct val="170000"/>
              </a:lnSpc>
              <a:spcBef>
                <a:spcPts val="440"/>
              </a:spcBef>
              <a:spcAft>
                <a:spcPts val="0"/>
              </a:spcAft>
            </a:pPr>
            <a:r>
              <a:rPr lang="en-US" sz="1600" dirty="0" err="1">
                <a:solidFill>
                  <a:schemeClr val="tx1"/>
                </a:solidFill>
                <a:effectLst/>
                <a:latin typeface="Times New Roman" panose="02020603050405020304" pitchFamily="18" charset="0"/>
                <a:ea typeface="Times New Roman" panose="02020603050405020304" pitchFamily="18" charset="0"/>
              </a:rPr>
              <a:t>A.V.Sai</a:t>
            </a:r>
            <a:r>
              <a:rPr lang="en-US" sz="1600" dirty="0">
                <a:solidFill>
                  <a:schemeClr val="tx1"/>
                </a:solidFill>
                <a:effectLst/>
                <a:latin typeface="Times New Roman" panose="02020603050405020304" pitchFamily="18" charset="0"/>
                <a:ea typeface="Times New Roman" panose="02020603050405020304" pitchFamily="18" charset="0"/>
              </a:rPr>
              <a:t> Tharun        19BBTCS023</a:t>
            </a:r>
            <a:endParaRPr lang="en-IN" sz="1600" dirty="0">
              <a:solidFill>
                <a:schemeClr val="tx1"/>
              </a:solidFill>
            </a:endParaRPr>
          </a:p>
        </p:txBody>
      </p:sp>
      <p:sp>
        <p:nvSpPr>
          <p:cNvPr id="4" name="Subtitle 2">
            <a:extLst>
              <a:ext uri="{FF2B5EF4-FFF2-40B4-BE49-F238E27FC236}">
                <a16:creationId xmlns:a16="http://schemas.microsoft.com/office/drawing/2014/main" id="{8D1538C5-361C-75E9-850D-C8A27280AA5E}"/>
              </a:ext>
            </a:extLst>
          </p:cNvPr>
          <p:cNvSpPr txBox="1">
            <a:spLocks/>
          </p:cNvSpPr>
          <p:nvPr/>
        </p:nvSpPr>
        <p:spPr>
          <a:xfrm>
            <a:off x="-330200" y="5046133"/>
            <a:ext cx="10066866" cy="1811867"/>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pPr marL="105410" marR="4142740" algn="ctr">
              <a:spcBef>
                <a:spcPts val="440"/>
              </a:spcBef>
              <a:spcAft>
                <a:spcPts val="0"/>
              </a:spcAft>
            </a:pPr>
            <a:r>
              <a:rPr lang="en-US" sz="2000" b="1" u="heavy" dirty="0">
                <a:effectLst/>
                <a:latin typeface="Times New Roman" panose="02020603050405020304" pitchFamily="18" charset="0"/>
                <a:ea typeface="Times New Roman" panose="02020603050405020304" pitchFamily="18" charset="0"/>
              </a:rPr>
              <a:t>Under the</a:t>
            </a:r>
            <a:r>
              <a:rPr lang="en-US" sz="2000" b="1" u="heavy" spc="-25" dirty="0">
                <a:effectLst/>
                <a:latin typeface="Times New Roman" panose="02020603050405020304" pitchFamily="18" charset="0"/>
                <a:ea typeface="Times New Roman" panose="02020603050405020304" pitchFamily="18" charset="0"/>
              </a:rPr>
              <a:t> </a:t>
            </a:r>
            <a:r>
              <a:rPr lang="en-US" sz="2000" b="1" u="heavy" dirty="0">
                <a:effectLst/>
                <a:latin typeface="Times New Roman" panose="02020603050405020304" pitchFamily="18" charset="0"/>
                <a:ea typeface="Times New Roman" panose="02020603050405020304" pitchFamily="18" charset="0"/>
              </a:rPr>
              <a:t>Guidance</a:t>
            </a:r>
            <a:r>
              <a:rPr lang="en-US" sz="2000" b="1" u="heavy" spc="-25" dirty="0">
                <a:effectLst/>
                <a:latin typeface="Times New Roman" panose="02020603050405020304" pitchFamily="18" charset="0"/>
                <a:ea typeface="Times New Roman" panose="02020603050405020304" pitchFamily="18" charset="0"/>
              </a:rPr>
              <a:t> </a:t>
            </a:r>
            <a:r>
              <a:rPr lang="en-US" sz="2000" b="1" u="heavy" dirty="0">
                <a:effectLst/>
                <a:latin typeface="Times New Roman" panose="02020603050405020304" pitchFamily="18" charset="0"/>
                <a:ea typeface="Times New Roman" panose="02020603050405020304" pitchFamily="18" charset="0"/>
              </a:rPr>
              <a:t>of</a:t>
            </a:r>
            <a:endParaRPr lang="en-IN" sz="2000" dirty="0">
              <a:effectLst/>
              <a:latin typeface="Times New Roman" panose="02020603050405020304" pitchFamily="18" charset="0"/>
              <a:ea typeface="Times New Roman" panose="02020603050405020304" pitchFamily="18" charset="0"/>
            </a:endParaRPr>
          </a:p>
          <a:p>
            <a:pPr marL="105410" marR="4137660" algn="ctr">
              <a:spcBef>
                <a:spcPts val="1255"/>
              </a:spcBef>
              <a:spcAft>
                <a:spcPts val="0"/>
              </a:spcAft>
            </a:pPr>
            <a:r>
              <a:rPr lang="en-US" sz="2000" dirty="0">
                <a:effectLst/>
                <a:latin typeface="Times New Roman" panose="02020603050405020304" pitchFamily="18" charset="0"/>
                <a:ea typeface="Times New Roman" panose="02020603050405020304" pitchFamily="18" charset="0"/>
              </a:rPr>
              <a:t>Dr.</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Kalyan  N</a:t>
            </a:r>
            <a:endParaRPr lang="en-IN" sz="2000" dirty="0">
              <a:effectLst/>
              <a:latin typeface="Times New Roman" panose="02020603050405020304" pitchFamily="18" charset="0"/>
              <a:ea typeface="Times New Roman" panose="02020603050405020304" pitchFamily="18" charset="0"/>
            </a:endParaRPr>
          </a:p>
          <a:p>
            <a:br>
              <a:rPr lang="en-US" sz="1800" dirty="0">
                <a:effectLst/>
                <a:latin typeface="Times New Roman" panose="02020603050405020304" pitchFamily="18" charset="0"/>
                <a:ea typeface="Times New Roman" panose="02020603050405020304" pitchFamily="18" charset="0"/>
              </a:rPr>
            </a:br>
            <a:endParaRPr lang="en-IN" sz="2000" dirty="0">
              <a:solidFill>
                <a:schemeClr val="tx1"/>
              </a:solidFill>
            </a:endParaRPr>
          </a:p>
        </p:txBody>
      </p:sp>
    </p:spTree>
    <p:extLst>
      <p:ext uri="{BB962C8B-B14F-4D97-AF65-F5344CB8AC3E}">
        <p14:creationId xmlns:p14="http://schemas.microsoft.com/office/powerpoint/2010/main" val="2550074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8FF07-9AF5-12C4-4720-1DDBAF1B7171}"/>
              </a:ext>
            </a:extLst>
          </p:cNvPr>
          <p:cNvSpPr>
            <a:spLocks noGrp="1"/>
          </p:cNvSpPr>
          <p:nvPr>
            <p:ph type="title"/>
          </p:nvPr>
        </p:nvSpPr>
        <p:spPr/>
        <p:txBody>
          <a:bodyPr/>
          <a:lstStyle/>
          <a:p>
            <a:pPr algn="ctr"/>
            <a:r>
              <a:rPr lang="en-US" sz="2800" b="1" dirty="0">
                <a:latin typeface="Times New Roman" panose="02020603050405020304" pitchFamily="18" charset="0"/>
                <a:cs typeface="Times New Roman" panose="02020603050405020304" pitchFamily="18" charset="0"/>
              </a:rPr>
              <a:t>Advantages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E4DEC85-98EE-1C67-9FDC-450561DD25E7}"/>
              </a:ext>
            </a:extLst>
          </p:cNvPr>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The need for clinical staff and accompanying persons will be less as the systems allows relatives and staff to monitor the coma patient system or receive notification based on the patient’s status changes.</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3183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C1B01-431F-809D-A6C5-5AE6104AD256}"/>
              </a:ext>
            </a:extLst>
          </p:cNvPr>
          <p:cNvSpPr>
            <a:spLocks noGrp="1"/>
          </p:cNvSpPr>
          <p:nvPr>
            <p:ph type="title"/>
          </p:nvPr>
        </p:nvSpPr>
        <p:spPr/>
        <p:txBody>
          <a:bodyPr/>
          <a:lstStyle/>
          <a:p>
            <a:pPr algn="ctr"/>
            <a:br>
              <a:rPr lang="en-IN"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Modules</a:t>
            </a:r>
            <a:br>
              <a:rPr lang="en-IN" sz="2800" b="1" dirty="0">
                <a:latin typeface="Times New Roman" panose="02020603050405020304" pitchFamily="18" charset="0"/>
                <a:cs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1EEF4B-D0A4-4D76-DE48-89D5F704F1FA}"/>
              </a:ext>
            </a:extLst>
          </p:cNvPr>
          <p:cNvSpPr>
            <a:spLocks noGrp="1"/>
          </p:cNvSpPr>
          <p:nvPr>
            <p:ph idx="1"/>
          </p:nvPr>
        </p:nvSpPr>
        <p:spPr/>
        <p:txBody>
          <a:bodyPr/>
          <a:lstStyle/>
          <a:p>
            <a:pPr marL="0" indent="0">
              <a:lnSpc>
                <a:spcPct val="150000"/>
              </a:lnSpc>
              <a:buNone/>
            </a:pPr>
            <a:r>
              <a:rPr lang="en-US" sz="2000" dirty="0">
                <a:latin typeface="Times New Roman" pitchFamily="18" charset="0"/>
                <a:cs typeface="Times New Roman" pitchFamily="18" charset="0"/>
              </a:rPr>
              <a:t>1.Capturing frame. </a:t>
            </a:r>
          </a:p>
          <a:p>
            <a:pPr marL="0" indent="0">
              <a:lnSpc>
                <a:spcPct val="150000"/>
              </a:lnSpc>
              <a:buNone/>
            </a:pPr>
            <a:r>
              <a:rPr lang="en-US" sz="2000" dirty="0">
                <a:latin typeface="Times New Roman" pitchFamily="18" charset="0"/>
                <a:cs typeface="Times New Roman" pitchFamily="18" charset="0"/>
              </a:rPr>
              <a:t>2. Pre-process and Extract Features. </a:t>
            </a:r>
          </a:p>
          <a:p>
            <a:pPr marL="0" indent="0">
              <a:lnSpc>
                <a:spcPct val="150000"/>
              </a:lnSpc>
              <a:buNone/>
            </a:pPr>
            <a:r>
              <a:rPr lang="en-US" sz="2000" dirty="0">
                <a:latin typeface="Times New Roman" pitchFamily="18" charset="0"/>
                <a:cs typeface="Times New Roman" pitchFamily="18" charset="0"/>
              </a:rPr>
              <a:t>3. Detection of movements like Lip Movement and Eye blink. </a:t>
            </a:r>
          </a:p>
          <a:p>
            <a:pPr marL="0" indent="0">
              <a:lnSpc>
                <a:spcPct val="150000"/>
              </a:lnSpc>
              <a:buNone/>
            </a:pPr>
            <a:r>
              <a:rPr lang="en-US" sz="2000" dirty="0">
                <a:latin typeface="Times New Roman" pitchFamily="18" charset="0"/>
                <a:cs typeface="Times New Roman" pitchFamily="18" charset="0"/>
              </a:rPr>
              <a:t>4. Alarm and message alert to doctor and family members.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19522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9B5EE-9DCE-C4D1-50AC-8E33DDC24BCE}"/>
              </a:ext>
            </a:extLst>
          </p:cNvPr>
          <p:cNvSpPr>
            <a:spLocks noGrp="1"/>
          </p:cNvSpPr>
          <p:nvPr>
            <p:ph type="title"/>
          </p:nvPr>
        </p:nvSpPr>
        <p:spPr/>
        <p:txBody>
          <a:bodyPr>
            <a:normAutofit/>
          </a:bodyPr>
          <a:lstStyle/>
          <a:p>
            <a:pPr algn="ctr"/>
            <a:br>
              <a:rPr lang="en-IN"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Modules  Description</a:t>
            </a:r>
            <a:br>
              <a:rPr lang="en-IN" dirty="0"/>
            </a:br>
            <a:endParaRPr lang="en-IN" dirty="0"/>
          </a:p>
        </p:txBody>
      </p:sp>
      <p:sp>
        <p:nvSpPr>
          <p:cNvPr id="3" name="Content Placeholder 2">
            <a:extLst>
              <a:ext uri="{FF2B5EF4-FFF2-40B4-BE49-F238E27FC236}">
                <a16:creationId xmlns:a16="http://schemas.microsoft.com/office/drawing/2014/main" id="{271E939E-B49E-6131-0E77-FFBBC522E4A7}"/>
              </a:ext>
            </a:extLst>
          </p:cNvPr>
          <p:cNvSpPr>
            <a:spLocks noGrp="1"/>
          </p:cNvSpPr>
          <p:nvPr>
            <p:ph idx="1"/>
          </p:nvPr>
        </p:nvSpPr>
        <p:spPr>
          <a:xfrm>
            <a:off x="1154954" y="2230966"/>
            <a:ext cx="9995646" cy="4449234"/>
          </a:xfrm>
        </p:spPr>
        <p:txBody>
          <a:bodyPr>
            <a:normAutofit fontScale="62500" lnSpcReduction="20000"/>
          </a:bodyPr>
          <a:lstStyle/>
          <a:p>
            <a:pPr marL="0" indent="0" algn="just">
              <a:lnSpc>
                <a:spcPct val="115000"/>
              </a:lnSpc>
              <a:spcBef>
                <a:spcPts val="65"/>
              </a:spcBef>
              <a:spcAft>
                <a:spcPts val="1000"/>
              </a:spcAft>
              <a:buNone/>
            </a:pPr>
            <a:r>
              <a:rPr lang="en-US" sz="2600" b="1" dirty="0">
                <a:effectLst/>
                <a:latin typeface="Times New Roman" panose="02020603050405020304" pitchFamily="18" charset="0"/>
                <a:ea typeface="Times New Roman" panose="02020603050405020304" pitchFamily="18" charset="0"/>
                <a:cs typeface="Times New Roman" panose="02020603050405020304" pitchFamily="18" charset="0"/>
              </a:rPr>
              <a:t>1. Capturing frame:</a:t>
            </a:r>
            <a:endParaRPr lang="en-IN" sz="2600" b="1"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15000"/>
              </a:lnSpc>
              <a:spcBef>
                <a:spcPts val="65"/>
              </a:spcBef>
              <a:spcAft>
                <a:spcPts val="1000"/>
              </a:spcAft>
              <a:buNone/>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This is the first module in our project we are initializing the camera in comma patient’s room and capturing the frames lively, In this module we are using OpenCV to capture the video in frame.</a:t>
            </a:r>
          </a:p>
          <a:p>
            <a:pPr marL="0" indent="0" algn="just">
              <a:lnSpc>
                <a:spcPct val="115000"/>
              </a:lnSpc>
              <a:spcBef>
                <a:spcPts val="65"/>
              </a:spcBef>
              <a:spcAft>
                <a:spcPts val="1000"/>
              </a:spcAft>
              <a:buNone/>
            </a:pPr>
            <a:r>
              <a:rPr lang="en-US" sz="2600" b="1" dirty="0">
                <a:effectLst/>
                <a:latin typeface="Times New Roman" panose="02020603050405020304" pitchFamily="18" charset="0"/>
                <a:ea typeface="Times New Roman" panose="02020603050405020304" pitchFamily="18" charset="0"/>
                <a:cs typeface="Times New Roman" panose="02020603050405020304" pitchFamily="18" charset="0"/>
              </a:rPr>
              <a:t>2. Preprocess and Extract Features:</a:t>
            </a:r>
            <a:endParaRPr lang="en-IN" sz="2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15000"/>
              </a:lnSpc>
              <a:spcBef>
                <a:spcPts val="65"/>
              </a:spcBef>
              <a:spcAft>
                <a:spcPts val="1000"/>
              </a:spcAft>
              <a:buNone/>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In this module we read the frame by frame and resize into 700 width and converting into gray color then we are normalizing the frame using Gaussian blur algorithm to remove the noise in the frame. We are extracting the human face features from the frame using </a:t>
            </a:r>
            <a:r>
              <a:rPr lang="en-US" sz="2600" dirty="0" err="1">
                <a:effectLst/>
                <a:latin typeface="Times New Roman" panose="02020603050405020304" pitchFamily="18" charset="0"/>
                <a:ea typeface="Times New Roman" panose="02020603050405020304" pitchFamily="18" charset="0"/>
                <a:cs typeface="Times New Roman" panose="02020603050405020304" pitchFamily="18" charset="0"/>
              </a:rPr>
              <a:t>Haar</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 cascade feature selection.</a:t>
            </a:r>
          </a:p>
          <a:p>
            <a:pPr marL="0" indent="0" algn="just">
              <a:lnSpc>
                <a:spcPct val="115000"/>
              </a:lnSpc>
              <a:spcBef>
                <a:spcPts val="65"/>
              </a:spcBef>
              <a:spcAft>
                <a:spcPts val="1000"/>
              </a:spcAft>
              <a:buNone/>
            </a:pPr>
            <a:r>
              <a:rPr lang="en-US" sz="2600" b="1" dirty="0">
                <a:effectLst/>
                <a:latin typeface="Times New Roman" panose="02020603050405020304" pitchFamily="18" charset="0"/>
                <a:ea typeface="Times New Roman" panose="02020603050405020304" pitchFamily="18" charset="0"/>
                <a:cs typeface="Times New Roman" panose="02020603050405020304" pitchFamily="18" charset="0"/>
              </a:rPr>
              <a:t>3. Detection of eye and mouth regions:</a:t>
            </a:r>
            <a:endParaRPr lang="en-IN" sz="2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15000"/>
              </a:lnSpc>
              <a:spcBef>
                <a:spcPts val="65"/>
              </a:spcBef>
              <a:spcAft>
                <a:spcPts val="1000"/>
              </a:spcAft>
              <a:buNone/>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In this module we are passing human face extracted features as input our system will extract the features for eye and mouth using </a:t>
            </a:r>
            <a:r>
              <a:rPr lang="en-US" sz="2600" dirty="0" err="1">
                <a:effectLst/>
                <a:latin typeface="Times New Roman" panose="02020603050405020304" pitchFamily="18" charset="0"/>
                <a:ea typeface="Times New Roman" panose="02020603050405020304" pitchFamily="18" charset="0"/>
                <a:cs typeface="Times New Roman" panose="02020603050405020304" pitchFamily="18" charset="0"/>
              </a:rPr>
              <a:t>Haar</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 Cascade feature selection and detect the area of eye and mouth in the frame.</a:t>
            </a:r>
          </a:p>
          <a:p>
            <a:pPr marL="0" indent="0">
              <a:buNone/>
            </a:pPr>
            <a:r>
              <a:rPr lang="en-US" sz="2600" b="1" dirty="0">
                <a:effectLst/>
                <a:latin typeface="Times New Roman" panose="02020603050405020304" pitchFamily="18" charset="0"/>
                <a:ea typeface="Times New Roman" panose="02020603050405020304" pitchFamily="18" charset="0"/>
                <a:cs typeface="Times New Roman" panose="02020603050405020304" pitchFamily="18" charset="0"/>
              </a:rPr>
              <a:t>4.</a:t>
            </a:r>
            <a:r>
              <a:rPr lang="en-US" sz="2600" b="1" dirty="0">
                <a:latin typeface="Times New Roman" panose="02020603050405020304" pitchFamily="18" charset="0"/>
                <a:cs typeface="Times New Roman" pitchFamily="18" charset="0"/>
              </a:rPr>
              <a:t> Alarm and message alert to Doctor and Patient’s Guardian:</a:t>
            </a:r>
          </a:p>
          <a:p>
            <a:pPr marL="0" indent="0">
              <a:buNone/>
            </a:pPr>
            <a:r>
              <a:rPr lang="en-US" sz="2600" dirty="0">
                <a:latin typeface="Times New Roman" panose="02020603050405020304" pitchFamily="18" charset="0"/>
                <a:cs typeface="Times New Roman" pitchFamily="18" charset="0"/>
              </a:rPr>
              <a:t>In this module if any movement is detected the alarm is rung and a message is sent alerting the doctor and the family member of the comma patient. </a:t>
            </a:r>
            <a:endParaRPr lang="en-IN" sz="26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34494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E78F3-B89F-3F54-07C9-61F1148AABE7}"/>
              </a:ext>
            </a:extLst>
          </p:cNvPr>
          <p:cNvSpPr>
            <a:spLocks noGrp="1"/>
          </p:cNvSpPr>
          <p:nvPr>
            <p:ph type="title"/>
          </p:nvPr>
        </p:nvSpPr>
        <p:spPr/>
        <p:txBody>
          <a:bodyPr/>
          <a:lstStyle/>
          <a:p>
            <a:pPr algn="ctr"/>
            <a:r>
              <a:rPr lang="en-US" sz="2800" b="1" dirty="0">
                <a:latin typeface="Times New Roman" pitchFamily="18" charset="0"/>
                <a:cs typeface="Times New Roman" pitchFamily="18" charset="0"/>
              </a:rPr>
              <a:t>System Architecture</a:t>
            </a:r>
            <a:endParaRPr lang="en-IN" sz="2800" dirty="0"/>
          </a:p>
        </p:txBody>
      </p:sp>
      <p:pic>
        <p:nvPicPr>
          <p:cNvPr id="4" name="Picture 1" descr="C:\Users\ADMIN\Pictures\Screenshots\system architecture.png">
            <a:extLst>
              <a:ext uri="{FF2B5EF4-FFF2-40B4-BE49-F238E27FC236}">
                <a16:creationId xmlns:a16="http://schemas.microsoft.com/office/drawing/2014/main" id="{206A9294-CFEA-68D3-C6B8-EF0D233FC7D9}"/>
              </a:ext>
            </a:extLst>
          </p:cNvPr>
          <p:cNvPicPr>
            <a:picLocks noGrp="1" noChangeAspect="1"/>
          </p:cNvPicPr>
          <p:nvPr>
            <p:ph idx="1"/>
          </p:nvPr>
        </p:nvPicPr>
        <p:blipFill>
          <a:blip r:embed="rId2"/>
          <a:srcRect/>
          <a:stretch>
            <a:fillRect/>
          </a:stretch>
        </p:blipFill>
        <p:spPr bwMode="auto">
          <a:xfrm>
            <a:off x="474132" y="1791470"/>
            <a:ext cx="11226801" cy="4744797"/>
          </a:xfrm>
          <a:prstGeom prst="rect">
            <a:avLst/>
          </a:prstGeom>
          <a:noFill/>
          <a:ln w="9525">
            <a:noFill/>
            <a:miter lim="800000"/>
            <a:headEnd/>
            <a:tailEnd/>
          </a:ln>
        </p:spPr>
      </p:pic>
    </p:spTree>
    <p:extLst>
      <p:ext uri="{BB962C8B-B14F-4D97-AF65-F5344CB8AC3E}">
        <p14:creationId xmlns:p14="http://schemas.microsoft.com/office/powerpoint/2010/main" val="1238747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0FDCF-5AC3-FF20-B6BA-5F73BC19EF76}"/>
              </a:ext>
            </a:extLst>
          </p:cNvPr>
          <p:cNvSpPr>
            <a:spLocks noGrp="1"/>
          </p:cNvSpPr>
          <p:nvPr>
            <p:ph type="title"/>
          </p:nvPr>
        </p:nvSpPr>
        <p:spPr>
          <a:xfrm>
            <a:off x="1140570" y="232153"/>
            <a:ext cx="9912355" cy="819355"/>
          </a:xfrm>
        </p:spPr>
        <p:txBody>
          <a:bodyPr/>
          <a:lstStyle/>
          <a:p>
            <a:pPr algn="ctr"/>
            <a:r>
              <a:rPr lang="en-IN" altLang="en-US" sz="3600" b="1" dirty="0">
                <a:latin typeface="Times New Roman" pitchFamily="18" charset="0"/>
                <a:cs typeface="Times New Roman" pitchFamily="18" charset="0"/>
              </a:rPr>
              <a:t>RESULTS &amp; SCREENSHOTS </a:t>
            </a:r>
            <a:endParaRPr lang="en-IN" dirty="0"/>
          </a:p>
        </p:txBody>
      </p:sp>
      <p:sp>
        <p:nvSpPr>
          <p:cNvPr id="6" name="Text Placeholder 5">
            <a:extLst>
              <a:ext uri="{FF2B5EF4-FFF2-40B4-BE49-F238E27FC236}">
                <a16:creationId xmlns:a16="http://schemas.microsoft.com/office/drawing/2014/main" id="{4D1D6A64-CF41-88B4-BD19-F27CDDCB9FCF}"/>
              </a:ext>
            </a:extLst>
          </p:cNvPr>
          <p:cNvSpPr>
            <a:spLocks noGrp="1"/>
          </p:cNvSpPr>
          <p:nvPr>
            <p:ph type="body" sz="half" idx="2"/>
          </p:nvPr>
        </p:nvSpPr>
        <p:spPr>
          <a:xfrm>
            <a:off x="1140570" y="5943375"/>
            <a:ext cx="9910859" cy="682472"/>
          </a:xfrm>
        </p:spPr>
        <p:txBody>
          <a:bodyPr/>
          <a:lstStyle/>
          <a:p>
            <a:pPr algn="ctr"/>
            <a:r>
              <a:rPr lang="en-IN" sz="1600" dirty="0">
                <a:latin typeface="Times New Roman" panose="02020603050405020304" pitchFamily="18" charset="0"/>
                <a:ea typeface="Times New Roman" panose="02020603050405020304" pitchFamily="18" charset="0"/>
                <a:cs typeface="Times New Roman" panose="02020603050405020304" pitchFamily="18" charset="0"/>
              </a:rPr>
              <a:t>The fig 1.1, Represents the  view of the </a:t>
            </a:r>
            <a:r>
              <a:rPr lang="en-IN" sz="1600" dirty="0">
                <a:latin typeface="Times New Roman" panose="02020603050405020304" pitchFamily="18" charset="0"/>
                <a:ea typeface="Times New Roman" panose="02020603050405020304" pitchFamily="18" charset="0"/>
                <a:sym typeface="+mn-ea"/>
              </a:rPr>
              <a:t>Starting Graphical Interface</a:t>
            </a:r>
            <a:r>
              <a:rPr lang="en-IN" sz="1600" b="1" dirty="0">
                <a:latin typeface="Times New Roman" panose="02020603050405020304" pitchFamily="18" charset="0"/>
                <a:ea typeface="Times New Roman" panose="02020603050405020304" pitchFamily="18" charset="0"/>
                <a:sym typeface="+mn-ea"/>
              </a:rPr>
              <a:t> </a:t>
            </a:r>
            <a:r>
              <a:rPr lang="en-IN" sz="1600" dirty="0">
                <a:latin typeface="Times New Roman" panose="02020603050405020304" pitchFamily="18" charset="0"/>
                <a:ea typeface="Times New Roman" panose="02020603050405020304" pitchFamily="18" charset="0"/>
                <a:cs typeface="Times New Roman" panose="02020603050405020304" pitchFamily="18" charset="0"/>
              </a:rPr>
              <a:t>Page</a:t>
            </a:r>
            <a:endParaRPr lang="en-IN" dirty="0"/>
          </a:p>
        </p:txBody>
      </p:sp>
      <p:pic>
        <p:nvPicPr>
          <p:cNvPr id="10" name="Picture 9">
            <a:extLst>
              <a:ext uri="{FF2B5EF4-FFF2-40B4-BE49-F238E27FC236}">
                <a16:creationId xmlns:a16="http://schemas.microsoft.com/office/drawing/2014/main" id="{88C1AECC-80C6-D449-5006-2B7084C32A00}"/>
              </a:ext>
            </a:extLst>
          </p:cNvPr>
          <p:cNvPicPr>
            <a:picLocks noChangeAspect="1"/>
          </p:cNvPicPr>
          <p:nvPr/>
        </p:nvPicPr>
        <p:blipFill rotWithShape="1">
          <a:blip r:embed="rId2"/>
          <a:srcRect b="6170"/>
          <a:stretch/>
        </p:blipFill>
        <p:spPr>
          <a:xfrm>
            <a:off x="2053557" y="1251639"/>
            <a:ext cx="8084883" cy="4354721"/>
          </a:xfrm>
          <a:prstGeom prst="rect">
            <a:avLst/>
          </a:prstGeom>
        </p:spPr>
      </p:pic>
    </p:spTree>
    <p:extLst>
      <p:ext uri="{BB962C8B-B14F-4D97-AF65-F5344CB8AC3E}">
        <p14:creationId xmlns:p14="http://schemas.microsoft.com/office/powerpoint/2010/main" val="2453218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356722-2659-38C2-9B61-3FB2E429F55C}"/>
              </a:ext>
            </a:extLst>
          </p:cNvPr>
          <p:cNvSpPr>
            <a:spLocks noGrp="1"/>
          </p:cNvSpPr>
          <p:nvPr>
            <p:ph type="title"/>
          </p:nvPr>
        </p:nvSpPr>
        <p:spPr/>
        <p:txBody>
          <a:bodyPr>
            <a:normAutofit/>
          </a:bodyPr>
          <a:lstStyle/>
          <a:p>
            <a:pPr algn="ctr"/>
            <a:r>
              <a:rPr lang="en-IN" altLang="en-US" sz="3200" b="1" dirty="0">
                <a:latin typeface="Times New Roman" pitchFamily="18" charset="0"/>
                <a:cs typeface="Times New Roman" pitchFamily="18" charset="0"/>
              </a:rPr>
              <a:t>RESULTS &amp; SCREENSHOTS </a:t>
            </a:r>
            <a:endParaRPr lang="en-IN" dirty="0"/>
          </a:p>
        </p:txBody>
      </p:sp>
      <p:sp>
        <p:nvSpPr>
          <p:cNvPr id="10" name="Text Placeholder 9">
            <a:extLst>
              <a:ext uri="{FF2B5EF4-FFF2-40B4-BE49-F238E27FC236}">
                <a16:creationId xmlns:a16="http://schemas.microsoft.com/office/drawing/2014/main" id="{C6861736-9764-CFA3-1778-FCF13A58B321}"/>
              </a:ext>
            </a:extLst>
          </p:cNvPr>
          <p:cNvSpPr>
            <a:spLocks noGrp="1"/>
          </p:cNvSpPr>
          <p:nvPr>
            <p:ph type="body" idx="1"/>
          </p:nvPr>
        </p:nvSpPr>
        <p:spPr>
          <a:xfrm>
            <a:off x="1255713" y="5119684"/>
            <a:ext cx="4649783" cy="823912"/>
          </a:xfrm>
        </p:spPr>
        <p:txBody>
          <a:bodyPr/>
          <a:lstStyle/>
          <a:p>
            <a:r>
              <a:rPr lang="en-IN" sz="2400" dirty="0">
                <a:latin typeface="Times New Roman" pitchFamily="18" charset="0"/>
                <a:cs typeface="Times New Roman" pitchFamily="18" charset="0"/>
              </a:rPr>
              <a:t>Lip Movement Detection</a:t>
            </a:r>
            <a:endParaRPr lang="en-IN" dirty="0"/>
          </a:p>
        </p:txBody>
      </p:sp>
      <p:pic>
        <p:nvPicPr>
          <p:cNvPr id="17" name="Content Placeholder 16">
            <a:extLst>
              <a:ext uri="{FF2B5EF4-FFF2-40B4-BE49-F238E27FC236}">
                <a16:creationId xmlns:a16="http://schemas.microsoft.com/office/drawing/2014/main" id="{244E5526-CC46-5240-0F43-AB23F73CACB4}"/>
              </a:ext>
            </a:extLst>
          </p:cNvPr>
          <p:cNvPicPr>
            <a:picLocks noGrp="1" noChangeAspect="1"/>
          </p:cNvPicPr>
          <p:nvPr>
            <p:ph sz="half" idx="2"/>
          </p:nvPr>
        </p:nvPicPr>
        <p:blipFill>
          <a:blip r:embed="rId2"/>
          <a:stretch>
            <a:fillRect/>
          </a:stretch>
        </p:blipFill>
        <p:spPr>
          <a:xfrm>
            <a:off x="1164784" y="2249488"/>
            <a:ext cx="4831644" cy="2717800"/>
          </a:xfrm>
          <a:prstGeom prst="rect">
            <a:avLst/>
          </a:prstGeom>
        </p:spPr>
      </p:pic>
      <p:sp>
        <p:nvSpPr>
          <p:cNvPr id="12" name="Text Placeholder 11">
            <a:extLst>
              <a:ext uri="{FF2B5EF4-FFF2-40B4-BE49-F238E27FC236}">
                <a16:creationId xmlns:a16="http://schemas.microsoft.com/office/drawing/2014/main" id="{4E1F8FC1-D08C-0A45-373D-DF1BC30DB66C}"/>
              </a:ext>
            </a:extLst>
          </p:cNvPr>
          <p:cNvSpPr>
            <a:spLocks noGrp="1"/>
          </p:cNvSpPr>
          <p:nvPr>
            <p:ph type="body" sz="quarter" idx="3"/>
          </p:nvPr>
        </p:nvSpPr>
        <p:spPr>
          <a:xfrm>
            <a:off x="6799393" y="5119684"/>
            <a:ext cx="4646602" cy="823912"/>
          </a:xfrm>
        </p:spPr>
        <p:txBody>
          <a:bodyPr/>
          <a:lstStyle/>
          <a:p>
            <a:r>
              <a:rPr lang="en-IN" b="1" dirty="0">
                <a:latin typeface="Times New Roman" panose="02020603050405020304" pitchFamily="18" charset="0"/>
                <a:ea typeface="Times New Roman" panose="02020603050405020304" pitchFamily="18" charset="0"/>
              </a:rPr>
              <a:t>eye blinking detection</a:t>
            </a:r>
            <a:endParaRPr lang="en-IN" dirty="0"/>
          </a:p>
        </p:txBody>
      </p:sp>
      <p:pic>
        <p:nvPicPr>
          <p:cNvPr id="18" name="Content Placeholder 17">
            <a:extLst>
              <a:ext uri="{FF2B5EF4-FFF2-40B4-BE49-F238E27FC236}">
                <a16:creationId xmlns:a16="http://schemas.microsoft.com/office/drawing/2014/main" id="{6DF4922B-A9EB-A2FF-8017-4EA073A45838}"/>
              </a:ext>
            </a:extLst>
          </p:cNvPr>
          <p:cNvPicPr>
            <a:picLocks noGrp="1" noChangeAspect="1"/>
          </p:cNvPicPr>
          <p:nvPr>
            <p:ph sz="quarter" idx="4"/>
          </p:nvPr>
        </p:nvPicPr>
        <p:blipFill>
          <a:blip r:embed="rId3"/>
          <a:stretch>
            <a:fillRect/>
          </a:stretch>
        </p:blipFill>
        <p:spPr>
          <a:xfrm>
            <a:off x="6592447" y="2249488"/>
            <a:ext cx="4831644" cy="2717800"/>
          </a:xfrm>
          <a:prstGeom prst="rect">
            <a:avLst/>
          </a:prstGeom>
        </p:spPr>
      </p:pic>
    </p:spTree>
    <p:extLst>
      <p:ext uri="{BB962C8B-B14F-4D97-AF65-F5344CB8AC3E}">
        <p14:creationId xmlns:p14="http://schemas.microsoft.com/office/powerpoint/2010/main" val="3323085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EB2EB01-70B7-FC0B-F38C-8E2921605EFA}"/>
              </a:ext>
            </a:extLst>
          </p:cNvPr>
          <p:cNvSpPr>
            <a:spLocks noGrp="1"/>
          </p:cNvSpPr>
          <p:nvPr>
            <p:ph type="title"/>
          </p:nvPr>
        </p:nvSpPr>
        <p:spPr/>
        <p:txBody>
          <a:bodyPr/>
          <a:lstStyle/>
          <a:p>
            <a:r>
              <a:rPr lang="en-US" dirty="0"/>
              <a:t> </a:t>
            </a:r>
            <a:endParaRPr lang="en-IN" dirty="0"/>
          </a:p>
        </p:txBody>
      </p:sp>
      <p:sp>
        <p:nvSpPr>
          <p:cNvPr id="9" name="Text Placeholder 8">
            <a:extLst>
              <a:ext uri="{FF2B5EF4-FFF2-40B4-BE49-F238E27FC236}">
                <a16:creationId xmlns:a16="http://schemas.microsoft.com/office/drawing/2014/main" id="{4C193ED0-126C-58F2-B1A5-B3F9B32DEA1F}"/>
              </a:ext>
            </a:extLst>
          </p:cNvPr>
          <p:cNvSpPr>
            <a:spLocks noGrp="1"/>
          </p:cNvSpPr>
          <p:nvPr>
            <p:ph type="body" sz="half" idx="2"/>
          </p:nvPr>
        </p:nvSpPr>
        <p:spPr>
          <a:xfrm>
            <a:off x="1235318" y="2213619"/>
            <a:ext cx="3856037" cy="1639884"/>
          </a:xfrm>
        </p:spPr>
        <p:txBody>
          <a:bodyPr/>
          <a:lstStyle/>
          <a:p>
            <a:r>
              <a:rPr lang="en-IN" b="1" dirty="0">
                <a:latin typeface="Times New Roman" panose="02020603050405020304" pitchFamily="18" charset="0"/>
                <a:ea typeface="Times New Roman" panose="02020603050405020304" pitchFamily="18" charset="0"/>
              </a:rPr>
              <a:t>Fig 1.6: Message delivered to doctor and patient’s relative</a:t>
            </a:r>
          </a:p>
          <a:p>
            <a:r>
              <a:rPr lang="en-IN" dirty="0">
                <a:latin typeface="Times New Roman" panose="02020603050405020304" pitchFamily="18" charset="0"/>
              </a:rPr>
              <a:t>The fig 1.6 shows the message log of the doctor and the patient’s relative</a:t>
            </a:r>
            <a:endParaRPr lang="en-US" dirty="0"/>
          </a:p>
          <a:p>
            <a:endParaRPr lang="en-IN" dirty="0"/>
          </a:p>
        </p:txBody>
      </p:sp>
      <p:pic>
        <p:nvPicPr>
          <p:cNvPr id="11" name="Picture 10">
            <a:extLst>
              <a:ext uri="{FF2B5EF4-FFF2-40B4-BE49-F238E27FC236}">
                <a16:creationId xmlns:a16="http://schemas.microsoft.com/office/drawing/2014/main" id="{78F0A965-71B5-1231-2BD2-B5788272D2AB}"/>
              </a:ext>
            </a:extLst>
          </p:cNvPr>
          <p:cNvPicPr>
            <a:picLocks noChangeAspect="1"/>
          </p:cNvPicPr>
          <p:nvPr/>
        </p:nvPicPr>
        <p:blipFill rotWithShape="1">
          <a:blip r:embed="rId2"/>
          <a:srcRect t="4241" b="11017"/>
          <a:stretch/>
        </p:blipFill>
        <p:spPr>
          <a:xfrm>
            <a:off x="5791205" y="641343"/>
            <a:ext cx="2456337" cy="4784438"/>
          </a:xfrm>
          <a:prstGeom prst="rect">
            <a:avLst/>
          </a:prstGeom>
        </p:spPr>
      </p:pic>
      <p:pic>
        <p:nvPicPr>
          <p:cNvPr id="14" name="Content Placeholder 13">
            <a:extLst>
              <a:ext uri="{FF2B5EF4-FFF2-40B4-BE49-F238E27FC236}">
                <a16:creationId xmlns:a16="http://schemas.microsoft.com/office/drawing/2014/main" id="{7F9C1E3B-CAED-2A39-EB66-A5813DEA6B88}"/>
              </a:ext>
            </a:extLst>
          </p:cNvPr>
          <p:cNvPicPr>
            <a:picLocks noGrp="1" noChangeAspect="1"/>
          </p:cNvPicPr>
          <p:nvPr>
            <p:ph idx="1"/>
          </p:nvPr>
        </p:nvPicPr>
        <p:blipFill rotWithShape="1">
          <a:blip r:embed="rId3"/>
          <a:srcRect t="4642" b="3334"/>
          <a:stretch/>
        </p:blipFill>
        <p:spPr>
          <a:xfrm>
            <a:off x="8247542" y="641343"/>
            <a:ext cx="2327392" cy="4784437"/>
          </a:xfrm>
          <a:prstGeom prst="rect">
            <a:avLst/>
          </a:prstGeom>
        </p:spPr>
      </p:pic>
    </p:spTree>
    <p:extLst>
      <p:ext uri="{BB962C8B-B14F-4D97-AF65-F5344CB8AC3E}">
        <p14:creationId xmlns:p14="http://schemas.microsoft.com/office/powerpoint/2010/main" val="3350558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D21D6-1DD1-B22C-7EF9-669B7C0D7BC8}"/>
              </a:ext>
            </a:extLst>
          </p:cNvPr>
          <p:cNvSpPr>
            <a:spLocks noGrp="1"/>
          </p:cNvSpPr>
          <p:nvPr>
            <p:ph type="title"/>
          </p:nvPr>
        </p:nvSpPr>
        <p:spPr/>
        <p:txBody>
          <a:bodyPr/>
          <a:lstStyle/>
          <a:p>
            <a:pPr algn="ctr"/>
            <a:r>
              <a:rPr lang="en-US" sz="2800" b="1" dirty="0">
                <a:latin typeface="Times New Roman" panose="02020603050405020304" pitchFamily="18" charset="0"/>
                <a:cs typeface="Times New Roman" panose="02020603050405020304" pitchFamily="18" charset="0"/>
              </a:rPr>
              <a:t>Conclusion</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CE13177-9EA0-4111-15BB-24A80182CC86}"/>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A system design for monitoring system is expected for comma patients. For monitor live we are using OpenCV. For remove the noise, we are using Gaussian Blur algorithm. </a:t>
            </a:r>
          </a:p>
          <a:p>
            <a:r>
              <a:rPr lang="en-IN" dirty="0">
                <a:latin typeface="Times New Roman" panose="02020603050405020304" pitchFamily="18" charset="0"/>
                <a:cs typeface="Times New Roman" panose="02020603050405020304" pitchFamily="18" charset="0"/>
              </a:rPr>
              <a:t>For extract features we are using Histogram of Oriented Gradients (HOG). </a:t>
            </a:r>
          </a:p>
          <a:p>
            <a:r>
              <a:rPr lang="en-IN" dirty="0">
                <a:latin typeface="Times New Roman" panose="02020603050405020304" pitchFamily="18" charset="0"/>
                <a:cs typeface="Times New Roman" panose="02020603050405020304" pitchFamily="18" charset="0"/>
              </a:rPr>
              <a:t>For detection the coma patient’s activity/movements we are using HAAR cascade Classifier.</a:t>
            </a:r>
          </a:p>
        </p:txBody>
      </p:sp>
    </p:spTree>
    <p:extLst>
      <p:ext uri="{BB962C8B-B14F-4D97-AF65-F5344CB8AC3E}">
        <p14:creationId xmlns:p14="http://schemas.microsoft.com/office/powerpoint/2010/main" val="3394819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18B95-CC4C-53E5-C2C0-1323CF5D9FE9}"/>
              </a:ext>
            </a:extLst>
          </p:cNvPr>
          <p:cNvSpPr>
            <a:spLocks noGrp="1"/>
          </p:cNvSpPr>
          <p:nvPr>
            <p:ph type="title"/>
          </p:nvPr>
        </p:nvSpPr>
        <p:spPr/>
        <p:txBody>
          <a:bodyPr/>
          <a:lstStyle/>
          <a:p>
            <a:pPr algn="ctr"/>
            <a:r>
              <a:rPr lang="en-US" sz="2800" b="1" dirty="0">
                <a:effectLst/>
                <a:latin typeface="Times New Roman" panose="02020603050405020304" pitchFamily="18" charset="0"/>
                <a:ea typeface="Times New Roman" panose="02020603050405020304" pitchFamily="18" charset="0"/>
              </a:rPr>
              <a:t>References</a:t>
            </a:r>
            <a:endParaRPr lang="en-IN" sz="4800" dirty="0"/>
          </a:p>
        </p:txBody>
      </p:sp>
      <p:sp>
        <p:nvSpPr>
          <p:cNvPr id="3" name="Content Placeholder 2">
            <a:extLst>
              <a:ext uri="{FF2B5EF4-FFF2-40B4-BE49-F238E27FC236}">
                <a16:creationId xmlns:a16="http://schemas.microsoft.com/office/drawing/2014/main" id="{A37526EB-D0B8-4C73-8081-54C7911E43AA}"/>
              </a:ext>
            </a:extLst>
          </p:cNvPr>
          <p:cNvSpPr>
            <a:spLocks noGrp="1"/>
          </p:cNvSpPr>
          <p:nvPr>
            <p:ph idx="1"/>
          </p:nvPr>
        </p:nvSpPr>
        <p:spPr/>
        <p:txBody>
          <a:bodyPr/>
          <a:lstStyle/>
          <a:p>
            <a:pPr marL="111760" indent="0" algn="just">
              <a:lnSpc>
                <a:spcPct val="150000"/>
              </a:lnSpc>
              <a:buNone/>
            </a:pPr>
            <a:r>
              <a:rPr lang="en-US" sz="1800" dirty="0">
                <a:latin typeface="Times New Roman" panose="02020603050405020304" pitchFamily="18" charset="0"/>
                <a:cs typeface="Times New Roman" panose="02020603050405020304" pitchFamily="18" charset="0"/>
              </a:rPr>
              <a:t>[1] Munoz-</a:t>
            </a:r>
            <a:r>
              <a:rPr lang="en-US" sz="1800" dirty="0" err="1">
                <a:latin typeface="Times New Roman" panose="02020603050405020304" pitchFamily="18" charset="0"/>
                <a:cs typeface="Times New Roman" panose="02020603050405020304" pitchFamily="18" charset="0"/>
              </a:rPr>
              <a:t>Organero</a:t>
            </a:r>
            <a:r>
              <a:rPr lang="en-US" sz="1800" dirty="0">
                <a:latin typeface="Times New Roman" panose="02020603050405020304" pitchFamily="18" charset="0"/>
                <a:cs typeface="Times New Roman" panose="02020603050405020304" pitchFamily="18" charset="0"/>
              </a:rPr>
              <a:t> Mario (2018). Human Activity Recognition based on </a:t>
            </a:r>
            <a:r>
              <a:rPr lang="en-US" sz="1800" dirty="0" err="1">
                <a:latin typeface="Times New Roman" panose="02020603050405020304" pitchFamily="18" charset="0"/>
                <a:cs typeface="Times New Roman" panose="02020603050405020304" pitchFamily="18" charset="0"/>
              </a:rPr>
              <a:t>SingleSensor</a:t>
            </a:r>
            <a:r>
              <a:rPr lang="en-US" sz="1800" dirty="0">
                <a:latin typeface="Times New Roman" panose="02020603050405020304" pitchFamily="18" charset="0"/>
                <a:cs typeface="Times New Roman" panose="02020603050405020304" pitchFamily="18" charset="0"/>
              </a:rPr>
              <a:t> Square HV Acceleration Images and Convolution Neural Networks.</a:t>
            </a:r>
          </a:p>
          <a:p>
            <a:pPr marL="111760" indent="0" algn="just">
              <a:lnSpc>
                <a:spcPct val="150000"/>
              </a:lnSpc>
              <a:buNone/>
            </a:pPr>
            <a:r>
              <a:rPr lang="en-US" sz="1800" dirty="0">
                <a:latin typeface="Times New Roman" panose="02020603050405020304" pitchFamily="18" charset="0"/>
                <a:cs typeface="Times New Roman" panose="02020603050405020304" pitchFamily="18" charset="0"/>
              </a:rPr>
              <a:t>[2] Rong Liu, Ting Chen, Lu Huang (2020), Research on Human Activity </a:t>
            </a:r>
            <a:r>
              <a:rPr lang="en-US" sz="1800" dirty="0" err="1">
                <a:latin typeface="Times New Roman" panose="02020603050405020304" pitchFamily="18" charset="0"/>
                <a:cs typeface="Times New Roman" panose="02020603050405020304" pitchFamily="18" charset="0"/>
              </a:rPr>
              <a:t>RecognitionBased</a:t>
            </a:r>
            <a:r>
              <a:rPr lang="en-US" sz="1800" dirty="0">
                <a:latin typeface="Times New Roman" panose="02020603050405020304" pitchFamily="18" charset="0"/>
                <a:cs typeface="Times New Roman" panose="02020603050405020304" pitchFamily="18" charset="0"/>
              </a:rPr>
              <a:t> on Active Learning</a:t>
            </a:r>
          </a:p>
          <a:p>
            <a:pPr marL="111760" indent="0" algn="just">
              <a:lnSpc>
                <a:spcPct val="150000"/>
              </a:lnSpc>
              <a:buNone/>
            </a:pPr>
            <a:r>
              <a:rPr lang="en-US" sz="1800" dirty="0">
                <a:latin typeface="Times New Roman" panose="02020603050405020304" pitchFamily="18" charset="0"/>
                <a:cs typeface="Times New Roman" panose="02020603050405020304" pitchFamily="18" charset="0"/>
              </a:rPr>
              <a:t>[3] Lau Bee </a:t>
            </a:r>
            <a:r>
              <a:rPr lang="en-US" sz="1800" dirty="0" err="1">
                <a:latin typeface="Times New Roman" panose="02020603050405020304" pitchFamily="18" charset="0"/>
                <a:cs typeface="Times New Roman" panose="02020603050405020304" pitchFamily="18" charset="0"/>
              </a:rPr>
              <a:t>Theng</a:t>
            </a:r>
            <a:r>
              <a:rPr lang="en-US" sz="1800" dirty="0">
                <a:latin typeface="Times New Roman" panose="02020603050405020304" pitchFamily="18" charset="0"/>
                <a:cs typeface="Times New Roman" panose="02020603050405020304" pitchFamily="18" charset="0"/>
              </a:rPr>
              <a:t> (2019). Human Activity Recognition: A Review, on Image Processing.</a:t>
            </a:r>
          </a:p>
          <a:p>
            <a:pPr marL="111760" indent="0" algn="just">
              <a:lnSpc>
                <a:spcPct val="150000"/>
              </a:lnSpc>
              <a:buNone/>
            </a:pPr>
            <a:r>
              <a:rPr lang="en-US" sz="1800" dirty="0">
                <a:latin typeface="Times New Roman" panose="02020603050405020304" pitchFamily="18" charset="0"/>
                <a:cs typeface="Times New Roman" panose="02020603050405020304" pitchFamily="18" charset="0"/>
              </a:rPr>
              <a:t>[4] </a:t>
            </a:r>
            <a:r>
              <a:rPr lang="en-US" sz="1800" dirty="0" err="1">
                <a:latin typeface="Times New Roman" panose="02020603050405020304" pitchFamily="18" charset="0"/>
                <a:cs typeface="Times New Roman" panose="02020603050405020304" pitchFamily="18" charset="0"/>
              </a:rPr>
              <a:t>Ms.Shikha</a:t>
            </a:r>
            <a:r>
              <a:rPr lang="en-US" sz="1800" dirty="0">
                <a:latin typeface="Times New Roman" panose="02020603050405020304" pitchFamily="18" charset="0"/>
                <a:cs typeface="Times New Roman" panose="02020603050405020304" pitchFamily="18" charset="0"/>
              </a:rPr>
              <a:t>, Rohan Kumar, </a:t>
            </a:r>
            <a:r>
              <a:rPr lang="en-US" sz="1800" dirty="0" err="1">
                <a:latin typeface="Times New Roman" panose="02020603050405020304" pitchFamily="18" charset="0"/>
                <a:cs typeface="Times New Roman" panose="02020603050405020304" pitchFamily="18" charset="0"/>
              </a:rPr>
              <a:t>Shivam</a:t>
            </a:r>
            <a:r>
              <a:rPr lang="en-US" sz="1800" dirty="0">
                <a:latin typeface="Times New Roman" panose="02020603050405020304" pitchFamily="18" charset="0"/>
                <a:cs typeface="Times New Roman" panose="02020603050405020304" pitchFamily="18" charset="0"/>
              </a:rPr>
              <a:t> Aggarwal, </a:t>
            </a:r>
            <a:r>
              <a:rPr lang="en-US" sz="1800" dirty="0" err="1">
                <a:latin typeface="Times New Roman" panose="02020603050405020304" pitchFamily="18" charset="0"/>
                <a:cs typeface="Times New Roman" panose="02020603050405020304" pitchFamily="18" charset="0"/>
              </a:rPr>
              <a:t>Shrey</a:t>
            </a:r>
            <a:r>
              <a:rPr lang="en-US" sz="1800" dirty="0">
                <a:latin typeface="Times New Roman" panose="02020603050405020304" pitchFamily="18" charset="0"/>
                <a:cs typeface="Times New Roman" panose="02020603050405020304" pitchFamily="18" charset="0"/>
              </a:rPr>
              <a:t> Jain (2020). Human </a:t>
            </a:r>
            <a:r>
              <a:rPr lang="en-US" sz="1800" dirty="0" err="1">
                <a:latin typeface="Times New Roman" panose="02020603050405020304" pitchFamily="18" charset="0"/>
                <a:cs typeface="Times New Roman" panose="02020603050405020304" pitchFamily="18" charset="0"/>
              </a:rPr>
              <a:t>ActivityRecognition</a:t>
            </a:r>
            <a:r>
              <a:rPr lang="en-US" sz="1800" dirty="0">
                <a:latin typeface="Times New Roman" panose="02020603050405020304" pitchFamily="18" charset="0"/>
                <a:cs typeface="Times New Roman" panose="02020603050405020304" pitchFamily="18" charset="0"/>
              </a:rPr>
              <a:t> on CNN-RESNET-34.</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276941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2BD583-A318-FCE8-B2BB-501718C0ABAB}"/>
              </a:ext>
            </a:extLst>
          </p:cNvPr>
          <p:cNvSpPr>
            <a:spLocks noGrp="1"/>
          </p:cNvSpPr>
          <p:nvPr>
            <p:ph type="ctrTitle"/>
          </p:nvPr>
        </p:nvSpPr>
        <p:spPr>
          <a:xfrm>
            <a:off x="1815355" y="2998290"/>
            <a:ext cx="8825658" cy="861420"/>
          </a:xfrm>
        </p:spPr>
        <p:txBody>
          <a:bodyPr>
            <a:normAutofit/>
          </a:bodyPr>
          <a:lstStyle/>
          <a:p>
            <a:pPr algn="ctr"/>
            <a:r>
              <a:rPr lang="en-IN" dirty="0">
                <a:latin typeface="Times New Roman" panose="02020603050405020304" pitchFamily="18" charset="0"/>
                <a:cs typeface="Times New Roman" panose="02020603050405020304" pitchFamily="18" charset="0"/>
              </a:rPr>
              <a:t>THANK YOU! </a:t>
            </a:r>
          </a:p>
        </p:txBody>
      </p:sp>
      <p:sp>
        <p:nvSpPr>
          <p:cNvPr id="5" name="Subtitle 4">
            <a:extLst>
              <a:ext uri="{FF2B5EF4-FFF2-40B4-BE49-F238E27FC236}">
                <a16:creationId xmlns:a16="http://schemas.microsoft.com/office/drawing/2014/main" id="{B0267506-FD85-E9B0-B858-AE9B6798DCAC}"/>
              </a:ext>
            </a:extLst>
          </p:cNvPr>
          <p:cNvSpPr>
            <a:spLocks noGrp="1"/>
          </p:cNvSpPr>
          <p:nvPr>
            <p:ph type="subTitle" idx="1"/>
          </p:nvPr>
        </p:nvSpPr>
        <p:spPr>
          <a:xfrm>
            <a:off x="5383210" y="3859710"/>
            <a:ext cx="1689948" cy="1098486"/>
          </a:xfrm>
        </p:spPr>
        <p:txBody>
          <a:bodyPr>
            <a:normAutofit/>
          </a:bodyPr>
          <a:lstStyle/>
          <a:p>
            <a:r>
              <a:rPr lang="en-IN" sz="4000" dirty="0"/>
              <a:t> </a:t>
            </a:r>
          </a:p>
        </p:txBody>
      </p:sp>
    </p:spTree>
    <p:extLst>
      <p:ext uri="{BB962C8B-B14F-4D97-AF65-F5344CB8AC3E}">
        <p14:creationId xmlns:p14="http://schemas.microsoft.com/office/powerpoint/2010/main" val="506463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F58C3D1-3B94-E8DA-B53E-5E2C3FA66046}"/>
              </a:ext>
            </a:extLst>
          </p:cNvPr>
          <p:cNvSpPr>
            <a:spLocks noGrp="1"/>
          </p:cNvSpPr>
          <p:nvPr>
            <p:ph type="title"/>
          </p:nvPr>
        </p:nvSpPr>
        <p:spPr>
          <a:xfrm>
            <a:off x="1418502" y="3007518"/>
            <a:ext cx="4058662" cy="842963"/>
          </a:xfrm>
        </p:spPr>
        <p:txBody>
          <a:bodyPr/>
          <a:lstStyle/>
          <a:p>
            <a:r>
              <a:rPr lang="en-US" dirty="0">
                <a:latin typeface="Times New Roman" panose="02020603050405020304" pitchFamily="18" charset="0"/>
                <a:cs typeface="Times New Roman" panose="02020603050405020304" pitchFamily="18" charset="0"/>
              </a:rPr>
              <a:t>CONTENTS</a:t>
            </a:r>
            <a:endParaRPr lang="en-IN"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C820BD64-6A7F-E385-1193-0888330FA139}"/>
              </a:ext>
            </a:extLst>
          </p:cNvPr>
          <p:cNvSpPr>
            <a:spLocks noGrp="1"/>
          </p:cNvSpPr>
          <p:nvPr>
            <p:ph type="body" idx="1"/>
          </p:nvPr>
        </p:nvSpPr>
        <p:spPr>
          <a:xfrm>
            <a:off x="6895558" y="1251284"/>
            <a:ext cx="4141487" cy="5117432"/>
          </a:xfrm>
        </p:spPr>
        <p:txBody>
          <a:bodyPr>
            <a:normAutofit fontScale="70000" lnSpcReduction="20000"/>
          </a:bodyPr>
          <a:lstStyle/>
          <a:p>
            <a:pPr marL="342900" indent="-342900">
              <a:buFont typeface="Arial" panose="020B0604020202020204" pitchFamily="34" charset="0"/>
              <a:buChar char="•"/>
            </a:pPr>
            <a:r>
              <a:rPr lang="en-US" sz="2200" cap="none" dirty="0">
                <a:solidFill>
                  <a:schemeClr val="tx1"/>
                </a:solidFill>
                <a:latin typeface="Times New Roman" panose="02020603050405020304" pitchFamily="18" charset="0"/>
                <a:cs typeface="Times New Roman" panose="02020603050405020304" pitchFamily="18" charset="0"/>
              </a:rPr>
              <a:t>Abstract</a:t>
            </a:r>
          </a:p>
          <a:p>
            <a:pPr marL="342900" indent="-342900">
              <a:buFont typeface="Arial" panose="020B0604020202020204" pitchFamily="34" charset="0"/>
              <a:buChar char="•"/>
            </a:pPr>
            <a:r>
              <a:rPr lang="en-US" sz="2200" cap="none" dirty="0">
                <a:solidFill>
                  <a:schemeClr val="tx1"/>
                </a:solidFill>
                <a:latin typeface="Times New Roman" panose="02020603050405020304" pitchFamily="18" charset="0"/>
                <a:cs typeface="Times New Roman" panose="02020603050405020304" pitchFamily="18" charset="0"/>
              </a:rPr>
              <a:t>Introduction </a:t>
            </a:r>
          </a:p>
          <a:p>
            <a:pPr marL="342900" indent="-342900">
              <a:buFont typeface="Arial" panose="020B0604020202020204" pitchFamily="34" charset="0"/>
              <a:buChar char="•"/>
            </a:pPr>
            <a:r>
              <a:rPr lang="en-US" sz="2200" cap="none" dirty="0">
                <a:solidFill>
                  <a:schemeClr val="tx1"/>
                </a:solidFill>
                <a:latin typeface="Times New Roman" panose="02020603050405020304" pitchFamily="18" charset="0"/>
                <a:cs typeface="Times New Roman" panose="02020603050405020304" pitchFamily="18" charset="0"/>
              </a:rPr>
              <a:t>Problem Statement</a:t>
            </a:r>
          </a:p>
          <a:p>
            <a:pPr marL="342900" indent="-342900">
              <a:buFont typeface="Arial" panose="020B0604020202020204" pitchFamily="34" charset="0"/>
              <a:buChar char="•"/>
            </a:pPr>
            <a:r>
              <a:rPr lang="en-US" sz="2200" cap="none" dirty="0">
                <a:solidFill>
                  <a:schemeClr val="tx1"/>
                </a:solidFill>
                <a:latin typeface="Times New Roman" panose="02020603050405020304" pitchFamily="18" charset="0"/>
                <a:cs typeface="Times New Roman" panose="02020603050405020304" pitchFamily="18" charset="0"/>
              </a:rPr>
              <a:t>Objective</a:t>
            </a:r>
          </a:p>
          <a:p>
            <a:pPr marL="342900" indent="-342900">
              <a:buFont typeface="Arial" panose="020B0604020202020204" pitchFamily="34" charset="0"/>
              <a:buChar char="•"/>
            </a:pPr>
            <a:r>
              <a:rPr lang="en-US" sz="2200" cap="none" dirty="0">
                <a:solidFill>
                  <a:schemeClr val="tx1"/>
                </a:solidFill>
                <a:latin typeface="Times New Roman" panose="02020603050405020304" pitchFamily="18" charset="0"/>
                <a:cs typeface="Times New Roman" panose="02020603050405020304" pitchFamily="18" charset="0"/>
              </a:rPr>
              <a:t>Literature Survey</a:t>
            </a:r>
          </a:p>
          <a:p>
            <a:pPr marL="342900" indent="-342900">
              <a:buFont typeface="Arial" panose="020B0604020202020204" pitchFamily="34" charset="0"/>
              <a:buChar char="•"/>
            </a:pPr>
            <a:r>
              <a:rPr lang="en-US" sz="2200" cap="none" dirty="0">
                <a:solidFill>
                  <a:schemeClr val="tx1"/>
                </a:solidFill>
                <a:latin typeface="Times New Roman" panose="02020603050405020304" pitchFamily="18" charset="0"/>
                <a:cs typeface="Times New Roman" panose="02020603050405020304" pitchFamily="18" charset="0"/>
              </a:rPr>
              <a:t>System Requirements</a:t>
            </a:r>
          </a:p>
          <a:p>
            <a:pPr marL="342900" indent="-342900">
              <a:buFont typeface="Arial" panose="020B0604020202020204" pitchFamily="34" charset="0"/>
              <a:buChar char="•"/>
            </a:pPr>
            <a:r>
              <a:rPr lang="en-US" sz="2200" cap="none" dirty="0">
                <a:solidFill>
                  <a:schemeClr val="tx1"/>
                </a:solidFill>
                <a:latin typeface="Times New Roman" panose="02020603050405020304" pitchFamily="18" charset="0"/>
                <a:cs typeface="Times New Roman" panose="02020603050405020304" pitchFamily="18" charset="0"/>
              </a:rPr>
              <a:t>Proposed System</a:t>
            </a:r>
          </a:p>
          <a:p>
            <a:pPr marL="342900" indent="-342900">
              <a:buFont typeface="Arial" panose="020B0604020202020204" pitchFamily="34" charset="0"/>
              <a:buChar char="•"/>
            </a:pPr>
            <a:r>
              <a:rPr lang="en-US" sz="2200" cap="none" dirty="0">
                <a:solidFill>
                  <a:schemeClr val="tx1"/>
                </a:solidFill>
                <a:latin typeface="Times New Roman" panose="02020603050405020304" pitchFamily="18" charset="0"/>
                <a:cs typeface="Times New Roman" panose="02020603050405020304" pitchFamily="18" charset="0"/>
              </a:rPr>
              <a:t>Advantages</a:t>
            </a:r>
          </a:p>
          <a:p>
            <a:pPr marL="342900" indent="-342900">
              <a:buFont typeface="Arial" panose="020B0604020202020204" pitchFamily="34" charset="0"/>
              <a:buChar char="•"/>
            </a:pPr>
            <a:r>
              <a:rPr lang="en-US" sz="2200" cap="none" dirty="0">
                <a:solidFill>
                  <a:schemeClr val="tx1"/>
                </a:solidFill>
                <a:latin typeface="Times New Roman" panose="02020603050405020304" pitchFamily="18" charset="0"/>
                <a:cs typeface="Times New Roman" panose="02020603050405020304" pitchFamily="18" charset="0"/>
              </a:rPr>
              <a:t>Modules</a:t>
            </a:r>
          </a:p>
          <a:p>
            <a:pPr marL="342900" indent="-342900">
              <a:buFont typeface="Arial" panose="020B0604020202020204" pitchFamily="34" charset="0"/>
              <a:buChar char="•"/>
            </a:pPr>
            <a:r>
              <a:rPr lang="en-US" sz="2200" cap="none" dirty="0">
                <a:solidFill>
                  <a:schemeClr val="tx1"/>
                </a:solidFill>
                <a:latin typeface="Times New Roman" panose="02020603050405020304" pitchFamily="18" charset="0"/>
                <a:cs typeface="Times New Roman" panose="02020603050405020304" pitchFamily="18" charset="0"/>
              </a:rPr>
              <a:t>Modules  Description</a:t>
            </a:r>
          </a:p>
          <a:p>
            <a:pPr marL="342900" indent="-342900">
              <a:buFont typeface="Arial" panose="020B0604020202020204" pitchFamily="34" charset="0"/>
              <a:buChar char="•"/>
            </a:pPr>
            <a:r>
              <a:rPr lang="en-US" sz="2200" cap="none" dirty="0">
                <a:solidFill>
                  <a:schemeClr val="tx1"/>
                </a:solidFill>
                <a:latin typeface="Times New Roman" panose="02020603050405020304" pitchFamily="18" charset="0"/>
                <a:cs typeface="Times New Roman" panose="02020603050405020304" pitchFamily="18" charset="0"/>
              </a:rPr>
              <a:t>System Architecture</a:t>
            </a:r>
          </a:p>
          <a:p>
            <a:pPr marL="342900" indent="-342900">
              <a:buFont typeface="Arial" panose="020B0604020202020204" pitchFamily="34" charset="0"/>
              <a:buChar char="•"/>
            </a:pPr>
            <a:r>
              <a:rPr lang="en-US" sz="2200" cap="none" dirty="0">
                <a:solidFill>
                  <a:schemeClr val="tx1"/>
                </a:solidFill>
                <a:latin typeface="Times New Roman" panose="02020603050405020304" pitchFamily="18" charset="0"/>
                <a:cs typeface="Times New Roman" panose="02020603050405020304" pitchFamily="18" charset="0"/>
              </a:rPr>
              <a:t>Result and Screenshots</a:t>
            </a:r>
          </a:p>
          <a:p>
            <a:pPr marL="342900" indent="-342900">
              <a:buFont typeface="Arial" panose="020B0604020202020204" pitchFamily="34" charset="0"/>
              <a:buChar char="•"/>
            </a:pPr>
            <a:r>
              <a:rPr lang="en-US" sz="2200" cap="none" dirty="0">
                <a:solidFill>
                  <a:schemeClr val="tx1"/>
                </a:solidFill>
                <a:latin typeface="Times New Roman" panose="02020603050405020304" pitchFamily="18" charset="0"/>
                <a:cs typeface="Times New Roman" panose="02020603050405020304" pitchFamily="18" charset="0"/>
              </a:rPr>
              <a:t>Conclusion</a:t>
            </a:r>
          </a:p>
          <a:p>
            <a:pPr marL="342900" indent="-342900">
              <a:buFont typeface="Arial" panose="020B0604020202020204" pitchFamily="34" charset="0"/>
              <a:buChar char="•"/>
            </a:pPr>
            <a:r>
              <a:rPr lang="en-US" sz="2200" cap="none" dirty="0">
                <a:solidFill>
                  <a:schemeClr val="tx1"/>
                </a:solidFill>
                <a:latin typeface="Times New Roman" panose="02020603050405020304" pitchFamily="18" charset="0"/>
                <a:cs typeface="Times New Roman" panose="02020603050405020304" pitchFamily="18" charset="0"/>
              </a:rPr>
              <a:t>References</a:t>
            </a:r>
          </a:p>
          <a:p>
            <a:endParaRPr lang="en-IN" dirty="0"/>
          </a:p>
        </p:txBody>
      </p:sp>
    </p:spTree>
    <p:extLst>
      <p:ext uri="{BB962C8B-B14F-4D97-AF65-F5344CB8AC3E}">
        <p14:creationId xmlns:p14="http://schemas.microsoft.com/office/powerpoint/2010/main" val="4074593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A91C3-91DF-7758-9BED-93322C3BC639}"/>
              </a:ext>
            </a:extLst>
          </p:cNvPr>
          <p:cNvSpPr>
            <a:spLocks noGrp="1"/>
          </p:cNvSpPr>
          <p:nvPr>
            <p:ph type="title"/>
          </p:nvPr>
        </p:nvSpPr>
        <p:spPr/>
        <p:txBody>
          <a:bodyPr/>
          <a:lstStyle/>
          <a:p>
            <a:pPr algn="ctr"/>
            <a:r>
              <a:rPr lang="en-US" sz="2800" b="1" dirty="0">
                <a:effectLst/>
                <a:latin typeface="Times New Roman" panose="02020603050405020304" pitchFamily="18" charset="0"/>
                <a:ea typeface="Times New Roman" panose="02020603050405020304" pitchFamily="18" charset="0"/>
              </a:rPr>
              <a:t>ABSTRACT</a:t>
            </a:r>
            <a:endParaRPr lang="en-IN" sz="4800" b="1" dirty="0"/>
          </a:p>
        </p:txBody>
      </p:sp>
      <p:sp>
        <p:nvSpPr>
          <p:cNvPr id="3" name="Content Placeholder 2">
            <a:extLst>
              <a:ext uri="{FF2B5EF4-FFF2-40B4-BE49-F238E27FC236}">
                <a16:creationId xmlns:a16="http://schemas.microsoft.com/office/drawing/2014/main" id="{A38D89C9-72A1-B3CB-76E9-C77F1BE64021}"/>
              </a:ext>
            </a:extLst>
          </p:cNvPr>
          <p:cNvSpPr>
            <a:spLocks noGrp="1"/>
          </p:cNvSpPr>
          <p:nvPr>
            <p:ph idx="1"/>
          </p:nvPr>
        </p:nvSpPr>
        <p:spPr/>
        <p:txBody>
          <a:bodyPr>
            <a:normAutofit fontScale="92500" lnSpcReduction="20000"/>
          </a:bodyPr>
          <a:lstStyle/>
          <a:p>
            <a:pPr marL="342900" indent="-342900" algn="just">
              <a:lnSpc>
                <a:spcPct val="150000"/>
              </a:lnSpc>
              <a:buFont typeface="Arial" pitchFamily="34" charset="0"/>
              <a:buChar char="•"/>
            </a:pPr>
            <a:r>
              <a:rPr lang="en-US" sz="1800" dirty="0">
                <a:latin typeface="Times New Roman" panose="02020603050405020304" pitchFamily="18" charset="0"/>
                <a:cs typeface="Times New Roman" panose="02020603050405020304" pitchFamily="18" charset="0"/>
              </a:rPr>
              <a:t>In this project, a health monitoring system for the coma patient based on the computer vision is implemented.</a:t>
            </a:r>
          </a:p>
          <a:p>
            <a:pPr marL="342900" indent="-342900" algn="just">
              <a:lnSpc>
                <a:spcPct val="150000"/>
              </a:lnSpc>
              <a:buFont typeface="Arial" pitchFamily="34" charset="0"/>
              <a:buChar char="•"/>
            </a:pPr>
            <a:r>
              <a:rPr lang="en-US" sz="1800" dirty="0">
                <a:latin typeface="Times New Roman" panose="02020603050405020304" pitchFamily="18" charset="0"/>
                <a:cs typeface="Times New Roman" panose="02020603050405020304" pitchFamily="18" charset="0"/>
              </a:rPr>
              <a:t> Computer vision as a new technology which facilitates the process of extracting, analyzing and sending data with high efficiency</a:t>
            </a:r>
            <a:r>
              <a:rPr lang="en-IN" altLang="en-US"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itchFamily="34" charset="0"/>
              <a:buChar char="•"/>
            </a:pPr>
            <a:r>
              <a:rPr lang="en-US" sz="1800" dirty="0">
                <a:latin typeface="Times New Roman" panose="02020603050405020304" pitchFamily="18" charset="0"/>
                <a:cs typeface="Times New Roman" panose="02020603050405020304" pitchFamily="18" charset="0"/>
              </a:rPr>
              <a:t>In this proposed system, four health parameters, lip movement, hand movement, leg movement and eye blinks are monitored. </a:t>
            </a:r>
          </a:p>
          <a:p>
            <a:pPr marL="342900" indent="-342900" algn="just">
              <a:lnSpc>
                <a:spcPct val="150000"/>
              </a:lnSpc>
              <a:buFont typeface="Arial" pitchFamily="34" charset="0"/>
              <a:buChar char="•"/>
            </a:pPr>
            <a:r>
              <a:rPr lang="en-US" sz="1800" dirty="0">
                <a:latin typeface="Times New Roman" panose="02020603050405020304" pitchFamily="18" charset="0"/>
                <a:cs typeface="Times New Roman" panose="02020603050405020304" pitchFamily="18" charset="0"/>
              </a:rPr>
              <a:t>By integrating these four parameters with live monitoring module and/or a SMS API module, the need for clinical staff and accompanying persons will be less as the systems allows relatives and staff to monitor the coma patient system or receive notification based on the patient’s status changes.</a:t>
            </a:r>
          </a:p>
        </p:txBody>
      </p:sp>
    </p:spTree>
    <p:extLst>
      <p:ext uri="{BB962C8B-B14F-4D97-AF65-F5344CB8AC3E}">
        <p14:creationId xmlns:p14="http://schemas.microsoft.com/office/powerpoint/2010/main" val="2614064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3A938-A34A-AD1C-B526-5B8C660BC5FD}"/>
              </a:ext>
            </a:extLst>
          </p:cNvPr>
          <p:cNvSpPr>
            <a:spLocks noGrp="1"/>
          </p:cNvSpPr>
          <p:nvPr>
            <p:ph type="title"/>
          </p:nvPr>
        </p:nvSpPr>
        <p:spPr>
          <a:xfrm>
            <a:off x="1154954" y="973667"/>
            <a:ext cx="9411446" cy="965199"/>
          </a:xfrm>
        </p:spPr>
        <p:txBody>
          <a:bodyPr/>
          <a:lstStyle/>
          <a:p>
            <a:pPr algn="ctr"/>
            <a:r>
              <a:rPr lang="en-US" b="1" kern="0" spc="0" dirty="0">
                <a:effectLst/>
                <a:latin typeface="Times New Roman" panose="02020603050405020304" pitchFamily="18" charset="0"/>
                <a:ea typeface="Times New Roman" panose="02020603050405020304" pitchFamily="18" charset="0"/>
              </a:rPr>
              <a:t>Introduction</a:t>
            </a:r>
            <a:endParaRPr lang="en-IN" sz="6000" dirty="0"/>
          </a:p>
        </p:txBody>
      </p:sp>
      <p:sp>
        <p:nvSpPr>
          <p:cNvPr id="3" name="Content Placeholder 2">
            <a:extLst>
              <a:ext uri="{FF2B5EF4-FFF2-40B4-BE49-F238E27FC236}">
                <a16:creationId xmlns:a16="http://schemas.microsoft.com/office/drawing/2014/main" id="{F0A4B91C-889B-02C1-D5B0-E2F4A1047894}"/>
              </a:ext>
            </a:extLst>
          </p:cNvPr>
          <p:cNvSpPr>
            <a:spLocks noGrp="1"/>
          </p:cNvSpPr>
          <p:nvPr>
            <p:ph idx="1"/>
          </p:nvPr>
        </p:nvSpPr>
        <p:spPr/>
        <p:txBody>
          <a:bodyPr>
            <a:normAutofit fontScale="85000" lnSpcReduction="10000"/>
          </a:bodyPr>
          <a:lstStyle/>
          <a:p>
            <a:pPr>
              <a:buFont typeface="Arial" pitchFamily="34" charset="0"/>
              <a:buChar char="•"/>
            </a:pPr>
            <a:r>
              <a:rPr lang="en-IN" sz="1800" dirty="0">
                <a:latin typeface="Times New Roman" pitchFamily="18" charset="0"/>
                <a:cs typeface="Times New Roman" pitchFamily="18" charset="0"/>
              </a:rPr>
              <a:t>Coma or unconsciousness is a medical state wherein the patient cannot respond to any internal or external stimulus.</a:t>
            </a:r>
          </a:p>
          <a:p>
            <a:endParaRPr lang="en-IN" sz="1800" dirty="0">
              <a:latin typeface="Times New Roman" pitchFamily="18" charset="0"/>
              <a:cs typeface="Times New Roman" pitchFamily="18" charset="0"/>
            </a:endParaRPr>
          </a:p>
          <a:p>
            <a:pPr>
              <a:buFont typeface="Arial" pitchFamily="34" charset="0"/>
              <a:buChar char="•"/>
            </a:pPr>
            <a:r>
              <a:rPr lang="en-IN" sz="1800" dirty="0">
                <a:latin typeface="Times New Roman" pitchFamily="18" charset="0"/>
                <a:cs typeface="Times New Roman" pitchFamily="18" charset="0"/>
              </a:rPr>
              <a:t> The coma patient’s heart is still beating however he/she is unaware of his surrounding environment and has no physical control over his/her entire body.</a:t>
            </a:r>
          </a:p>
          <a:p>
            <a:endParaRPr lang="en-IN" sz="1800" dirty="0">
              <a:latin typeface="Times New Roman" pitchFamily="18" charset="0"/>
              <a:cs typeface="Times New Roman" pitchFamily="18" charset="0"/>
            </a:endParaRPr>
          </a:p>
          <a:p>
            <a:pPr>
              <a:buFont typeface="Arial" pitchFamily="34" charset="0"/>
              <a:buChar char="•"/>
            </a:pPr>
            <a:r>
              <a:rPr lang="en-IN" sz="1800" dirty="0">
                <a:latin typeface="Times New Roman" pitchFamily="18" charset="0"/>
                <a:cs typeface="Times New Roman" pitchFamily="18" charset="0"/>
              </a:rPr>
              <a:t> Such continuous monitoring needs to measure the vital parameters at least for every 15 seconds until the patient’s condition becomes stable.</a:t>
            </a:r>
          </a:p>
          <a:p>
            <a:pPr>
              <a:buFont typeface="Arial" pitchFamily="34" charset="0"/>
              <a:buChar char="•"/>
            </a:pPr>
            <a:endParaRPr lang="en-IN" sz="1800" dirty="0">
              <a:latin typeface="Times New Roman" pitchFamily="18" charset="0"/>
              <a:cs typeface="Times New Roman" pitchFamily="18" charset="0"/>
            </a:endParaRPr>
          </a:p>
          <a:p>
            <a:pPr>
              <a:buFont typeface="Arial" pitchFamily="34" charset="0"/>
              <a:buChar char="•"/>
            </a:pPr>
            <a:r>
              <a:rPr lang="en-IN" sz="1800" dirty="0">
                <a:latin typeface="Times New Roman" pitchFamily="18" charset="0"/>
                <a:cs typeface="Times New Roman" pitchFamily="18" charset="0"/>
              </a:rPr>
              <a:t> Monitoring of coma patients is different from monitoring the normal patients as it is very tough job for the paramedical staff to continuously monitor each patient’s 24 hours since the proportion of staff to patient is very low.</a:t>
            </a:r>
          </a:p>
          <a:p>
            <a:pPr>
              <a:buFont typeface="Wingdings" panose="05000000000000000000" pitchFamily="2" charset="2"/>
              <a:buChar char="q"/>
            </a:pPr>
            <a:endParaRPr lang="en-IN" dirty="0"/>
          </a:p>
        </p:txBody>
      </p:sp>
    </p:spTree>
    <p:extLst>
      <p:ext uri="{BB962C8B-B14F-4D97-AF65-F5344CB8AC3E}">
        <p14:creationId xmlns:p14="http://schemas.microsoft.com/office/powerpoint/2010/main" val="2271206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D44E3-1BA1-87A5-4A74-258DF5DAC8BB}"/>
              </a:ext>
            </a:extLst>
          </p:cNvPr>
          <p:cNvSpPr>
            <a:spLocks noGrp="1"/>
          </p:cNvSpPr>
          <p:nvPr>
            <p:ph type="title"/>
          </p:nvPr>
        </p:nvSpPr>
        <p:spPr>
          <a:xfrm>
            <a:off x="1154954" y="973667"/>
            <a:ext cx="9724713" cy="1041399"/>
          </a:xfrm>
        </p:spPr>
        <p:txBody>
          <a:bodyPr/>
          <a:lstStyle/>
          <a:p>
            <a:pPr algn="ctr"/>
            <a:r>
              <a:rPr lang="en-US" sz="2800" b="1" spc="-20" dirty="0">
                <a:effectLst/>
                <a:latin typeface="Times New Roman" panose="02020603050405020304" pitchFamily="18" charset="0"/>
                <a:ea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39BF6DDD-F424-F714-A262-2DBD70BE20AD}"/>
              </a:ext>
            </a:extLst>
          </p:cNvPr>
          <p:cNvSpPr>
            <a:spLocks noGrp="1"/>
          </p:cNvSpPr>
          <p:nvPr>
            <p:ph idx="1"/>
          </p:nvPr>
        </p:nvSpPr>
        <p:spPr/>
        <p:txBody>
          <a:bodyPr>
            <a:normAutofit fontScale="85000" lnSpcReduction="10000"/>
          </a:bodyPr>
          <a:lstStyle/>
          <a:p>
            <a:r>
              <a:rPr lang="en-IN" dirty="0">
                <a:latin typeface="Times New Roman" panose="02020603050405020304" pitchFamily="18" charset="0"/>
                <a:cs typeface="Times New Roman" panose="02020603050405020304" pitchFamily="18" charset="0"/>
              </a:rPr>
              <a:t>The coma patient’s heart is still beating however he/she is unaware of his surrounding environment and has no physical control over his/her entire body. </a:t>
            </a:r>
          </a:p>
          <a:p>
            <a:r>
              <a:rPr lang="en-IN" dirty="0">
                <a:latin typeface="Times New Roman" panose="02020603050405020304" pitchFamily="18" charset="0"/>
                <a:cs typeface="Times New Roman" panose="02020603050405020304" pitchFamily="18" charset="0"/>
              </a:rPr>
              <a:t>Such cases require a serious attention and continuous monitoring to save the patient’s life. </a:t>
            </a:r>
          </a:p>
          <a:p>
            <a:r>
              <a:rPr lang="en-IN" dirty="0">
                <a:latin typeface="Times New Roman" panose="02020603050405020304" pitchFamily="18" charset="0"/>
                <a:cs typeface="Times New Roman" panose="02020603050405020304" pitchFamily="18" charset="0"/>
              </a:rPr>
              <a:t>Such continuous monitoring needs to measure the vital parameters at least for every 15 seconds until the patient’s condition becomes stable.</a:t>
            </a:r>
          </a:p>
          <a:p>
            <a:r>
              <a:rPr lang="en-IN" dirty="0">
                <a:latin typeface="Times New Roman" panose="02020603050405020304" pitchFamily="18" charset="0"/>
                <a:cs typeface="Times New Roman" panose="02020603050405020304" pitchFamily="18" charset="0"/>
              </a:rPr>
              <a:t>Thus, it is not an easy task to monitor each and every patient regularly.</a:t>
            </a:r>
          </a:p>
          <a:p>
            <a:r>
              <a:rPr lang="en-IN" dirty="0">
                <a:latin typeface="Times New Roman" panose="02020603050405020304" pitchFamily="18" charset="0"/>
                <a:cs typeface="Times New Roman" panose="02020603050405020304" pitchFamily="18" charset="0"/>
              </a:rPr>
              <a:t>Nowadays, having someone to watch critically ill person is very costly and needs experienced staff. </a:t>
            </a:r>
          </a:p>
        </p:txBody>
      </p:sp>
    </p:spTree>
    <p:extLst>
      <p:ext uri="{BB962C8B-B14F-4D97-AF65-F5344CB8AC3E}">
        <p14:creationId xmlns:p14="http://schemas.microsoft.com/office/powerpoint/2010/main" val="530409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54FA5-05E4-D011-6B95-F723C6C434B7}"/>
              </a:ext>
            </a:extLst>
          </p:cNvPr>
          <p:cNvSpPr>
            <a:spLocks noGrp="1"/>
          </p:cNvSpPr>
          <p:nvPr>
            <p:ph type="title"/>
          </p:nvPr>
        </p:nvSpPr>
        <p:spPr>
          <a:xfrm>
            <a:off x="1154954" y="973667"/>
            <a:ext cx="9648513" cy="1151465"/>
          </a:xfrm>
        </p:spPr>
        <p:txBody>
          <a:bodyPr/>
          <a:lstStyle/>
          <a:p>
            <a:pPr algn="ctr"/>
            <a:r>
              <a:rPr lang="en-US" sz="2800" b="1" dirty="0">
                <a:effectLst/>
                <a:latin typeface="Times New Roman" panose="02020603050405020304" pitchFamily="18" charset="0"/>
                <a:ea typeface="Times New Roman" panose="02020603050405020304" pitchFamily="18" charset="0"/>
              </a:rPr>
              <a:t>Objectives</a:t>
            </a:r>
            <a:endParaRPr lang="en-IN" sz="6000" b="1" dirty="0"/>
          </a:p>
        </p:txBody>
      </p:sp>
      <p:sp>
        <p:nvSpPr>
          <p:cNvPr id="3" name="Content Placeholder 2">
            <a:extLst>
              <a:ext uri="{FF2B5EF4-FFF2-40B4-BE49-F238E27FC236}">
                <a16:creationId xmlns:a16="http://schemas.microsoft.com/office/drawing/2014/main" id="{30D714AB-0BE2-7E5E-1DCD-0D082344E019}"/>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The objectives of proposed system are given by: </a:t>
            </a:r>
          </a:p>
          <a:p>
            <a:pPr marL="0" indent="0">
              <a:buNone/>
            </a:pPr>
            <a:r>
              <a:rPr lang="en-IN" dirty="0">
                <a:latin typeface="Times New Roman" panose="02020603050405020304" pitchFamily="18" charset="0"/>
                <a:cs typeface="Times New Roman" panose="02020603050405020304" pitchFamily="18" charset="0"/>
              </a:rPr>
              <a:t>		• To monitor Coma patient. </a:t>
            </a:r>
          </a:p>
          <a:p>
            <a:pPr marL="0" indent="0">
              <a:buNone/>
            </a:pPr>
            <a:r>
              <a:rPr lang="en-IN" dirty="0">
                <a:latin typeface="Times New Roman" panose="02020603050405020304" pitchFamily="18" charset="0"/>
                <a:cs typeface="Times New Roman" panose="02020603050405020304" pitchFamily="18" charset="0"/>
              </a:rPr>
              <a:t>		• To detect the coma patient’s activity/movements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0119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0472F-A82D-A2C8-FEA9-5BB88D934BD5}"/>
              </a:ext>
            </a:extLst>
          </p:cNvPr>
          <p:cNvSpPr>
            <a:spLocks noGrp="1"/>
          </p:cNvSpPr>
          <p:nvPr>
            <p:ph type="title"/>
          </p:nvPr>
        </p:nvSpPr>
        <p:spPr>
          <a:xfrm>
            <a:off x="1154954" y="973668"/>
            <a:ext cx="9079909" cy="1111806"/>
          </a:xfrm>
        </p:spPr>
        <p:txBody>
          <a:bodyPr/>
          <a:lstStyle/>
          <a:p>
            <a:pPr algn="ctr"/>
            <a:r>
              <a:rPr lang="en-US" sz="2800" b="1" spc="-20" dirty="0">
                <a:effectLst/>
                <a:latin typeface="Times New Roman" panose="02020603050405020304" pitchFamily="18" charset="0"/>
                <a:ea typeface="Times New Roman" panose="02020603050405020304" pitchFamily="18" charset="0"/>
              </a:rPr>
              <a:t>Literature</a:t>
            </a:r>
            <a:r>
              <a:rPr lang="en-US" sz="2800" b="1" spc="-15" dirty="0">
                <a:effectLst/>
                <a:latin typeface="Times New Roman" panose="02020603050405020304" pitchFamily="18" charset="0"/>
                <a:ea typeface="Times New Roman" panose="02020603050405020304" pitchFamily="18" charset="0"/>
              </a:rPr>
              <a:t> </a:t>
            </a:r>
            <a:r>
              <a:rPr lang="en-US" sz="2800" b="1" spc="-20" dirty="0">
                <a:effectLst/>
                <a:latin typeface="Times New Roman" panose="02020603050405020304" pitchFamily="18" charset="0"/>
                <a:ea typeface="Times New Roman" panose="02020603050405020304" pitchFamily="18" charset="0"/>
              </a:rPr>
              <a:t>Survey</a:t>
            </a:r>
            <a:endParaRPr lang="en-IN" sz="4800" dirty="0"/>
          </a:p>
        </p:txBody>
      </p:sp>
      <p:pic>
        <p:nvPicPr>
          <p:cNvPr id="5" name="Content Placeholder 4">
            <a:extLst>
              <a:ext uri="{FF2B5EF4-FFF2-40B4-BE49-F238E27FC236}">
                <a16:creationId xmlns:a16="http://schemas.microsoft.com/office/drawing/2014/main" id="{EA5A98B6-C143-5EE1-513B-F1E64C43934E}"/>
              </a:ext>
            </a:extLst>
          </p:cNvPr>
          <p:cNvPicPr>
            <a:picLocks noGrp="1" noChangeAspect="1"/>
          </p:cNvPicPr>
          <p:nvPr>
            <p:ph idx="1"/>
          </p:nvPr>
        </p:nvPicPr>
        <p:blipFill>
          <a:blip r:embed="rId2"/>
          <a:stretch>
            <a:fillRect/>
          </a:stretch>
        </p:blipFill>
        <p:spPr>
          <a:xfrm>
            <a:off x="1847273" y="1945078"/>
            <a:ext cx="8497453" cy="4088447"/>
          </a:xfrm>
        </p:spPr>
      </p:pic>
    </p:spTree>
    <p:extLst>
      <p:ext uri="{BB962C8B-B14F-4D97-AF65-F5344CB8AC3E}">
        <p14:creationId xmlns:p14="http://schemas.microsoft.com/office/powerpoint/2010/main" val="1928179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40689-DA10-FAB4-4CCF-7726C3A52A63}"/>
              </a:ext>
            </a:extLst>
          </p:cNvPr>
          <p:cNvSpPr>
            <a:spLocks noGrp="1"/>
          </p:cNvSpPr>
          <p:nvPr>
            <p:ph type="title"/>
          </p:nvPr>
        </p:nvSpPr>
        <p:spPr/>
        <p:txBody>
          <a:bodyPr/>
          <a:lstStyle/>
          <a:p>
            <a:pPr algn="ctr"/>
            <a:r>
              <a:rPr lang="en-US" sz="2800" b="1" dirty="0">
                <a:effectLst/>
                <a:latin typeface="Times New Roman" panose="02020603050405020304" pitchFamily="18" charset="0"/>
                <a:ea typeface="Times New Roman" panose="02020603050405020304" pitchFamily="18" charset="0"/>
              </a:rPr>
              <a:t>System</a:t>
            </a:r>
            <a:r>
              <a:rPr lang="en-US" sz="2800" b="1" spc="-65" dirty="0">
                <a:effectLst/>
                <a:latin typeface="Times New Roman" panose="02020603050405020304" pitchFamily="18" charset="0"/>
                <a:ea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rPr>
              <a:t>Requirements</a:t>
            </a:r>
            <a:endParaRPr lang="en-IN" sz="4800" dirty="0"/>
          </a:p>
        </p:txBody>
      </p:sp>
      <p:sp>
        <p:nvSpPr>
          <p:cNvPr id="13" name="Text Placeholder 12">
            <a:extLst>
              <a:ext uri="{FF2B5EF4-FFF2-40B4-BE49-F238E27FC236}">
                <a16:creationId xmlns:a16="http://schemas.microsoft.com/office/drawing/2014/main" id="{63BAD5DC-9F9C-B039-610C-6386ECE178FB}"/>
              </a:ext>
            </a:extLst>
          </p:cNvPr>
          <p:cNvSpPr>
            <a:spLocks noGrp="1"/>
          </p:cNvSpPr>
          <p:nvPr>
            <p:ph type="body" idx="1"/>
          </p:nvPr>
        </p:nvSpPr>
        <p:spPr>
          <a:xfrm>
            <a:off x="3466354" y="2633662"/>
            <a:ext cx="4825157" cy="576262"/>
          </a:xfrm>
        </p:spPr>
        <p:txBody>
          <a:bodyPr/>
          <a:lstStyle/>
          <a:p>
            <a:r>
              <a:rPr lang="en-US" b="1" spc="-20" dirty="0">
                <a:effectLst/>
                <a:latin typeface="Times New Roman" panose="02020603050405020304" pitchFamily="18" charset="0"/>
                <a:ea typeface="Times New Roman" panose="02020603050405020304" pitchFamily="18" charset="0"/>
              </a:rPr>
              <a:t>Hardware</a:t>
            </a:r>
            <a:r>
              <a:rPr lang="en-US" b="1" spc="-25" dirty="0">
                <a:effectLst/>
                <a:latin typeface="Times New Roman" panose="02020603050405020304" pitchFamily="18" charset="0"/>
                <a:ea typeface="Times New Roman" panose="02020603050405020304" pitchFamily="18" charset="0"/>
              </a:rPr>
              <a:t> </a:t>
            </a:r>
            <a:r>
              <a:rPr lang="en-US" b="1" spc="-20" dirty="0">
                <a:effectLst/>
                <a:latin typeface="Times New Roman" panose="02020603050405020304" pitchFamily="18" charset="0"/>
                <a:ea typeface="Times New Roman" panose="02020603050405020304" pitchFamily="18" charset="0"/>
              </a:rPr>
              <a:t>Requirements :</a:t>
            </a:r>
            <a:endParaRPr lang="en-IN" b="1" spc="-20" dirty="0">
              <a:effectLst/>
              <a:latin typeface="Times New Roman" panose="02020603050405020304" pitchFamily="18" charset="0"/>
              <a:ea typeface="Times New Roman" panose="02020603050405020304" pitchFamily="18" charset="0"/>
            </a:endParaRPr>
          </a:p>
        </p:txBody>
      </p:sp>
      <p:sp>
        <p:nvSpPr>
          <p:cNvPr id="14" name="Content Placeholder 13">
            <a:extLst>
              <a:ext uri="{FF2B5EF4-FFF2-40B4-BE49-F238E27FC236}">
                <a16:creationId xmlns:a16="http://schemas.microsoft.com/office/drawing/2014/main" id="{3E856E46-9BF1-9693-AD39-576F527796F0}"/>
              </a:ext>
            </a:extLst>
          </p:cNvPr>
          <p:cNvSpPr>
            <a:spLocks noGrp="1"/>
          </p:cNvSpPr>
          <p:nvPr>
            <p:ph sz="half" idx="2"/>
          </p:nvPr>
        </p:nvSpPr>
        <p:spPr>
          <a:xfrm>
            <a:off x="3683421" y="3209924"/>
            <a:ext cx="4825158" cy="2840039"/>
          </a:xfrm>
        </p:spPr>
        <p:txBody>
          <a:bodyPr>
            <a:norm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Processors    :	More than inteli5</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RAM            :	8GB</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Storage         :	5GB</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Standard Devices :</a:t>
            </a:r>
            <a:r>
              <a:rPr kumimoji="0" lang="en-US" sz="1600" b="0"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Keyboard, monitor, mouse and camera</a:t>
            </a:r>
          </a:p>
          <a:p>
            <a:pPr marL="927735" indent="-555625">
              <a:lnSpc>
                <a:spcPct val="115000"/>
              </a:lnSpc>
              <a:spcBef>
                <a:spcPts val="600"/>
              </a:spcBef>
              <a:spcAft>
                <a:spcPts val="0"/>
              </a:spcAft>
              <a:tabLst>
                <a:tab pos="1386205" algn="l"/>
              </a:tabLst>
            </a:pPr>
            <a:endParaRPr lang="en-IN" sz="1600" dirty="0"/>
          </a:p>
        </p:txBody>
      </p:sp>
    </p:spTree>
    <p:extLst>
      <p:ext uri="{BB962C8B-B14F-4D97-AF65-F5344CB8AC3E}">
        <p14:creationId xmlns:p14="http://schemas.microsoft.com/office/powerpoint/2010/main" val="761808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AAD25-9DBC-1161-9B38-685085F2C772}"/>
              </a:ext>
            </a:extLst>
          </p:cNvPr>
          <p:cNvSpPr>
            <a:spLocks noGrp="1"/>
          </p:cNvSpPr>
          <p:nvPr>
            <p:ph type="title"/>
          </p:nvPr>
        </p:nvSpPr>
        <p:spPr/>
        <p:txBody>
          <a:bodyPr/>
          <a:lstStyle/>
          <a:p>
            <a:pPr algn="ctr"/>
            <a:r>
              <a:rPr lang="en-US" sz="2800" b="1" dirty="0">
                <a:latin typeface="Times New Roman" panose="02020603050405020304" pitchFamily="18" charset="0"/>
                <a:cs typeface="Times New Roman" panose="02020603050405020304" pitchFamily="18" charset="0"/>
              </a:rPr>
              <a:t>Proposed System</a:t>
            </a:r>
            <a:endParaRPr lang="en-IN" sz="2800" b="1" dirty="0"/>
          </a:p>
        </p:txBody>
      </p:sp>
      <p:sp>
        <p:nvSpPr>
          <p:cNvPr id="7" name="Content Placeholder 6">
            <a:extLst>
              <a:ext uri="{FF2B5EF4-FFF2-40B4-BE49-F238E27FC236}">
                <a16:creationId xmlns:a16="http://schemas.microsoft.com/office/drawing/2014/main" id="{7DACE345-5750-4EE4-6E42-BF34CBD4EFB3}"/>
              </a:ext>
            </a:extLst>
          </p:cNvPr>
          <p:cNvSpPr>
            <a:spLocks noGrp="1"/>
          </p:cNvSpPr>
          <p:nvPr>
            <p:ph idx="1"/>
          </p:nvPr>
        </p:nvSpPr>
        <p:spPr/>
        <p:txBody>
          <a:bodyPr/>
          <a:lstStyle/>
          <a:p>
            <a:pPr algn="just"/>
            <a:r>
              <a:rPr lang="en-US" sz="1800" dirty="0">
                <a:latin typeface="Times New Roman" panose="02020603050405020304" pitchFamily="18" charset="0"/>
                <a:cs typeface="Times New Roman" panose="02020603050405020304" pitchFamily="18" charset="0"/>
              </a:rPr>
              <a:t>In this proposed system, four health parameters, lip movement, hand movement, leg movement and eye blinks are monitored .</a:t>
            </a:r>
          </a:p>
          <a:p>
            <a:pPr algn="just"/>
            <a:r>
              <a:rPr lang="en-US" sz="1800" dirty="0">
                <a:latin typeface="Times New Roman" panose="02020603050405020304" pitchFamily="18" charset="0"/>
                <a:cs typeface="Times New Roman" panose="02020603050405020304" pitchFamily="18" charset="0"/>
              </a:rPr>
              <a:t>System is implemented integrating these four parameters with live monitoring module and/or a SMS API module.</a:t>
            </a: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37727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226</TotalTime>
  <Words>972</Words>
  <Application>Microsoft Office PowerPoint</Application>
  <PresentationFormat>Widescreen</PresentationFormat>
  <Paragraphs>92</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Times New Roman</vt:lpstr>
      <vt:lpstr>Tw Cen MT</vt:lpstr>
      <vt:lpstr>Wingdings</vt:lpstr>
      <vt:lpstr>Wingdings 3</vt:lpstr>
      <vt:lpstr>Circuit</vt:lpstr>
      <vt:lpstr>REAL TIME MONITORING OF COMA PATIENT’S USING OPENCV</vt:lpstr>
      <vt:lpstr>CONTENTS</vt:lpstr>
      <vt:lpstr>ABSTRACT</vt:lpstr>
      <vt:lpstr>Introduction</vt:lpstr>
      <vt:lpstr>Problem Statement</vt:lpstr>
      <vt:lpstr>Objectives</vt:lpstr>
      <vt:lpstr>Literature Survey</vt:lpstr>
      <vt:lpstr>System Requirements</vt:lpstr>
      <vt:lpstr>Proposed System</vt:lpstr>
      <vt:lpstr>Advantages</vt:lpstr>
      <vt:lpstr> Modules </vt:lpstr>
      <vt:lpstr> Modules  Description </vt:lpstr>
      <vt:lpstr>System Architecture</vt:lpstr>
      <vt:lpstr>RESULTS &amp; SCREENSHOTS </vt:lpstr>
      <vt:lpstr>RESULTS &amp; SCREENSHOTS </vt:lpstr>
      <vt:lpstr> </vt:lpstr>
      <vt:lpstr>Conclusion</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SAI THARUN</dc:creator>
  <cp:lastModifiedBy>SAI THARUN</cp:lastModifiedBy>
  <cp:revision>12</cp:revision>
  <dcterms:created xsi:type="dcterms:W3CDTF">2022-09-27T17:11:27Z</dcterms:created>
  <dcterms:modified xsi:type="dcterms:W3CDTF">2023-05-23T06:15:47Z</dcterms:modified>
</cp:coreProperties>
</file>