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9" r:id="rId4"/>
  </p:sldMasterIdLst>
  <p:notesMasterIdLst>
    <p:notesMasterId r:id="rId110"/>
  </p:notesMasterIdLst>
  <p:sldIdLst>
    <p:sldId id="450" r:id="rId5"/>
    <p:sldId id="453" r:id="rId6"/>
    <p:sldId id="458" r:id="rId7"/>
    <p:sldId id="454" r:id="rId8"/>
    <p:sldId id="457" r:id="rId9"/>
    <p:sldId id="455" r:id="rId10"/>
    <p:sldId id="456" r:id="rId11"/>
    <p:sldId id="338" r:id="rId12"/>
    <p:sldId id="339" r:id="rId13"/>
    <p:sldId id="459" r:id="rId14"/>
    <p:sldId id="341" r:id="rId15"/>
    <p:sldId id="340" r:id="rId16"/>
    <p:sldId id="342" r:id="rId17"/>
    <p:sldId id="590" r:id="rId18"/>
    <p:sldId id="393" r:id="rId19"/>
    <p:sldId id="344" r:id="rId20"/>
    <p:sldId id="591" r:id="rId21"/>
    <p:sldId id="345" r:id="rId22"/>
    <p:sldId id="346" r:id="rId23"/>
    <p:sldId id="348" r:id="rId24"/>
    <p:sldId id="349" r:id="rId25"/>
    <p:sldId id="592" r:id="rId26"/>
    <p:sldId id="593" r:id="rId27"/>
    <p:sldId id="594" r:id="rId28"/>
    <p:sldId id="350" r:id="rId29"/>
    <p:sldId id="460" r:id="rId30"/>
    <p:sldId id="469" r:id="rId31"/>
    <p:sldId id="351" r:id="rId32"/>
    <p:sldId id="353" r:id="rId33"/>
    <p:sldId id="470" r:id="rId34"/>
    <p:sldId id="354" r:id="rId35"/>
    <p:sldId id="355" r:id="rId36"/>
    <p:sldId id="356" r:id="rId37"/>
    <p:sldId id="471" r:id="rId38"/>
    <p:sldId id="472" r:id="rId39"/>
    <p:sldId id="473" r:id="rId40"/>
    <p:sldId id="357" r:id="rId41"/>
    <p:sldId id="474" r:id="rId42"/>
    <p:sldId id="475" r:id="rId43"/>
    <p:sldId id="476" r:id="rId44"/>
    <p:sldId id="478" r:id="rId45"/>
    <p:sldId id="479" r:id="rId46"/>
    <p:sldId id="477" r:id="rId47"/>
    <p:sldId id="490" r:id="rId48"/>
    <p:sldId id="480" r:id="rId49"/>
    <p:sldId id="481" r:id="rId50"/>
    <p:sldId id="482" r:id="rId51"/>
    <p:sldId id="484" r:id="rId52"/>
    <p:sldId id="485" r:id="rId53"/>
    <p:sldId id="486" r:id="rId54"/>
    <p:sldId id="489" r:id="rId55"/>
    <p:sldId id="488" r:id="rId56"/>
    <p:sldId id="359" r:id="rId57"/>
    <p:sldId id="358" r:id="rId58"/>
    <p:sldId id="494" r:id="rId59"/>
    <p:sldId id="360" r:id="rId60"/>
    <p:sldId id="499" r:id="rId61"/>
    <p:sldId id="500" r:id="rId62"/>
    <p:sldId id="501" r:id="rId63"/>
    <p:sldId id="502" r:id="rId64"/>
    <p:sldId id="503" r:id="rId65"/>
    <p:sldId id="492" r:id="rId66"/>
    <p:sldId id="493" r:id="rId67"/>
    <p:sldId id="504" r:id="rId68"/>
    <p:sldId id="505" r:id="rId69"/>
    <p:sldId id="506" r:id="rId70"/>
    <p:sldId id="507" r:id="rId71"/>
    <p:sldId id="508" r:id="rId72"/>
    <p:sldId id="509" r:id="rId73"/>
    <p:sldId id="511" r:id="rId74"/>
    <p:sldId id="512" r:id="rId75"/>
    <p:sldId id="495" r:id="rId76"/>
    <p:sldId id="496" r:id="rId77"/>
    <p:sldId id="498" r:id="rId78"/>
    <p:sldId id="361" r:id="rId79"/>
    <p:sldId id="362" r:id="rId80"/>
    <p:sldId id="513" r:id="rId81"/>
    <p:sldId id="514" r:id="rId82"/>
    <p:sldId id="515" r:id="rId83"/>
    <p:sldId id="517" r:id="rId84"/>
    <p:sldId id="518" r:id="rId85"/>
    <p:sldId id="519" r:id="rId86"/>
    <p:sldId id="520" r:id="rId87"/>
    <p:sldId id="364" r:id="rId88"/>
    <p:sldId id="522" r:id="rId89"/>
    <p:sldId id="521" r:id="rId90"/>
    <p:sldId id="523" r:id="rId91"/>
    <p:sldId id="524" r:id="rId92"/>
    <p:sldId id="525" r:id="rId93"/>
    <p:sldId id="526" r:id="rId94"/>
    <p:sldId id="527" r:id="rId95"/>
    <p:sldId id="576" r:id="rId96"/>
    <p:sldId id="577" r:id="rId97"/>
    <p:sldId id="578" r:id="rId98"/>
    <p:sldId id="579" r:id="rId99"/>
    <p:sldId id="580" r:id="rId100"/>
    <p:sldId id="581" r:id="rId101"/>
    <p:sldId id="582" r:id="rId102"/>
    <p:sldId id="583" r:id="rId103"/>
    <p:sldId id="584" r:id="rId104"/>
    <p:sldId id="585" r:id="rId105"/>
    <p:sldId id="586" r:id="rId106"/>
    <p:sldId id="587" r:id="rId107"/>
    <p:sldId id="588" r:id="rId108"/>
    <p:sldId id="589" r:id="rId109"/>
  </p:sldIdLst>
  <p:sldSz cx="9144000" cy="6858000" type="screen4x3"/>
  <p:notesSz cx="7315200" cy="9601200"/>
  <p:defaultTextStyle>
    <a:defPPr>
      <a:defRPr lang="en-US"/>
    </a:defPPr>
    <a:lvl1pPr algn="l" rtl="0" eaLnBrk="0" fontAlgn="base" hangingPunct="0">
      <a:spcBef>
        <a:spcPct val="0"/>
      </a:spcBef>
      <a:spcAft>
        <a:spcPct val="0"/>
      </a:spcAft>
      <a:defRPr kumimoji="1" kern="1200">
        <a:solidFill>
          <a:schemeClr val="tx1"/>
        </a:solidFill>
        <a:latin typeface="Comic Sans MS" panose="030F0702030302020204" pitchFamily="66" charset="0"/>
        <a:ea typeface="新細明體"/>
        <a:cs typeface="新細明體"/>
      </a:defRPr>
    </a:lvl1pPr>
    <a:lvl2pPr marL="457200" algn="l" rtl="0" eaLnBrk="0" fontAlgn="base" hangingPunct="0">
      <a:spcBef>
        <a:spcPct val="0"/>
      </a:spcBef>
      <a:spcAft>
        <a:spcPct val="0"/>
      </a:spcAft>
      <a:defRPr kumimoji="1" kern="1200">
        <a:solidFill>
          <a:schemeClr val="tx1"/>
        </a:solidFill>
        <a:latin typeface="Comic Sans MS" panose="030F0702030302020204" pitchFamily="66" charset="0"/>
        <a:ea typeface="新細明體"/>
        <a:cs typeface="新細明體"/>
      </a:defRPr>
    </a:lvl2pPr>
    <a:lvl3pPr marL="914400" algn="l" rtl="0" eaLnBrk="0" fontAlgn="base" hangingPunct="0">
      <a:spcBef>
        <a:spcPct val="0"/>
      </a:spcBef>
      <a:spcAft>
        <a:spcPct val="0"/>
      </a:spcAft>
      <a:defRPr kumimoji="1" kern="1200">
        <a:solidFill>
          <a:schemeClr val="tx1"/>
        </a:solidFill>
        <a:latin typeface="Comic Sans MS" panose="030F0702030302020204" pitchFamily="66" charset="0"/>
        <a:ea typeface="新細明體"/>
        <a:cs typeface="新細明體"/>
      </a:defRPr>
    </a:lvl3pPr>
    <a:lvl4pPr marL="1371600" algn="l" rtl="0" eaLnBrk="0" fontAlgn="base" hangingPunct="0">
      <a:spcBef>
        <a:spcPct val="0"/>
      </a:spcBef>
      <a:spcAft>
        <a:spcPct val="0"/>
      </a:spcAft>
      <a:defRPr kumimoji="1" kern="1200">
        <a:solidFill>
          <a:schemeClr val="tx1"/>
        </a:solidFill>
        <a:latin typeface="Comic Sans MS" panose="030F0702030302020204" pitchFamily="66" charset="0"/>
        <a:ea typeface="新細明體"/>
        <a:cs typeface="新細明體"/>
      </a:defRPr>
    </a:lvl4pPr>
    <a:lvl5pPr marL="1828800" algn="l" rtl="0" eaLnBrk="0" fontAlgn="base" hangingPunct="0">
      <a:spcBef>
        <a:spcPct val="0"/>
      </a:spcBef>
      <a:spcAft>
        <a:spcPct val="0"/>
      </a:spcAft>
      <a:defRPr kumimoji="1" kern="1200">
        <a:solidFill>
          <a:schemeClr val="tx1"/>
        </a:solidFill>
        <a:latin typeface="Comic Sans MS" panose="030F0702030302020204" pitchFamily="66" charset="0"/>
        <a:ea typeface="新細明體"/>
        <a:cs typeface="新細明體"/>
      </a:defRPr>
    </a:lvl5pPr>
    <a:lvl6pPr marL="2286000" algn="l" defTabSz="914400" rtl="0" eaLnBrk="1" latinLnBrk="0" hangingPunct="1">
      <a:defRPr kumimoji="1" kern="1200">
        <a:solidFill>
          <a:schemeClr val="tx1"/>
        </a:solidFill>
        <a:latin typeface="Comic Sans MS" panose="030F0702030302020204" pitchFamily="66" charset="0"/>
        <a:ea typeface="新細明體"/>
        <a:cs typeface="新細明體"/>
      </a:defRPr>
    </a:lvl6pPr>
    <a:lvl7pPr marL="2743200" algn="l" defTabSz="914400" rtl="0" eaLnBrk="1" latinLnBrk="0" hangingPunct="1">
      <a:defRPr kumimoji="1" kern="1200">
        <a:solidFill>
          <a:schemeClr val="tx1"/>
        </a:solidFill>
        <a:latin typeface="Comic Sans MS" panose="030F0702030302020204" pitchFamily="66" charset="0"/>
        <a:ea typeface="新細明體"/>
        <a:cs typeface="新細明體"/>
      </a:defRPr>
    </a:lvl7pPr>
    <a:lvl8pPr marL="3200400" algn="l" defTabSz="914400" rtl="0" eaLnBrk="1" latinLnBrk="0" hangingPunct="1">
      <a:defRPr kumimoji="1" kern="1200">
        <a:solidFill>
          <a:schemeClr val="tx1"/>
        </a:solidFill>
        <a:latin typeface="Comic Sans MS" panose="030F0702030302020204" pitchFamily="66" charset="0"/>
        <a:ea typeface="新細明體"/>
        <a:cs typeface="新細明體"/>
      </a:defRPr>
    </a:lvl8pPr>
    <a:lvl9pPr marL="3657600" algn="l" defTabSz="914400" rtl="0" eaLnBrk="1" latinLnBrk="0" hangingPunct="1">
      <a:defRPr kumimoji="1" kern="1200">
        <a:solidFill>
          <a:schemeClr val="tx1"/>
        </a:solidFill>
        <a:latin typeface="Comic Sans MS" panose="030F0702030302020204" pitchFamily="66" charset="0"/>
        <a:ea typeface="新細明體"/>
        <a:cs typeface="新細明體"/>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FF"/>
    <a:srgbClr val="339966"/>
    <a:srgbClr val="C0C0C0"/>
    <a:srgbClr val="FF99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7" autoAdjust="0"/>
    <p:restoredTop sz="90680" autoAdjust="0"/>
  </p:normalViewPr>
  <p:slideViewPr>
    <p:cSldViewPr snapToGrid="0">
      <p:cViewPr varScale="1">
        <p:scale>
          <a:sx n="66" d="100"/>
          <a:sy n="66" d="100"/>
        </p:scale>
        <p:origin x="1734" y="96"/>
      </p:cViewPr>
      <p:guideLst>
        <p:guide orient="horz" pos="2160"/>
        <p:guide pos="2880"/>
      </p:guideLst>
    </p:cSldViewPr>
  </p:slideViewPr>
  <p:notesTextViewPr>
    <p:cViewPr>
      <p:scale>
        <a:sx n="66" d="100"/>
        <a:sy n="66" d="100"/>
      </p:scale>
      <p:origin x="0" y="0"/>
    </p:cViewPr>
  </p:notesTextViewPr>
  <p:sorterViewPr>
    <p:cViewPr>
      <p:scale>
        <a:sx n="66" d="100"/>
        <a:sy n="66" d="100"/>
      </p:scale>
      <p:origin x="0" y="369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viewProps" Target="view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theme" Target="theme/theme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Times New Roman" pitchFamily="18" charset="0"/>
                <a:ea typeface="新細明體" pitchFamily="18" charset="-120"/>
                <a:cs typeface="+mn-cs"/>
              </a:defRPr>
            </a:lvl1pPr>
          </a:lstStyle>
          <a:p>
            <a:pPr>
              <a:defRPr/>
            </a:pPr>
            <a:endParaRPr lang="en-US" altLang="zh-TW"/>
          </a:p>
        </p:txBody>
      </p:sp>
      <p:sp>
        <p:nvSpPr>
          <p:cNvPr id="15769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Times New Roman" pitchFamily="18" charset="0"/>
                <a:ea typeface="新細明體" pitchFamily="18" charset="-120"/>
                <a:cs typeface="+mn-cs"/>
              </a:defRPr>
            </a:lvl1pPr>
          </a:lstStyle>
          <a:p>
            <a:pPr>
              <a:defRPr/>
            </a:pPr>
            <a:endParaRPr lang="en-US" altLang="zh-TW"/>
          </a:p>
        </p:txBody>
      </p:sp>
      <p:sp>
        <p:nvSpPr>
          <p:cNvPr id="163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70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5770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Times New Roman" pitchFamily="18" charset="0"/>
                <a:ea typeface="新細明體" pitchFamily="18" charset="-120"/>
                <a:cs typeface="+mn-cs"/>
              </a:defRPr>
            </a:lvl1pPr>
          </a:lstStyle>
          <a:p>
            <a:pPr>
              <a:defRPr/>
            </a:pPr>
            <a:endParaRPr lang="en-US" altLang="zh-TW"/>
          </a:p>
        </p:txBody>
      </p:sp>
      <p:sp>
        <p:nvSpPr>
          <p:cNvPr id="15770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atin typeface="Times New Roman" panose="02020603050405020304" pitchFamily="18" charset="0"/>
                <a:ea typeface="新細明體" charset="-120"/>
                <a:cs typeface="+mn-cs"/>
              </a:defRPr>
            </a:lvl1pPr>
          </a:lstStyle>
          <a:p>
            <a:pPr>
              <a:defRPr/>
            </a:pPr>
            <a:fld id="{924AA9F9-5701-4955-8B94-037C4E1ED423}"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新細明體"/>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新細明體"/>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新細明體"/>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新細明體"/>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新細明體"/>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kern="1200" dirty="0">
                <a:solidFill>
                  <a:schemeClr val="tx1"/>
                </a:solidFill>
                <a:effectLst/>
                <a:latin typeface="Times New Roman" pitchFamily="18" charset="0"/>
                <a:ea typeface="新細明體" pitchFamily="18" charset="-120"/>
                <a:cs typeface="新細明體"/>
              </a:rPr>
              <a:t>a chart like an inverted branching tree showing the lines of descent of a family or of an animal species.</a:t>
            </a:r>
          </a:p>
          <a:p>
            <a:r>
              <a:rPr kumimoji="1" lang="en-US" sz="1200" b="0" i="0" kern="1200" dirty="0">
                <a:solidFill>
                  <a:schemeClr val="tx1"/>
                </a:solidFill>
                <a:effectLst/>
                <a:latin typeface="Times New Roman" pitchFamily="18" charset="0"/>
                <a:ea typeface="新細明體" pitchFamily="18" charset="-120"/>
                <a:cs typeface="新細明體"/>
              </a:rPr>
              <a:t/>
            </a:r>
            <a:br>
              <a:rPr kumimoji="1" lang="en-US" sz="1200" b="0" i="0" kern="1200" dirty="0">
                <a:solidFill>
                  <a:schemeClr val="tx1"/>
                </a:solidFill>
                <a:effectLst/>
                <a:latin typeface="Times New Roman" pitchFamily="18" charset="0"/>
                <a:ea typeface="新細明體" pitchFamily="18" charset="-120"/>
                <a:cs typeface="新細明體"/>
              </a:rPr>
            </a:br>
            <a:endParaRPr lang="en-US" dirty="0"/>
          </a:p>
        </p:txBody>
      </p:sp>
      <p:sp>
        <p:nvSpPr>
          <p:cNvPr id="4" name="Slide Number Placeholder 3"/>
          <p:cNvSpPr>
            <a:spLocks noGrp="1"/>
          </p:cNvSpPr>
          <p:nvPr>
            <p:ph type="sldNum" sz="quarter" idx="10"/>
          </p:nvPr>
        </p:nvSpPr>
        <p:spPr/>
        <p:txBody>
          <a:bodyPr/>
          <a:lstStyle/>
          <a:p>
            <a:pPr>
              <a:defRPr/>
            </a:pPr>
            <a:fld id="{924AA9F9-5701-4955-8B94-037C4E1ED423}" type="slidenum">
              <a:rPr lang="zh-TW" altLang="en-US" smtClean="0"/>
              <a:pPr>
                <a:defRPr/>
              </a:pPr>
              <a:t>8</a:t>
            </a:fld>
            <a:endParaRPr lang="en-US" altLang="zh-TW"/>
          </a:p>
        </p:txBody>
      </p:sp>
    </p:spTree>
    <p:extLst>
      <p:ext uri="{BB962C8B-B14F-4D97-AF65-F5344CB8AC3E}">
        <p14:creationId xmlns:p14="http://schemas.microsoft.com/office/powerpoint/2010/main" val="3762754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a:ln/>
        </p:spPr>
      </p:sp>
      <p:sp>
        <p:nvSpPr>
          <p:cNvPr id="8192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a:ln/>
        </p:spPr>
      </p:sp>
      <p:sp>
        <p:nvSpPr>
          <p:cNvPr id="8397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a:ln/>
        </p:spPr>
      </p:sp>
      <p:sp>
        <p:nvSpPr>
          <p:cNvPr id="8601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a:ln/>
        </p:spPr>
      </p:sp>
      <p:sp>
        <p:nvSpPr>
          <p:cNvPr id="8806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a:ln/>
        </p:spPr>
      </p:sp>
      <p:sp>
        <p:nvSpPr>
          <p:cNvPr id="901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a:ln/>
        </p:spPr>
      </p:sp>
      <p:sp>
        <p:nvSpPr>
          <p:cNvPr id="9216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a:ln/>
        </p:spPr>
      </p:sp>
      <p:sp>
        <p:nvSpPr>
          <p:cNvPr id="9421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a:ln/>
        </p:spPr>
      </p:sp>
      <p:sp>
        <p:nvSpPr>
          <p:cNvPr id="9625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a:ln/>
        </p:spPr>
      </p:sp>
      <p:sp>
        <p:nvSpPr>
          <p:cNvPr id="9830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a:ln/>
        </p:spPr>
      </p:sp>
      <p:sp>
        <p:nvSpPr>
          <p:cNvPr id="10035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100">
                <a:ea typeface="新細明體"/>
              </a:rPr>
              <a:t>A lineal chart describes the ancestry of the modern European languages. This is a chart of descendants rather than ancestors. For instance, Latin is the precursor(ancestor)  of Spanish, French and Italian</a:t>
            </a:r>
            <a:endParaRPr lang="en-IN" altLang="en-US" sz="2100">
              <a:ea typeface="新細明體"/>
            </a:endParaRP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a:cs typeface="新細明體"/>
              </a:defRPr>
            </a:lvl1pPr>
            <a:lvl2pPr marL="784225" indent="-301625">
              <a:defRPr kumimoji="1">
                <a:solidFill>
                  <a:schemeClr val="tx1"/>
                </a:solidFill>
                <a:latin typeface="Comic Sans MS" panose="030F0702030302020204" pitchFamily="66" charset="0"/>
                <a:ea typeface="新細明體"/>
                <a:cs typeface="新細明體"/>
              </a:defRPr>
            </a:lvl2pPr>
            <a:lvl3pPr marL="1208088" indent="-241300">
              <a:defRPr kumimoji="1">
                <a:solidFill>
                  <a:schemeClr val="tx1"/>
                </a:solidFill>
                <a:latin typeface="Comic Sans MS" panose="030F0702030302020204" pitchFamily="66" charset="0"/>
                <a:ea typeface="新細明體"/>
                <a:cs typeface="新細明體"/>
              </a:defRPr>
            </a:lvl3pPr>
            <a:lvl4pPr marL="1690688" indent="-241300">
              <a:defRPr kumimoji="1">
                <a:solidFill>
                  <a:schemeClr val="tx1"/>
                </a:solidFill>
                <a:latin typeface="Comic Sans MS" panose="030F0702030302020204" pitchFamily="66" charset="0"/>
                <a:ea typeface="新細明體"/>
                <a:cs typeface="新細明體"/>
              </a:defRPr>
            </a:lvl4pPr>
            <a:lvl5pPr marL="2174875" indent="-241300">
              <a:defRPr kumimoji="1">
                <a:solidFill>
                  <a:schemeClr val="tx1"/>
                </a:solidFill>
                <a:latin typeface="Comic Sans MS" panose="030F0702030302020204" pitchFamily="66" charset="0"/>
                <a:ea typeface="新細明體"/>
                <a:cs typeface="新細明體"/>
              </a:defRPr>
            </a:lvl5pPr>
            <a:lvl6pPr marL="2632075" indent="-2413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3089275" indent="-2413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546475" indent="-2413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4003675" indent="-2413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fld id="{15F790EB-9DB7-4C73-99B0-44C603EE7692}" type="slidenum">
              <a:rPr lang="zh-TW" altLang="en-US" smtClean="0">
                <a:latin typeface="Times New Roman" panose="02020603050405020304" pitchFamily="18" charset="0"/>
              </a:rPr>
              <a:pPr/>
              <a:t>9</a:t>
            </a:fld>
            <a:endParaRPr lang="en-US" altLang="zh-TW">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a:ln/>
        </p:spPr>
      </p:sp>
      <p:sp>
        <p:nvSpPr>
          <p:cNvPr id="10240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a:ln/>
        </p:spPr>
      </p:sp>
      <p:sp>
        <p:nvSpPr>
          <p:cNvPr id="10445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a:ln/>
        </p:spPr>
      </p:sp>
      <p:sp>
        <p:nvSpPr>
          <p:cNvPr id="10649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a:ln/>
        </p:spPr>
      </p:sp>
      <p:sp>
        <p:nvSpPr>
          <p:cNvPr id="10854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a:ln/>
        </p:spPr>
      </p:sp>
      <p:sp>
        <p:nvSpPr>
          <p:cNvPr id="11059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a:ln/>
        </p:spPr>
      </p:sp>
      <p:sp>
        <p:nvSpPr>
          <p:cNvPr id="11264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a:ln/>
        </p:spPr>
      </p:sp>
      <p:sp>
        <p:nvSpPr>
          <p:cNvPr id="11673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a:ln/>
        </p:spPr>
      </p:sp>
      <p:sp>
        <p:nvSpPr>
          <p:cNvPr id="11878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a:ln/>
        </p:spPr>
      </p:sp>
      <p:sp>
        <p:nvSpPr>
          <p:cNvPr id="12083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a:ln/>
        </p:spPr>
      </p:sp>
      <p:sp>
        <p:nvSpPr>
          <p:cNvPr id="12288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a:ln/>
        </p:spPr>
      </p:sp>
      <p:sp>
        <p:nvSpPr>
          <p:cNvPr id="5529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a:ln/>
        </p:spPr>
      </p:sp>
      <p:sp>
        <p:nvSpPr>
          <p:cNvPr id="12493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a:ln/>
        </p:spPr>
      </p:sp>
      <p:sp>
        <p:nvSpPr>
          <p:cNvPr id="12697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a:ln/>
        </p:spPr>
      </p:sp>
      <p:sp>
        <p:nvSpPr>
          <p:cNvPr id="12902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a:ln/>
        </p:spPr>
      </p:sp>
      <p:sp>
        <p:nvSpPr>
          <p:cNvPr id="13414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a:ln/>
        </p:spPr>
      </p:sp>
      <p:sp>
        <p:nvSpPr>
          <p:cNvPr id="13619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a:ln/>
        </p:spPr>
      </p:sp>
      <p:sp>
        <p:nvSpPr>
          <p:cNvPr id="13824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a:ln/>
        </p:spPr>
      </p:sp>
      <p:sp>
        <p:nvSpPr>
          <p:cNvPr id="14029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a:ln/>
        </p:spPr>
      </p:sp>
      <p:sp>
        <p:nvSpPr>
          <p:cNvPr id="14233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a:ln/>
        </p:spPr>
      </p:sp>
      <p:sp>
        <p:nvSpPr>
          <p:cNvPr id="16589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33539200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a:ln/>
        </p:spPr>
      </p:sp>
      <p:sp>
        <p:nvSpPr>
          <p:cNvPr id="16793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77073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a:ln/>
        </p:spPr>
      </p:sp>
      <p:sp>
        <p:nvSpPr>
          <p:cNvPr id="5939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a:ln/>
        </p:spPr>
      </p:sp>
      <p:sp>
        <p:nvSpPr>
          <p:cNvPr id="16998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33814885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TextEdit="1"/>
          </p:cNvSpPr>
          <p:nvPr>
            <p:ph type="sldImg"/>
          </p:nvPr>
        </p:nvSpPr>
        <p:spPr>
          <a:ln/>
        </p:spPr>
      </p:sp>
      <p:sp>
        <p:nvSpPr>
          <p:cNvPr id="17203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28902955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TextEdit="1"/>
          </p:cNvSpPr>
          <p:nvPr>
            <p:ph type="sldImg"/>
          </p:nvPr>
        </p:nvSpPr>
        <p:spPr>
          <a:ln/>
        </p:spPr>
      </p:sp>
      <p:sp>
        <p:nvSpPr>
          <p:cNvPr id="17408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24418102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TextEdit="1"/>
          </p:cNvSpPr>
          <p:nvPr>
            <p:ph type="sldImg"/>
          </p:nvPr>
        </p:nvSpPr>
        <p:spPr>
          <a:ln/>
        </p:spPr>
      </p:sp>
      <p:sp>
        <p:nvSpPr>
          <p:cNvPr id="17715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6989212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TextEdit="1"/>
          </p:cNvSpPr>
          <p:nvPr>
            <p:ph type="sldImg"/>
          </p:nvPr>
        </p:nvSpPr>
        <p:spPr>
          <a:ln/>
        </p:spPr>
      </p:sp>
      <p:sp>
        <p:nvSpPr>
          <p:cNvPr id="17920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17092985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TextEdit="1"/>
          </p:cNvSpPr>
          <p:nvPr>
            <p:ph type="sldImg"/>
          </p:nvPr>
        </p:nvSpPr>
        <p:spPr>
          <a:ln/>
        </p:spPr>
      </p:sp>
      <p:sp>
        <p:nvSpPr>
          <p:cNvPr id="18125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27418162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TextEdit="1"/>
          </p:cNvSpPr>
          <p:nvPr>
            <p:ph type="sldImg"/>
          </p:nvPr>
        </p:nvSpPr>
        <p:spPr>
          <a:ln/>
        </p:spPr>
      </p:sp>
      <p:sp>
        <p:nvSpPr>
          <p:cNvPr id="18329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38791372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TextEdit="1"/>
          </p:cNvSpPr>
          <p:nvPr>
            <p:ph type="sldImg"/>
          </p:nvPr>
        </p:nvSpPr>
        <p:spPr>
          <a:ln/>
        </p:spPr>
      </p:sp>
      <p:sp>
        <p:nvSpPr>
          <p:cNvPr id="18534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23314382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a:ln/>
        </p:spPr>
      </p:sp>
      <p:sp>
        <p:nvSpPr>
          <p:cNvPr id="18739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38119444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TextEdit="1"/>
          </p:cNvSpPr>
          <p:nvPr>
            <p:ph type="sldImg"/>
          </p:nvPr>
        </p:nvSpPr>
        <p:spPr>
          <a:ln/>
        </p:spPr>
      </p:sp>
      <p:sp>
        <p:nvSpPr>
          <p:cNvPr id="18944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3982691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a:ln/>
        </p:spPr>
      </p:sp>
      <p:sp>
        <p:nvSpPr>
          <p:cNvPr id="6246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TextEdit="1"/>
          </p:cNvSpPr>
          <p:nvPr>
            <p:ph type="sldImg"/>
          </p:nvPr>
        </p:nvSpPr>
        <p:spPr>
          <a:ln/>
        </p:spPr>
      </p:sp>
      <p:sp>
        <p:nvSpPr>
          <p:cNvPr id="19149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extLst>
      <p:ext uri="{BB962C8B-B14F-4D97-AF65-F5344CB8AC3E}">
        <p14:creationId xmlns:p14="http://schemas.microsoft.com/office/powerpoint/2010/main" val="510968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a:ln/>
        </p:spPr>
      </p:sp>
      <p:sp>
        <p:nvSpPr>
          <p:cNvPr id="6758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a:ln/>
        </p:spPr>
      </p:sp>
      <p:sp>
        <p:nvSpPr>
          <p:cNvPr id="7475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a:ln/>
        </p:spPr>
      </p:sp>
      <p:sp>
        <p:nvSpPr>
          <p:cNvPr id="7782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a:ln/>
        </p:spPr>
      </p:sp>
      <p:sp>
        <p:nvSpPr>
          <p:cNvPr id="7987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3.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vmlDrawing" Target="../drawings/vmlDrawing14.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5.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7.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 Id="rId5" Type="http://schemas.openxmlformats.org/officeDocument/2006/relationships/image" Target="../media/image2.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sp>
        <p:nvSpPr>
          <p:cNvPr id="4" name="Freeform 38"/>
          <p:cNvSpPr>
            <a:spLocks noChangeArrowheads="1"/>
          </p:cNvSpPr>
          <p:nvPr userDrawn="1"/>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39"/>
          <p:cNvSpPr>
            <a:spLocks noChangeShapeType="1"/>
          </p:cNvSpPr>
          <p:nvPr userDrawn="1"/>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32" name="Rectangle 3"/>
          <p:cNvSpPr>
            <a:spLocks noGrp="1" noChangeArrowheads="1"/>
          </p:cNvSpPr>
          <p:nvPr>
            <p:ph type="ctrTitle"/>
          </p:nvPr>
        </p:nvSpPr>
        <p:spPr>
          <a:xfrm>
            <a:off x="1371600" y="1511300"/>
            <a:ext cx="6400800" cy="477838"/>
          </a:xfrm>
          <a:prstGeom prst="rect">
            <a:avLst/>
          </a:prstGeom>
          <a:effectLst>
            <a:outerShdw dist="45791" dir="2021404" algn="ctr" rotWithShape="0">
              <a:schemeClr val="bg2"/>
            </a:outerShdw>
          </a:effectLst>
        </p:spPr>
        <p:txBody>
          <a:bodyPr/>
          <a:lstStyle>
            <a:lvl1pPr>
              <a:defRPr>
                <a:solidFill>
                  <a:schemeClr val="tx2"/>
                </a:solidFill>
                <a:effectLst>
                  <a:outerShdw blurRad="38100" dist="38100" dir="2700000" algn="tl">
                    <a:srgbClr val="C0C0C0"/>
                  </a:outerShdw>
                </a:effectLst>
              </a:defRPr>
            </a:lvl1pPr>
          </a:lstStyle>
          <a:p>
            <a:r>
              <a:rPr lang="zh-TW" altLang="en-US" dirty="0"/>
              <a:t>按一下以編輯母片標題樣式</a:t>
            </a:r>
          </a:p>
        </p:txBody>
      </p:sp>
      <p:sp>
        <p:nvSpPr>
          <p:cNvPr id="33" name="Rectangle 4"/>
          <p:cNvSpPr>
            <a:spLocks noGrp="1" noChangeArrowheads="1"/>
          </p:cNvSpPr>
          <p:nvPr>
            <p:ph type="subTitle" idx="1"/>
          </p:nvPr>
        </p:nvSpPr>
        <p:spPr>
          <a:xfrm>
            <a:off x="1331913" y="2133600"/>
            <a:ext cx="6553200" cy="3600450"/>
          </a:xfrm>
          <a:prstGeom prst="rect">
            <a:avLst/>
          </a:prstGeom>
        </p:spPr>
        <p:txBody>
          <a:bodyPr/>
          <a:lstStyle>
            <a:lvl1pPr marL="0" indent="0" algn="ctr">
              <a:buFontTx/>
              <a:buNone/>
              <a:defRPr sz="2800">
                <a:effectLst>
                  <a:outerShdw blurRad="38100" dist="38100" dir="2700000" algn="tl">
                    <a:srgbClr val="C0C0C0"/>
                  </a:outerShdw>
                </a:effectLst>
              </a:defRPr>
            </a:lvl1pPr>
          </a:lstStyle>
          <a:p>
            <a:r>
              <a:rPr lang="zh-TW" altLang="en-US"/>
              <a:t>按一下以編輯母片副標題樣式</a:t>
            </a:r>
          </a:p>
        </p:txBody>
      </p:sp>
      <p:sp>
        <p:nvSpPr>
          <p:cNvPr id="7" name="Rectangle 5"/>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TW"/>
          </a:p>
        </p:txBody>
      </p:sp>
      <p:sp>
        <p:nvSpPr>
          <p:cNvPr id="8" name="Rectangle 6"/>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TW"/>
          </a:p>
        </p:txBody>
      </p:sp>
      <p:sp>
        <p:nvSpPr>
          <p:cNvPr id="9" name="Rectangle 7"/>
          <p:cNvSpPr>
            <a:spLocks noGrp="1" noChangeArrowheads="1"/>
          </p:cNvSpPr>
          <p:nvPr>
            <p:ph type="sldNum" sz="quarter" idx="12"/>
          </p:nvPr>
        </p:nvSpPr>
        <p:spPr>
          <a:xfrm>
            <a:off x="6553200" y="6248400"/>
            <a:ext cx="1905000" cy="457200"/>
          </a:xfrm>
        </p:spPr>
        <p:txBody>
          <a:bodyPr/>
          <a:lstStyle>
            <a:lvl1pPr>
              <a:defRPr/>
            </a:lvl1pPr>
          </a:lstStyle>
          <a:p>
            <a:pPr>
              <a:defRPr/>
            </a:pPr>
            <a:fld id="{103054B6-7910-4AED-86D0-E28C34E3DAB3}" type="slidenum">
              <a:rPr lang="zh-TW" altLang="en-US"/>
              <a:pPr>
                <a:defRPr/>
              </a:pPr>
              <a:t>‹#›</a:t>
            </a:fld>
            <a:endParaRPr lang="en-US" altLang="zh-TW"/>
          </a:p>
        </p:txBody>
      </p:sp>
    </p:spTree>
    <p:extLst>
      <p:ext uri="{BB962C8B-B14F-4D97-AF65-F5344CB8AC3E}">
        <p14:creationId xmlns:p14="http://schemas.microsoft.com/office/powerpoint/2010/main" val="4061535025"/>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graphicFrame>
        <p:nvGraphicFramePr>
          <p:cNvPr id="4"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29426" name="點陣圖影像" r:id="rId3" imgW="1523810" imgH="1523810" progId="Paint.Picture">
                  <p:embed/>
                </p:oleObj>
              </mc:Choice>
              <mc:Fallback>
                <p:oleObj name="點陣圖影像" r:id="rId3" imgW="1523810" imgH="1523810" progId="Paint.Picture">
                  <p:embed/>
                  <p:pic>
                    <p:nvPicPr>
                      <p:cNvPr id="11266"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6"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 name="Group 64"/>
          <p:cNvGrpSpPr>
            <a:grpSpLocks/>
          </p:cNvGrpSpPr>
          <p:nvPr userDrawn="1"/>
        </p:nvGrpSpPr>
        <p:grpSpPr bwMode="auto">
          <a:xfrm>
            <a:off x="0" y="-357188"/>
            <a:ext cx="8686800" cy="4876801"/>
            <a:chOff x="0" y="0"/>
            <a:chExt cx="5472" cy="3072"/>
          </a:xfrm>
        </p:grpSpPr>
        <p:sp>
          <p:nvSpPr>
            <p:cNvPr id="9"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10" name="Group 66"/>
            <p:cNvGrpSpPr>
              <a:grpSpLocks/>
            </p:cNvGrpSpPr>
            <p:nvPr/>
          </p:nvGrpSpPr>
          <p:grpSpPr bwMode="auto">
            <a:xfrm>
              <a:off x="240" y="893"/>
              <a:ext cx="5232" cy="115"/>
              <a:chOff x="240" y="893"/>
              <a:chExt cx="5232" cy="115"/>
            </a:xfrm>
          </p:grpSpPr>
          <p:sp>
            <p:nvSpPr>
              <p:cNvPr id="11"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2"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3"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2" name="標題 1"/>
          <p:cNvSpPr>
            <a:spLocks noGrp="1"/>
          </p:cNvSpPr>
          <p:nvPr>
            <p:ph type="title"/>
          </p:nvPr>
        </p:nvSpPr>
        <p:spPr>
          <a:xfrm>
            <a:off x="684213" y="0"/>
            <a:ext cx="6870700" cy="1412875"/>
          </a:xfrm>
          <a:prstGeom prst="rect">
            <a:avLst/>
          </a:prstGeom>
        </p:spPr>
        <p:txBody>
          <a:bodyPr/>
          <a:lstStyle/>
          <a:p>
            <a:r>
              <a:rPr lang="zh-TW" altLang="en-US"/>
              <a:t>按一下以編輯母片標題樣式</a:t>
            </a:r>
          </a:p>
        </p:txBody>
      </p:sp>
      <p:sp>
        <p:nvSpPr>
          <p:cNvPr id="3" name="直排文字版面配置區 2"/>
          <p:cNvSpPr>
            <a:spLocks noGrp="1"/>
          </p:cNvSpPr>
          <p:nvPr>
            <p:ph type="body" orient="vert" idx="1"/>
          </p:nvPr>
        </p:nvSpPr>
        <p:spPr>
          <a:xfrm>
            <a:off x="685800" y="1916113"/>
            <a:ext cx="7696200" cy="4033837"/>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5" name="日期版面配置區 3"/>
          <p:cNvSpPr>
            <a:spLocks noGrp="1"/>
          </p:cNvSpPr>
          <p:nvPr>
            <p:ph type="dt" sz="half" idx="10"/>
          </p:nvPr>
        </p:nvSpPr>
        <p:spPr/>
        <p:txBody>
          <a:bodyPr/>
          <a:lstStyle>
            <a:lvl1pPr>
              <a:defRPr/>
            </a:lvl1pPr>
          </a:lstStyle>
          <a:p>
            <a:pPr>
              <a:defRPr/>
            </a:pPr>
            <a:endParaRPr lang="en-US" altLang="zh-TW"/>
          </a:p>
        </p:txBody>
      </p:sp>
      <p:sp>
        <p:nvSpPr>
          <p:cNvPr id="16" name="頁尾版面配置區 4"/>
          <p:cNvSpPr>
            <a:spLocks noGrp="1"/>
          </p:cNvSpPr>
          <p:nvPr>
            <p:ph type="ftr" sz="quarter" idx="11"/>
          </p:nvPr>
        </p:nvSpPr>
        <p:spPr/>
        <p:txBody>
          <a:bodyPr/>
          <a:lstStyle>
            <a:lvl1pPr>
              <a:defRPr/>
            </a:lvl1pPr>
          </a:lstStyle>
          <a:p>
            <a:pPr>
              <a:defRPr/>
            </a:pPr>
            <a:endParaRPr lang="en-US" altLang="zh-TW"/>
          </a:p>
        </p:txBody>
      </p:sp>
      <p:sp>
        <p:nvSpPr>
          <p:cNvPr id="17" name="投影片編號版面配置區 5"/>
          <p:cNvSpPr>
            <a:spLocks noGrp="1"/>
          </p:cNvSpPr>
          <p:nvPr>
            <p:ph type="sldNum" sz="quarter" idx="12"/>
          </p:nvPr>
        </p:nvSpPr>
        <p:spPr/>
        <p:txBody>
          <a:bodyPr/>
          <a:lstStyle>
            <a:lvl1pPr>
              <a:defRPr/>
            </a:lvl1pPr>
          </a:lstStyle>
          <a:p>
            <a:pPr>
              <a:defRPr/>
            </a:pPr>
            <a:fld id="{102BD900-CA08-406F-A829-A1FC40800537}" type="slidenum">
              <a:rPr lang="zh-TW" altLang="en-US"/>
              <a:pPr>
                <a:defRPr/>
              </a:pPr>
              <a:t>‹#›</a:t>
            </a:fld>
            <a:endParaRPr lang="en-US" altLang="zh-TW"/>
          </a:p>
        </p:txBody>
      </p:sp>
    </p:spTree>
    <p:extLst>
      <p:ext uri="{BB962C8B-B14F-4D97-AF65-F5344CB8AC3E}">
        <p14:creationId xmlns:p14="http://schemas.microsoft.com/office/powerpoint/2010/main" val="2103681796"/>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graphicFrame>
        <p:nvGraphicFramePr>
          <p:cNvPr id="4"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30450" name="點陣圖影像" r:id="rId3" imgW="1523810" imgH="1523810" progId="Paint.Picture">
                  <p:embed/>
                </p:oleObj>
              </mc:Choice>
              <mc:Fallback>
                <p:oleObj name="點陣圖影像" r:id="rId3" imgW="1523810" imgH="1523810" progId="Paint.Picture">
                  <p:embed/>
                  <p:pic>
                    <p:nvPicPr>
                      <p:cNvPr id="1229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6"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 name="Group 64"/>
          <p:cNvGrpSpPr>
            <a:grpSpLocks/>
          </p:cNvGrpSpPr>
          <p:nvPr userDrawn="1"/>
        </p:nvGrpSpPr>
        <p:grpSpPr bwMode="auto">
          <a:xfrm>
            <a:off x="0" y="-357188"/>
            <a:ext cx="8686800" cy="4876801"/>
            <a:chOff x="0" y="0"/>
            <a:chExt cx="5472" cy="3072"/>
          </a:xfrm>
        </p:grpSpPr>
        <p:sp>
          <p:nvSpPr>
            <p:cNvPr id="9"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10" name="Group 66"/>
            <p:cNvGrpSpPr>
              <a:grpSpLocks/>
            </p:cNvGrpSpPr>
            <p:nvPr/>
          </p:nvGrpSpPr>
          <p:grpSpPr bwMode="auto">
            <a:xfrm>
              <a:off x="240" y="893"/>
              <a:ext cx="5232" cy="115"/>
              <a:chOff x="240" y="893"/>
              <a:chExt cx="5232" cy="115"/>
            </a:xfrm>
          </p:grpSpPr>
          <p:sp>
            <p:nvSpPr>
              <p:cNvPr id="11"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2"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3"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2" name="直排標題 1"/>
          <p:cNvSpPr>
            <a:spLocks noGrp="1"/>
          </p:cNvSpPr>
          <p:nvPr>
            <p:ph type="title" orient="vert"/>
          </p:nvPr>
        </p:nvSpPr>
        <p:spPr>
          <a:xfrm>
            <a:off x="6457950" y="0"/>
            <a:ext cx="1924050" cy="5949950"/>
          </a:xfrm>
          <a:prstGeom prst="rect">
            <a:avLst/>
          </a:prstGeo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84213" y="0"/>
            <a:ext cx="5621337" cy="5949950"/>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5" name="日期版面配置區 3"/>
          <p:cNvSpPr>
            <a:spLocks noGrp="1"/>
          </p:cNvSpPr>
          <p:nvPr>
            <p:ph type="dt" sz="half" idx="10"/>
          </p:nvPr>
        </p:nvSpPr>
        <p:spPr/>
        <p:txBody>
          <a:bodyPr/>
          <a:lstStyle>
            <a:lvl1pPr>
              <a:defRPr/>
            </a:lvl1pPr>
          </a:lstStyle>
          <a:p>
            <a:pPr>
              <a:defRPr/>
            </a:pPr>
            <a:endParaRPr lang="en-US" altLang="zh-TW"/>
          </a:p>
        </p:txBody>
      </p:sp>
      <p:sp>
        <p:nvSpPr>
          <p:cNvPr id="16" name="頁尾版面配置區 4"/>
          <p:cNvSpPr>
            <a:spLocks noGrp="1"/>
          </p:cNvSpPr>
          <p:nvPr>
            <p:ph type="ftr" sz="quarter" idx="11"/>
          </p:nvPr>
        </p:nvSpPr>
        <p:spPr/>
        <p:txBody>
          <a:bodyPr/>
          <a:lstStyle>
            <a:lvl1pPr>
              <a:defRPr/>
            </a:lvl1pPr>
          </a:lstStyle>
          <a:p>
            <a:pPr>
              <a:defRPr/>
            </a:pPr>
            <a:endParaRPr lang="en-US" altLang="zh-TW"/>
          </a:p>
        </p:txBody>
      </p:sp>
      <p:sp>
        <p:nvSpPr>
          <p:cNvPr id="17" name="投影片編號版面配置區 5"/>
          <p:cNvSpPr>
            <a:spLocks noGrp="1"/>
          </p:cNvSpPr>
          <p:nvPr>
            <p:ph type="sldNum" sz="quarter" idx="12"/>
          </p:nvPr>
        </p:nvSpPr>
        <p:spPr/>
        <p:txBody>
          <a:bodyPr/>
          <a:lstStyle>
            <a:lvl1pPr>
              <a:defRPr/>
            </a:lvl1pPr>
          </a:lstStyle>
          <a:p>
            <a:pPr>
              <a:defRPr/>
            </a:pPr>
            <a:fld id="{CF69BEC9-39D1-4D59-8514-831508F71FEE}" type="slidenum">
              <a:rPr lang="zh-TW" altLang="en-US"/>
              <a:pPr>
                <a:defRPr/>
              </a:pPr>
              <a:t>‹#›</a:t>
            </a:fld>
            <a:endParaRPr lang="en-US" altLang="zh-TW"/>
          </a:p>
        </p:txBody>
      </p:sp>
    </p:spTree>
    <p:extLst>
      <p:ext uri="{BB962C8B-B14F-4D97-AF65-F5344CB8AC3E}">
        <p14:creationId xmlns:p14="http://schemas.microsoft.com/office/powerpoint/2010/main" val="862748065"/>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TwoObj" preserve="1">
  <p:cSld name="標題，文字及兩項物件">
    <p:spTree>
      <p:nvGrpSpPr>
        <p:cNvPr id="1" name=""/>
        <p:cNvGrpSpPr/>
        <p:nvPr/>
      </p:nvGrpSpPr>
      <p:grpSpPr>
        <a:xfrm>
          <a:off x="0" y="0"/>
          <a:ext cx="0" cy="0"/>
          <a:chOff x="0" y="0"/>
          <a:chExt cx="0" cy="0"/>
        </a:xfrm>
      </p:grpSpPr>
      <p:graphicFrame>
        <p:nvGraphicFramePr>
          <p:cNvPr id="6"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31474" name="點陣圖影像" r:id="rId3" imgW="1523810" imgH="1523810" progId="Paint.Picture">
                  <p:embed/>
                </p:oleObj>
              </mc:Choice>
              <mc:Fallback>
                <p:oleObj name="點陣圖影像" r:id="rId3" imgW="1523810" imgH="1523810" progId="Paint.Picture">
                  <p:embed/>
                  <p:pic>
                    <p:nvPicPr>
                      <p:cNvPr id="13314"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8"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 name="Group 64"/>
          <p:cNvGrpSpPr>
            <a:grpSpLocks/>
          </p:cNvGrpSpPr>
          <p:nvPr userDrawn="1"/>
        </p:nvGrpSpPr>
        <p:grpSpPr bwMode="auto">
          <a:xfrm>
            <a:off x="0" y="-357188"/>
            <a:ext cx="8686800" cy="4876801"/>
            <a:chOff x="0" y="0"/>
            <a:chExt cx="5472" cy="3072"/>
          </a:xfrm>
        </p:grpSpPr>
        <p:sp>
          <p:nvSpPr>
            <p:cNvPr id="11"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12" name="Group 66"/>
            <p:cNvGrpSpPr>
              <a:grpSpLocks/>
            </p:cNvGrpSpPr>
            <p:nvPr/>
          </p:nvGrpSpPr>
          <p:grpSpPr bwMode="auto">
            <a:xfrm>
              <a:off x="240" y="893"/>
              <a:ext cx="5232" cy="115"/>
              <a:chOff x="240" y="893"/>
              <a:chExt cx="5232" cy="115"/>
            </a:xfrm>
          </p:grpSpPr>
          <p:sp>
            <p:nvSpPr>
              <p:cNvPr id="13"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4"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5"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2" name="標題 1"/>
          <p:cNvSpPr>
            <a:spLocks noGrp="1"/>
          </p:cNvSpPr>
          <p:nvPr>
            <p:ph type="title"/>
          </p:nvPr>
        </p:nvSpPr>
        <p:spPr>
          <a:xfrm>
            <a:off x="684213" y="0"/>
            <a:ext cx="6870700" cy="1412875"/>
          </a:xfrm>
          <a:prstGeom prst="rect">
            <a:avLst/>
          </a:prstGeom>
        </p:spPr>
        <p:txBody>
          <a:bodyPr/>
          <a:lstStyle/>
          <a:p>
            <a:r>
              <a:rPr lang="zh-TW" altLang="en-US"/>
              <a:t>按一下以編輯母片標題樣式</a:t>
            </a:r>
          </a:p>
        </p:txBody>
      </p:sp>
      <p:sp>
        <p:nvSpPr>
          <p:cNvPr id="3" name="文字版面配置區 2"/>
          <p:cNvSpPr>
            <a:spLocks noGrp="1"/>
          </p:cNvSpPr>
          <p:nvPr>
            <p:ph type="body" sz="half" idx="1"/>
          </p:nvPr>
        </p:nvSpPr>
        <p:spPr>
          <a:xfrm>
            <a:off x="685800" y="1916113"/>
            <a:ext cx="3771900" cy="4033837"/>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610100" y="1916113"/>
            <a:ext cx="3771900" cy="1939925"/>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610100" y="4008438"/>
            <a:ext cx="3771900" cy="1941512"/>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7" name="日期版面配置區 5"/>
          <p:cNvSpPr>
            <a:spLocks noGrp="1"/>
          </p:cNvSpPr>
          <p:nvPr>
            <p:ph type="dt" sz="half" idx="10"/>
          </p:nvPr>
        </p:nvSpPr>
        <p:spPr/>
        <p:txBody>
          <a:bodyPr/>
          <a:lstStyle>
            <a:lvl1pPr>
              <a:defRPr/>
            </a:lvl1pPr>
          </a:lstStyle>
          <a:p>
            <a:pPr>
              <a:defRPr/>
            </a:pPr>
            <a:endParaRPr lang="en-US" altLang="zh-TW"/>
          </a:p>
        </p:txBody>
      </p:sp>
      <p:sp>
        <p:nvSpPr>
          <p:cNvPr id="18" name="頁尾版面配置區 6"/>
          <p:cNvSpPr>
            <a:spLocks noGrp="1"/>
          </p:cNvSpPr>
          <p:nvPr>
            <p:ph type="ftr" sz="quarter" idx="11"/>
          </p:nvPr>
        </p:nvSpPr>
        <p:spPr/>
        <p:txBody>
          <a:bodyPr/>
          <a:lstStyle>
            <a:lvl1pPr>
              <a:defRPr/>
            </a:lvl1pPr>
          </a:lstStyle>
          <a:p>
            <a:pPr>
              <a:defRPr/>
            </a:pPr>
            <a:endParaRPr lang="en-US" altLang="zh-TW"/>
          </a:p>
        </p:txBody>
      </p:sp>
      <p:sp>
        <p:nvSpPr>
          <p:cNvPr id="19" name="投影片編號版面配置區 7"/>
          <p:cNvSpPr>
            <a:spLocks noGrp="1"/>
          </p:cNvSpPr>
          <p:nvPr>
            <p:ph type="sldNum" sz="quarter" idx="12"/>
          </p:nvPr>
        </p:nvSpPr>
        <p:spPr/>
        <p:txBody>
          <a:bodyPr/>
          <a:lstStyle>
            <a:lvl1pPr>
              <a:defRPr/>
            </a:lvl1pPr>
          </a:lstStyle>
          <a:p>
            <a:pPr>
              <a:defRPr/>
            </a:pPr>
            <a:fld id="{91671188-CF64-494C-B8FD-6489597C1CEC}" type="slidenum">
              <a:rPr lang="zh-TW" altLang="en-US"/>
              <a:pPr>
                <a:defRPr/>
              </a:pPr>
              <a:t>‹#›</a:t>
            </a:fld>
            <a:endParaRPr lang="en-US" altLang="zh-TW"/>
          </a:p>
        </p:txBody>
      </p:sp>
    </p:spTree>
    <p:extLst>
      <p:ext uri="{BB962C8B-B14F-4D97-AF65-F5344CB8AC3E}">
        <p14:creationId xmlns:p14="http://schemas.microsoft.com/office/powerpoint/2010/main" val="3380711867"/>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reserve="1">
  <p:cSld name="標題，文字及物件">
    <p:spTree>
      <p:nvGrpSpPr>
        <p:cNvPr id="1" name=""/>
        <p:cNvGrpSpPr/>
        <p:nvPr/>
      </p:nvGrpSpPr>
      <p:grpSpPr>
        <a:xfrm>
          <a:off x="0" y="0"/>
          <a:ext cx="0" cy="0"/>
          <a:chOff x="0" y="0"/>
          <a:chExt cx="0" cy="0"/>
        </a:xfrm>
      </p:grpSpPr>
      <p:graphicFrame>
        <p:nvGraphicFramePr>
          <p:cNvPr id="5"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32498" name="點陣圖影像" r:id="rId3" imgW="1523810" imgH="1523810" progId="Paint.Picture">
                  <p:embed/>
                </p:oleObj>
              </mc:Choice>
              <mc:Fallback>
                <p:oleObj name="點陣圖影像" r:id="rId3" imgW="1523810" imgH="1523810" progId="Paint.Picture">
                  <p:embed/>
                  <p:pic>
                    <p:nvPicPr>
                      <p:cNvPr id="14338"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7"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 name="Group 64"/>
          <p:cNvGrpSpPr>
            <a:grpSpLocks/>
          </p:cNvGrpSpPr>
          <p:nvPr userDrawn="1"/>
        </p:nvGrpSpPr>
        <p:grpSpPr bwMode="auto">
          <a:xfrm>
            <a:off x="0" y="-357188"/>
            <a:ext cx="8686800" cy="4876801"/>
            <a:chOff x="0" y="0"/>
            <a:chExt cx="5472" cy="3072"/>
          </a:xfrm>
        </p:grpSpPr>
        <p:sp>
          <p:nvSpPr>
            <p:cNvPr id="10"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11" name="Group 66"/>
            <p:cNvGrpSpPr>
              <a:grpSpLocks/>
            </p:cNvGrpSpPr>
            <p:nvPr/>
          </p:nvGrpSpPr>
          <p:grpSpPr bwMode="auto">
            <a:xfrm>
              <a:off x="240" y="893"/>
              <a:ext cx="5232" cy="115"/>
              <a:chOff x="240" y="893"/>
              <a:chExt cx="5232" cy="115"/>
            </a:xfrm>
          </p:grpSpPr>
          <p:sp>
            <p:nvSpPr>
              <p:cNvPr id="12"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3"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4"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2" name="標題 1"/>
          <p:cNvSpPr>
            <a:spLocks noGrp="1"/>
          </p:cNvSpPr>
          <p:nvPr>
            <p:ph type="title"/>
          </p:nvPr>
        </p:nvSpPr>
        <p:spPr>
          <a:xfrm>
            <a:off x="684213" y="0"/>
            <a:ext cx="6870700" cy="1412875"/>
          </a:xfrm>
          <a:prstGeom prst="rect">
            <a:avLst/>
          </a:prstGeom>
        </p:spPr>
        <p:txBody>
          <a:bodyPr/>
          <a:lstStyle/>
          <a:p>
            <a:r>
              <a:rPr lang="zh-TW" altLang="en-US"/>
              <a:t>按一下以編輯母片標題樣式</a:t>
            </a:r>
          </a:p>
        </p:txBody>
      </p:sp>
      <p:sp>
        <p:nvSpPr>
          <p:cNvPr id="3" name="文字版面配置區 2"/>
          <p:cNvSpPr>
            <a:spLocks noGrp="1"/>
          </p:cNvSpPr>
          <p:nvPr>
            <p:ph type="body" sz="half" idx="1"/>
          </p:nvPr>
        </p:nvSpPr>
        <p:spPr>
          <a:xfrm>
            <a:off x="685800" y="1916113"/>
            <a:ext cx="3771900" cy="4033837"/>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10100" y="1916113"/>
            <a:ext cx="3771900" cy="4033837"/>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6" name="日期版面配置區 4"/>
          <p:cNvSpPr>
            <a:spLocks noGrp="1"/>
          </p:cNvSpPr>
          <p:nvPr>
            <p:ph type="dt" sz="half" idx="10"/>
          </p:nvPr>
        </p:nvSpPr>
        <p:spPr/>
        <p:txBody>
          <a:bodyPr/>
          <a:lstStyle>
            <a:lvl1pPr>
              <a:defRPr/>
            </a:lvl1pPr>
          </a:lstStyle>
          <a:p>
            <a:pPr>
              <a:defRPr/>
            </a:pPr>
            <a:endParaRPr lang="en-US" altLang="zh-TW"/>
          </a:p>
        </p:txBody>
      </p:sp>
      <p:sp>
        <p:nvSpPr>
          <p:cNvPr id="17" name="頁尾版面配置區 5"/>
          <p:cNvSpPr>
            <a:spLocks noGrp="1"/>
          </p:cNvSpPr>
          <p:nvPr>
            <p:ph type="ftr" sz="quarter" idx="11"/>
          </p:nvPr>
        </p:nvSpPr>
        <p:spPr/>
        <p:txBody>
          <a:bodyPr/>
          <a:lstStyle>
            <a:lvl1pPr>
              <a:defRPr/>
            </a:lvl1pPr>
          </a:lstStyle>
          <a:p>
            <a:pPr>
              <a:defRPr/>
            </a:pPr>
            <a:endParaRPr lang="en-US" altLang="zh-TW"/>
          </a:p>
        </p:txBody>
      </p:sp>
      <p:sp>
        <p:nvSpPr>
          <p:cNvPr id="18" name="投影片編號版面配置區 6"/>
          <p:cNvSpPr>
            <a:spLocks noGrp="1"/>
          </p:cNvSpPr>
          <p:nvPr>
            <p:ph type="sldNum" sz="quarter" idx="12"/>
          </p:nvPr>
        </p:nvSpPr>
        <p:spPr/>
        <p:txBody>
          <a:bodyPr/>
          <a:lstStyle>
            <a:lvl1pPr>
              <a:defRPr/>
            </a:lvl1pPr>
          </a:lstStyle>
          <a:p>
            <a:pPr>
              <a:defRPr/>
            </a:pPr>
            <a:fld id="{4F43E40B-FB34-49D0-8D2C-5E31497EE415}" type="slidenum">
              <a:rPr lang="zh-TW" altLang="en-US"/>
              <a:pPr>
                <a:defRPr/>
              </a:pPr>
              <a:t>‹#›</a:t>
            </a:fld>
            <a:endParaRPr lang="en-US" altLang="zh-TW"/>
          </a:p>
        </p:txBody>
      </p:sp>
    </p:spTree>
    <p:extLst>
      <p:ext uri="{BB962C8B-B14F-4D97-AF65-F5344CB8AC3E}">
        <p14:creationId xmlns:p14="http://schemas.microsoft.com/office/powerpoint/2010/main" val="2680102276"/>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fourObj" preserve="1">
  <p:cSld name="標題，四項物件">
    <p:spTree>
      <p:nvGrpSpPr>
        <p:cNvPr id="1" name=""/>
        <p:cNvGrpSpPr/>
        <p:nvPr/>
      </p:nvGrpSpPr>
      <p:grpSpPr>
        <a:xfrm>
          <a:off x="0" y="0"/>
          <a:ext cx="0" cy="0"/>
          <a:chOff x="0" y="0"/>
          <a:chExt cx="0" cy="0"/>
        </a:xfrm>
      </p:grpSpPr>
      <p:graphicFrame>
        <p:nvGraphicFramePr>
          <p:cNvPr id="7"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33522" name="點陣圖影像" r:id="rId3" imgW="1523810" imgH="1523810" progId="Paint.Picture">
                  <p:embed/>
                </p:oleObj>
              </mc:Choice>
              <mc:Fallback>
                <p:oleObj name="點陣圖影像" r:id="rId3" imgW="1523810" imgH="1523810" progId="Paint.Picture">
                  <p:embed/>
                  <p:pic>
                    <p:nvPicPr>
                      <p:cNvPr id="15362"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9"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 name="Group 64"/>
          <p:cNvGrpSpPr>
            <a:grpSpLocks/>
          </p:cNvGrpSpPr>
          <p:nvPr userDrawn="1"/>
        </p:nvGrpSpPr>
        <p:grpSpPr bwMode="auto">
          <a:xfrm>
            <a:off x="0" y="-357188"/>
            <a:ext cx="8686800" cy="4876801"/>
            <a:chOff x="0" y="0"/>
            <a:chExt cx="5472" cy="3072"/>
          </a:xfrm>
        </p:grpSpPr>
        <p:sp>
          <p:nvSpPr>
            <p:cNvPr id="12"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13" name="Group 66"/>
            <p:cNvGrpSpPr>
              <a:grpSpLocks/>
            </p:cNvGrpSpPr>
            <p:nvPr/>
          </p:nvGrpSpPr>
          <p:grpSpPr bwMode="auto">
            <a:xfrm>
              <a:off x="240" y="893"/>
              <a:ext cx="5232" cy="115"/>
              <a:chOff x="240" y="893"/>
              <a:chExt cx="5232" cy="115"/>
            </a:xfrm>
          </p:grpSpPr>
          <p:sp>
            <p:nvSpPr>
              <p:cNvPr id="14"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5"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6"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2" name="標題 1"/>
          <p:cNvSpPr>
            <a:spLocks noGrp="1"/>
          </p:cNvSpPr>
          <p:nvPr>
            <p:ph type="title" sz="quarter"/>
          </p:nvPr>
        </p:nvSpPr>
        <p:spPr>
          <a:xfrm>
            <a:off x="684213" y="0"/>
            <a:ext cx="6870700" cy="1412875"/>
          </a:xfrm>
          <a:prstGeom prst="rect">
            <a:avLst/>
          </a:prstGeom>
        </p:spPr>
        <p:txBody>
          <a:bodyPr/>
          <a:lstStyle/>
          <a:p>
            <a:r>
              <a:rPr lang="zh-TW" altLang="en-US"/>
              <a:t>按一下以編輯母片標題樣式</a:t>
            </a:r>
          </a:p>
        </p:txBody>
      </p:sp>
      <p:sp>
        <p:nvSpPr>
          <p:cNvPr id="3" name="內容版面配置區 2"/>
          <p:cNvSpPr>
            <a:spLocks noGrp="1"/>
          </p:cNvSpPr>
          <p:nvPr>
            <p:ph sz="quarter" idx="1"/>
          </p:nvPr>
        </p:nvSpPr>
        <p:spPr>
          <a:xfrm>
            <a:off x="685800" y="1916113"/>
            <a:ext cx="3771900" cy="1939925"/>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610100" y="1916113"/>
            <a:ext cx="3771900" cy="1939925"/>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685800" y="4008438"/>
            <a:ext cx="3771900" cy="1941512"/>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內容版面配置區 5"/>
          <p:cNvSpPr>
            <a:spLocks noGrp="1"/>
          </p:cNvSpPr>
          <p:nvPr>
            <p:ph sz="quarter" idx="4"/>
          </p:nvPr>
        </p:nvSpPr>
        <p:spPr>
          <a:xfrm>
            <a:off x="4610100" y="4008438"/>
            <a:ext cx="3771900" cy="1941512"/>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8" name="日期版面配置區 6"/>
          <p:cNvSpPr>
            <a:spLocks noGrp="1"/>
          </p:cNvSpPr>
          <p:nvPr>
            <p:ph type="dt" sz="half" idx="10"/>
          </p:nvPr>
        </p:nvSpPr>
        <p:spPr/>
        <p:txBody>
          <a:bodyPr/>
          <a:lstStyle>
            <a:lvl1pPr>
              <a:defRPr/>
            </a:lvl1pPr>
          </a:lstStyle>
          <a:p>
            <a:pPr>
              <a:defRPr/>
            </a:pPr>
            <a:endParaRPr lang="en-US" altLang="zh-TW"/>
          </a:p>
        </p:txBody>
      </p:sp>
      <p:sp>
        <p:nvSpPr>
          <p:cNvPr id="19" name="頁尾版面配置區 7"/>
          <p:cNvSpPr>
            <a:spLocks noGrp="1"/>
          </p:cNvSpPr>
          <p:nvPr>
            <p:ph type="ftr" sz="quarter" idx="11"/>
          </p:nvPr>
        </p:nvSpPr>
        <p:spPr/>
        <p:txBody>
          <a:bodyPr/>
          <a:lstStyle>
            <a:lvl1pPr>
              <a:defRPr/>
            </a:lvl1pPr>
          </a:lstStyle>
          <a:p>
            <a:pPr>
              <a:defRPr/>
            </a:pPr>
            <a:endParaRPr lang="en-US" altLang="zh-TW"/>
          </a:p>
        </p:txBody>
      </p:sp>
      <p:sp>
        <p:nvSpPr>
          <p:cNvPr id="20" name="投影片編號版面配置區 8"/>
          <p:cNvSpPr>
            <a:spLocks noGrp="1"/>
          </p:cNvSpPr>
          <p:nvPr>
            <p:ph type="sldNum" sz="quarter" idx="12"/>
          </p:nvPr>
        </p:nvSpPr>
        <p:spPr/>
        <p:txBody>
          <a:bodyPr/>
          <a:lstStyle>
            <a:lvl1pPr>
              <a:defRPr/>
            </a:lvl1pPr>
          </a:lstStyle>
          <a:p>
            <a:pPr>
              <a:defRPr/>
            </a:pPr>
            <a:fld id="{612819F1-C400-4FB3-B534-3E9EA31BC3E7}" type="slidenum">
              <a:rPr lang="zh-TW" altLang="en-US"/>
              <a:pPr>
                <a:defRPr/>
              </a:pPr>
              <a:t>‹#›</a:t>
            </a:fld>
            <a:endParaRPr lang="en-US" altLang="zh-TW"/>
          </a:p>
        </p:txBody>
      </p:sp>
    </p:spTree>
    <p:extLst>
      <p:ext uri="{BB962C8B-B14F-4D97-AF65-F5344CB8AC3E}">
        <p14:creationId xmlns:p14="http://schemas.microsoft.com/office/powerpoint/2010/main" val="3118679014"/>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graphicFrame>
        <p:nvGraphicFramePr>
          <p:cNvPr id="4"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21234" name="點陣圖影像" r:id="rId3" imgW="1523810" imgH="1523810" progId="Paint.Picture">
                  <p:embed/>
                </p:oleObj>
              </mc:Choice>
              <mc:Fallback>
                <p:oleObj name="點陣圖影像" r:id="rId3" imgW="1523810" imgH="1523810" progId="Paint.Picture">
                  <p:embed/>
                  <p:pic>
                    <p:nvPicPr>
                      <p:cNvPr id="3074"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6"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 name="Group 64"/>
          <p:cNvGrpSpPr>
            <a:grpSpLocks/>
          </p:cNvGrpSpPr>
          <p:nvPr userDrawn="1"/>
        </p:nvGrpSpPr>
        <p:grpSpPr bwMode="auto">
          <a:xfrm>
            <a:off x="0" y="-357188"/>
            <a:ext cx="8686800" cy="4876801"/>
            <a:chOff x="0" y="0"/>
            <a:chExt cx="5472" cy="3072"/>
          </a:xfrm>
        </p:grpSpPr>
        <p:sp>
          <p:nvSpPr>
            <p:cNvPr id="9"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10" name="Group 66"/>
            <p:cNvGrpSpPr>
              <a:grpSpLocks/>
            </p:cNvGrpSpPr>
            <p:nvPr/>
          </p:nvGrpSpPr>
          <p:grpSpPr bwMode="auto">
            <a:xfrm>
              <a:off x="240" y="893"/>
              <a:ext cx="5232" cy="115"/>
              <a:chOff x="240" y="893"/>
              <a:chExt cx="5232" cy="115"/>
            </a:xfrm>
          </p:grpSpPr>
          <p:sp>
            <p:nvSpPr>
              <p:cNvPr id="11"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2"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3"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2" name="標題 1"/>
          <p:cNvSpPr>
            <a:spLocks noGrp="1"/>
          </p:cNvSpPr>
          <p:nvPr>
            <p:ph type="title"/>
          </p:nvPr>
        </p:nvSpPr>
        <p:spPr>
          <a:xfrm>
            <a:off x="684213" y="348350"/>
            <a:ext cx="7980816" cy="701675"/>
          </a:xfrm>
          <a:prstGeom prst="rect">
            <a:avLst/>
          </a:prstGeom>
        </p:spPr>
        <p:txBody>
          <a:bodyPr/>
          <a:lstStyle/>
          <a:p>
            <a:r>
              <a:rPr lang="zh-TW" altLang="en-US" dirty="0"/>
              <a:t>按一下以編輯母片標題樣式</a:t>
            </a:r>
          </a:p>
        </p:txBody>
      </p:sp>
      <p:sp>
        <p:nvSpPr>
          <p:cNvPr id="3" name="內容版面配置區 2"/>
          <p:cNvSpPr>
            <a:spLocks noGrp="1"/>
          </p:cNvSpPr>
          <p:nvPr>
            <p:ph idx="1"/>
          </p:nvPr>
        </p:nvSpPr>
        <p:spPr>
          <a:xfrm>
            <a:off x="671286" y="1277257"/>
            <a:ext cx="7979228" cy="4759779"/>
          </a:xfrm>
          <a:prstGeom prst="rect">
            <a:avLst/>
          </a:prstGeom>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5" name="日期版面配置區 3"/>
          <p:cNvSpPr>
            <a:spLocks noGrp="1"/>
          </p:cNvSpPr>
          <p:nvPr>
            <p:ph type="dt" sz="half" idx="10"/>
          </p:nvPr>
        </p:nvSpPr>
        <p:spPr/>
        <p:txBody>
          <a:bodyPr/>
          <a:lstStyle>
            <a:lvl1pPr>
              <a:defRPr/>
            </a:lvl1pPr>
          </a:lstStyle>
          <a:p>
            <a:pPr>
              <a:defRPr/>
            </a:pPr>
            <a:endParaRPr lang="en-US" altLang="zh-TW"/>
          </a:p>
        </p:txBody>
      </p:sp>
      <p:sp>
        <p:nvSpPr>
          <p:cNvPr id="16" name="頁尾版面配置區 4"/>
          <p:cNvSpPr>
            <a:spLocks noGrp="1"/>
          </p:cNvSpPr>
          <p:nvPr>
            <p:ph type="ftr" sz="quarter" idx="11"/>
          </p:nvPr>
        </p:nvSpPr>
        <p:spPr/>
        <p:txBody>
          <a:bodyPr/>
          <a:lstStyle>
            <a:lvl1pPr>
              <a:defRPr/>
            </a:lvl1pPr>
          </a:lstStyle>
          <a:p>
            <a:pPr>
              <a:defRPr/>
            </a:pPr>
            <a:endParaRPr lang="en-US" altLang="zh-TW"/>
          </a:p>
        </p:txBody>
      </p:sp>
      <p:sp>
        <p:nvSpPr>
          <p:cNvPr id="17" name="投影片編號版面配置區 5"/>
          <p:cNvSpPr>
            <a:spLocks noGrp="1"/>
          </p:cNvSpPr>
          <p:nvPr>
            <p:ph type="sldNum" sz="quarter" idx="12"/>
          </p:nvPr>
        </p:nvSpPr>
        <p:spPr/>
        <p:txBody>
          <a:bodyPr/>
          <a:lstStyle>
            <a:lvl1pPr>
              <a:defRPr/>
            </a:lvl1pPr>
          </a:lstStyle>
          <a:p>
            <a:pPr>
              <a:defRPr/>
            </a:pPr>
            <a:fld id="{D4618BE7-4141-43D3-8D5C-3E144E7F8F66}" type="slidenum">
              <a:rPr lang="zh-TW" altLang="en-US"/>
              <a:pPr>
                <a:defRPr/>
              </a:pPr>
              <a:t>‹#›</a:t>
            </a:fld>
            <a:endParaRPr lang="en-US" altLang="zh-TW"/>
          </a:p>
        </p:txBody>
      </p:sp>
    </p:spTree>
    <p:extLst>
      <p:ext uri="{BB962C8B-B14F-4D97-AF65-F5344CB8AC3E}">
        <p14:creationId xmlns:p14="http://schemas.microsoft.com/office/powerpoint/2010/main" val="2315194279"/>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spTree>
      <p:nvGrpSpPr>
        <p:cNvPr id="1" name=""/>
        <p:cNvGrpSpPr/>
        <p:nvPr/>
      </p:nvGrpSpPr>
      <p:grpSpPr>
        <a:xfrm>
          <a:off x="0" y="0"/>
          <a:ext cx="0" cy="0"/>
          <a:chOff x="0" y="0"/>
          <a:chExt cx="0" cy="0"/>
        </a:xfrm>
      </p:grpSpPr>
      <p:graphicFrame>
        <p:nvGraphicFramePr>
          <p:cNvPr id="4"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22258" name="點陣圖影像" r:id="rId3" imgW="1523810" imgH="1523810" progId="Paint.Picture">
                  <p:embed/>
                </p:oleObj>
              </mc:Choice>
              <mc:Fallback>
                <p:oleObj name="點陣圖影像" r:id="rId3" imgW="1523810" imgH="1523810" progId="Paint.Picture">
                  <p:embed/>
                  <p:pic>
                    <p:nvPicPr>
                      <p:cNvPr id="4098"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6"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 name="Group 64"/>
          <p:cNvGrpSpPr>
            <a:grpSpLocks/>
          </p:cNvGrpSpPr>
          <p:nvPr userDrawn="1"/>
        </p:nvGrpSpPr>
        <p:grpSpPr bwMode="auto">
          <a:xfrm>
            <a:off x="0" y="-357188"/>
            <a:ext cx="8686800" cy="4876801"/>
            <a:chOff x="0" y="0"/>
            <a:chExt cx="5472" cy="3072"/>
          </a:xfrm>
        </p:grpSpPr>
        <p:sp>
          <p:nvSpPr>
            <p:cNvPr id="9"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10" name="Group 66"/>
            <p:cNvGrpSpPr>
              <a:grpSpLocks/>
            </p:cNvGrpSpPr>
            <p:nvPr/>
          </p:nvGrpSpPr>
          <p:grpSpPr bwMode="auto">
            <a:xfrm>
              <a:off x="240" y="893"/>
              <a:ext cx="5232" cy="115"/>
              <a:chOff x="240" y="893"/>
              <a:chExt cx="5232" cy="115"/>
            </a:xfrm>
          </p:grpSpPr>
          <p:sp>
            <p:nvSpPr>
              <p:cNvPr id="11"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2"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3"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2" name="標題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15" name="日期版面配置區 3"/>
          <p:cNvSpPr>
            <a:spLocks noGrp="1"/>
          </p:cNvSpPr>
          <p:nvPr>
            <p:ph type="dt" sz="half" idx="10"/>
          </p:nvPr>
        </p:nvSpPr>
        <p:spPr/>
        <p:txBody>
          <a:bodyPr/>
          <a:lstStyle>
            <a:lvl1pPr>
              <a:defRPr/>
            </a:lvl1pPr>
          </a:lstStyle>
          <a:p>
            <a:pPr>
              <a:defRPr/>
            </a:pPr>
            <a:endParaRPr lang="en-US" altLang="zh-TW"/>
          </a:p>
        </p:txBody>
      </p:sp>
      <p:sp>
        <p:nvSpPr>
          <p:cNvPr id="16" name="頁尾版面配置區 4"/>
          <p:cNvSpPr>
            <a:spLocks noGrp="1"/>
          </p:cNvSpPr>
          <p:nvPr>
            <p:ph type="ftr" sz="quarter" idx="11"/>
          </p:nvPr>
        </p:nvSpPr>
        <p:spPr/>
        <p:txBody>
          <a:bodyPr/>
          <a:lstStyle>
            <a:lvl1pPr>
              <a:defRPr/>
            </a:lvl1pPr>
          </a:lstStyle>
          <a:p>
            <a:pPr>
              <a:defRPr/>
            </a:pPr>
            <a:endParaRPr lang="en-US" altLang="zh-TW"/>
          </a:p>
        </p:txBody>
      </p:sp>
      <p:sp>
        <p:nvSpPr>
          <p:cNvPr id="17" name="投影片編號版面配置區 5"/>
          <p:cNvSpPr>
            <a:spLocks noGrp="1"/>
          </p:cNvSpPr>
          <p:nvPr>
            <p:ph type="sldNum" sz="quarter" idx="12"/>
          </p:nvPr>
        </p:nvSpPr>
        <p:spPr/>
        <p:txBody>
          <a:bodyPr/>
          <a:lstStyle>
            <a:lvl1pPr>
              <a:defRPr/>
            </a:lvl1pPr>
          </a:lstStyle>
          <a:p>
            <a:pPr>
              <a:defRPr/>
            </a:pPr>
            <a:fld id="{D4F5CDE2-03BD-4058-AE6B-28B56E6F94DD}" type="slidenum">
              <a:rPr lang="zh-TW" altLang="en-US"/>
              <a:pPr>
                <a:defRPr/>
              </a:pPr>
              <a:t>‹#›</a:t>
            </a:fld>
            <a:endParaRPr lang="en-US" altLang="zh-TW"/>
          </a:p>
        </p:txBody>
      </p:sp>
    </p:spTree>
    <p:extLst>
      <p:ext uri="{BB962C8B-B14F-4D97-AF65-F5344CB8AC3E}">
        <p14:creationId xmlns:p14="http://schemas.microsoft.com/office/powerpoint/2010/main" val="191646000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graphicFrame>
        <p:nvGraphicFramePr>
          <p:cNvPr id="5"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23282" name="點陣圖影像" r:id="rId3" imgW="1523810" imgH="1523810" progId="Paint.Picture">
                  <p:embed/>
                </p:oleObj>
              </mc:Choice>
              <mc:Fallback>
                <p:oleObj name="點陣圖影像" r:id="rId3" imgW="1523810" imgH="1523810" progId="Paint.Picture">
                  <p:embed/>
                  <p:pic>
                    <p:nvPicPr>
                      <p:cNvPr id="5122"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7"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 name="Group 64"/>
          <p:cNvGrpSpPr>
            <a:grpSpLocks/>
          </p:cNvGrpSpPr>
          <p:nvPr userDrawn="1"/>
        </p:nvGrpSpPr>
        <p:grpSpPr bwMode="auto">
          <a:xfrm>
            <a:off x="0" y="-357188"/>
            <a:ext cx="8686800" cy="4876801"/>
            <a:chOff x="0" y="0"/>
            <a:chExt cx="5472" cy="3072"/>
          </a:xfrm>
        </p:grpSpPr>
        <p:sp>
          <p:nvSpPr>
            <p:cNvPr id="10"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11" name="Group 66"/>
            <p:cNvGrpSpPr>
              <a:grpSpLocks/>
            </p:cNvGrpSpPr>
            <p:nvPr/>
          </p:nvGrpSpPr>
          <p:grpSpPr bwMode="auto">
            <a:xfrm>
              <a:off x="240" y="893"/>
              <a:ext cx="5232" cy="115"/>
              <a:chOff x="240" y="893"/>
              <a:chExt cx="5232" cy="115"/>
            </a:xfrm>
          </p:grpSpPr>
          <p:sp>
            <p:nvSpPr>
              <p:cNvPr id="12"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3"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4"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2" name="標題 1"/>
          <p:cNvSpPr>
            <a:spLocks noGrp="1"/>
          </p:cNvSpPr>
          <p:nvPr>
            <p:ph type="title"/>
          </p:nvPr>
        </p:nvSpPr>
        <p:spPr>
          <a:xfrm>
            <a:off x="771299" y="377372"/>
            <a:ext cx="7690530" cy="658132"/>
          </a:xfrm>
          <a:prstGeom prst="rect">
            <a:avLst/>
          </a:prstGeom>
        </p:spPr>
        <p:txBody>
          <a:bodyPr/>
          <a:lstStyle/>
          <a:p>
            <a:r>
              <a:rPr lang="zh-TW" altLang="en-US" dirty="0"/>
              <a:t>按一下以編輯母片標題樣式</a:t>
            </a:r>
          </a:p>
        </p:txBody>
      </p:sp>
      <p:sp>
        <p:nvSpPr>
          <p:cNvPr id="3" name="內容版面配置區 2"/>
          <p:cNvSpPr>
            <a:spLocks noGrp="1"/>
          </p:cNvSpPr>
          <p:nvPr>
            <p:ph sz="half" idx="1"/>
          </p:nvPr>
        </p:nvSpPr>
        <p:spPr>
          <a:xfrm>
            <a:off x="685800" y="1916113"/>
            <a:ext cx="3771900" cy="403383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10100" y="1916113"/>
            <a:ext cx="3771900" cy="403383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6" name="日期版面配置區 4"/>
          <p:cNvSpPr>
            <a:spLocks noGrp="1"/>
          </p:cNvSpPr>
          <p:nvPr>
            <p:ph type="dt" sz="half" idx="10"/>
          </p:nvPr>
        </p:nvSpPr>
        <p:spPr/>
        <p:txBody>
          <a:bodyPr/>
          <a:lstStyle>
            <a:lvl1pPr>
              <a:defRPr/>
            </a:lvl1pPr>
          </a:lstStyle>
          <a:p>
            <a:pPr>
              <a:defRPr/>
            </a:pPr>
            <a:endParaRPr lang="en-US" altLang="zh-TW"/>
          </a:p>
        </p:txBody>
      </p:sp>
      <p:sp>
        <p:nvSpPr>
          <p:cNvPr id="17" name="頁尾版面配置區 5"/>
          <p:cNvSpPr>
            <a:spLocks noGrp="1"/>
          </p:cNvSpPr>
          <p:nvPr>
            <p:ph type="ftr" sz="quarter" idx="11"/>
          </p:nvPr>
        </p:nvSpPr>
        <p:spPr/>
        <p:txBody>
          <a:bodyPr/>
          <a:lstStyle>
            <a:lvl1pPr>
              <a:defRPr/>
            </a:lvl1pPr>
          </a:lstStyle>
          <a:p>
            <a:pPr>
              <a:defRPr/>
            </a:pPr>
            <a:endParaRPr lang="en-US" altLang="zh-TW"/>
          </a:p>
        </p:txBody>
      </p:sp>
      <p:sp>
        <p:nvSpPr>
          <p:cNvPr id="18" name="投影片編號版面配置區 6"/>
          <p:cNvSpPr>
            <a:spLocks noGrp="1"/>
          </p:cNvSpPr>
          <p:nvPr>
            <p:ph type="sldNum" sz="quarter" idx="12"/>
          </p:nvPr>
        </p:nvSpPr>
        <p:spPr/>
        <p:txBody>
          <a:bodyPr/>
          <a:lstStyle>
            <a:lvl1pPr>
              <a:defRPr/>
            </a:lvl1pPr>
          </a:lstStyle>
          <a:p>
            <a:pPr>
              <a:defRPr/>
            </a:pPr>
            <a:fld id="{24836F16-1FFA-4B03-91AF-3BB5C8F78CA7}" type="slidenum">
              <a:rPr lang="zh-TW" altLang="en-US"/>
              <a:pPr>
                <a:defRPr/>
              </a:pPr>
              <a:t>‹#›</a:t>
            </a:fld>
            <a:endParaRPr lang="en-US" altLang="zh-TW"/>
          </a:p>
        </p:txBody>
      </p:sp>
    </p:spTree>
    <p:extLst>
      <p:ext uri="{BB962C8B-B14F-4D97-AF65-F5344CB8AC3E}">
        <p14:creationId xmlns:p14="http://schemas.microsoft.com/office/powerpoint/2010/main" val="1246765447"/>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graphicFrame>
        <p:nvGraphicFramePr>
          <p:cNvPr id="7"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24306" name="點陣圖影像" r:id="rId3" imgW="1523810" imgH="1523810" progId="Paint.Picture">
                  <p:embed/>
                </p:oleObj>
              </mc:Choice>
              <mc:Fallback>
                <p:oleObj name="點陣圖影像" r:id="rId3" imgW="1523810" imgH="1523810" progId="Paint.Picture">
                  <p:embed/>
                  <p:pic>
                    <p:nvPicPr>
                      <p:cNvPr id="6146"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9"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 name="Group 64"/>
          <p:cNvGrpSpPr>
            <a:grpSpLocks/>
          </p:cNvGrpSpPr>
          <p:nvPr userDrawn="1"/>
        </p:nvGrpSpPr>
        <p:grpSpPr bwMode="auto">
          <a:xfrm>
            <a:off x="0" y="-357188"/>
            <a:ext cx="8686800" cy="4876801"/>
            <a:chOff x="0" y="0"/>
            <a:chExt cx="5472" cy="3072"/>
          </a:xfrm>
        </p:grpSpPr>
        <p:sp>
          <p:nvSpPr>
            <p:cNvPr id="12"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13" name="Group 66"/>
            <p:cNvGrpSpPr>
              <a:grpSpLocks/>
            </p:cNvGrpSpPr>
            <p:nvPr/>
          </p:nvGrpSpPr>
          <p:grpSpPr bwMode="auto">
            <a:xfrm>
              <a:off x="240" y="893"/>
              <a:ext cx="5232" cy="115"/>
              <a:chOff x="240" y="893"/>
              <a:chExt cx="5232" cy="115"/>
            </a:xfrm>
          </p:grpSpPr>
          <p:sp>
            <p:nvSpPr>
              <p:cNvPr id="14"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5"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6"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2" name="標題 1"/>
          <p:cNvSpPr>
            <a:spLocks noGrp="1"/>
          </p:cNvSpPr>
          <p:nvPr>
            <p:ph type="title"/>
          </p:nvPr>
        </p:nvSpPr>
        <p:spPr>
          <a:xfrm>
            <a:off x="457200" y="274638"/>
            <a:ext cx="8229600" cy="1143000"/>
          </a:xfrm>
          <a:prstGeom prst="rect">
            <a:avLst/>
          </a:prstGeo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8" name="日期版面配置區 6"/>
          <p:cNvSpPr>
            <a:spLocks noGrp="1"/>
          </p:cNvSpPr>
          <p:nvPr>
            <p:ph type="dt" sz="half" idx="10"/>
          </p:nvPr>
        </p:nvSpPr>
        <p:spPr/>
        <p:txBody>
          <a:bodyPr/>
          <a:lstStyle>
            <a:lvl1pPr>
              <a:defRPr/>
            </a:lvl1pPr>
          </a:lstStyle>
          <a:p>
            <a:pPr>
              <a:defRPr/>
            </a:pPr>
            <a:endParaRPr lang="en-US" altLang="zh-TW"/>
          </a:p>
        </p:txBody>
      </p:sp>
      <p:sp>
        <p:nvSpPr>
          <p:cNvPr id="19" name="頁尾版面配置區 7"/>
          <p:cNvSpPr>
            <a:spLocks noGrp="1"/>
          </p:cNvSpPr>
          <p:nvPr>
            <p:ph type="ftr" sz="quarter" idx="11"/>
          </p:nvPr>
        </p:nvSpPr>
        <p:spPr/>
        <p:txBody>
          <a:bodyPr/>
          <a:lstStyle>
            <a:lvl1pPr>
              <a:defRPr/>
            </a:lvl1pPr>
          </a:lstStyle>
          <a:p>
            <a:pPr>
              <a:defRPr/>
            </a:pPr>
            <a:endParaRPr lang="en-US" altLang="zh-TW"/>
          </a:p>
        </p:txBody>
      </p:sp>
      <p:sp>
        <p:nvSpPr>
          <p:cNvPr id="20" name="投影片編號版面配置區 8"/>
          <p:cNvSpPr>
            <a:spLocks noGrp="1"/>
          </p:cNvSpPr>
          <p:nvPr>
            <p:ph type="sldNum" sz="quarter" idx="12"/>
          </p:nvPr>
        </p:nvSpPr>
        <p:spPr/>
        <p:txBody>
          <a:bodyPr/>
          <a:lstStyle>
            <a:lvl1pPr>
              <a:defRPr/>
            </a:lvl1pPr>
          </a:lstStyle>
          <a:p>
            <a:pPr>
              <a:defRPr/>
            </a:pPr>
            <a:fld id="{BA2AC9B1-ABD7-4E13-B0DF-588843A9CD5D}" type="slidenum">
              <a:rPr lang="zh-TW" altLang="en-US"/>
              <a:pPr>
                <a:defRPr/>
              </a:pPr>
              <a:t>‹#›</a:t>
            </a:fld>
            <a:endParaRPr lang="en-US" altLang="zh-TW"/>
          </a:p>
        </p:txBody>
      </p:sp>
    </p:spTree>
    <p:extLst>
      <p:ext uri="{BB962C8B-B14F-4D97-AF65-F5344CB8AC3E}">
        <p14:creationId xmlns:p14="http://schemas.microsoft.com/office/powerpoint/2010/main" val="2777463231"/>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graphicFrame>
        <p:nvGraphicFramePr>
          <p:cNvPr id="3"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25330" name="點陣圖影像" r:id="rId3" imgW="1523810" imgH="1523810" progId="Paint.Picture">
                  <p:embed/>
                </p:oleObj>
              </mc:Choice>
              <mc:Fallback>
                <p:oleObj name="點陣圖影像" r:id="rId3" imgW="1523810" imgH="1523810" progId="Paint.Picture">
                  <p:embed/>
                  <p:pic>
                    <p:nvPicPr>
                      <p:cNvPr id="717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5"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 name="Group 64"/>
          <p:cNvGrpSpPr>
            <a:grpSpLocks/>
          </p:cNvGrpSpPr>
          <p:nvPr userDrawn="1"/>
        </p:nvGrpSpPr>
        <p:grpSpPr bwMode="auto">
          <a:xfrm>
            <a:off x="0" y="-357188"/>
            <a:ext cx="8686800" cy="4876801"/>
            <a:chOff x="0" y="0"/>
            <a:chExt cx="5472" cy="3072"/>
          </a:xfrm>
        </p:grpSpPr>
        <p:sp>
          <p:nvSpPr>
            <p:cNvPr id="8"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9" name="Group 66"/>
            <p:cNvGrpSpPr>
              <a:grpSpLocks/>
            </p:cNvGrpSpPr>
            <p:nvPr/>
          </p:nvGrpSpPr>
          <p:grpSpPr bwMode="auto">
            <a:xfrm>
              <a:off x="240" y="893"/>
              <a:ext cx="5232" cy="115"/>
              <a:chOff x="240" y="893"/>
              <a:chExt cx="5232" cy="115"/>
            </a:xfrm>
          </p:grpSpPr>
          <p:sp>
            <p:nvSpPr>
              <p:cNvPr id="10"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1"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2"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2" name="標題 1"/>
          <p:cNvSpPr>
            <a:spLocks noGrp="1"/>
          </p:cNvSpPr>
          <p:nvPr>
            <p:ph type="title"/>
          </p:nvPr>
        </p:nvSpPr>
        <p:spPr>
          <a:xfrm>
            <a:off x="684213" y="0"/>
            <a:ext cx="6870700" cy="1412875"/>
          </a:xfrm>
          <a:prstGeom prst="rect">
            <a:avLst/>
          </a:prstGeom>
        </p:spPr>
        <p:txBody>
          <a:bodyPr/>
          <a:lstStyle/>
          <a:p>
            <a:r>
              <a:rPr lang="zh-TW" altLang="en-US"/>
              <a:t>按一下以編輯母片標題樣式</a:t>
            </a:r>
          </a:p>
        </p:txBody>
      </p:sp>
      <p:sp>
        <p:nvSpPr>
          <p:cNvPr id="14" name="日期版面配置區 2"/>
          <p:cNvSpPr>
            <a:spLocks noGrp="1"/>
          </p:cNvSpPr>
          <p:nvPr>
            <p:ph type="dt" sz="half" idx="10"/>
          </p:nvPr>
        </p:nvSpPr>
        <p:spPr/>
        <p:txBody>
          <a:bodyPr/>
          <a:lstStyle>
            <a:lvl1pPr>
              <a:defRPr/>
            </a:lvl1pPr>
          </a:lstStyle>
          <a:p>
            <a:pPr>
              <a:defRPr/>
            </a:pPr>
            <a:endParaRPr lang="en-US" altLang="zh-TW"/>
          </a:p>
        </p:txBody>
      </p:sp>
      <p:sp>
        <p:nvSpPr>
          <p:cNvPr id="15" name="頁尾版面配置區 3"/>
          <p:cNvSpPr>
            <a:spLocks noGrp="1"/>
          </p:cNvSpPr>
          <p:nvPr>
            <p:ph type="ftr" sz="quarter" idx="11"/>
          </p:nvPr>
        </p:nvSpPr>
        <p:spPr/>
        <p:txBody>
          <a:bodyPr/>
          <a:lstStyle>
            <a:lvl1pPr>
              <a:defRPr/>
            </a:lvl1pPr>
          </a:lstStyle>
          <a:p>
            <a:pPr>
              <a:defRPr/>
            </a:pPr>
            <a:endParaRPr lang="en-US" altLang="zh-TW"/>
          </a:p>
        </p:txBody>
      </p:sp>
      <p:sp>
        <p:nvSpPr>
          <p:cNvPr id="16" name="投影片編號版面配置區 4"/>
          <p:cNvSpPr>
            <a:spLocks noGrp="1"/>
          </p:cNvSpPr>
          <p:nvPr>
            <p:ph type="sldNum" sz="quarter" idx="12"/>
          </p:nvPr>
        </p:nvSpPr>
        <p:spPr/>
        <p:txBody>
          <a:bodyPr/>
          <a:lstStyle>
            <a:lvl1pPr>
              <a:defRPr/>
            </a:lvl1pPr>
          </a:lstStyle>
          <a:p>
            <a:pPr>
              <a:defRPr/>
            </a:pPr>
            <a:fld id="{6E316A00-B886-4D17-84F3-C02B564D8EE2}" type="slidenum">
              <a:rPr lang="zh-TW" altLang="en-US"/>
              <a:pPr>
                <a:defRPr/>
              </a:pPr>
              <a:t>‹#›</a:t>
            </a:fld>
            <a:endParaRPr lang="en-US" altLang="zh-TW"/>
          </a:p>
        </p:txBody>
      </p:sp>
    </p:spTree>
    <p:extLst>
      <p:ext uri="{BB962C8B-B14F-4D97-AF65-F5344CB8AC3E}">
        <p14:creationId xmlns:p14="http://schemas.microsoft.com/office/powerpoint/2010/main" val="3804047198"/>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aphicFrame>
        <p:nvGraphicFramePr>
          <p:cNvPr id="2"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26354" name="點陣圖影像" r:id="rId3" imgW="1523810" imgH="1523810" progId="Paint.Picture">
                  <p:embed/>
                </p:oleObj>
              </mc:Choice>
              <mc:Fallback>
                <p:oleObj name="點陣圖影像" r:id="rId3" imgW="1523810" imgH="1523810" progId="Paint.Picture">
                  <p:embed/>
                  <p:pic>
                    <p:nvPicPr>
                      <p:cNvPr id="8194"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4"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 name="Group 64"/>
          <p:cNvGrpSpPr>
            <a:grpSpLocks/>
          </p:cNvGrpSpPr>
          <p:nvPr userDrawn="1"/>
        </p:nvGrpSpPr>
        <p:grpSpPr bwMode="auto">
          <a:xfrm>
            <a:off x="0" y="-357188"/>
            <a:ext cx="8686800" cy="4876801"/>
            <a:chOff x="0" y="0"/>
            <a:chExt cx="5472" cy="3072"/>
          </a:xfrm>
        </p:grpSpPr>
        <p:sp>
          <p:nvSpPr>
            <p:cNvPr id="7"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8" name="Group 66"/>
            <p:cNvGrpSpPr>
              <a:grpSpLocks/>
            </p:cNvGrpSpPr>
            <p:nvPr/>
          </p:nvGrpSpPr>
          <p:grpSpPr bwMode="auto">
            <a:xfrm>
              <a:off x="240" y="893"/>
              <a:ext cx="5232" cy="115"/>
              <a:chOff x="240" y="893"/>
              <a:chExt cx="5232" cy="115"/>
            </a:xfrm>
          </p:grpSpPr>
          <p:sp>
            <p:nvSpPr>
              <p:cNvPr id="9"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0"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1"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13" name="日期版面配置區 1"/>
          <p:cNvSpPr>
            <a:spLocks noGrp="1"/>
          </p:cNvSpPr>
          <p:nvPr>
            <p:ph type="dt" sz="half" idx="10"/>
          </p:nvPr>
        </p:nvSpPr>
        <p:spPr/>
        <p:txBody>
          <a:bodyPr/>
          <a:lstStyle>
            <a:lvl1pPr>
              <a:defRPr/>
            </a:lvl1pPr>
          </a:lstStyle>
          <a:p>
            <a:pPr>
              <a:defRPr/>
            </a:pPr>
            <a:endParaRPr lang="en-US" altLang="zh-TW"/>
          </a:p>
        </p:txBody>
      </p:sp>
      <p:sp>
        <p:nvSpPr>
          <p:cNvPr id="14" name="頁尾版面配置區 2"/>
          <p:cNvSpPr>
            <a:spLocks noGrp="1"/>
          </p:cNvSpPr>
          <p:nvPr>
            <p:ph type="ftr" sz="quarter" idx="11"/>
          </p:nvPr>
        </p:nvSpPr>
        <p:spPr/>
        <p:txBody>
          <a:bodyPr/>
          <a:lstStyle>
            <a:lvl1pPr>
              <a:defRPr/>
            </a:lvl1pPr>
          </a:lstStyle>
          <a:p>
            <a:pPr>
              <a:defRPr/>
            </a:pPr>
            <a:endParaRPr lang="en-US" altLang="zh-TW"/>
          </a:p>
        </p:txBody>
      </p:sp>
      <p:sp>
        <p:nvSpPr>
          <p:cNvPr id="15" name="投影片編號版面配置區 3"/>
          <p:cNvSpPr>
            <a:spLocks noGrp="1"/>
          </p:cNvSpPr>
          <p:nvPr>
            <p:ph type="sldNum" sz="quarter" idx="12"/>
          </p:nvPr>
        </p:nvSpPr>
        <p:spPr/>
        <p:txBody>
          <a:bodyPr/>
          <a:lstStyle>
            <a:lvl1pPr>
              <a:defRPr/>
            </a:lvl1pPr>
          </a:lstStyle>
          <a:p>
            <a:pPr>
              <a:defRPr/>
            </a:pPr>
            <a:fld id="{F8F9FACB-BBDE-4928-BB96-84494074C43B}" type="slidenum">
              <a:rPr lang="zh-TW" altLang="en-US"/>
              <a:pPr>
                <a:defRPr/>
              </a:pPr>
              <a:t>‹#›</a:t>
            </a:fld>
            <a:endParaRPr lang="en-US" altLang="zh-TW"/>
          </a:p>
        </p:txBody>
      </p:sp>
    </p:spTree>
    <p:extLst>
      <p:ext uri="{BB962C8B-B14F-4D97-AF65-F5344CB8AC3E}">
        <p14:creationId xmlns:p14="http://schemas.microsoft.com/office/powerpoint/2010/main" val="2878019460"/>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graphicFrame>
        <p:nvGraphicFramePr>
          <p:cNvPr id="5"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27378" name="點陣圖影像" r:id="rId3" imgW="1523810" imgH="1523810" progId="Paint.Picture">
                  <p:embed/>
                </p:oleObj>
              </mc:Choice>
              <mc:Fallback>
                <p:oleObj name="點陣圖影像" r:id="rId3" imgW="1523810" imgH="1523810" progId="Paint.Picture">
                  <p:embed/>
                  <p:pic>
                    <p:nvPicPr>
                      <p:cNvPr id="9218"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7"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 name="Group 64"/>
          <p:cNvGrpSpPr>
            <a:grpSpLocks/>
          </p:cNvGrpSpPr>
          <p:nvPr userDrawn="1"/>
        </p:nvGrpSpPr>
        <p:grpSpPr bwMode="auto">
          <a:xfrm>
            <a:off x="0" y="-357188"/>
            <a:ext cx="8686800" cy="4876801"/>
            <a:chOff x="0" y="0"/>
            <a:chExt cx="5472" cy="3072"/>
          </a:xfrm>
        </p:grpSpPr>
        <p:sp>
          <p:nvSpPr>
            <p:cNvPr id="10"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11" name="Group 66"/>
            <p:cNvGrpSpPr>
              <a:grpSpLocks/>
            </p:cNvGrpSpPr>
            <p:nvPr/>
          </p:nvGrpSpPr>
          <p:grpSpPr bwMode="auto">
            <a:xfrm>
              <a:off x="240" y="893"/>
              <a:ext cx="5232" cy="115"/>
              <a:chOff x="240" y="893"/>
              <a:chExt cx="5232" cy="115"/>
            </a:xfrm>
          </p:grpSpPr>
          <p:sp>
            <p:nvSpPr>
              <p:cNvPr id="12"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3"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4"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2" name="標題 1"/>
          <p:cNvSpPr>
            <a:spLocks noGrp="1"/>
          </p:cNvSpPr>
          <p:nvPr>
            <p:ph type="title"/>
          </p:nvPr>
        </p:nvSpPr>
        <p:spPr>
          <a:xfrm>
            <a:off x="457200" y="273050"/>
            <a:ext cx="3008313" cy="1162050"/>
          </a:xfrm>
          <a:prstGeom prst="rect">
            <a:avLst/>
          </a:prstGeo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6" name="日期版面配置區 4"/>
          <p:cNvSpPr>
            <a:spLocks noGrp="1"/>
          </p:cNvSpPr>
          <p:nvPr>
            <p:ph type="dt" sz="half" idx="10"/>
          </p:nvPr>
        </p:nvSpPr>
        <p:spPr/>
        <p:txBody>
          <a:bodyPr/>
          <a:lstStyle>
            <a:lvl1pPr>
              <a:defRPr/>
            </a:lvl1pPr>
          </a:lstStyle>
          <a:p>
            <a:pPr>
              <a:defRPr/>
            </a:pPr>
            <a:endParaRPr lang="en-US" altLang="zh-TW"/>
          </a:p>
        </p:txBody>
      </p:sp>
      <p:sp>
        <p:nvSpPr>
          <p:cNvPr id="17" name="頁尾版面配置區 5"/>
          <p:cNvSpPr>
            <a:spLocks noGrp="1"/>
          </p:cNvSpPr>
          <p:nvPr>
            <p:ph type="ftr" sz="quarter" idx="11"/>
          </p:nvPr>
        </p:nvSpPr>
        <p:spPr/>
        <p:txBody>
          <a:bodyPr/>
          <a:lstStyle>
            <a:lvl1pPr>
              <a:defRPr/>
            </a:lvl1pPr>
          </a:lstStyle>
          <a:p>
            <a:pPr>
              <a:defRPr/>
            </a:pPr>
            <a:endParaRPr lang="en-US" altLang="zh-TW"/>
          </a:p>
        </p:txBody>
      </p:sp>
      <p:sp>
        <p:nvSpPr>
          <p:cNvPr id="18" name="投影片編號版面配置區 6"/>
          <p:cNvSpPr>
            <a:spLocks noGrp="1"/>
          </p:cNvSpPr>
          <p:nvPr>
            <p:ph type="sldNum" sz="quarter" idx="12"/>
          </p:nvPr>
        </p:nvSpPr>
        <p:spPr/>
        <p:txBody>
          <a:bodyPr/>
          <a:lstStyle>
            <a:lvl1pPr>
              <a:defRPr/>
            </a:lvl1pPr>
          </a:lstStyle>
          <a:p>
            <a:pPr>
              <a:defRPr/>
            </a:pPr>
            <a:fld id="{D0C1D2BF-60B0-4F98-B491-FC10F6431947}" type="slidenum">
              <a:rPr lang="zh-TW" altLang="en-US"/>
              <a:pPr>
                <a:defRPr/>
              </a:pPr>
              <a:t>‹#›</a:t>
            </a:fld>
            <a:endParaRPr lang="en-US" altLang="zh-TW"/>
          </a:p>
        </p:txBody>
      </p:sp>
    </p:spTree>
    <p:extLst>
      <p:ext uri="{BB962C8B-B14F-4D97-AF65-F5344CB8AC3E}">
        <p14:creationId xmlns:p14="http://schemas.microsoft.com/office/powerpoint/2010/main" val="243287870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graphicFrame>
        <p:nvGraphicFramePr>
          <p:cNvPr id="5"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228402" name="點陣圖影像" r:id="rId3" imgW="1523810" imgH="1523810" progId="Paint.Picture">
                  <p:embed/>
                </p:oleObj>
              </mc:Choice>
              <mc:Fallback>
                <p:oleObj name="點陣圖影像" r:id="rId3" imgW="1523810" imgH="1523810" progId="Paint.Picture">
                  <p:embed/>
                  <p:pic>
                    <p:nvPicPr>
                      <p:cNvPr id="10242"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7"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 name="Group 64"/>
          <p:cNvGrpSpPr>
            <a:grpSpLocks/>
          </p:cNvGrpSpPr>
          <p:nvPr userDrawn="1"/>
        </p:nvGrpSpPr>
        <p:grpSpPr bwMode="auto">
          <a:xfrm>
            <a:off x="0" y="-357188"/>
            <a:ext cx="8686800" cy="4876801"/>
            <a:chOff x="0" y="0"/>
            <a:chExt cx="5472" cy="3072"/>
          </a:xfrm>
        </p:grpSpPr>
        <p:sp>
          <p:nvSpPr>
            <p:cNvPr id="10"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11" name="Group 66"/>
            <p:cNvGrpSpPr>
              <a:grpSpLocks/>
            </p:cNvGrpSpPr>
            <p:nvPr/>
          </p:nvGrpSpPr>
          <p:grpSpPr bwMode="auto">
            <a:xfrm>
              <a:off x="240" y="893"/>
              <a:ext cx="5232" cy="115"/>
              <a:chOff x="240" y="893"/>
              <a:chExt cx="5232" cy="115"/>
            </a:xfrm>
          </p:grpSpPr>
          <p:sp>
            <p:nvSpPr>
              <p:cNvPr id="12"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3"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4" name="Picture 6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2" name="標題 1"/>
          <p:cNvSpPr>
            <a:spLocks noGrp="1"/>
          </p:cNvSpPr>
          <p:nvPr>
            <p:ph type="title"/>
          </p:nvPr>
        </p:nvSpPr>
        <p:spPr>
          <a:xfrm>
            <a:off x="1792288" y="4800600"/>
            <a:ext cx="5486400" cy="566738"/>
          </a:xfrm>
          <a:prstGeom prst="rect">
            <a:avLst/>
          </a:prstGeo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6" name="日期版面配置區 4"/>
          <p:cNvSpPr>
            <a:spLocks noGrp="1"/>
          </p:cNvSpPr>
          <p:nvPr>
            <p:ph type="dt" sz="half" idx="10"/>
          </p:nvPr>
        </p:nvSpPr>
        <p:spPr/>
        <p:txBody>
          <a:bodyPr/>
          <a:lstStyle>
            <a:lvl1pPr>
              <a:defRPr/>
            </a:lvl1pPr>
          </a:lstStyle>
          <a:p>
            <a:pPr>
              <a:defRPr/>
            </a:pPr>
            <a:endParaRPr lang="en-US" altLang="zh-TW"/>
          </a:p>
        </p:txBody>
      </p:sp>
      <p:sp>
        <p:nvSpPr>
          <p:cNvPr id="17" name="頁尾版面配置區 5"/>
          <p:cNvSpPr>
            <a:spLocks noGrp="1"/>
          </p:cNvSpPr>
          <p:nvPr>
            <p:ph type="ftr" sz="quarter" idx="11"/>
          </p:nvPr>
        </p:nvSpPr>
        <p:spPr/>
        <p:txBody>
          <a:bodyPr/>
          <a:lstStyle>
            <a:lvl1pPr>
              <a:defRPr/>
            </a:lvl1pPr>
          </a:lstStyle>
          <a:p>
            <a:pPr>
              <a:defRPr/>
            </a:pPr>
            <a:endParaRPr lang="en-US" altLang="zh-TW"/>
          </a:p>
        </p:txBody>
      </p:sp>
      <p:sp>
        <p:nvSpPr>
          <p:cNvPr id="18" name="投影片編號版面配置區 6"/>
          <p:cNvSpPr>
            <a:spLocks noGrp="1"/>
          </p:cNvSpPr>
          <p:nvPr>
            <p:ph type="sldNum" sz="quarter" idx="12"/>
          </p:nvPr>
        </p:nvSpPr>
        <p:spPr/>
        <p:txBody>
          <a:bodyPr/>
          <a:lstStyle>
            <a:lvl1pPr>
              <a:defRPr/>
            </a:lvl1pPr>
          </a:lstStyle>
          <a:p>
            <a:pPr>
              <a:defRPr/>
            </a:pPr>
            <a:fld id="{9571E037-A6EC-4EFD-B55E-02367357191E}" type="slidenum">
              <a:rPr lang="zh-TW" altLang="en-US"/>
              <a:pPr>
                <a:defRPr/>
              </a:pPr>
              <a:t>‹#›</a:t>
            </a:fld>
            <a:endParaRPr lang="en-US" altLang="zh-TW"/>
          </a:p>
        </p:txBody>
      </p:sp>
    </p:spTree>
    <p:extLst>
      <p:ext uri="{BB962C8B-B14F-4D97-AF65-F5344CB8AC3E}">
        <p14:creationId xmlns:p14="http://schemas.microsoft.com/office/powerpoint/2010/main" val="1873578177"/>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638175" y="258763"/>
            <a:ext cx="8040688"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1027" name="Rectangle 4"/>
          <p:cNvSpPr>
            <a:spLocks noGrp="1" noChangeArrowheads="1"/>
          </p:cNvSpPr>
          <p:nvPr/>
        </p:nvSpPr>
        <p:spPr bwMode="auto">
          <a:xfrm>
            <a:off x="685800" y="1206500"/>
            <a:ext cx="769620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a:defRPr kumimoji="1">
                <a:solidFill>
                  <a:schemeClr val="tx1"/>
                </a:solidFill>
                <a:latin typeface="Comic Sans MS" panose="030F0702030302020204" pitchFamily="66" charset="0"/>
                <a:ea typeface="新細明體" charset="-120"/>
              </a:defRPr>
            </a:lvl2pPr>
            <a:lvl3pPr>
              <a:defRPr kumimoji="1">
                <a:solidFill>
                  <a:schemeClr val="tx1"/>
                </a:solidFill>
                <a:latin typeface="Comic Sans MS" panose="030F0702030302020204" pitchFamily="66" charset="0"/>
                <a:ea typeface="新細明體" charset="-120"/>
              </a:defRPr>
            </a:lvl3pPr>
            <a:lvl4pPr>
              <a:defRPr kumimoji="1">
                <a:solidFill>
                  <a:schemeClr val="tx1"/>
                </a:solidFill>
                <a:latin typeface="Comic Sans MS" panose="030F0702030302020204" pitchFamily="66" charset="0"/>
                <a:ea typeface="新細明體" charset="-120"/>
              </a:defRPr>
            </a:lvl4pPr>
            <a:lvl5pPr>
              <a:defRPr kumimoji="1">
                <a:solidFill>
                  <a:schemeClr val="tx1"/>
                </a:solidFill>
                <a:latin typeface="Comic Sans MS" panose="030F0702030302020204" pitchFamily="66" charset="0"/>
                <a:ea typeface="新細明體" charset="-120"/>
              </a:defRPr>
            </a:lvl5pPr>
            <a:lvl6pPr marL="4572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9144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1371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18288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r>
              <a:rPr lang="zh-TW" altLang="en-US" sz="4000">
                <a:solidFill>
                  <a:srgbClr val="339966"/>
                </a:solidFill>
                <a:cs typeface="+mn-cs"/>
              </a:rPr>
              <a:t>        </a:t>
            </a:r>
          </a:p>
          <a:p>
            <a:pPr marL="0" lvl="1" algn="ctr" eaLnBrk="1" hangingPunct="1">
              <a:defRPr/>
            </a:pPr>
            <a:r>
              <a:rPr lang="zh-TW" altLang="en-US" sz="4400">
                <a:solidFill>
                  <a:srgbClr val="339966"/>
                </a:solidFill>
                <a:cs typeface="+mn-cs"/>
              </a:rPr>
              <a:t>   </a:t>
            </a:r>
          </a:p>
          <a:p>
            <a:pPr marL="0" lvl="2" algn="ctr" eaLnBrk="1" hangingPunct="1">
              <a:defRPr/>
            </a:pPr>
            <a:r>
              <a:rPr lang="zh-TW" altLang="en-US" sz="4400">
                <a:solidFill>
                  <a:srgbClr val="339966"/>
                </a:solidFill>
                <a:cs typeface="+mn-cs"/>
              </a:rPr>
              <a:t>   </a:t>
            </a:r>
          </a:p>
          <a:p>
            <a:pPr marL="0" lvl="3" algn="ctr" eaLnBrk="1" hangingPunct="1">
              <a:defRPr/>
            </a:pPr>
            <a:r>
              <a:rPr lang="zh-TW" altLang="en-US" sz="4400">
                <a:solidFill>
                  <a:srgbClr val="339966"/>
                </a:solidFill>
                <a:cs typeface="+mn-cs"/>
              </a:rPr>
              <a:t>   </a:t>
            </a:r>
          </a:p>
          <a:p>
            <a:pPr marL="0" lvl="4" algn="ctr" eaLnBrk="1" hangingPunct="1">
              <a:defRPr/>
            </a:pPr>
            <a:r>
              <a:rPr lang="zh-TW" altLang="en-US" sz="4400">
                <a:solidFill>
                  <a:srgbClr val="339966"/>
                </a:solidFill>
                <a:cs typeface="+mn-cs"/>
              </a:rPr>
              <a:t>   </a:t>
            </a:r>
          </a:p>
        </p:txBody>
      </p:sp>
      <p:sp>
        <p:nvSpPr>
          <p:cNvPr id="57" name="Rectangle 5"/>
          <p:cNvSpPr>
            <a:spLocks noGrp="1" noChangeArrowheads="1"/>
          </p:cNvSpPr>
          <p:nvPr>
            <p:ph type="dt" sz="half" idx="2"/>
          </p:nvPr>
        </p:nvSpPr>
        <p:spPr bwMode="auto">
          <a:xfrm>
            <a:off x="13716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ea typeface="新細明體" charset="-120"/>
                <a:cs typeface="+mn-cs"/>
              </a:defRPr>
            </a:lvl1pPr>
          </a:lstStyle>
          <a:p>
            <a:pPr>
              <a:defRPr/>
            </a:pPr>
            <a:endParaRPr lang="en-US" altLang="zh-TW"/>
          </a:p>
        </p:txBody>
      </p:sp>
      <p:sp>
        <p:nvSpPr>
          <p:cNvPr id="58" name="Rectangle 6"/>
          <p:cNvSpPr>
            <a:spLocks noGrp="1" noChangeArrowheads="1"/>
          </p:cNvSpPr>
          <p:nvPr>
            <p:ph type="ftr" sz="quarter" idx="3"/>
          </p:nvPr>
        </p:nvSpPr>
        <p:spPr bwMode="auto">
          <a:xfrm>
            <a:off x="35560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ea typeface="新細明體" charset="-120"/>
                <a:cs typeface="+mn-cs"/>
              </a:defRPr>
            </a:lvl1pPr>
          </a:lstStyle>
          <a:p>
            <a:pPr>
              <a:defRPr/>
            </a:pPr>
            <a:endParaRPr lang="en-US" altLang="zh-TW"/>
          </a:p>
        </p:txBody>
      </p:sp>
      <p:sp>
        <p:nvSpPr>
          <p:cNvPr id="59" name="Rectangle 7"/>
          <p:cNvSpPr>
            <a:spLocks noGrp="1" noChangeArrowheads="1"/>
          </p:cNvSpPr>
          <p:nvPr>
            <p:ph type="sldNum" sz="quarter" idx="4"/>
          </p:nvPr>
        </p:nvSpPr>
        <p:spPr bwMode="auto">
          <a:xfrm>
            <a:off x="67183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新細明體" charset="-120"/>
                <a:cs typeface="+mn-cs"/>
              </a:defRPr>
            </a:lvl1pPr>
          </a:lstStyle>
          <a:p>
            <a:pPr>
              <a:defRPr/>
            </a:pPr>
            <a:fld id="{A5759985-297F-4B2C-853E-667806E73460}" type="slidenum">
              <a:rPr lang="zh-TW" altLang="en-US"/>
              <a:pPr>
                <a:defRPr/>
              </a:pPr>
              <a:t>‹#›</a:t>
            </a:fld>
            <a:endParaRPr lang="en-US" altLang="zh-TW"/>
          </a:p>
        </p:txBody>
      </p:sp>
      <p:graphicFrame>
        <p:nvGraphicFramePr>
          <p:cNvPr id="1031" name="Object 56"/>
          <p:cNvGraphicFramePr>
            <a:graphicFrameLocks noChangeAspect="1"/>
          </p:cNvGraphicFramePr>
          <p:nvPr userDrawn="1"/>
        </p:nvGraphicFramePr>
        <p:xfrm>
          <a:off x="3810000" y="2667000"/>
          <a:ext cx="1524000" cy="1524000"/>
        </p:xfrm>
        <a:graphic>
          <a:graphicData uri="http://schemas.openxmlformats.org/presentationml/2006/ole">
            <mc:AlternateContent xmlns:mc="http://schemas.openxmlformats.org/markup-compatibility/2006">
              <mc:Choice xmlns:v="urn:schemas-microsoft-com:vml" Requires="v">
                <p:oleObj spid="_x0000_s1090" name="點陣圖影像" r:id="rId17" imgW="1523810" imgH="1523810" progId="Paint.Picture">
                  <p:embed/>
                </p:oleObj>
              </mc:Choice>
              <mc:Fallback>
                <p:oleObj name="點陣圖影像" r:id="rId17" imgW="1523810" imgH="1523810" progId="Paint.Picture">
                  <p:embed/>
                  <p:pic>
                    <p:nvPicPr>
                      <p:cNvPr id="0" name="Object 5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2" name="Rectangle 60"/>
          <p:cNvSpPr>
            <a:spLocks noChangeArrowheads="1"/>
          </p:cNvSpPr>
          <p:nvPr userDrawn="1"/>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eaLnBrk="1" hangingPunct="1">
              <a:defRPr/>
            </a:pPr>
            <a:endParaRPr kumimoji="0" lang="en-US" altLang="zh-TW" sz="1400">
              <a:cs typeface="+mn-cs"/>
            </a:endParaRPr>
          </a:p>
        </p:txBody>
      </p:sp>
      <p:sp>
        <p:nvSpPr>
          <p:cNvPr id="1033" name="Freeform 62"/>
          <p:cNvSpPr>
            <a:spLocks noChangeArrowheads="1"/>
          </p:cNvSpPr>
          <p:nvPr userDrawn="1"/>
        </p:nvSpPr>
        <p:spPr bwMode="auto">
          <a:xfrm>
            <a:off x="625475" y="1128713"/>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AB7C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 name="Line 63"/>
          <p:cNvSpPr>
            <a:spLocks noChangeShapeType="1"/>
          </p:cNvSpPr>
          <p:nvPr userDrawn="1"/>
        </p:nvSpPr>
        <p:spPr bwMode="auto">
          <a:xfrm>
            <a:off x="457200" y="6172200"/>
            <a:ext cx="8229600" cy="0"/>
          </a:xfrm>
          <a:prstGeom prst="line">
            <a:avLst/>
          </a:prstGeom>
          <a:noFill/>
          <a:ln w="19050">
            <a:solidFill>
              <a:srgbClr val="9AB7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5" name="Group 64"/>
          <p:cNvGrpSpPr>
            <a:grpSpLocks/>
          </p:cNvGrpSpPr>
          <p:nvPr userDrawn="1"/>
        </p:nvGrpSpPr>
        <p:grpSpPr bwMode="auto">
          <a:xfrm>
            <a:off x="0" y="-357188"/>
            <a:ext cx="8686800" cy="4876801"/>
            <a:chOff x="0" y="0"/>
            <a:chExt cx="5472" cy="3072"/>
          </a:xfrm>
        </p:grpSpPr>
        <p:sp>
          <p:nvSpPr>
            <p:cNvPr id="1038" name="Rectangle 65"/>
            <p:cNvSpPr>
              <a:spLocks noChangeArrowheads="1"/>
            </p:cNvSpPr>
            <p:nvPr/>
          </p:nvSpPr>
          <p:spPr bwMode="auto">
            <a:xfrm>
              <a:off x="0" y="0"/>
              <a:ext cx="384" cy="3072"/>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grpSp>
          <p:nvGrpSpPr>
            <p:cNvPr id="1039" name="Group 66"/>
            <p:cNvGrpSpPr>
              <a:grpSpLocks/>
            </p:cNvGrpSpPr>
            <p:nvPr/>
          </p:nvGrpSpPr>
          <p:grpSpPr bwMode="auto">
            <a:xfrm>
              <a:off x="240" y="893"/>
              <a:ext cx="5232" cy="115"/>
              <a:chOff x="240" y="893"/>
              <a:chExt cx="5232" cy="115"/>
            </a:xfrm>
          </p:grpSpPr>
          <p:sp>
            <p:nvSpPr>
              <p:cNvPr id="1040" name="Rectangle 67"/>
              <p:cNvSpPr>
                <a:spLocks noChangeArrowheads="1"/>
              </p:cNvSpPr>
              <p:nvPr/>
            </p:nvSpPr>
            <p:spPr bwMode="auto">
              <a:xfrm>
                <a:off x="4320" y="893"/>
                <a:ext cx="1152" cy="115"/>
              </a:xfrm>
              <a:prstGeom prst="rect">
                <a:avLst/>
              </a:prstGeom>
              <a:solidFill>
                <a:srgbClr val="9AB7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algn="ctr" eaLnBrk="1" hangingPunct="1">
                  <a:defRPr/>
                </a:pPr>
                <a:endParaRPr kumimoji="0" lang="zh-TW" altLang="en-US" sz="2400">
                  <a:latin typeface="Times New Roman" panose="02020603050405020304" pitchFamily="18" charset="0"/>
                  <a:cs typeface="+mn-cs"/>
                </a:endParaRPr>
              </a:p>
            </p:txBody>
          </p:sp>
          <p:sp>
            <p:nvSpPr>
              <p:cNvPr id="1041" name="Line 68"/>
              <p:cNvSpPr>
                <a:spLocks noChangeShapeType="1"/>
              </p:cNvSpPr>
              <p:nvPr/>
            </p:nvSpPr>
            <p:spPr bwMode="auto">
              <a:xfrm>
                <a:off x="240" y="941"/>
                <a:ext cx="5232" cy="0"/>
              </a:xfrm>
              <a:prstGeom prst="line">
                <a:avLst/>
              </a:prstGeom>
              <a:noFill/>
              <a:ln w="19050">
                <a:solidFill>
                  <a:srgbClr val="20AEE0"/>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036" name="Picture 69"/>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3810000" y="2667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71" descr="clip_image020"/>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0" y="6194425"/>
            <a:ext cx="684213"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52" r:id="rId1"/>
    <p:sldLayoutId id="2147484453" r:id="rId2"/>
    <p:sldLayoutId id="2147484454" r:id="rId3"/>
    <p:sldLayoutId id="2147484455" r:id="rId4"/>
    <p:sldLayoutId id="2147484456" r:id="rId5"/>
    <p:sldLayoutId id="2147484457" r:id="rId6"/>
    <p:sldLayoutId id="2147484458" r:id="rId7"/>
    <p:sldLayoutId id="2147484459" r:id="rId8"/>
    <p:sldLayoutId id="2147484460" r:id="rId9"/>
    <p:sldLayoutId id="2147484461" r:id="rId10"/>
    <p:sldLayoutId id="2147484462" r:id="rId11"/>
    <p:sldLayoutId id="2147484463" r:id="rId12"/>
    <p:sldLayoutId id="2147484464" r:id="rId13"/>
    <p:sldLayoutId id="2147484465" r:id="rId14"/>
  </p:sldLayoutIdLst>
  <p:transition spd="slow">
    <p:randomBar dir="vert"/>
  </p:transition>
  <p:txStyles>
    <p:titleStyle>
      <a:lvl1pPr algn="ctr" rtl="0" eaLnBrk="0" fontAlgn="base" hangingPunct="0">
        <a:spcBef>
          <a:spcPct val="0"/>
        </a:spcBef>
        <a:spcAft>
          <a:spcPct val="0"/>
        </a:spcAft>
        <a:defRPr kumimoji="1" sz="4000">
          <a:solidFill>
            <a:srgbClr val="339966"/>
          </a:solidFill>
          <a:latin typeface="+mj-lt"/>
          <a:ea typeface="+mj-ea"/>
          <a:cs typeface="新細明體"/>
        </a:defRPr>
      </a:lvl1pPr>
      <a:lvl2pPr algn="ctr" rtl="0" eaLnBrk="0" fontAlgn="base" hangingPunct="0">
        <a:spcBef>
          <a:spcPct val="0"/>
        </a:spcBef>
        <a:spcAft>
          <a:spcPct val="0"/>
        </a:spcAft>
        <a:defRPr kumimoji="1" sz="4000">
          <a:solidFill>
            <a:srgbClr val="339966"/>
          </a:solidFill>
          <a:latin typeface="Comic Sans MS" pitchFamily="66" charset="0"/>
          <a:ea typeface="新細明體" pitchFamily="18" charset="-120"/>
          <a:cs typeface="新細明體"/>
        </a:defRPr>
      </a:lvl2pPr>
      <a:lvl3pPr algn="ctr" rtl="0" eaLnBrk="0" fontAlgn="base" hangingPunct="0">
        <a:spcBef>
          <a:spcPct val="0"/>
        </a:spcBef>
        <a:spcAft>
          <a:spcPct val="0"/>
        </a:spcAft>
        <a:defRPr kumimoji="1" sz="4000">
          <a:solidFill>
            <a:srgbClr val="339966"/>
          </a:solidFill>
          <a:latin typeface="Comic Sans MS" pitchFamily="66" charset="0"/>
          <a:ea typeface="新細明體" pitchFamily="18" charset="-120"/>
          <a:cs typeface="新細明體"/>
        </a:defRPr>
      </a:lvl3pPr>
      <a:lvl4pPr algn="ctr" rtl="0" eaLnBrk="0" fontAlgn="base" hangingPunct="0">
        <a:spcBef>
          <a:spcPct val="0"/>
        </a:spcBef>
        <a:spcAft>
          <a:spcPct val="0"/>
        </a:spcAft>
        <a:defRPr kumimoji="1" sz="4000">
          <a:solidFill>
            <a:srgbClr val="339966"/>
          </a:solidFill>
          <a:latin typeface="Comic Sans MS" pitchFamily="66" charset="0"/>
          <a:ea typeface="新細明體" pitchFamily="18" charset="-120"/>
          <a:cs typeface="新細明體"/>
        </a:defRPr>
      </a:lvl4pPr>
      <a:lvl5pPr algn="ctr" rtl="0" eaLnBrk="0" fontAlgn="base" hangingPunct="0">
        <a:spcBef>
          <a:spcPct val="0"/>
        </a:spcBef>
        <a:spcAft>
          <a:spcPct val="0"/>
        </a:spcAft>
        <a:defRPr kumimoji="1" sz="4000">
          <a:solidFill>
            <a:srgbClr val="339966"/>
          </a:solidFill>
          <a:latin typeface="Comic Sans MS" pitchFamily="66" charset="0"/>
          <a:ea typeface="新細明體" pitchFamily="18" charset="-120"/>
          <a:cs typeface="新細明體"/>
        </a:defRPr>
      </a:lvl5pPr>
      <a:lvl6pPr marL="457200" algn="ctr" rtl="0" fontAlgn="base">
        <a:spcBef>
          <a:spcPct val="0"/>
        </a:spcBef>
        <a:spcAft>
          <a:spcPct val="0"/>
        </a:spcAft>
        <a:defRPr kumimoji="1" sz="4400">
          <a:solidFill>
            <a:srgbClr val="339966"/>
          </a:solidFill>
          <a:latin typeface="Comic Sans MS" pitchFamily="66" charset="0"/>
          <a:ea typeface="新細明體" pitchFamily="18" charset="-120"/>
        </a:defRPr>
      </a:lvl6pPr>
      <a:lvl7pPr marL="914400" algn="ctr" rtl="0" fontAlgn="base">
        <a:spcBef>
          <a:spcPct val="0"/>
        </a:spcBef>
        <a:spcAft>
          <a:spcPct val="0"/>
        </a:spcAft>
        <a:defRPr kumimoji="1" sz="4400">
          <a:solidFill>
            <a:srgbClr val="339966"/>
          </a:solidFill>
          <a:latin typeface="Comic Sans MS" pitchFamily="66" charset="0"/>
          <a:ea typeface="新細明體" pitchFamily="18" charset="-120"/>
        </a:defRPr>
      </a:lvl7pPr>
      <a:lvl8pPr marL="1371600" algn="ctr" rtl="0" fontAlgn="base">
        <a:spcBef>
          <a:spcPct val="0"/>
        </a:spcBef>
        <a:spcAft>
          <a:spcPct val="0"/>
        </a:spcAft>
        <a:defRPr kumimoji="1" sz="4400">
          <a:solidFill>
            <a:srgbClr val="339966"/>
          </a:solidFill>
          <a:latin typeface="Comic Sans MS" pitchFamily="66" charset="0"/>
          <a:ea typeface="新細明體" pitchFamily="18" charset="-120"/>
        </a:defRPr>
      </a:lvl8pPr>
      <a:lvl9pPr marL="1828800" algn="ctr" rtl="0" fontAlgn="base">
        <a:spcBef>
          <a:spcPct val="0"/>
        </a:spcBef>
        <a:spcAft>
          <a:spcPct val="0"/>
        </a:spcAft>
        <a:defRPr kumimoji="1" sz="4400">
          <a:solidFill>
            <a:srgbClr val="339966"/>
          </a:solidFill>
          <a:latin typeface="Comic Sans MS" pitchFamily="66"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新細明體"/>
        </a:defRPr>
      </a:lvl1pPr>
      <a:lvl2pPr marL="742950" indent="-285750" algn="l" rtl="0" eaLnBrk="0" fontAlgn="base" hangingPunct="0">
        <a:spcBef>
          <a:spcPct val="20000"/>
        </a:spcBef>
        <a:spcAft>
          <a:spcPct val="0"/>
        </a:spcAft>
        <a:buChar char="–"/>
        <a:defRPr kumimoji="1" sz="2800">
          <a:solidFill>
            <a:schemeClr val="tx1"/>
          </a:solidFill>
          <a:latin typeface="+mn-lt"/>
          <a:ea typeface="+mn-ea"/>
          <a:cs typeface="新細明體"/>
        </a:defRPr>
      </a:lvl2pPr>
      <a:lvl3pPr marL="1143000" indent="-228600" algn="l" rtl="0" eaLnBrk="0" fontAlgn="base" hangingPunct="0">
        <a:spcBef>
          <a:spcPct val="20000"/>
        </a:spcBef>
        <a:spcAft>
          <a:spcPct val="0"/>
        </a:spcAft>
        <a:buChar char="•"/>
        <a:defRPr kumimoji="1" sz="2400">
          <a:solidFill>
            <a:schemeClr val="tx1"/>
          </a:solidFill>
          <a:latin typeface="+mn-lt"/>
          <a:ea typeface="+mn-ea"/>
          <a:cs typeface="新細明體"/>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新細明體"/>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新細明體"/>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13.wmf"/></Relationships>
</file>

<file path=ppt/slides/_rels/slide29.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pPr>
              <a:defRPr/>
            </a:pPr>
            <a:endParaRPr lang="en-US" altLang="zh-TW" sz="4800" dirty="0">
              <a:cs typeface="+mn-cs"/>
            </a:endParaRPr>
          </a:p>
          <a:p>
            <a:pPr>
              <a:defRPr/>
            </a:pPr>
            <a:r>
              <a:rPr lang="en-US" altLang="zh-TW" sz="4800" dirty="0">
                <a:cs typeface="+mn-cs"/>
              </a:rPr>
              <a:t>Trees</a:t>
            </a:r>
            <a:endParaRPr lang="zh-TW" altLang="en-US" sz="4800" dirty="0">
              <a:cs typeface="+mn-cs"/>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4213" y="347663"/>
            <a:ext cx="7980362" cy="701675"/>
          </a:xfrm>
        </p:spPr>
        <p:txBody>
          <a:bodyPr/>
          <a:lstStyle/>
          <a:p>
            <a:pPr eaLnBrk="1" hangingPunct="1"/>
            <a:r>
              <a:rPr lang="en-US" altLang="zh-TW" dirty="0"/>
              <a:t>Trees</a:t>
            </a:r>
          </a:p>
        </p:txBody>
      </p:sp>
      <p:sp>
        <p:nvSpPr>
          <p:cNvPr id="27651" name="Rectangle 3"/>
          <p:cNvSpPr>
            <a:spLocks noGrp="1" noChangeArrowheads="1"/>
          </p:cNvSpPr>
          <p:nvPr>
            <p:ph type="body" idx="1"/>
          </p:nvPr>
        </p:nvSpPr>
        <p:spPr bwMode="auto">
          <a:xfrm>
            <a:off x="685800" y="1190625"/>
            <a:ext cx="8198318"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zh-TW" dirty="0"/>
              <a:t>Definition: A tree is a </a:t>
            </a:r>
            <a:r>
              <a:rPr lang="en-US" altLang="zh-TW" b="1" dirty="0">
                <a:solidFill>
                  <a:srgbClr val="C00000"/>
                </a:solidFill>
              </a:rPr>
              <a:t>finite set of one or more nodes</a:t>
            </a:r>
            <a:r>
              <a:rPr lang="en-US" altLang="zh-TW" dirty="0"/>
              <a:t> such that:</a:t>
            </a:r>
          </a:p>
          <a:p>
            <a:pPr algn="just" eaLnBrk="1" hangingPunct="1"/>
            <a:endParaRPr lang="en-US" altLang="zh-TW" dirty="0"/>
          </a:p>
          <a:p>
            <a:pPr lvl="1" algn="just" eaLnBrk="1" hangingPunct="1"/>
            <a:r>
              <a:rPr lang="en-US" altLang="zh-TW" dirty="0"/>
              <a:t>There is a specially designated node called the </a:t>
            </a:r>
            <a:r>
              <a:rPr lang="en-US" altLang="zh-TW" b="1" dirty="0">
                <a:solidFill>
                  <a:srgbClr val="C00000"/>
                </a:solidFill>
              </a:rPr>
              <a:t>root</a:t>
            </a:r>
            <a:r>
              <a:rPr lang="en-US" altLang="zh-TW" dirty="0"/>
              <a:t>.</a:t>
            </a:r>
          </a:p>
          <a:p>
            <a:pPr lvl="1" algn="just" eaLnBrk="1" hangingPunct="1"/>
            <a:r>
              <a:rPr lang="en-US" altLang="zh-TW" dirty="0"/>
              <a:t>The </a:t>
            </a:r>
            <a:r>
              <a:rPr lang="en-US" altLang="zh-TW" b="1" dirty="0">
                <a:solidFill>
                  <a:srgbClr val="C00000"/>
                </a:solidFill>
              </a:rPr>
              <a:t>remaining nodes are partitioned </a:t>
            </a:r>
            <a:r>
              <a:rPr lang="en-US" altLang="zh-TW" dirty="0"/>
              <a:t>into </a:t>
            </a:r>
            <a:r>
              <a:rPr lang="en-US" altLang="zh-TW" dirty="0">
                <a:latin typeface="Arial" panose="020B0604020202020204" pitchFamily="34" charset="0"/>
              </a:rPr>
              <a:t>n</a:t>
            </a:r>
            <a:r>
              <a:rPr lang="en-US" altLang="zh-TW" dirty="0"/>
              <a:t> ≥ 0 disjoint sets </a:t>
            </a:r>
            <a:r>
              <a:rPr lang="en-US" altLang="zh-TW" dirty="0">
                <a:latin typeface="Arial" panose="020B0604020202020204" pitchFamily="34" charset="0"/>
              </a:rPr>
              <a:t>T</a:t>
            </a:r>
            <a:r>
              <a:rPr lang="en-US" altLang="zh-TW" baseline="-25000" dirty="0">
                <a:latin typeface="Arial" panose="020B0604020202020204" pitchFamily="34" charset="0"/>
              </a:rPr>
              <a:t>1</a:t>
            </a:r>
            <a:r>
              <a:rPr lang="en-US" altLang="zh-TW" dirty="0">
                <a:latin typeface="Arial" panose="020B0604020202020204" pitchFamily="34" charset="0"/>
              </a:rPr>
              <a:t>, …, </a:t>
            </a:r>
            <a:r>
              <a:rPr lang="en-US" altLang="zh-TW" dirty="0" err="1">
                <a:latin typeface="Arial" panose="020B0604020202020204" pitchFamily="34" charset="0"/>
              </a:rPr>
              <a:t>T</a:t>
            </a:r>
            <a:r>
              <a:rPr lang="en-US" altLang="zh-TW" baseline="-25000" dirty="0" err="1">
                <a:latin typeface="Arial" panose="020B0604020202020204" pitchFamily="34" charset="0"/>
              </a:rPr>
              <a:t>n</a:t>
            </a:r>
            <a:r>
              <a:rPr lang="en-US" altLang="zh-TW" dirty="0"/>
              <a:t>, where each of these sets is a tree. We call </a:t>
            </a:r>
            <a:r>
              <a:rPr lang="en-US" altLang="zh-TW" dirty="0">
                <a:latin typeface="Arial" panose="020B0604020202020204" pitchFamily="34" charset="0"/>
              </a:rPr>
              <a:t>T</a:t>
            </a:r>
            <a:r>
              <a:rPr lang="en-US" altLang="zh-TW" baseline="-25000" dirty="0">
                <a:latin typeface="Arial" panose="020B0604020202020204" pitchFamily="34" charset="0"/>
              </a:rPr>
              <a:t>1</a:t>
            </a:r>
            <a:r>
              <a:rPr lang="en-US" altLang="zh-TW" dirty="0">
                <a:latin typeface="Arial" panose="020B0604020202020204" pitchFamily="34" charset="0"/>
              </a:rPr>
              <a:t>, …, </a:t>
            </a:r>
            <a:r>
              <a:rPr lang="en-US" altLang="zh-TW" dirty="0" err="1">
                <a:latin typeface="Arial" panose="020B0604020202020204" pitchFamily="34" charset="0"/>
              </a:rPr>
              <a:t>T</a:t>
            </a:r>
            <a:r>
              <a:rPr lang="en-US" altLang="zh-TW" baseline="-25000" dirty="0" err="1">
                <a:latin typeface="Arial" panose="020B0604020202020204" pitchFamily="34" charset="0"/>
              </a:rPr>
              <a:t>n</a:t>
            </a:r>
            <a:r>
              <a:rPr lang="en-US" altLang="zh-TW" dirty="0"/>
              <a:t> the subtrees of the root.</a:t>
            </a:r>
          </a:p>
        </p:txBody>
      </p:sp>
    </p:spTree>
  </p:cSld>
  <p:clrMapOvr>
    <a:masterClrMapping/>
  </p:clrMapOvr>
  <p:transition spd="slow">
    <p:randomBar dir="vert"/>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Content Placeholder 2"/>
          <p:cNvSpPr>
            <a:spLocks noGrp="1"/>
          </p:cNvSpPr>
          <p:nvPr>
            <p:ph idx="1"/>
          </p:nvPr>
        </p:nvSpPr>
        <p:spPr bwMode="auto">
          <a:xfrm>
            <a:off x="152400" y="152400"/>
            <a:ext cx="8839200" cy="655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indent="-514350">
              <a:buFontTx/>
              <a:buNone/>
            </a:pPr>
            <a:r>
              <a:rPr lang="en-US" altLang="en-US" sz="2800">
                <a:latin typeface="Times New Roman" panose="02020603050405020304" pitchFamily="18" charset="0"/>
                <a:cs typeface="Times New Roman" panose="02020603050405020304" pitchFamily="18" charset="0"/>
              </a:rPr>
              <a:t>2.	Now we get operator ‘–’. Pop top 2 elements and add them to right and left of node with ‘-’respectively and push node with operator ‘-’ to stack.</a:t>
            </a:r>
          </a:p>
        </p:txBody>
      </p:sp>
      <p:sp>
        <p:nvSpPr>
          <p:cNvPr id="4" name="Rectangle 3"/>
          <p:cNvSpPr/>
          <p:nvPr/>
        </p:nvSpPr>
        <p:spPr>
          <a:xfrm>
            <a:off x="6248400" y="1970088"/>
            <a:ext cx="2209800" cy="3440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248400" y="48006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48400" y="25146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248400" y="32004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8288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0232" name="TextBox 10"/>
          <p:cNvSpPr txBox="1">
            <a:spLocks noChangeArrowheads="1"/>
          </p:cNvSpPr>
          <p:nvPr/>
        </p:nvSpPr>
        <p:spPr bwMode="auto">
          <a:xfrm>
            <a:off x="1905000" y="23622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12" name="Oval 11"/>
          <p:cNvSpPr/>
          <p:nvPr/>
        </p:nvSpPr>
        <p:spPr>
          <a:xfrm>
            <a:off x="12192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0234" name="TextBox 12"/>
          <p:cNvSpPr txBox="1">
            <a:spLocks noChangeArrowheads="1"/>
          </p:cNvSpPr>
          <p:nvPr/>
        </p:nvSpPr>
        <p:spPr bwMode="auto">
          <a:xfrm>
            <a:off x="1371600" y="2971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B </a:t>
            </a:r>
          </a:p>
        </p:txBody>
      </p:sp>
      <p:sp>
        <p:nvSpPr>
          <p:cNvPr id="14" name="Oval 13"/>
          <p:cNvSpPr/>
          <p:nvPr/>
        </p:nvSpPr>
        <p:spPr>
          <a:xfrm>
            <a:off x="24384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0236" name="TextBox 14"/>
          <p:cNvSpPr txBox="1">
            <a:spLocks noChangeArrowheads="1"/>
          </p:cNvSpPr>
          <p:nvPr/>
        </p:nvSpPr>
        <p:spPr bwMode="auto">
          <a:xfrm>
            <a:off x="2514600" y="2971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 </a:t>
            </a:r>
          </a:p>
        </p:txBody>
      </p:sp>
      <p:cxnSp>
        <p:nvCxnSpPr>
          <p:cNvPr id="16" name="Straight Connector 15"/>
          <p:cNvCxnSpPr>
            <a:stCxn id="10" idx="3"/>
          </p:cNvCxnSpPr>
          <p:nvPr/>
        </p:nvCxnSpPr>
        <p:spPr>
          <a:xfrm rot="5400000">
            <a:off x="1649412" y="2627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5"/>
            <a:endCxn id="14" idx="1"/>
          </p:cNvCxnSpPr>
          <p:nvPr/>
        </p:nvCxnSpPr>
        <p:spPr>
          <a:xfrm rot="16200000" flipH="1">
            <a:off x="2295525" y="27305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7010400" y="3733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0240" name="TextBox 21"/>
          <p:cNvSpPr txBox="1">
            <a:spLocks noChangeArrowheads="1"/>
          </p:cNvSpPr>
          <p:nvPr/>
        </p:nvSpPr>
        <p:spPr bwMode="auto">
          <a:xfrm>
            <a:off x="7162800" y="37338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23" name="Oval 22"/>
          <p:cNvSpPr/>
          <p:nvPr/>
        </p:nvSpPr>
        <p:spPr>
          <a:xfrm>
            <a:off x="6934200" y="495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0242" name="TextBox 23"/>
          <p:cNvSpPr txBox="1">
            <a:spLocks noChangeArrowheads="1"/>
          </p:cNvSpPr>
          <p:nvPr/>
        </p:nvSpPr>
        <p:spPr bwMode="auto">
          <a:xfrm>
            <a:off x="7086600" y="495776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a:t>
            </a:r>
          </a:p>
        </p:txBody>
      </p:sp>
    </p:spTree>
    <p:extLst>
      <p:ext uri="{BB962C8B-B14F-4D97-AF65-F5344CB8AC3E}">
        <p14:creationId xmlns:p14="http://schemas.microsoft.com/office/powerpoint/2010/main" val="1582780958"/>
      </p:ext>
    </p:extLst>
  </p:cSld>
  <p:clrMapOvr>
    <a:masterClrMapping/>
  </p:clrMapOvr>
  <p:transition spd="slow">
    <p:randomBar dir="vert"/>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Content Placeholder 2"/>
          <p:cNvSpPr>
            <a:spLocks noGrp="1"/>
          </p:cNvSpPr>
          <p:nvPr>
            <p:ph idx="1"/>
          </p:nvPr>
        </p:nvSpPr>
        <p:spPr bwMode="auto">
          <a:xfrm>
            <a:off x="152400" y="152400"/>
            <a:ext cx="8763000" cy="655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800">
                <a:latin typeface="Times New Roman" panose="02020603050405020304" pitchFamily="18" charset="0"/>
                <a:cs typeface="Times New Roman" panose="02020603050405020304" pitchFamily="18" charset="0"/>
              </a:rPr>
              <a:t>3.	Push sumbol ‘D’ to stack</a:t>
            </a:r>
          </a:p>
        </p:txBody>
      </p:sp>
      <p:sp>
        <p:nvSpPr>
          <p:cNvPr id="4" name="Rectangle 3"/>
          <p:cNvSpPr/>
          <p:nvPr/>
        </p:nvSpPr>
        <p:spPr>
          <a:xfrm>
            <a:off x="5867400" y="609600"/>
            <a:ext cx="2209800" cy="34401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5867400" y="34401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867400" y="11541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867400" y="18399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553200" y="2373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2280" name="TextBox 8"/>
          <p:cNvSpPr txBox="1">
            <a:spLocks noChangeArrowheads="1"/>
          </p:cNvSpPr>
          <p:nvPr/>
        </p:nvSpPr>
        <p:spPr bwMode="auto">
          <a:xfrm>
            <a:off x="6705600" y="2373313"/>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10" name="Oval 9"/>
          <p:cNvSpPr/>
          <p:nvPr/>
        </p:nvSpPr>
        <p:spPr>
          <a:xfrm>
            <a:off x="6553200" y="3592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2282" name="TextBox 10"/>
          <p:cNvSpPr txBox="1">
            <a:spLocks noChangeArrowheads="1"/>
          </p:cNvSpPr>
          <p:nvPr/>
        </p:nvSpPr>
        <p:spPr bwMode="auto">
          <a:xfrm>
            <a:off x="6705600" y="3597275"/>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a:t>
            </a:r>
          </a:p>
        </p:txBody>
      </p:sp>
      <p:sp>
        <p:nvSpPr>
          <p:cNvPr id="12" name="Oval 11"/>
          <p:cNvSpPr/>
          <p:nvPr/>
        </p:nvSpPr>
        <p:spPr>
          <a:xfrm>
            <a:off x="6553200" y="12906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2284" name="TextBox 12"/>
          <p:cNvSpPr txBox="1">
            <a:spLocks noChangeArrowheads="1"/>
          </p:cNvSpPr>
          <p:nvPr/>
        </p:nvSpPr>
        <p:spPr bwMode="auto">
          <a:xfrm>
            <a:off x="6705600" y="12906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D</a:t>
            </a:r>
            <a:r>
              <a:rPr lang="en-US" altLang="en-US">
                <a:latin typeface="Calibri" panose="020F0502020204030204" pitchFamily="34" charset="0"/>
              </a:rPr>
              <a:t> </a:t>
            </a:r>
          </a:p>
        </p:txBody>
      </p:sp>
    </p:spTree>
    <p:extLst>
      <p:ext uri="{BB962C8B-B14F-4D97-AF65-F5344CB8AC3E}">
        <p14:creationId xmlns:p14="http://schemas.microsoft.com/office/powerpoint/2010/main" val="2314324706"/>
      </p:ext>
    </p:extLst>
  </p:cSld>
  <p:clrMapOvr>
    <a:masterClrMapping/>
  </p:clrMapOvr>
  <p:transition spd="slow">
    <p:randomBar dir="vert"/>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Content Placeholder 2"/>
          <p:cNvSpPr>
            <a:spLocks noGrp="1"/>
          </p:cNvSpPr>
          <p:nvPr>
            <p:ph idx="1"/>
          </p:nvPr>
        </p:nvSpPr>
        <p:spPr bwMode="auto">
          <a:xfrm>
            <a:off x="152400" y="152400"/>
            <a:ext cx="8839200" cy="655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indent="-514350">
              <a:buFontTx/>
              <a:buAutoNum type="arabicPeriod" startAt="4"/>
            </a:pPr>
            <a:r>
              <a:rPr lang="en-US" altLang="en-US" sz="2800">
                <a:latin typeface="Times New Roman" panose="02020603050405020304" pitchFamily="18" charset="0"/>
                <a:cs typeface="Times New Roman" panose="02020603050405020304" pitchFamily="18" charset="0"/>
              </a:rPr>
              <a:t>Now the operator is ‘*’. Pop top 2 elements and add it to right and left of node with ‘*’ respectively and push the operator node to stack.</a:t>
            </a:r>
          </a:p>
          <a:p>
            <a:pPr marL="514350" indent="-514350">
              <a:buFontTx/>
              <a:buNone/>
            </a:pPr>
            <a:endParaRPr lang="en-US" altLang="en-US" sz="2800">
              <a:latin typeface="Times New Roman" panose="02020603050405020304" pitchFamily="18" charset="0"/>
              <a:cs typeface="Times New Roman" panose="02020603050405020304" pitchFamily="18" charset="0"/>
            </a:endParaRPr>
          </a:p>
          <a:p>
            <a:pPr marL="514350" indent="-514350">
              <a:buFontTx/>
              <a:buNone/>
            </a:pPr>
            <a:endParaRPr lang="en-US" altLang="en-US" sz="2800">
              <a:latin typeface="Times New Roman" panose="02020603050405020304" pitchFamily="18" charset="0"/>
              <a:cs typeface="Times New Roman" panose="02020603050405020304" pitchFamily="18" charset="0"/>
            </a:endParaRPr>
          </a:p>
        </p:txBody>
      </p:sp>
      <p:sp>
        <p:nvSpPr>
          <p:cNvPr id="4" name="Oval 3"/>
          <p:cNvSpPr/>
          <p:nvPr/>
        </p:nvSpPr>
        <p:spPr>
          <a:xfrm>
            <a:off x="1676400" y="3124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4324" name="TextBox 4"/>
          <p:cNvSpPr txBox="1">
            <a:spLocks noChangeArrowheads="1"/>
          </p:cNvSpPr>
          <p:nvPr/>
        </p:nvSpPr>
        <p:spPr bwMode="auto">
          <a:xfrm>
            <a:off x="1828800" y="31242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6" name="Oval 5"/>
          <p:cNvSpPr/>
          <p:nvPr/>
        </p:nvSpPr>
        <p:spPr>
          <a:xfrm>
            <a:off x="1066800" y="3733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4326" name="TextBox 6"/>
          <p:cNvSpPr txBox="1">
            <a:spLocks noChangeArrowheads="1"/>
          </p:cNvSpPr>
          <p:nvPr/>
        </p:nvSpPr>
        <p:spPr bwMode="auto">
          <a:xfrm>
            <a:off x="1219200" y="3810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B </a:t>
            </a:r>
          </a:p>
        </p:txBody>
      </p:sp>
      <p:sp>
        <p:nvSpPr>
          <p:cNvPr id="8" name="Oval 7"/>
          <p:cNvSpPr/>
          <p:nvPr/>
        </p:nvSpPr>
        <p:spPr>
          <a:xfrm>
            <a:off x="2286000" y="3733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4328" name="TextBox 8"/>
          <p:cNvSpPr txBox="1">
            <a:spLocks noChangeArrowheads="1"/>
          </p:cNvSpPr>
          <p:nvPr/>
        </p:nvSpPr>
        <p:spPr bwMode="auto">
          <a:xfrm>
            <a:off x="2362200" y="3810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 </a:t>
            </a:r>
          </a:p>
        </p:txBody>
      </p:sp>
      <p:cxnSp>
        <p:nvCxnSpPr>
          <p:cNvPr id="10" name="Straight Connector 9"/>
          <p:cNvCxnSpPr>
            <a:stCxn id="4" idx="3"/>
          </p:cNvCxnSpPr>
          <p:nvPr/>
        </p:nvCxnSpPr>
        <p:spPr>
          <a:xfrm rot="5400000">
            <a:off x="1497012" y="34655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2143125" y="35687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2860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4332" name="TextBox 12"/>
          <p:cNvSpPr txBox="1">
            <a:spLocks noChangeArrowheads="1"/>
          </p:cNvSpPr>
          <p:nvPr/>
        </p:nvSpPr>
        <p:spPr bwMode="auto">
          <a:xfrm>
            <a:off x="2438400" y="22098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14" name="Oval 13"/>
          <p:cNvSpPr/>
          <p:nvPr/>
        </p:nvSpPr>
        <p:spPr>
          <a:xfrm>
            <a:off x="3048000" y="31194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4334" name="TextBox 14"/>
          <p:cNvSpPr txBox="1">
            <a:spLocks noChangeArrowheads="1"/>
          </p:cNvSpPr>
          <p:nvPr/>
        </p:nvSpPr>
        <p:spPr bwMode="auto">
          <a:xfrm>
            <a:off x="3200400" y="31194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D</a:t>
            </a:r>
            <a:r>
              <a:rPr lang="en-US" altLang="en-US">
                <a:latin typeface="Calibri" panose="020F0502020204030204" pitchFamily="34" charset="0"/>
              </a:rPr>
              <a:t> </a:t>
            </a:r>
          </a:p>
        </p:txBody>
      </p:sp>
      <p:cxnSp>
        <p:nvCxnSpPr>
          <p:cNvPr id="16" name="Straight Connector 15"/>
          <p:cNvCxnSpPr>
            <a:endCxn id="184324" idx="0"/>
          </p:cNvCxnSpPr>
          <p:nvPr/>
        </p:nvCxnSpPr>
        <p:spPr>
          <a:xfrm rot="5400000">
            <a:off x="1981200" y="2667000"/>
            <a:ext cx="5334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2730500" y="26543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019800" y="2122488"/>
            <a:ext cx="2209800" cy="3440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3" name="Straight Connector 22"/>
          <p:cNvCxnSpPr/>
          <p:nvPr/>
        </p:nvCxnSpPr>
        <p:spPr>
          <a:xfrm>
            <a:off x="6019800" y="49530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019800" y="32750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019800" y="41894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705600" y="510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4342" name="TextBox 28"/>
          <p:cNvSpPr txBox="1">
            <a:spLocks noChangeArrowheads="1"/>
          </p:cNvSpPr>
          <p:nvPr/>
        </p:nvSpPr>
        <p:spPr bwMode="auto">
          <a:xfrm>
            <a:off x="6858000" y="511016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a:t>
            </a:r>
          </a:p>
        </p:txBody>
      </p:sp>
      <p:sp>
        <p:nvSpPr>
          <p:cNvPr id="30" name="Oval 29"/>
          <p:cNvSpPr/>
          <p:nvPr/>
        </p:nvSpPr>
        <p:spPr>
          <a:xfrm>
            <a:off x="6705600" y="4343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4344" name="TextBox 30"/>
          <p:cNvSpPr txBox="1">
            <a:spLocks noChangeArrowheads="1"/>
          </p:cNvSpPr>
          <p:nvPr/>
        </p:nvSpPr>
        <p:spPr bwMode="auto">
          <a:xfrm>
            <a:off x="6858000" y="43434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Tree>
    <p:extLst>
      <p:ext uri="{BB962C8B-B14F-4D97-AF65-F5344CB8AC3E}">
        <p14:creationId xmlns:p14="http://schemas.microsoft.com/office/powerpoint/2010/main" val="3413372870"/>
      </p:ext>
    </p:extLst>
  </p:cSld>
  <p:clrMapOvr>
    <a:masterClrMapping/>
  </p:clrMapOvr>
  <p:transition spd="slow">
    <p:randomBar dir="vert"/>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Content Placeholder 2"/>
          <p:cNvSpPr>
            <a:spLocks noGrp="1"/>
          </p:cNvSpPr>
          <p:nvPr>
            <p:ph idx="1"/>
          </p:nvPr>
        </p:nvSpPr>
        <p:spPr bwMode="auto">
          <a:xfrm>
            <a:off x="152400" y="152400"/>
            <a:ext cx="8763000" cy="6477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indent="-514350">
              <a:buFontTx/>
              <a:buAutoNum type="arabicPeriod" startAt="5"/>
            </a:pPr>
            <a:r>
              <a:rPr lang="en-US" altLang="en-US" sz="2800">
                <a:latin typeface="Times New Roman" panose="02020603050405020304" pitchFamily="18" charset="0"/>
                <a:cs typeface="Times New Roman" panose="02020603050405020304" pitchFamily="18" charset="0"/>
              </a:rPr>
              <a:t>Next is the operator ‘+’. Hence after popping and pushing, stack will be</a:t>
            </a:r>
          </a:p>
          <a:p>
            <a:pPr marL="514350" indent="-514350">
              <a:buFontTx/>
              <a:buNone/>
            </a:pPr>
            <a:r>
              <a:rPr lang="en-US" altLang="en-US" sz="2800">
                <a:latin typeface="Times New Roman" panose="02020603050405020304" pitchFamily="18" charset="0"/>
                <a:cs typeface="Times New Roman" panose="02020603050405020304" pitchFamily="18" charset="0"/>
              </a:rPr>
              <a:t>																																																																																																			</a:t>
            </a:r>
          </a:p>
          <a:p>
            <a:pPr marL="514350" indent="-514350">
              <a:buFontTx/>
              <a:buNone/>
            </a:pPr>
            <a:r>
              <a:rPr lang="en-US" altLang="en-US" sz="2800">
                <a:latin typeface="Times New Roman" panose="02020603050405020304" pitchFamily="18" charset="0"/>
                <a:cs typeface="Times New Roman" panose="02020603050405020304" pitchFamily="18" charset="0"/>
              </a:rPr>
              <a:t>Now stack top will have the root of the final tree.		</a:t>
            </a:r>
          </a:p>
        </p:txBody>
      </p:sp>
      <p:sp>
        <p:nvSpPr>
          <p:cNvPr id="4" name="Oval 3"/>
          <p:cNvSpPr/>
          <p:nvPr/>
        </p:nvSpPr>
        <p:spPr>
          <a:xfrm>
            <a:off x="9906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6372" name="TextBox 4"/>
          <p:cNvSpPr txBox="1">
            <a:spLocks noChangeArrowheads="1"/>
          </p:cNvSpPr>
          <p:nvPr/>
        </p:nvSpPr>
        <p:spPr bwMode="auto">
          <a:xfrm>
            <a:off x="1143000" y="42672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6" name="Oval 5"/>
          <p:cNvSpPr/>
          <p:nvPr/>
        </p:nvSpPr>
        <p:spPr>
          <a:xfrm>
            <a:off x="381000" y="487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6374" name="TextBox 6"/>
          <p:cNvSpPr txBox="1">
            <a:spLocks noChangeArrowheads="1"/>
          </p:cNvSpPr>
          <p:nvPr/>
        </p:nvSpPr>
        <p:spPr bwMode="auto">
          <a:xfrm>
            <a:off x="533400" y="4953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B </a:t>
            </a:r>
          </a:p>
        </p:txBody>
      </p:sp>
      <p:sp>
        <p:nvSpPr>
          <p:cNvPr id="8" name="Oval 7"/>
          <p:cNvSpPr/>
          <p:nvPr/>
        </p:nvSpPr>
        <p:spPr>
          <a:xfrm>
            <a:off x="1600200" y="487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6376" name="TextBox 8"/>
          <p:cNvSpPr txBox="1">
            <a:spLocks noChangeArrowheads="1"/>
          </p:cNvSpPr>
          <p:nvPr/>
        </p:nvSpPr>
        <p:spPr bwMode="auto">
          <a:xfrm>
            <a:off x="1676400" y="4953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 </a:t>
            </a:r>
          </a:p>
        </p:txBody>
      </p:sp>
      <p:cxnSp>
        <p:nvCxnSpPr>
          <p:cNvPr id="10" name="Straight Connector 9"/>
          <p:cNvCxnSpPr>
            <a:stCxn id="4" idx="3"/>
          </p:cNvCxnSpPr>
          <p:nvPr/>
        </p:nvCxnSpPr>
        <p:spPr>
          <a:xfrm rot="5400000">
            <a:off x="811212" y="46085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457325" y="47117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00200" y="3352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6380" name="TextBox 12"/>
          <p:cNvSpPr txBox="1">
            <a:spLocks noChangeArrowheads="1"/>
          </p:cNvSpPr>
          <p:nvPr/>
        </p:nvSpPr>
        <p:spPr bwMode="auto">
          <a:xfrm>
            <a:off x="1752600" y="33528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14" name="Oval 13"/>
          <p:cNvSpPr/>
          <p:nvPr/>
        </p:nvSpPr>
        <p:spPr>
          <a:xfrm>
            <a:off x="2362200" y="42624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6382" name="TextBox 14"/>
          <p:cNvSpPr txBox="1">
            <a:spLocks noChangeArrowheads="1"/>
          </p:cNvSpPr>
          <p:nvPr/>
        </p:nvSpPr>
        <p:spPr bwMode="auto">
          <a:xfrm>
            <a:off x="2514600" y="42624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D</a:t>
            </a:r>
            <a:r>
              <a:rPr lang="en-US" altLang="en-US">
                <a:latin typeface="Calibri" panose="020F0502020204030204" pitchFamily="34" charset="0"/>
              </a:rPr>
              <a:t> </a:t>
            </a:r>
          </a:p>
        </p:txBody>
      </p:sp>
      <p:cxnSp>
        <p:nvCxnSpPr>
          <p:cNvPr id="16" name="Straight Connector 15"/>
          <p:cNvCxnSpPr>
            <a:endCxn id="186372" idx="0"/>
          </p:cNvCxnSpPr>
          <p:nvPr/>
        </p:nvCxnSpPr>
        <p:spPr>
          <a:xfrm rot="5400000">
            <a:off x="1295400" y="3810000"/>
            <a:ext cx="5334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044700" y="37973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019800" y="2122488"/>
            <a:ext cx="2209800" cy="3440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7" name="Straight Connector 26"/>
          <p:cNvCxnSpPr/>
          <p:nvPr/>
        </p:nvCxnSpPr>
        <p:spPr>
          <a:xfrm>
            <a:off x="6019800" y="49530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019800" y="32750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019800" y="41894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6705600" y="510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6390" name="TextBox 30"/>
          <p:cNvSpPr txBox="1">
            <a:spLocks noChangeArrowheads="1"/>
          </p:cNvSpPr>
          <p:nvPr/>
        </p:nvSpPr>
        <p:spPr bwMode="auto">
          <a:xfrm>
            <a:off x="6858000" y="511016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t>
            </a:r>
          </a:p>
        </p:txBody>
      </p:sp>
      <p:sp>
        <p:nvSpPr>
          <p:cNvPr id="32" name="Oval 31"/>
          <p:cNvSpPr/>
          <p:nvPr/>
        </p:nvSpPr>
        <p:spPr>
          <a:xfrm>
            <a:off x="1066800" y="2667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6392" name="TextBox 32"/>
          <p:cNvSpPr txBox="1">
            <a:spLocks noChangeArrowheads="1"/>
          </p:cNvSpPr>
          <p:nvPr/>
        </p:nvSpPr>
        <p:spPr bwMode="auto">
          <a:xfrm>
            <a:off x="1219200" y="26670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34" name="Oval 33"/>
          <p:cNvSpPr/>
          <p:nvPr/>
        </p:nvSpPr>
        <p:spPr>
          <a:xfrm>
            <a:off x="457200" y="3276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6394" name="TextBox 34"/>
          <p:cNvSpPr txBox="1">
            <a:spLocks noChangeArrowheads="1"/>
          </p:cNvSpPr>
          <p:nvPr/>
        </p:nvSpPr>
        <p:spPr bwMode="auto">
          <a:xfrm>
            <a:off x="609600" y="3352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 </a:t>
            </a:r>
          </a:p>
        </p:txBody>
      </p:sp>
      <p:cxnSp>
        <p:nvCxnSpPr>
          <p:cNvPr id="36" name="Straight Connector 35"/>
          <p:cNvCxnSpPr>
            <a:stCxn id="32" idx="3"/>
          </p:cNvCxnSpPr>
          <p:nvPr/>
        </p:nvCxnSpPr>
        <p:spPr>
          <a:xfrm rot="5400000">
            <a:off x="887412" y="3008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2" idx="5"/>
          </p:cNvCxnSpPr>
          <p:nvPr/>
        </p:nvCxnSpPr>
        <p:spPr>
          <a:xfrm rot="16200000" flipH="1">
            <a:off x="1533525" y="31115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169354"/>
      </p:ext>
    </p:extLst>
  </p:cSld>
  <p:clrMapOvr>
    <a:masterClrMapping/>
  </p:clrMapOvr>
  <p:transition spd="slow">
    <p:randomBar dir="vert"/>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3588" y="1255713"/>
            <a:ext cx="8228012" cy="5449887"/>
          </a:xfrm>
        </p:spPr>
        <p:txBody>
          <a:bodyPr rtlCol="0">
            <a:normAutofit fontScale="85000" lnSpcReduction="20000"/>
          </a:bodyPr>
          <a:lstStyle/>
          <a:p>
            <a:pPr fontAlgn="auto">
              <a:spcAft>
                <a:spcPts val="0"/>
              </a:spcAft>
              <a:buFont typeface="Arial" pitchFamily="34" charset="0"/>
              <a:buNone/>
              <a:defRPr/>
            </a:pP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eval</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Nodeptr</a:t>
            </a:r>
            <a:r>
              <a:rPr lang="en-US" sz="2800" dirty="0">
                <a:latin typeface="Times New Roman" pitchFamily="18" charset="0"/>
                <a:cs typeface="Times New Roman" pitchFamily="18" charset="0"/>
              </a:rPr>
              <a:t> root)</a:t>
            </a:r>
          </a:p>
          <a:p>
            <a:pPr fontAlgn="auto">
              <a:spcAft>
                <a:spcPts val="0"/>
              </a:spcAft>
              <a:buFont typeface="Arial" pitchFamily="34" charset="0"/>
              <a:buNone/>
              <a:defRPr/>
            </a:pPr>
            <a:r>
              <a:rPr lang="en-US" sz="2800" dirty="0">
                <a:latin typeface="Times New Roman" pitchFamily="18" charset="0"/>
                <a:cs typeface="Times New Roman" pitchFamily="18" charset="0"/>
              </a:rPr>
              <a:t>{</a:t>
            </a:r>
          </a:p>
          <a:p>
            <a:pPr fontAlgn="auto">
              <a:spcAft>
                <a:spcPts val="0"/>
              </a:spcAft>
              <a:buFont typeface="Arial" pitchFamily="34" charset="0"/>
              <a:buNone/>
              <a:defRPr/>
            </a:pPr>
            <a:r>
              <a:rPr lang="en-US" sz="2800" dirty="0">
                <a:latin typeface="Times New Roman" pitchFamily="18" charset="0"/>
                <a:cs typeface="Times New Roman" pitchFamily="18" charset="0"/>
              </a:rPr>
              <a:t>	float num;</a:t>
            </a:r>
          </a:p>
          <a:p>
            <a:pPr fontAlgn="auto">
              <a:spcAft>
                <a:spcPts val="0"/>
              </a:spcAft>
              <a:buFont typeface="Arial" pitchFamily="34" charset="0"/>
              <a:buNone/>
              <a:defRPr/>
            </a:pPr>
            <a:r>
              <a:rPr lang="en-US" sz="2800" dirty="0">
                <a:latin typeface="Times New Roman" pitchFamily="18" charset="0"/>
                <a:cs typeface="Times New Roman" pitchFamily="18" charset="0"/>
              </a:rPr>
              <a:t>	switch(</a:t>
            </a:r>
            <a:r>
              <a:rPr lang="en-US" sz="2800" dirty="0" err="1">
                <a:latin typeface="Times New Roman" pitchFamily="18" charset="0"/>
                <a:cs typeface="Times New Roman" pitchFamily="18" charset="0"/>
              </a:rPr>
              <a:t>root</a:t>
            </a:r>
            <a:r>
              <a:rPr lang="en-US" sz="2800" dirty="0" err="1">
                <a:latin typeface="Times New Roman" pitchFamily="18" charset="0"/>
                <a:cs typeface="Times New Roman" pitchFamily="18" charset="0"/>
                <a:sym typeface="Wingdings" pitchFamily="2" charset="2"/>
              </a:rPr>
              <a:t>data</a:t>
            </a:r>
            <a:r>
              <a:rPr lang="en-US" sz="2800" dirty="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case ‘+’:return </a:t>
            </a:r>
            <a:r>
              <a:rPr lang="en-US" sz="2800" dirty="0" err="1">
                <a:latin typeface="Times New Roman" pitchFamily="18" charset="0"/>
                <a:cs typeface="Times New Roman" pitchFamily="18" charset="0"/>
                <a:sym typeface="Wingdings" pitchFamily="2" charset="2"/>
              </a:rPr>
              <a:t>eval</a:t>
            </a:r>
            <a:r>
              <a:rPr lang="en-US" sz="2800" dirty="0">
                <a:latin typeface="Times New Roman" pitchFamily="18" charset="0"/>
                <a:cs typeface="Times New Roman" pitchFamily="18" charset="0"/>
                <a:sym typeface="Wingdings" pitchFamily="2" charset="2"/>
              </a:rPr>
              <a:t>(</a:t>
            </a:r>
            <a:r>
              <a:rPr lang="en-US" sz="2800" dirty="0" err="1">
                <a:latin typeface="Times New Roman" pitchFamily="18" charset="0"/>
                <a:cs typeface="Times New Roman" pitchFamily="18" charset="0"/>
                <a:sym typeface="Wingdings" pitchFamily="2" charset="2"/>
              </a:rPr>
              <a:t>rootlchild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eval</a:t>
            </a:r>
            <a:r>
              <a:rPr lang="en-US" sz="2800" dirty="0">
                <a:latin typeface="Times New Roman" pitchFamily="18" charset="0"/>
                <a:cs typeface="Times New Roman" pitchFamily="18" charset="0"/>
                <a:sym typeface="Wingdings" pitchFamily="2" charset="2"/>
              </a:rPr>
              <a:t>(</a:t>
            </a:r>
            <a:r>
              <a:rPr lang="en-US" sz="2800" dirty="0" err="1">
                <a:latin typeface="Times New Roman" pitchFamily="18" charset="0"/>
                <a:cs typeface="Times New Roman" pitchFamily="18" charset="0"/>
                <a:sym typeface="Wingdings" pitchFamily="2" charset="2"/>
              </a:rPr>
              <a:t>rootrchild</a:t>
            </a:r>
            <a:r>
              <a:rPr lang="en-US" sz="2800" dirty="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case ‘-’ :return </a:t>
            </a:r>
            <a:r>
              <a:rPr lang="en-US" sz="2800" dirty="0" err="1">
                <a:latin typeface="Times New Roman" pitchFamily="18" charset="0"/>
                <a:cs typeface="Times New Roman" pitchFamily="18" charset="0"/>
                <a:sym typeface="Wingdings" pitchFamily="2" charset="2"/>
              </a:rPr>
              <a:t>eval</a:t>
            </a:r>
            <a:r>
              <a:rPr lang="en-US" sz="2800" dirty="0">
                <a:latin typeface="Times New Roman" pitchFamily="18" charset="0"/>
                <a:cs typeface="Times New Roman" pitchFamily="18" charset="0"/>
                <a:sym typeface="Wingdings" pitchFamily="2" charset="2"/>
              </a:rPr>
              <a:t>(root </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eval</a:t>
            </a:r>
            <a:r>
              <a:rPr lang="en-US" sz="2800" dirty="0">
                <a:latin typeface="Times New Roman" pitchFamily="18" charset="0"/>
                <a:cs typeface="Times New Roman" pitchFamily="18" charset="0"/>
                <a:sym typeface="Wingdings" pitchFamily="2" charset="2"/>
              </a:rPr>
              <a:t>(</a:t>
            </a:r>
            <a:r>
              <a:rPr lang="en-US" sz="2800" dirty="0" err="1">
                <a:latin typeface="Times New Roman" pitchFamily="18" charset="0"/>
                <a:cs typeface="Times New Roman" pitchFamily="18" charset="0"/>
                <a:sym typeface="Wingdings" pitchFamily="2" charset="2"/>
              </a:rPr>
              <a:t>rootrchild</a:t>
            </a:r>
            <a:r>
              <a:rPr lang="en-US" sz="2800" dirty="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case ‘/’:return </a:t>
            </a:r>
            <a:r>
              <a:rPr lang="en-US" sz="2800" dirty="0" err="1">
                <a:latin typeface="Times New Roman" pitchFamily="18" charset="0"/>
                <a:cs typeface="Times New Roman" pitchFamily="18" charset="0"/>
                <a:sym typeface="Wingdings" pitchFamily="2" charset="2"/>
              </a:rPr>
              <a:t>eval</a:t>
            </a:r>
            <a:r>
              <a:rPr lang="en-US" sz="2800" dirty="0">
                <a:latin typeface="Times New Roman" pitchFamily="18" charset="0"/>
                <a:cs typeface="Times New Roman" pitchFamily="18" charset="0"/>
                <a:sym typeface="Wingdings" pitchFamily="2" charset="2"/>
              </a:rPr>
              <a:t>(</a:t>
            </a:r>
            <a:r>
              <a:rPr lang="en-US" sz="2800" dirty="0" err="1">
                <a:latin typeface="Times New Roman" pitchFamily="18" charset="0"/>
                <a:cs typeface="Times New Roman" pitchFamily="18" charset="0"/>
                <a:sym typeface="Wingdings" pitchFamily="2" charset="2"/>
              </a:rPr>
              <a:t>rootlchild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eval</a:t>
            </a:r>
            <a:r>
              <a:rPr lang="en-US" sz="2800" dirty="0">
                <a:latin typeface="Times New Roman" pitchFamily="18" charset="0"/>
                <a:cs typeface="Times New Roman" pitchFamily="18" charset="0"/>
                <a:sym typeface="Wingdings" pitchFamily="2" charset="2"/>
              </a:rPr>
              <a:t>(</a:t>
            </a:r>
            <a:r>
              <a:rPr lang="en-US" sz="2800" dirty="0" err="1">
                <a:latin typeface="Times New Roman" pitchFamily="18" charset="0"/>
                <a:cs typeface="Times New Roman" pitchFamily="18" charset="0"/>
                <a:sym typeface="Wingdings" pitchFamily="2" charset="2"/>
              </a:rPr>
              <a:t>rootrchild</a:t>
            </a:r>
            <a:r>
              <a:rPr lang="en-US" sz="2800" dirty="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case ‘*’ :return </a:t>
            </a:r>
            <a:r>
              <a:rPr lang="en-US" sz="2800" dirty="0" err="1">
                <a:latin typeface="Times New Roman" pitchFamily="18" charset="0"/>
                <a:cs typeface="Times New Roman" pitchFamily="18" charset="0"/>
                <a:sym typeface="Wingdings" pitchFamily="2" charset="2"/>
              </a:rPr>
              <a:t>eval</a:t>
            </a:r>
            <a:r>
              <a:rPr lang="en-US" sz="2800" dirty="0">
                <a:latin typeface="Times New Roman" pitchFamily="18" charset="0"/>
                <a:cs typeface="Times New Roman" pitchFamily="18" charset="0"/>
                <a:sym typeface="Wingdings" pitchFamily="2" charset="2"/>
              </a:rPr>
              <a:t>(root </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eval</a:t>
            </a:r>
            <a:r>
              <a:rPr lang="en-US" sz="2800" dirty="0">
                <a:latin typeface="Times New Roman" pitchFamily="18" charset="0"/>
                <a:cs typeface="Times New Roman" pitchFamily="18" charset="0"/>
                <a:sym typeface="Wingdings" pitchFamily="2" charset="2"/>
              </a:rPr>
              <a:t>(</a:t>
            </a:r>
            <a:r>
              <a:rPr lang="en-US" sz="2800" dirty="0" err="1">
                <a:latin typeface="Times New Roman" pitchFamily="18" charset="0"/>
                <a:cs typeface="Times New Roman" pitchFamily="18" charset="0"/>
                <a:sym typeface="Wingdings" pitchFamily="2" charset="2"/>
              </a:rPr>
              <a:t>rootrchild</a:t>
            </a:r>
            <a:r>
              <a:rPr lang="en-US" sz="2800" dirty="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sym typeface="Wingdings" pitchFamily="2" charset="2"/>
              </a:rPr>
              <a:t>case ‘$’:</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case ‘^’:return pow(</a:t>
            </a:r>
            <a:r>
              <a:rPr lang="en-US" sz="2800" dirty="0" err="1">
                <a:latin typeface="Times New Roman" pitchFamily="18" charset="0"/>
                <a:cs typeface="Times New Roman" pitchFamily="18" charset="0"/>
                <a:sym typeface="Wingdings" pitchFamily="2" charset="2"/>
              </a:rPr>
              <a:t>eval</a:t>
            </a:r>
            <a:r>
              <a:rPr lang="en-US" sz="2800" dirty="0">
                <a:latin typeface="Times New Roman" pitchFamily="18" charset="0"/>
                <a:cs typeface="Times New Roman" pitchFamily="18" charset="0"/>
                <a:sym typeface="Wingdings" pitchFamily="2" charset="2"/>
              </a:rPr>
              <a:t>(</a:t>
            </a:r>
            <a:r>
              <a:rPr lang="en-US" sz="2800" dirty="0" err="1">
                <a:latin typeface="Times New Roman" pitchFamily="18" charset="0"/>
                <a:cs typeface="Times New Roman" pitchFamily="18" charset="0"/>
                <a:sym typeface="Wingdings" pitchFamily="2" charset="2"/>
              </a:rPr>
              <a:t>rootlchild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eval</a:t>
            </a:r>
            <a:r>
              <a:rPr lang="en-US" sz="2800" dirty="0">
                <a:latin typeface="Times New Roman" pitchFamily="18" charset="0"/>
                <a:cs typeface="Times New Roman" pitchFamily="18" charset="0"/>
                <a:sym typeface="Wingdings" pitchFamily="2" charset="2"/>
              </a:rPr>
              <a:t>(</a:t>
            </a:r>
            <a:r>
              <a:rPr lang="en-US" sz="2800" dirty="0" err="1">
                <a:latin typeface="Times New Roman" pitchFamily="18" charset="0"/>
                <a:cs typeface="Times New Roman" pitchFamily="18" charset="0"/>
                <a:sym typeface="Wingdings" pitchFamily="2" charset="2"/>
              </a:rPr>
              <a:t>rootrchild</a:t>
            </a:r>
            <a:r>
              <a:rPr lang="en-US" sz="2800" dirty="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default :return(</a:t>
            </a:r>
            <a:r>
              <a:rPr lang="en-US" sz="2800" dirty="0" err="1">
                <a:latin typeface="Times New Roman" pitchFamily="18" charset="0"/>
                <a:cs typeface="Times New Roman" pitchFamily="18" charset="0"/>
                <a:sym typeface="Wingdings" pitchFamily="2" charset="2"/>
              </a:rPr>
              <a:t>rootdata</a:t>
            </a:r>
            <a:r>
              <a:rPr lang="en-US" sz="2800" dirty="0">
                <a:latin typeface="Times New Roman" pitchFamily="18" charset="0"/>
                <a:cs typeface="Times New Roman" pitchFamily="18" charset="0"/>
                <a:sym typeface="Wingdings" pitchFamily="2" charset="2"/>
              </a:rPr>
              <a:t> – ‘0’); //base case</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188419" name="Rectangle 1"/>
          <p:cNvSpPr>
            <a:spLocks noChangeArrowheads="1"/>
          </p:cNvSpPr>
          <p:nvPr/>
        </p:nvSpPr>
        <p:spPr bwMode="auto">
          <a:xfrm>
            <a:off x="873125" y="312738"/>
            <a:ext cx="7902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buFont typeface="Arial" panose="020B0604020202020204" pitchFamily="34" charset="0"/>
              <a:buNone/>
            </a:pPr>
            <a:r>
              <a:rPr lang="en-US" altLang="en-US" sz="2800" u="sng">
                <a:latin typeface="Times New Roman" panose="02020603050405020304" pitchFamily="18" charset="0"/>
                <a:cs typeface="Times New Roman" panose="02020603050405020304" pitchFamily="18" charset="0"/>
              </a:rPr>
              <a:t>Evaluating the expression tree using recursion:</a:t>
            </a:r>
          </a:p>
        </p:txBody>
      </p:sp>
    </p:spTree>
    <p:extLst>
      <p:ext uri="{BB962C8B-B14F-4D97-AF65-F5344CB8AC3E}">
        <p14:creationId xmlns:p14="http://schemas.microsoft.com/office/powerpoint/2010/main" val="28589968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linds(horizontal)">
                                      <p:cBhvr>
                                        <p:cTn id="37" dur="500"/>
                                        <p:tgtEl>
                                          <p:spTgt spid="3">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linds(horizontal)">
                                      <p:cBhvr>
                                        <p:cTn id="40" dur="500"/>
                                        <p:tgtEl>
                                          <p:spTgt spid="3">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blinds(horizontal)">
                                      <p:cBhvr>
                                        <p:cTn id="43" dur="500"/>
                                        <p:tgtEl>
                                          <p:spTgt spid="3">
                                            <p:txEl>
                                              <p:pRg st="12" end="1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blinds(horizontal)">
                                      <p:cBhvr>
                                        <p:cTn id="4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Content Placeholder 2"/>
          <p:cNvSpPr>
            <a:spLocks noGrp="1"/>
          </p:cNvSpPr>
          <p:nvPr>
            <p:ph idx="1"/>
          </p:nvPr>
        </p:nvSpPr>
        <p:spPr bwMode="auto">
          <a:xfrm>
            <a:off x="152400" y="152400"/>
            <a:ext cx="8839200" cy="655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800">
                <a:latin typeface="Times New Roman" panose="02020603050405020304" pitchFamily="18" charset="0"/>
                <a:cs typeface="Times New Roman" panose="02020603050405020304" pitchFamily="18" charset="0"/>
              </a:rPr>
              <a:t>																																																													</a:t>
            </a:r>
          </a:p>
          <a:p>
            <a:pPr>
              <a:buFontTx/>
              <a:buNone/>
            </a:pPr>
            <a:r>
              <a:rPr lang="en-US" altLang="en-US" sz="2800">
                <a:latin typeface="Times New Roman" panose="02020603050405020304" pitchFamily="18" charset="0"/>
                <a:cs typeface="Times New Roman" panose="02020603050405020304" pitchFamily="18" charset="0"/>
              </a:rPr>
              <a:t>Eval(+)</a:t>
            </a:r>
          </a:p>
        </p:txBody>
      </p:sp>
      <p:sp>
        <p:nvSpPr>
          <p:cNvPr id="24" name="Oval 23"/>
          <p:cNvSpPr/>
          <p:nvPr/>
        </p:nvSpPr>
        <p:spPr>
          <a:xfrm>
            <a:off x="9906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0468" name="TextBox 24"/>
          <p:cNvSpPr txBox="1">
            <a:spLocks noChangeArrowheads="1"/>
          </p:cNvSpPr>
          <p:nvPr/>
        </p:nvSpPr>
        <p:spPr bwMode="auto">
          <a:xfrm>
            <a:off x="1143000" y="19050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26" name="Oval 25"/>
          <p:cNvSpPr/>
          <p:nvPr/>
        </p:nvSpPr>
        <p:spPr>
          <a:xfrm>
            <a:off x="3810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0470" name="TextBox 26"/>
          <p:cNvSpPr txBox="1">
            <a:spLocks noChangeArrowheads="1"/>
          </p:cNvSpPr>
          <p:nvPr/>
        </p:nvSpPr>
        <p:spPr bwMode="auto">
          <a:xfrm>
            <a:off x="533400" y="2590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3 </a:t>
            </a:r>
          </a:p>
        </p:txBody>
      </p:sp>
      <p:sp>
        <p:nvSpPr>
          <p:cNvPr id="28" name="Oval 27"/>
          <p:cNvSpPr/>
          <p:nvPr/>
        </p:nvSpPr>
        <p:spPr>
          <a:xfrm>
            <a:off x="16002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0472" name="TextBox 28"/>
          <p:cNvSpPr txBox="1">
            <a:spLocks noChangeArrowheads="1"/>
          </p:cNvSpPr>
          <p:nvPr/>
        </p:nvSpPr>
        <p:spPr bwMode="auto">
          <a:xfrm>
            <a:off x="1676400" y="2590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2 </a:t>
            </a:r>
          </a:p>
        </p:txBody>
      </p:sp>
      <p:cxnSp>
        <p:nvCxnSpPr>
          <p:cNvPr id="30" name="Straight Connector 29"/>
          <p:cNvCxnSpPr>
            <a:stCxn id="24" idx="3"/>
          </p:cNvCxnSpPr>
          <p:nvPr/>
        </p:nvCxnSpPr>
        <p:spPr>
          <a:xfrm rot="5400000">
            <a:off x="811212" y="2246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4" idx="5"/>
            <a:endCxn id="28" idx="1"/>
          </p:cNvCxnSpPr>
          <p:nvPr/>
        </p:nvCxnSpPr>
        <p:spPr>
          <a:xfrm rot="16200000" flipH="1">
            <a:off x="1457325" y="23495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600200" y="990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0476" name="TextBox 32"/>
          <p:cNvSpPr txBox="1">
            <a:spLocks noChangeArrowheads="1"/>
          </p:cNvSpPr>
          <p:nvPr/>
        </p:nvSpPr>
        <p:spPr bwMode="auto">
          <a:xfrm>
            <a:off x="1752600" y="9906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34" name="Oval 33"/>
          <p:cNvSpPr/>
          <p:nvPr/>
        </p:nvSpPr>
        <p:spPr>
          <a:xfrm>
            <a:off x="2362200" y="19002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0478" name="TextBox 34"/>
          <p:cNvSpPr txBox="1">
            <a:spLocks noChangeArrowheads="1"/>
          </p:cNvSpPr>
          <p:nvPr/>
        </p:nvSpPr>
        <p:spPr bwMode="auto">
          <a:xfrm>
            <a:off x="2514600" y="19002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4</a:t>
            </a:r>
            <a:r>
              <a:rPr lang="en-US" altLang="en-US">
                <a:latin typeface="Calibri" panose="020F0502020204030204" pitchFamily="34" charset="0"/>
              </a:rPr>
              <a:t> </a:t>
            </a:r>
          </a:p>
        </p:txBody>
      </p:sp>
      <p:cxnSp>
        <p:nvCxnSpPr>
          <p:cNvPr id="36" name="Straight Connector 35"/>
          <p:cNvCxnSpPr>
            <a:endCxn id="190468" idx="0"/>
          </p:cNvCxnSpPr>
          <p:nvPr/>
        </p:nvCxnSpPr>
        <p:spPr>
          <a:xfrm rot="5400000">
            <a:off x="1295400" y="1447800"/>
            <a:ext cx="5334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2044700" y="14351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066800" y="304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0482" name="TextBox 38"/>
          <p:cNvSpPr txBox="1">
            <a:spLocks noChangeArrowheads="1"/>
          </p:cNvSpPr>
          <p:nvPr/>
        </p:nvSpPr>
        <p:spPr bwMode="auto">
          <a:xfrm>
            <a:off x="1219200" y="3048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40" name="Oval 39"/>
          <p:cNvSpPr/>
          <p:nvPr/>
        </p:nvSpPr>
        <p:spPr>
          <a:xfrm>
            <a:off x="457200" y="91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0484" name="TextBox 40"/>
          <p:cNvSpPr txBox="1">
            <a:spLocks noChangeArrowheads="1"/>
          </p:cNvSpPr>
          <p:nvPr/>
        </p:nvSpPr>
        <p:spPr bwMode="auto">
          <a:xfrm>
            <a:off x="609600" y="9906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1 </a:t>
            </a:r>
          </a:p>
        </p:txBody>
      </p:sp>
      <p:cxnSp>
        <p:nvCxnSpPr>
          <p:cNvPr id="42" name="Straight Connector 41"/>
          <p:cNvCxnSpPr>
            <a:stCxn id="38" idx="3"/>
          </p:cNvCxnSpPr>
          <p:nvPr/>
        </p:nvCxnSpPr>
        <p:spPr>
          <a:xfrm rot="5400000">
            <a:off x="887412" y="646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8" idx="5"/>
          </p:cNvCxnSpPr>
          <p:nvPr/>
        </p:nvCxnSpPr>
        <p:spPr>
          <a:xfrm rot="16200000" flipH="1">
            <a:off x="1533525" y="7493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762001" y="3810000"/>
            <a:ext cx="3048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914400" y="39624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1371600" y="38100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Eval(1)</a:t>
            </a:r>
          </a:p>
        </p:txBody>
      </p:sp>
      <p:sp>
        <p:nvSpPr>
          <p:cNvPr id="49" name="TextBox 48"/>
          <p:cNvSpPr txBox="1">
            <a:spLocks noChangeArrowheads="1"/>
          </p:cNvSpPr>
          <p:nvPr/>
        </p:nvSpPr>
        <p:spPr bwMode="auto">
          <a:xfrm>
            <a:off x="2286000" y="3821113"/>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t>
            </a:r>
          </a:p>
        </p:txBody>
      </p:sp>
      <p:sp>
        <p:nvSpPr>
          <p:cNvPr id="50" name="TextBox 49"/>
          <p:cNvSpPr txBox="1">
            <a:spLocks noChangeArrowheads="1"/>
          </p:cNvSpPr>
          <p:nvPr/>
        </p:nvSpPr>
        <p:spPr bwMode="auto">
          <a:xfrm>
            <a:off x="2819400" y="38100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Eval(*)</a:t>
            </a:r>
          </a:p>
        </p:txBody>
      </p:sp>
      <p:cxnSp>
        <p:nvCxnSpPr>
          <p:cNvPr id="51" name="Straight Arrow Connector 50"/>
          <p:cNvCxnSpPr/>
          <p:nvPr/>
        </p:nvCxnSpPr>
        <p:spPr>
          <a:xfrm rot="5400000">
            <a:off x="1561307" y="4306094"/>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a:spLocks noChangeArrowheads="1"/>
          </p:cNvSpPr>
          <p:nvPr/>
        </p:nvSpPr>
        <p:spPr bwMode="auto">
          <a:xfrm>
            <a:off x="1600200" y="4430713"/>
            <a:ext cx="38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1</a:t>
            </a:r>
          </a:p>
        </p:txBody>
      </p:sp>
      <p:cxnSp>
        <p:nvCxnSpPr>
          <p:cNvPr id="54" name="Straight Connector 53"/>
          <p:cNvCxnSpPr/>
          <p:nvPr/>
        </p:nvCxnSpPr>
        <p:spPr>
          <a:xfrm rot="5400000">
            <a:off x="2972594" y="426640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125788" y="4418013"/>
            <a:ext cx="4572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a:spLocks noChangeArrowheads="1"/>
          </p:cNvSpPr>
          <p:nvPr/>
        </p:nvSpPr>
        <p:spPr bwMode="auto">
          <a:xfrm>
            <a:off x="3505200" y="42672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Eval(-)</a:t>
            </a:r>
          </a:p>
        </p:txBody>
      </p:sp>
      <p:sp>
        <p:nvSpPr>
          <p:cNvPr id="57" name="TextBox 56"/>
          <p:cNvSpPr txBox="1">
            <a:spLocks noChangeArrowheads="1"/>
          </p:cNvSpPr>
          <p:nvPr/>
        </p:nvSpPr>
        <p:spPr bwMode="auto">
          <a:xfrm>
            <a:off x="4419600" y="4278313"/>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t>
            </a:r>
          </a:p>
        </p:txBody>
      </p:sp>
      <p:sp>
        <p:nvSpPr>
          <p:cNvPr id="58" name="TextBox 57"/>
          <p:cNvSpPr txBox="1">
            <a:spLocks noChangeArrowheads="1"/>
          </p:cNvSpPr>
          <p:nvPr/>
        </p:nvSpPr>
        <p:spPr bwMode="auto">
          <a:xfrm>
            <a:off x="4953000" y="42672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Eval(4)</a:t>
            </a:r>
          </a:p>
        </p:txBody>
      </p:sp>
      <p:cxnSp>
        <p:nvCxnSpPr>
          <p:cNvPr id="59" name="Straight Arrow Connector 58"/>
          <p:cNvCxnSpPr/>
          <p:nvPr/>
        </p:nvCxnSpPr>
        <p:spPr>
          <a:xfrm rot="5400000">
            <a:off x="5219701" y="4686300"/>
            <a:ext cx="2286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a:spLocks noChangeArrowheads="1"/>
          </p:cNvSpPr>
          <p:nvPr/>
        </p:nvSpPr>
        <p:spPr bwMode="auto">
          <a:xfrm>
            <a:off x="5181600" y="47244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4</a:t>
            </a:r>
          </a:p>
        </p:txBody>
      </p:sp>
      <p:cxnSp>
        <p:nvCxnSpPr>
          <p:cNvPr id="61" name="Straight Connector 60"/>
          <p:cNvCxnSpPr/>
          <p:nvPr/>
        </p:nvCxnSpPr>
        <p:spPr>
          <a:xfrm rot="5400000">
            <a:off x="3352800" y="5103813"/>
            <a:ext cx="9159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3811588" y="5561013"/>
            <a:ext cx="4572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a:spLocks noChangeArrowheads="1"/>
          </p:cNvSpPr>
          <p:nvPr/>
        </p:nvSpPr>
        <p:spPr bwMode="auto">
          <a:xfrm>
            <a:off x="4191000" y="54102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Eval(3)</a:t>
            </a:r>
          </a:p>
        </p:txBody>
      </p:sp>
      <p:sp>
        <p:nvSpPr>
          <p:cNvPr id="65" name="TextBox 64"/>
          <p:cNvSpPr txBox="1">
            <a:spLocks noChangeArrowheads="1"/>
          </p:cNvSpPr>
          <p:nvPr/>
        </p:nvSpPr>
        <p:spPr bwMode="auto">
          <a:xfrm>
            <a:off x="4953000" y="5421313"/>
            <a:ext cx="38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t>
            </a:r>
          </a:p>
        </p:txBody>
      </p:sp>
      <p:sp>
        <p:nvSpPr>
          <p:cNvPr id="66" name="TextBox 65"/>
          <p:cNvSpPr txBox="1">
            <a:spLocks noChangeArrowheads="1"/>
          </p:cNvSpPr>
          <p:nvPr/>
        </p:nvSpPr>
        <p:spPr bwMode="auto">
          <a:xfrm>
            <a:off x="5257800" y="54102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Eval(2)</a:t>
            </a:r>
          </a:p>
        </p:txBody>
      </p:sp>
      <p:cxnSp>
        <p:nvCxnSpPr>
          <p:cNvPr id="67" name="Straight Arrow Connector 66"/>
          <p:cNvCxnSpPr/>
          <p:nvPr/>
        </p:nvCxnSpPr>
        <p:spPr>
          <a:xfrm rot="5400000">
            <a:off x="4380707" y="5906294"/>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4419600" y="6030913"/>
            <a:ext cx="38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3</a:t>
            </a:r>
          </a:p>
        </p:txBody>
      </p:sp>
      <p:cxnSp>
        <p:nvCxnSpPr>
          <p:cNvPr id="69" name="Straight Arrow Connector 68"/>
          <p:cNvCxnSpPr/>
          <p:nvPr/>
        </p:nvCxnSpPr>
        <p:spPr>
          <a:xfrm rot="5400000">
            <a:off x="5371307" y="5906294"/>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a:spLocks noChangeArrowheads="1"/>
          </p:cNvSpPr>
          <p:nvPr/>
        </p:nvSpPr>
        <p:spPr bwMode="auto">
          <a:xfrm>
            <a:off x="5410200" y="6030913"/>
            <a:ext cx="38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2</a:t>
            </a:r>
          </a:p>
        </p:txBody>
      </p:sp>
      <p:cxnSp>
        <p:nvCxnSpPr>
          <p:cNvPr id="71" name="Straight Arrow Connector 70"/>
          <p:cNvCxnSpPr/>
          <p:nvPr/>
        </p:nvCxnSpPr>
        <p:spPr>
          <a:xfrm>
            <a:off x="6019800" y="5637213"/>
            <a:ext cx="4572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a:spLocks noChangeArrowheads="1"/>
          </p:cNvSpPr>
          <p:nvPr/>
        </p:nvSpPr>
        <p:spPr bwMode="auto">
          <a:xfrm>
            <a:off x="6477000" y="5497513"/>
            <a:ext cx="38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1</a:t>
            </a:r>
          </a:p>
        </p:txBody>
      </p:sp>
      <p:cxnSp>
        <p:nvCxnSpPr>
          <p:cNvPr id="74" name="Straight Arrow Connector 73"/>
          <p:cNvCxnSpPr>
            <a:endCxn id="56" idx="2"/>
          </p:cNvCxnSpPr>
          <p:nvPr/>
        </p:nvCxnSpPr>
        <p:spPr>
          <a:xfrm rot="10800000">
            <a:off x="4000500" y="4637088"/>
            <a:ext cx="2628900" cy="9255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5715000" y="44831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a:spLocks noChangeArrowheads="1"/>
          </p:cNvSpPr>
          <p:nvPr/>
        </p:nvSpPr>
        <p:spPr bwMode="auto">
          <a:xfrm>
            <a:off x="6172200" y="43434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4</a:t>
            </a:r>
          </a:p>
        </p:txBody>
      </p:sp>
      <p:cxnSp>
        <p:nvCxnSpPr>
          <p:cNvPr id="78" name="Straight Arrow Connector 77"/>
          <p:cNvCxnSpPr/>
          <p:nvPr/>
        </p:nvCxnSpPr>
        <p:spPr>
          <a:xfrm rot="10800000">
            <a:off x="3505200" y="4114800"/>
            <a:ext cx="28194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3581400" y="4037013"/>
            <a:ext cx="4572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a:spLocks noChangeArrowheads="1"/>
          </p:cNvSpPr>
          <p:nvPr/>
        </p:nvSpPr>
        <p:spPr bwMode="auto">
          <a:xfrm>
            <a:off x="4038600" y="38100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5</a:t>
            </a:r>
          </a:p>
        </p:txBody>
      </p:sp>
    </p:spTree>
    <p:extLst>
      <p:ext uri="{BB962C8B-B14F-4D97-AF65-F5344CB8AC3E}">
        <p14:creationId xmlns:p14="http://schemas.microsoft.com/office/powerpoint/2010/main" val="2248884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par>
                                <p:cTn id="8" presetID="3" presetClass="entr" presetSubtype="1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blinds(horizontal)">
                                      <p:cBhvr>
                                        <p:cTn id="10" dur="500"/>
                                        <p:tgtEl>
                                          <p:spTgt spid="4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blinds(horizontal)">
                                      <p:cBhvr>
                                        <p:cTn id="15" dur="500"/>
                                        <p:tgtEl>
                                          <p:spTgt spid="4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blinds(horizontal)">
                                      <p:cBhvr>
                                        <p:cTn id="18" dur="500"/>
                                        <p:tgtEl>
                                          <p:spTgt spid="4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blinds(horizontal)">
                                      <p:cBhvr>
                                        <p:cTn id="21" dur="500"/>
                                        <p:tgtEl>
                                          <p:spTgt spid="5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blinds(horizontal)">
                                      <p:cBhvr>
                                        <p:cTn id="26" dur="500"/>
                                        <p:tgtEl>
                                          <p:spTgt spid="5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blinds(horizontal)">
                                      <p:cBhvr>
                                        <p:cTn id="29" dur="500"/>
                                        <p:tgtEl>
                                          <p:spTgt spid="5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blinds(horizontal)">
                                      <p:cBhvr>
                                        <p:cTn id="34" dur="500"/>
                                        <p:tgtEl>
                                          <p:spTgt spid="54"/>
                                        </p:tgtEl>
                                      </p:cBhvr>
                                    </p:animEffect>
                                  </p:childTnLst>
                                </p:cTn>
                              </p:par>
                              <p:par>
                                <p:cTn id="35" presetID="3" presetClass="entr" presetSubtype="1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blinds(horizontal)">
                                      <p:cBhvr>
                                        <p:cTn id="37" dur="500"/>
                                        <p:tgtEl>
                                          <p:spTgt spid="5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blinds(horizontal)">
                                      <p:cBhvr>
                                        <p:cTn id="40" dur="500"/>
                                        <p:tgtEl>
                                          <p:spTgt spid="5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blinds(horizontal)">
                                      <p:cBhvr>
                                        <p:cTn id="43" dur="500"/>
                                        <p:tgtEl>
                                          <p:spTgt spid="5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blinds(horizontal)">
                                      <p:cBhvr>
                                        <p:cTn id="46" dur="500"/>
                                        <p:tgtEl>
                                          <p:spTgt spid="5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blinds(horizontal)">
                                      <p:cBhvr>
                                        <p:cTn id="51" dur="500"/>
                                        <p:tgtEl>
                                          <p:spTgt spid="61"/>
                                        </p:tgtEl>
                                      </p:cBhvr>
                                    </p:animEffect>
                                  </p:childTnLst>
                                </p:cTn>
                              </p:par>
                              <p:par>
                                <p:cTn id="52" presetID="3" presetClass="entr" presetSubtype="10" fill="hold" nodeType="with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blinds(horizontal)">
                                      <p:cBhvr>
                                        <p:cTn id="54" dur="500"/>
                                        <p:tgtEl>
                                          <p:spTgt spid="62"/>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blinds(horizontal)">
                                      <p:cBhvr>
                                        <p:cTn id="57" dur="500"/>
                                        <p:tgtEl>
                                          <p:spTgt spid="6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blinds(horizontal)">
                                      <p:cBhvr>
                                        <p:cTn id="60" dur="500"/>
                                        <p:tgtEl>
                                          <p:spTgt spid="65"/>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blinds(horizontal)">
                                      <p:cBhvr>
                                        <p:cTn id="63" dur="500"/>
                                        <p:tgtEl>
                                          <p:spTgt spid="6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blinds(horizontal)">
                                      <p:cBhvr>
                                        <p:cTn id="68" dur="500"/>
                                        <p:tgtEl>
                                          <p:spTgt spid="6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blinds(horizontal)">
                                      <p:cBhvr>
                                        <p:cTn id="71" dur="500"/>
                                        <p:tgtEl>
                                          <p:spTgt spid="6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nodeType="clickEffect">
                                  <p:stCondLst>
                                    <p:cond delay="0"/>
                                  </p:stCondLst>
                                  <p:childTnLst>
                                    <p:set>
                                      <p:cBhvr>
                                        <p:cTn id="75" dur="1" fill="hold">
                                          <p:stCondLst>
                                            <p:cond delay="0"/>
                                          </p:stCondLst>
                                        </p:cTn>
                                        <p:tgtEl>
                                          <p:spTgt spid="69"/>
                                        </p:tgtEl>
                                        <p:attrNameLst>
                                          <p:attrName>style.visibility</p:attrName>
                                        </p:attrNameLst>
                                      </p:cBhvr>
                                      <p:to>
                                        <p:strVal val="visible"/>
                                      </p:to>
                                    </p:set>
                                    <p:animEffect transition="in" filter="blinds(horizontal)">
                                      <p:cBhvr>
                                        <p:cTn id="76" dur="500"/>
                                        <p:tgtEl>
                                          <p:spTgt spid="69"/>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blinds(horizontal)">
                                      <p:cBhvr>
                                        <p:cTn id="79" dur="500"/>
                                        <p:tgtEl>
                                          <p:spTgt spid="7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nodeType="clickEffect">
                                  <p:stCondLst>
                                    <p:cond delay="0"/>
                                  </p:stCondLst>
                                  <p:childTnLst>
                                    <p:set>
                                      <p:cBhvr>
                                        <p:cTn id="83" dur="1" fill="hold">
                                          <p:stCondLst>
                                            <p:cond delay="0"/>
                                          </p:stCondLst>
                                        </p:cTn>
                                        <p:tgtEl>
                                          <p:spTgt spid="71"/>
                                        </p:tgtEl>
                                        <p:attrNameLst>
                                          <p:attrName>style.visibility</p:attrName>
                                        </p:attrNameLst>
                                      </p:cBhvr>
                                      <p:to>
                                        <p:strVal val="visible"/>
                                      </p:to>
                                    </p:set>
                                    <p:animEffect transition="in" filter="blinds(horizontal)">
                                      <p:cBhvr>
                                        <p:cTn id="84" dur="500"/>
                                        <p:tgtEl>
                                          <p:spTgt spid="71"/>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73"/>
                                        </p:tgtEl>
                                        <p:attrNameLst>
                                          <p:attrName>style.visibility</p:attrName>
                                        </p:attrNameLst>
                                      </p:cBhvr>
                                      <p:to>
                                        <p:strVal val="visible"/>
                                      </p:to>
                                    </p:set>
                                    <p:animEffect transition="in" filter="blinds(horizontal)">
                                      <p:cBhvr>
                                        <p:cTn id="87" dur="500"/>
                                        <p:tgtEl>
                                          <p:spTgt spid="7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blinds(horizontal)">
                                      <p:cBhvr>
                                        <p:cTn id="92" dur="500"/>
                                        <p:tgtEl>
                                          <p:spTgt spid="7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nodeType="clickEffect">
                                  <p:stCondLst>
                                    <p:cond delay="0"/>
                                  </p:stCondLst>
                                  <p:childTnLst>
                                    <p:set>
                                      <p:cBhvr>
                                        <p:cTn id="96" dur="1" fill="hold">
                                          <p:stCondLst>
                                            <p:cond delay="0"/>
                                          </p:stCondLst>
                                        </p:cTn>
                                        <p:tgtEl>
                                          <p:spTgt spid="59"/>
                                        </p:tgtEl>
                                        <p:attrNameLst>
                                          <p:attrName>style.visibility</p:attrName>
                                        </p:attrNameLst>
                                      </p:cBhvr>
                                      <p:to>
                                        <p:strVal val="visible"/>
                                      </p:to>
                                    </p:set>
                                    <p:animEffect transition="in" filter="blinds(horizontal)">
                                      <p:cBhvr>
                                        <p:cTn id="97" dur="500"/>
                                        <p:tgtEl>
                                          <p:spTgt spid="59"/>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blinds(horizontal)">
                                      <p:cBhvr>
                                        <p:cTn id="100" dur="500"/>
                                        <p:tgtEl>
                                          <p:spTgt spid="60"/>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3" presetClass="entr" presetSubtype="10" fill="hold" nodeType="clickEffect">
                                  <p:stCondLst>
                                    <p:cond delay="0"/>
                                  </p:stCondLst>
                                  <p:childTnLst>
                                    <p:set>
                                      <p:cBhvr>
                                        <p:cTn id="104" dur="1" fill="hold">
                                          <p:stCondLst>
                                            <p:cond delay="0"/>
                                          </p:stCondLst>
                                        </p:cTn>
                                        <p:tgtEl>
                                          <p:spTgt spid="76"/>
                                        </p:tgtEl>
                                        <p:attrNameLst>
                                          <p:attrName>style.visibility</p:attrName>
                                        </p:attrNameLst>
                                      </p:cBhvr>
                                      <p:to>
                                        <p:strVal val="visible"/>
                                      </p:to>
                                    </p:set>
                                    <p:animEffect transition="in" filter="blinds(horizontal)">
                                      <p:cBhvr>
                                        <p:cTn id="105" dur="500"/>
                                        <p:tgtEl>
                                          <p:spTgt spid="76"/>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blinds(horizontal)">
                                      <p:cBhvr>
                                        <p:cTn id="108" dur="500"/>
                                        <p:tgtEl>
                                          <p:spTgt spid="77"/>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3" presetClass="entr" presetSubtype="10" fill="hold"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blinds(horizontal)">
                                      <p:cBhvr>
                                        <p:cTn id="113" dur="500"/>
                                        <p:tgtEl>
                                          <p:spTgt spid="78"/>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nodeType="clickEffect">
                                  <p:stCondLst>
                                    <p:cond delay="0"/>
                                  </p:stCondLst>
                                  <p:childTnLst>
                                    <p:set>
                                      <p:cBhvr>
                                        <p:cTn id="117" dur="1" fill="hold">
                                          <p:stCondLst>
                                            <p:cond delay="0"/>
                                          </p:stCondLst>
                                        </p:cTn>
                                        <p:tgtEl>
                                          <p:spTgt spid="82"/>
                                        </p:tgtEl>
                                        <p:attrNameLst>
                                          <p:attrName>style.visibility</p:attrName>
                                        </p:attrNameLst>
                                      </p:cBhvr>
                                      <p:to>
                                        <p:strVal val="visible"/>
                                      </p:to>
                                    </p:set>
                                    <p:animEffect transition="in" filter="blinds(horizontal)">
                                      <p:cBhvr>
                                        <p:cTn id="118" dur="500"/>
                                        <p:tgtEl>
                                          <p:spTgt spid="82"/>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83"/>
                                        </p:tgtEl>
                                        <p:attrNameLst>
                                          <p:attrName>style.visibility</p:attrName>
                                        </p:attrNameLst>
                                      </p:cBhvr>
                                      <p:to>
                                        <p:strVal val="visible"/>
                                      </p:to>
                                    </p:set>
                                    <p:animEffect transition="in" filter="blinds(horizontal)">
                                      <p:cBhvr>
                                        <p:cTn id="12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3" grpId="0"/>
      <p:bldP spid="56" grpId="0"/>
      <p:bldP spid="57" grpId="0"/>
      <p:bldP spid="58" grpId="0"/>
      <p:bldP spid="60" grpId="0"/>
      <p:bldP spid="64" grpId="0"/>
      <p:bldP spid="65" grpId="0"/>
      <p:bldP spid="66" grpId="0"/>
      <p:bldP spid="68" grpId="0"/>
      <p:bldP spid="70" grpId="0"/>
      <p:bldP spid="73" grpId="0"/>
      <p:bldP spid="77" grpId="0"/>
      <p:bldP spid="8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4213" y="347663"/>
            <a:ext cx="7980362" cy="701675"/>
          </a:xfrm>
        </p:spPr>
        <p:txBody>
          <a:bodyPr/>
          <a:lstStyle/>
          <a:p>
            <a:pPr eaLnBrk="1" hangingPunct="1"/>
            <a:r>
              <a:rPr lang="en-US" altLang="zh-TW"/>
              <a:t>A Sample Tree</a:t>
            </a:r>
          </a:p>
        </p:txBody>
      </p:sp>
      <p:sp>
        <p:nvSpPr>
          <p:cNvPr id="28675" name="Oval 4"/>
          <p:cNvSpPr>
            <a:spLocks noChangeArrowheads="1"/>
          </p:cNvSpPr>
          <p:nvPr/>
        </p:nvSpPr>
        <p:spPr bwMode="auto">
          <a:xfrm>
            <a:off x="4325938" y="2393950"/>
            <a:ext cx="347662"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28676" name="Oval 5"/>
          <p:cNvSpPr>
            <a:spLocks noChangeArrowheads="1"/>
          </p:cNvSpPr>
          <p:nvPr/>
        </p:nvSpPr>
        <p:spPr bwMode="auto">
          <a:xfrm>
            <a:off x="1974850" y="3465513"/>
            <a:ext cx="347663"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28677" name="Oval 6"/>
          <p:cNvSpPr>
            <a:spLocks noChangeArrowheads="1"/>
          </p:cNvSpPr>
          <p:nvPr/>
        </p:nvSpPr>
        <p:spPr bwMode="auto">
          <a:xfrm>
            <a:off x="4325938" y="3465513"/>
            <a:ext cx="347662"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28678" name="Oval 7"/>
          <p:cNvSpPr>
            <a:spLocks noChangeArrowheads="1"/>
          </p:cNvSpPr>
          <p:nvPr/>
        </p:nvSpPr>
        <p:spPr bwMode="auto">
          <a:xfrm>
            <a:off x="6630988" y="3465513"/>
            <a:ext cx="347662"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28679" name="Oval 8"/>
          <p:cNvSpPr>
            <a:spLocks noChangeArrowheads="1"/>
          </p:cNvSpPr>
          <p:nvPr/>
        </p:nvSpPr>
        <p:spPr bwMode="auto">
          <a:xfrm>
            <a:off x="1330325" y="4518025"/>
            <a:ext cx="347663"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28680" name="Oval 9"/>
          <p:cNvSpPr>
            <a:spLocks noChangeArrowheads="1"/>
          </p:cNvSpPr>
          <p:nvPr/>
        </p:nvSpPr>
        <p:spPr bwMode="auto">
          <a:xfrm>
            <a:off x="2619375" y="4518025"/>
            <a:ext cx="347663"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F</a:t>
            </a:r>
          </a:p>
        </p:txBody>
      </p:sp>
      <p:sp>
        <p:nvSpPr>
          <p:cNvPr id="28681" name="Oval 10"/>
          <p:cNvSpPr>
            <a:spLocks noChangeArrowheads="1"/>
          </p:cNvSpPr>
          <p:nvPr/>
        </p:nvSpPr>
        <p:spPr bwMode="auto">
          <a:xfrm>
            <a:off x="4325938" y="4518025"/>
            <a:ext cx="347662"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G</a:t>
            </a:r>
          </a:p>
        </p:txBody>
      </p:sp>
      <p:sp>
        <p:nvSpPr>
          <p:cNvPr id="28682" name="Oval 11"/>
          <p:cNvSpPr>
            <a:spLocks noChangeArrowheads="1"/>
          </p:cNvSpPr>
          <p:nvPr/>
        </p:nvSpPr>
        <p:spPr bwMode="auto">
          <a:xfrm>
            <a:off x="5689600" y="4518025"/>
            <a:ext cx="347663"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H</a:t>
            </a:r>
          </a:p>
        </p:txBody>
      </p:sp>
      <p:sp>
        <p:nvSpPr>
          <p:cNvPr id="28683" name="Oval 12"/>
          <p:cNvSpPr>
            <a:spLocks noChangeArrowheads="1"/>
          </p:cNvSpPr>
          <p:nvPr/>
        </p:nvSpPr>
        <p:spPr bwMode="auto">
          <a:xfrm>
            <a:off x="6630988" y="4518025"/>
            <a:ext cx="347662"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I</a:t>
            </a:r>
          </a:p>
        </p:txBody>
      </p:sp>
      <p:sp>
        <p:nvSpPr>
          <p:cNvPr id="28684" name="Oval 13"/>
          <p:cNvSpPr>
            <a:spLocks noChangeArrowheads="1"/>
          </p:cNvSpPr>
          <p:nvPr/>
        </p:nvSpPr>
        <p:spPr bwMode="auto">
          <a:xfrm>
            <a:off x="7572375" y="4518025"/>
            <a:ext cx="347663"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J</a:t>
            </a:r>
          </a:p>
        </p:txBody>
      </p:sp>
      <p:sp>
        <p:nvSpPr>
          <p:cNvPr id="28685" name="Oval 16"/>
          <p:cNvSpPr>
            <a:spLocks noChangeArrowheads="1"/>
          </p:cNvSpPr>
          <p:nvPr/>
        </p:nvSpPr>
        <p:spPr bwMode="auto">
          <a:xfrm>
            <a:off x="827088" y="5594350"/>
            <a:ext cx="347662"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K</a:t>
            </a:r>
          </a:p>
        </p:txBody>
      </p:sp>
      <p:sp>
        <p:nvSpPr>
          <p:cNvPr id="28686" name="Oval 17"/>
          <p:cNvSpPr>
            <a:spLocks noChangeArrowheads="1"/>
          </p:cNvSpPr>
          <p:nvPr/>
        </p:nvSpPr>
        <p:spPr bwMode="auto">
          <a:xfrm>
            <a:off x="1697038" y="5594350"/>
            <a:ext cx="347662"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L</a:t>
            </a:r>
          </a:p>
        </p:txBody>
      </p:sp>
      <p:sp>
        <p:nvSpPr>
          <p:cNvPr id="28687" name="Oval 18"/>
          <p:cNvSpPr>
            <a:spLocks noChangeArrowheads="1"/>
          </p:cNvSpPr>
          <p:nvPr/>
        </p:nvSpPr>
        <p:spPr bwMode="auto">
          <a:xfrm>
            <a:off x="5689600" y="5594350"/>
            <a:ext cx="347663" cy="333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M</a:t>
            </a:r>
          </a:p>
        </p:txBody>
      </p:sp>
      <p:sp>
        <p:nvSpPr>
          <p:cNvPr id="28688" name="Line 19"/>
          <p:cNvSpPr>
            <a:spLocks noChangeShapeType="1"/>
          </p:cNvSpPr>
          <p:nvPr/>
        </p:nvSpPr>
        <p:spPr bwMode="auto">
          <a:xfrm flipH="1">
            <a:off x="2306638" y="2641600"/>
            <a:ext cx="2017712" cy="885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9" name="Line 21"/>
          <p:cNvSpPr>
            <a:spLocks noChangeShapeType="1"/>
          </p:cNvSpPr>
          <p:nvPr/>
        </p:nvSpPr>
        <p:spPr bwMode="auto">
          <a:xfrm>
            <a:off x="4484688" y="2743200"/>
            <a:ext cx="0" cy="738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0" name="Line 22"/>
          <p:cNvSpPr>
            <a:spLocks noChangeShapeType="1"/>
          </p:cNvSpPr>
          <p:nvPr/>
        </p:nvSpPr>
        <p:spPr bwMode="auto">
          <a:xfrm>
            <a:off x="4659313" y="2627313"/>
            <a:ext cx="1987550" cy="900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1" name="Line 23"/>
          <p:cNvSpPr>
            <a:spLocks noChangeShapeType="1"/>
          </p:cNvSpPr>
          <p:nvPr/>
        </p:nvSpPr>
        <p:spPr bwMode="auto">
          <a:xfrm flipH="1">
            <a:off x="1493838" y="3773488"/>
            <a:ext cx="523875" cy="754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2" name="Line 24"/>
          <p:cNvSpPr>
            <a:spLocks noChangeShapeType="1"/>
          </p:cNvSpPr>
          <p:nvPr/>
        </p:nvSpPr>
        <p:spPr bwMode="auto">
          <a:xfrm>
            <a:off x="2263775" y="3773488"/>
            <a:ext cx="493713" cy="739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3" name="Line 25"/>
          <p:cNvSpPr>
            <a:spLocks noChangeShapeType="1"/>
          </p:cNvSpPr>
          <p:nvPr/>
        </p:nvSpPr>
        <p:spPr bwMode="auto">
          <a:xfrm flipH="1">
            <a:off x="985838" y="4818063"/>
            <a:ext cx="392112" cy="769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4" name="Line 26"/>
          <p:cNvSpPr>
            <a:spLocks noChangeShapeType="1"/>
          </p:cNvSpPr>
          <p:nvPr/>
        </p:nvSpPr>
        <p:spPr bwMode="auto">
          <a:xfrm>
            <a:off x="1566863" y="4832350"/>
            <a:ext cx="276225" cy="755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5" name="Line 27"/>
          <p:cNvSpPr>
            <a:spLocks noChangeShapeType="1"/>
          </p:cNvSpPr>
          <p:nvPr/>
        </p:nvSpPr>
        <p:spPr bwMode="auto">
          <a:xfrm>
            <a:off x="5862638" y="4848225"/>
            <a:ext cx="0" cy="768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6" name="Line 28"/>
          <p:cNvSpPr>
            <a:spLocks noChangeShapeType="1"/>
          </p:cNvSpPr>
          <p:nvPr/>
        </p:nvSpPr>
        <p:spPr bwMode="auto">
          <a:xfrm>
            <a:off x="4498975" y="3802063"/>
            <a:ext cx="0" cy="71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7" name="Line 29"/>
          <p:cNvSpPr>
            <a:spLocks noChangeShapeType="1"/>
          </p:cNvSpPr>
          <p:nvPr/>
        </p:nvSpPr>
        <p:spPr bwMode="auto">
          <a:xfrm flipH="1">
            <a:off x="5862638" y="3759200"/>
            <a:ext cx="842962" cy="739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8" name="Line 30"/>
          <p:cNvSpPr>
            <a:spLocks noChangeShapeType="1"/>
          </p:cNvSpPr>
          <p:nvPr/>
        </p:nvSpPr>
        <p:spPr bwMode="auto">
          <a:xfrm>
            <a:off x="6807200" y="3787775"/>
            <a:ext cx="0"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9" name="Line 31"/>
          <p:cNvSpPr>
            <a:spLocks noChangeShapeType="1"/>
          </p:cNvSpPr>
          <p:nvPr/>
        </p:nvSpPr>
        <p:spPr bwMode="auto">
          <a:xfrm>
            <a:off x="6937375" y="3759200"/>
            <a:ext cx="812800"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0" name="Text Box 32"/>
          <p:cNvSpPr txBox="1">
            <a:spLocks noChangeArrowheads="1"/>
          </p:cNvSpPr>
          <p:nvPr/>
        </p:nvSpPr>
        <p:spPr bwMode="auto">
          <a:xfrm>
            <a:off x="8069263" y="1914525"/>
            <a:ext cx="784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dirty="0"/>
              <a:t>Level</a:t>
            </a:r>
          </a:p>
        </p:txBody>
      </p:sp>
      <p:sp>
        <p:nvSpPr>
          <p:cNvPr id="28701" name="Text Box 33"/>
          <p:cNvSpPr txBox="1">
            <a:spLocks noChangeArrowheads="1"/>
          </p:cNvSpPr>
          <p:nvPr/>
        </p:nvSpPr>
        <p:spPr bwMode="auto">
          <a:xfrm>
            <a:off x="8340725" y="2435225"/>
            <a:ext cx="392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dirty="0"/>
              <a:t>1</a:t>
            </a:r>
          </a:p>
        </p:txBody>
      </p:sp>
      <p:sp>
        <p:nvSpPr>
          <p:cNvPr id="28702" name="Text Box 34"/>
          <p:cNvSpPr txBox="1">
            <a:spLocks noChangeArrowheads="1"/>
          </p:cNvSpPr>
          <p:nvPr/>
        </p:nvSpPr>
        <p:spPr bwMode="auto">
          <a:xfrm>
            <a:off x="8340725" y="3435350"/>
            <a:ext cx="392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dirty="0"/>
              <a:t>2</a:t>
            </a:r>
          </a:p>
        </p:txBody>
      </p:sp>
      <p:sp>
        <p:nvSpPr>
          <p:cNvPr id="28703" name="Text Box 35"/>
          <p:cNvSpPr txBox="1">
            <a:spLocks noChangeArrowheads="1"/>
          </p:cNvSpPr>
          <p:nvPr/>
        </p:nvSpPr>
        <p:spPr bwMode="auto">
          <a:xfrm>
            <a:off x="8340725" y="4464050"/>
            <a:ext cx="392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3</a:t>
            </a:r>
          </a:p>
        </p:txBody>
      </p:sp>
      <p:sp>
        <p:nvSpPr>
          <p:cNvPr id="28704" name="Text Box 36"/>
          <p:cNvSpPr txBox="1">
            <a:spLocks noChangeArrowheads="1"/>
          </p:cNvSpPr>
          <p:nvPr/>
        </p:nvSpPr>
        <p:spPr bwMode="auto">
          <a:xfrm>
            <a:off x="8340725" y="5478463"/>
            <a:ext cx="3921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4</a:t>
            </a:r>
          </a:p>
        </p:txBody>
      </p:sp>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4213" y="347663"/>
            <a:ext cx="5812840" cy="701675"/>
          </a:xfrm>
        </p:spPr>
        <p:txBody>
          <a:bodyPr/>
          <a:lstStyle/>
          <a:p>
            <a:pPr eaLnBrk="1" hangingPunct="1"/>
            <a:r>
              <a:rPr lang="en-US" altLang="zh-TW" dirty="0"/>
              <a:t>4.1 Tree Terminology</a:t>
            </a:r>
          </a:p>
        </p:txBody>
      </p:sp>
      <p:sp>
        <p:nvSpPr>
          <p:cNvPr id="21507" name="Rectangle 3"/>
          <p:cNvSpPr>
            <a:spLocks noGrp="1" noChangeArrowheads="1"/>
          </p:cNvSpPr>
          <p:nvPr>
            <p:ph type="body" idx="1"/>
          </p:nvPr>
        </p:nvSpPr>
        <p:spPr bwMode="auto">
          <a:xfrm>
            <a:off x="685800" y="1489007"/>
            <a:ext cx="8246444" cy="456528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defRPr/>
            </a:pPr>
            <a:r>
              <a:rPr lang="en-US" altLang="zh-TW" sz="2400" dirty="0">
                <a:cs typeface="+mn-cs"/>
              </a:rPr>
              <a:t>Normally we draw a tree with the </a:t>
            </a:r>
            <a:r>
              <a:rPr lang="en-US" altLang="zh-TW" sz="2400" b="1" dirty="0">
                <a:solidFill>
                  <a:srgbClr val="3333FF"/>
                </a:solidFill>
                <a:cs typeface="+mn-cs"/>
              </a:rPr>
              <a:t>root</a:t>
            </a:r>
            <a:r>
              <a:rPr lang="en-US" altLang="zh-TW" sz="2400" dirty="0">
                <a:cs typeface="+mn-cs"/>
              </a:rPr>
              <a:t> at the top.</a:t>
            </a:r>
          </a:p>
          <a:p>
            <a:pPr eaLnBrk="1" hangingPunct="1">
              <a:lnSpc>
                <a:spcPct val="80000"/>
              </a:lnSpc>
              <a:defRPr/>
            </a:pPr>
            <a:r>
              <a:rPr lang="en-US" altLang="zh-TW" sz="2400" dirty="0">
                <a:cs typeface="+mn-cs"/>
              </a:rPr>
              <a:t>A </a:t>
            </a:r>
            <a:r>
              <a:rPr lang="en-US" altLang="zh-TW" sz="2400" b="1" dirty="0">
                <a:solidFill>
                  <a:srgbClr val="3333FF"/>
                </a:solidFill>
                <a:cs typeface="+mn-cs"/>
              </a:rPr>
              <a:t>node</a:t>
            </a:r>
            <a:r>
              <a:rPr lang="en-US" altLang="zh-TW" sz="2400" dirty="0">
                <a:cs typeface="+mn-cs"/>
              </a:rPr>
              <a:t> stands for the item of information plus the branches to other nodes.</a:t>
            </a:r>
          </a:p>
          <a:p>
            <a:pPr eaLnBrk="1" hangingPunct="1">
              <a:lnSpc>
                <a:spcPct val="80000"/>
              </a:lnSpc>
              <a:defRPr/>
            </a:pPr>
            <a:r>
              <a:rPr lang="en-US" altLang="zh-TW" sz="2400" dirty="0">
                <a:cs typeface="+mn-cs"/>
              </a:rPr>
              <a:t>The </a:t>
            </a:r>
            <a:r>
              <a:rPr lang="en-US" altLang="zh-TW" sz="2400" b="1" dirty="0">
                <a:solidFill>
                  <a:srgbClr val="3333FF"/>
                </a:solidFill>
                <a:cs typeface="+mn-cs"/>
              </a:rPr>
              <a:t>degree of a node </a:t>
            </a:r>
            <a:r>
              <a:rPr lang="en-US" altLang="zh-TW" sz="2400" dirty="0">
                <a:cs typeface="+mn-cs"/>
              </a:rPr>
              <a:t>is the number of subtrees of the node. [Degree of A=3, C=1, F=0]</a:t>
            </a:r>
          </a:p>
          <a:p>
            <a:pPr eaLnBrk="1" hangingPunct="1">
              <a:lnSpc>
                <a:spcPct val="80000"/>
              </a:lnSpc>
              <a:defRPr/>
            </a:pPr>
            <a:r>
              <a:rPr lang="en-US" altLang="zh-TW" sz="2400" dirty="0">
                <a:cs typeface="+mn-cs"/>
              </a:rPr>
              <a:t>A node with degree zero is a </a:t>
            </a:r>
            <a:r>
              <a:rPr lang="en-US" altLang="zh-TW" sz="2400" b="1" dirty="0">
                <a:solidFill>
                  <a:srgbClr val="3333FF"/>
                </a:solidFill>
                <a:cs typeface="+mn-cs"/>
              </a:rPr>
              <a:t>leaf</a:t>
            </a:r>
            <a:r>
              <a:rPr lang="en-US" altLang="zh-TW" sz="2400" dirty="0">
                <a:solidFill>
                  <a:schemeClr val="tx2">
                    <a:lumMod val="40000"/>
                    <a:lumOff val="60000"/>
                  </a:schemeClr>
                </a:solidFill>
                <a:cs typeface="+mn-cs"/>
              </a:rPr>
              <a:t> </a:t>
            </a:r>
            <a:r>
              <a:rPr lang="en-US" altLang="zh-TW" sz="2400" dirty="0">
                <a:cs typeface="+mn-cs"/>
              </a:rPr>
              <a:t>or </a:t>
            </a:r>
            <a:r>
              <a:rPr lang="en-US" altLang="zh-TW" sz="2400" b="1" dirty="0">
                <a:solidFill>
                  <a:srgbClr val="3333FF"/>
                </a:solidFill>
                <a:cs typeface="+mn-cs"/>
              </a:rPr>
              <a:t>terminal</a:t>
            </a:r>
            <a:r>
              <a:rPr lang="en-US" altLang="zh-TW" sz="2400" dirty="0">
                <a:solidFill>
                  <a:schemeClr val="tx2">
                    <a:lumMod val="40000"/>
                    <a:lumOff val="60000"/>
                  </a:schemeClr>
                </a:solidFill>
                <a:cs typeface="+mn-cs"/>
              </a:rPr>
              <a:t> </a:t>
            </a:r>
            <a:r>
              <a:rPr lang="en-US" altLang="zh-TW" sz="2400" dirty="0">
                <a:cs typeface="+mn-cs"/>
              </a:rPr>
              <a:t>node.</a:t>
            </a:r>
          </a:p>
          <a:p>
            <a:pPr marL="0" indent="0" eaLnBrk="1" hangingPunct="1">
              <a:lnSpc>
                <a:spcPct val="80000"/>
              </a:lnSpc>
              <a:buFontTx/>
              <a:buNone/>
              <a:defRPr/>
            </a:pPr>
            <a:r>
              <a:rPr lang="en-US" altLang="zh-TW" sz="2400" dirty="0">
                <a:cs typeface="+mn-cs"/>
              </a:rPr>
              <a:t>	[K L F G M I J]</a:t>
            </a:r>
          </a:p>
          <a:p>
            <a:pPr eaLnBrk="1" hangingPunct="1">
              <a:lnSpc>
                <a:spcPct val="80000"/>
              </a:lnSpc>
              <a:defRPr/>
            </a:pPr>
            <a:r>
              <a:rPr lang="en-US" altLang="zh-TW" sz="2400" dirty="0">
                <a:cs typeface="+mn-cs"/>
              </a:rPr>
              <a:t>A node that has subtrees is the </a:t>
            </a:r>
            <a:r>
              <a:rPr lang="en-US" altLang="zh-TW" sz="2400" b="1" dirty="0">
                <a:solidFill>
                  <a:srgbClr val="3333FF"/>
                </a:solidFill>
                <a:cs typeface="+mn-cs"/>
              </a:rPr>
              <a:t>parent</a:t>
            </a:r>
            <a:r>
              <a:rPr lang="en-US" altLang="zh-TW" sz="2400" dirty="0">
                <a:solidFill>
                  <a:schemeClr val="tx2">
                    <a:lumMod val="40000"/>
                    <a:lumOff val="60000"/>
                  </a:schemeClr>
                </a:solidFill>
                <a:cs typeface="+mn-cs"/>
              </a:rPr>
              <a:t> </a:t>
            </a:r>
            <a:r>
              <a:rPr lang="en-US" altLang="zh-TW" sz="2400" dirty="0">
                <a:cs typeface="+mn-cs"/>
              </a:rPr>
              <a:t>of the roots of the subtrees, and the roots of the subtrees are the </a:t>
            </a:r>
            <a:r>
              <a:rPr lang="en-US" altLang="zh-TW" sz="2400" b="1" dirty="0">
                <a:solidFill>
                  <a:srgbClr val="3333FF"/>
                </a:solidFill>
                <a:cs typeface="+mn-cs"/>
              </a:rPr>
              <a:t>children</a:t>
            </a:r>
            <a:r>
              <a:rPr lang="en-US" altLang="zh-TW" sz="2400" dirty="0">
                <a:solidFill>
                  <a:schemeClr val="tx2">
                    <a:lumMod val="40000"/>
                    <a:lumOff val="60000"/>
                  </a:schemeClr>
                </a:solidFill>
                <a:cs typeface="+mn-cs"/>
              </a:rPr>
              <a:t> </a:t>
            </a:r>
            <a:r>
              <a:rPr lang="en-US" altLang="zh-TW" sz="2400" dirty="0">
                <a:cs typeface="+mn-cs"/>
              </a:rPr>
              <a:t>of the node.</a:t>
            </a:r>
          </a:p>
          <a:p>
            <a:pPr marL="0" indent="0" eaLnBrk="1" hangingPunct="1">
              <a:lnSpc>
                <a:spcPct val="80000"/>
              </a:lnSpc>
              <a:buFontTx/>
              <a:buNone/>
              <a:defRPr/>
            </a:pPr>
            <a:r>
              <a:rPr lang="en-US" altLang="zh-TW" sz="2400" dirty="0">
                <a:cs typeface="+mn-cs"/>
              </a:rPr>
              <a:t>	[Children of B = E and F, parent of B is A]</a:t>
            </a:r>
          </a:p>
          <a:p>
            <a:pPr eaLnBrk="1" hangingPunct="1">
              <a:lnSpc>
                <a:spcPct val="80000"/>
              </a:lnSpc>
              <a:defRPr/>
            </a:pPr>
            <a:r>
              <a:rPr lang="en-US" altLang="zh-TW" sz="2400" dirty="0">
                <a:cs typeface="+mn-cs"/>
              </a:rPr>
              <a:t>Children of the same parents are called </a:t>
            </a:r>
            <a:r>
              <a:rPr lang="en-US" altLang="zh-TW" sz="2400" b="1" dirty="0">
                <a:solidFill>
                  <a:srgbClr val="3333FF"/>
                </a:solidFill>
                <a:cs typeface="+mn-cs"/>
              </a:rPr>
              <a:t>siblings</a:t>
            </a:r>
            <a:r>
              <a:rPr lang="en-US" altLang="zh-TW" sz="2400" dirty="0">
                <a:cs typeface="+mn-cs"/>
              </a:rPr>
              <a:t>. [E and F]</a:t>
            </a:r>
          </a:p>
        </p:txBody>
      </p:sp>
      <p:pic>
        <p:nvPicPr>
          <p:cNvPr id="2970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61163" y="-73025"/>
            <a:ext cx="2382837" cy="12636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4214" y="347663"/>
            <a:ext cx="5360452" cy="701675"/>
          </a:xfrm>
        </p:spPr>
        <p:txBody>
          <a:bodyPr/>
          <a:lstStyle/>
          <a:p>
            <a:pPr eaLnBrk="1" hangingPunct="1"/>
            <a:r>
              <a:rPr lang="en-US" altLang="zh-TW" sz="3600" dirty="0"/>
              <a:t>Tree Terminology (Cont.)</a:t>
            </a:r>
            <a:endParaRPr lang="zh-TW" altLang="en-US" sz="3600" dirty="0"/>
          </a:p>
        </p:txBody>
      </p:sp>
      <p:sp>
        <p:nvSpPr>
          <p:cNvPr id="22531" name="Rectangle 3"/>
          <p:cNvSpPr>
            <a:spLocks noGrp="1" noChangeArrowheads="1"/>
          </p:cNvSpPr>
          <p:nvPr>
            <p:ph type="body" idx="1"/>
          </p:nvPr>
        </p:nvSpPr>
        <p:spPr bwMode="auto">
          <a:xfrm>
            <a:off x="666550" y="1258000"/>
            <a:ext cx="8328025" cy="47593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defRPr/>
            </a:pPr>
            <a:r>
              <a:rPr lang="en-US" altLang="zh-TW" sz="2400" dirty="0">
                <a:cs typeface="+mn-cs"/>
              </a:rPr>
              <a:t>The </a:t>
            </a:r>
            <a:r>
              <a:rPr lang="en-US" altLang="zh-TW" sz="2400" b="1" dirty="0">
                <a:solidFill>
                  <a:srgbClr val="3333FF"/>
                </a:solidFill>
                <a:cs typeface="+mn-cs"/>
              </a:rPr>
              <a:t>degree of a tree</a:t>
            </a:r>
            <a:r>
              <a:rPr lang="en-US" altLang="zh-TW" sz="2400" dirty="0">
                <a:solidFill>
                  <a:schemeClr val="tx2">
                    <a:lumMod val="40000"/>
                    <a:lumOff val="60000"/>
                  </a:schemeClr>
                </a:solidFill>
                <a:cs typeface="+mn-cs"/>
              </a:rPr>
              <a:t> </a:t>
            </a:r>
            <a:r>
              <a:rPr lang="en-US" altLang="zh-TW" sz="2400" dirty="0">
                <a:cs typeface="+mn-cs"/>
              </a:rPr>
              <a:t>is the </a:t>
            </a:r>
            <a:r>
              <a:rPr lang="en-US" altLang="zh-TW" sz="2400" b="1" dirty="0">
                <a:solidFill>
                  <a:srgbClr val="C00000"/>
                </a:solidFill>
                <a:cs typeface="+mn-cs"/>
              </a:rPr>
              <a:t>maximum degree of the nodes in the tree</a:t>
            </a:r>
            <a:r>
              <a:rPr lang="en-US" altLang="zh-TW" sz="2400" dirty="0">
                <a:cs typeface="+mn-cs"/>
              </a:rPr>
              <a:t>. [Degree of above tree = 3]</a:t>
            </a:r>
          </a:p>
          <a:p>
            <a:pPr eaLnBrk="1" hangingPunct="1">
              <a:lnSpc>
                <a:spcPct val="90000"/>
              </a:lnSpc>
              <a:defRPr/>
            </a:pPr>
            <a:r>
              <a:rPr lang="en-US" altLang="zh-TW" sz="2400" dirty="0">
                <a:cs typeface="+mn-cs"/>
              </a:rPr>
              <a:t>The </a:t>
            </a:r>
            <a:r>
              <a:rPr lang="en-US" altLang="zh-TW" sz="2400" b="1" dirty="0">
                <a:solidFill>
                  <a:srgbClr val="3333FF"/>
                </a:solidFill>
                <a:cs typeface="+mn-cs"/>
              </a:rPr>
              <a:t>ancestors</a:t>
            </a:r>
            <a:r>
              <a:rPr lang="en-US" altLang="zh-TW" sz="2400" dirty="0">
                <a:solidFill>
                  <a:srgbClr val="FF0000"/>
                </a:solidFill>
                <a:cs typeface="+mn-cs"/>
              </a:rPr>
              <a:t> </a:t>
            </a:r>
            <a:r>
              <a:rPr lang="en-US" altLang="zh-TW" sz="2400" dirty="0">
                <a:cs typeface="+mn-cs"/>
              </a:rPr>
              <a:t>of a node are all the nodes along the path from the root to the node.</a:t>
            </a:r>
          </a:p>
          <a:p>
            <a:pPr marL="0" indent="0" eaLnBrk="1" hangingPunct="1">
              <a:lnSpc>
                <a:spcPct val="90000"/>
              </a:lnSpc>
              <a:buFontTx/>
              <a:buNone/>
              <a:defRPr/>
            </a:pPr>
            <a:r>
              <a:rPr lang="en-US" altLang="zh-TW" sz="2400" dirty="0">
                <a:cs typeface="+mn-cs"/>
              </a:rPr>
              <a:t>	ancestors of K = A, B and E</a:t>
            </a:r>
          </a:p>
          <a:p>
            <a:pPr eaLnBrk="1" hangingPunct="1">
              <a:lnSpc>
                <a:spcPct val="90000"/>
              </a:lnSpc>
              <a:defRPr/>
            </a:pPr>
            <a:r>
              <a:rPr lang="en-US" altLang="zh-TW" sz="2400" dirty="0">
                <a:cs typeface="+mn-cs"/>
              </a:rPr>
              <a:t>The </a:t>
            </a:r>
            <a:r>
              <a:rPr lang="en-US" altLang="zh-TW" sz="2400" b="1" dirty="0">
                <a:solidFill>
                  <a:srgbClr val="3333FF"/>
                </a:solidFill>
                <a:cs typeface="+mn-cs"/>
              </a:rPr>
              <a:t>descendants</a:t>
            </a:r>
            <a:r>
              <a:rPr lang="en-US" altLang="zh-TW" sz="2400" dirty="0">
                <a:solidFill>
                  <a:srgbClr val="FF0000"/>
                </a:solidFill>
                <a:cs typeface="+mn-cs"/>
              </a:rPr>
              <a:t> </a:t>
            </a:r>
            <a:r>
              <a:rPr lang="en-US" altLang="zh-TW" sz="2400" dirty="0">
                <a:cs typeface="+mn-cs"/>
              </a:rPr>
              <a:t>of a node are all the nodes that are in its subtrees.</a:t>
            </a:r>
          </a:p>
          <a:p>
            <a:pPr eaLnBrk="1" hangingPunct="1">
              <a:lnSpc>
                <a:spcPct val="90000"/>
              </a:lnSpc>
              <a:defRPr/>
            </a:pPr>
            <a:r>
              <a:rPr lang="en-US" altLang="zh-TW" sz="2400" dirty="0">
                <a:cs typeface="+mn-cs"/>
              </a:rPr>
              <a:t>Assume the </a:t>
            </a:r>
            <a:r>
              <a:rPr lang="en-US" altLang="zh-TW" sz="2400" b="1" dirty="0">
                <a:solidFill>
                  <a:srgbClr val="C00000"/>
                </a:solidFill>
                <a:cs typeface="+mn-cs"/>
              </a:rPr>
              <a:t>root is at level 1</a:t>
            </a:r>
            <a:r>
              <a:rPr lang="en-US" altLang="zh-TW" sz="2400" dirty="0">
                <a:cs typeface="+mn-cs"/>
              </a:rPr>
              <a:t>, then the </a:t>
            </a:r>
            <a:r>
              <a:rPr lang="en-US" altLang="zh-TW" sz="2400" b="1" dirty="0">
                <a:solidFill>
                  <a:srgbClr val="3333FF"/>
                </a:solidFill>
                <a:cs typeface="+mn-cs"/>
              </a:rPr>
              <a:t>level of a node </a:t>
            </a:r>
            <a:r>
              <a:rPr lang="en-US" altLang="zh-TW" sz="2400" dirty="0">
                <a:cs typeface="+mn-cs"/>
              </a:rPr>
              <a:t>is the level of the node</a:t>
            </a:r>
            <a:r>
              <a:rPr lang="en-US" altLang="zh-TW" sz="2400" dirty="0">
                <a:latin typeface="Arial" panose="020B0604020202020204" pitchFamily="34" charset="0"/>
                <a:cs typeface="+mn-cs"/>
              </a:rPr>
              <a:t>’</a:t>
            </a:r>
            <a:r>
              <a:rPr lang="en-US" altLang="zh-TW" sz="2400" dirty="0">
                <a:cs typeface="+mn-cs"/>
              </a:rPr>
              <a:t>s parent plus one.</a:t>
            </a:r>
          </a:p>
          <a:p>
            <a:pPr eaLnBrk="1" hangingPunct="1">
              <a:lnSpc>
                <a:spcPct val="90000"/>
              </a:lnSpc>
              <a:defRPr/>
            </a:pPr>
            <a:r>
              <a:rPr lang="en-US" altLang="zh-TW" sz="2400" dirty="0">
                <a:cs typeface="+mn-cs"/>
              </a:rPr>
              <a:t>The </a:t>
            </a:r>
            <a:r>
              <a:rPr lang="en-US" altLang="zh-TW" sz="2400" b="1" dirty="0">
                <a:solidFill>
                  <a:srgbClr val="3333FF"/>
                </a:solidFill>
                <a:cs typeface="+mn-cs"/>
              </a:rPr>
              <a:t>height or the depth of a tree</a:t>
            </a:r>
            <a:r>
              <a:rPr lang="en-US" altLang="zh-TW" sz="2400" dirty="0">
                <a:solidFill>
                  <a:srgbClr val="FF0000"/>
                </a:solidFill>
                <a:cs typeface="+mn-cs"/>
              </a:rPr>
              <a:t> </a:t>
            </a:r>
            <a:r>
              <a:rPr lang="en-US" altLang="zh-TW" sz="2400" dirty="0">
                <a:cs typeface="+mn-cs"/>
              </a:rPr>
              <a:t>is the maximum level of any node in the tree. [depth of the ex tree = 4]</a:t>
            </a:r>
          </a:p>
          <a:p>
            <a:pPr eaLnBrk="1" hangingPunct="1">
              <a:lnSpc>
                <a:spcPct val="90000"/>
              </a:lnSpc>
              <a:defRPr/>
            </a:pPr>
            <a:endParaRPr lang="zh-TW" altLang="en-US" sz="2400" dirty="0">
              <a:cs typeface="+mn-cs"/>
            </a:endParaRPr>
          </a:p>
        </p:txBody>
      </p:sp>
      <p:pic>
        <p:nvPicPr>
          <p:cNvPr id="3072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141288"/>
            <a:ext cx="2100262" cy="11144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887A38-CD01-48CF-B28C-61435FC1ABD3}"/>
              </a:ext>
            </a:extLst>
          </p:cNvPr>
          <p:cNvSpPr>
            <a:spLocks noGrp="1"/>
          </p:cNvSpPr>
          <p:nvPr>
            <p:ph type="title"/>
          </p:nvPr>
        </p:nvSpPr>
        <p:spPr>
          <a:xfrm>
            <a:off x="751590" y="3078162"/>
            <a:ext cx="7980816" cy="701675"/>
          </a:xfrm>
        </p:spPr>
        <p:txBody>
          <a:bodyPr/>
          <a:lstStyle/>
          <a:p>
            <a:r>
              <a:rPr lang="en-IN" dirty="0"/>
              <a:t>4.2 Representation of trees</a:t>
            </a:r>
          </a:p>
        </p:txBody>
      </p:sp>
    </p:spTree>
    <p:extLst>
      <p:ext uri="{BB962C8B-B14F-4D97-AF65-F5344CB8AC3E}">
        <p14:creationId xmlns:p14="http://schemas.microsoft.com/office/powerpoint/2010/main" val="3299987597"/>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57225" y="262397"/>
            <a:ext cx="7980362" cy="701675"/>
          </a:xfrm>
        </p:spPr>
        <p:txBody>
          <a:bodyPr/>
          <a:lstStyle/>
          <a:p>
            <a:pPr eaLnBrk="1" hangingPunct="1"/>
            <a:r>
              <a:rPr lang="en-US" altLang="zh-TW" dirty="0"/>
              <a:t>List Representation of Trees</a:t>
            </a:r>
          </a:p>
        </p:txBody>
      </p:sp>
      <p:sp>
        <p:nvSpPr>
          <p:cNvPr id="31747" name="Rectangle 4"/>
          <p:cNvSpPr>
            <a:spLocks noChangeArrowheads="1"/>
          </p:cNvSpPr>
          <p:nvPr/>
        </p:nvSpPr>
        <p:spPr bwMode="auto">
          <a:xfrm>
            <a:off x="657225" y="36861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1748" name="Rectangle 5"/>
          <p:cNvSpPr>
            <a:spLocks noChangeArrowheads="1"/>
          </p:cNvSpPr>
          <p:nvPr/>
        </p:nvSpPr>
        <p:spPr bwMode="auto">
          <a:xfrm>
            <a:off x="933450" y="36861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49" name="Rectangle 6"/>
          <p:cNvSpPr>
            <a:spLocks noChangeArrowheads="1"/>
          </p:cNvSpPr>
          <p:nvPr/>
        </p:nvSpPr>
        <p:spPr bwMode="auto">
          <a:xfrm>
            <a:off x="1619250" y="36861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50" name="Rectangle 7"/>
          <p:cNvSpPr>
            <a:spLocks noChangeArrowheads="1"/>
          </p:cNvSpPr>
          <p:nvPr/>
        </p:nvSpPr>
        <p:spPr bwMode="auto">
          <a:xfrm>
            <a:off x="1895475" y="36861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51" name="Rectangle 8"/>
          <p:cNvSpPr>
            <a:spLocks noChangeArrowheads="1"/>
          </p:cNvSpPr>
          <p:nvPr/>
        </p:nvSpPr>
        <p:spPr bwMode="auto">
          <a:xfrm>
            <a:off x="1619250"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1752" name="Rectangle 9"/>
          <p:cNvSpPr>
            <a:spLocks noChangeArrowheads="1"/>
          </p:cNvSpPr>
          <p:nvPr/>
        </p:nvSpPr>
        <p:spPr bwMode="auto">
          <a:xfrm>
            <a:off x="1895475"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53" name="Rectangle 10"/>
          <p:cNvSpPr>
            <a:spLocks noChangeArrowheads="1"/>
          </p:cNvSpPr>
          <p:nvPr/>
        </p:nvSpPr>
        <p:spPr bwMode="auto">
          <a:xfrm>
            <a:off x="2452688"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54" name="Rectangle 11"/>
          <p:cNvSpPr>
            <a:spLocks noChangeArrowheads="1"/>
          </p:cNvSpPr>
          <p:nvPr/>
        </p:nvSpPr>
        <p:spPr bwMode="auto">
          <a:xfrm>
            <a:off x="2728913"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55" name="Rectangle 12"/>
          <p:cNvSpPr>
            <a:spLocks noChangeArrowheads="1"/>
          </p:cNvSpPr>
          <p:nvPr/>
        </p:nvSpPr>
        <p:spPr bwMode="auto">
          <a:xfrm>
            <a:off x="3221038"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F</a:t>
            </a:r>
          </a:p>
        </p:txBody>
      </p:sp>
      <p:sp>
        <p:nvSpPr>
          <p:cNvPr id="31756" name="Rectangle 13"/>
          <p:cNvSpPr>
            <a:spLocks noChangeArrowheads="1"/>
          </p:cNvSpPr>
          <p:nvPr/>
        </p:nvSpPr>
        <p:spPr bwMode="auto">
          <a:xfrm>
            <a:off x="3497263"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31757" name="Rectangle 14"/>
          <p:cNvSpPr>
            <a:spLocks noChangeArrowheads="1"/>
          </p:cNvSpPr>
          <p:nvPr/>
        </p:nvSpPr>
        <p:spPr bwMode="auto">
          <a:xfrm>
            <a:off x="4098925" y="36861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58" name="Rectangle 15"/>
          <p:cNvSpPr>
            <a:spLocks noChangeArrowheads="1"/>
          </p:cNvSpPr>
          <p:nvPr/>
        </p:nvSpPr>
        <p:spPr bwMode="auto">
          <a:xfrm>
            <a:off x="4375150" y="36861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59" name="Rectangle 16"/>
          <p:cNvSpPr>
            <a:spLocks noChangeArrowheads="1"/>
          </p:cNvSpPr>
          <p:nvPr/>
        </p:nvSpPr>
        <p:spPr bwMode="auto">
          <a:xfrm>
            <a:off x="4098925"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31760" name="Rectangle 17"/>
          <p:cNvSpPr>
            <a:spLocks noChangeArrowheads="1"/>
          </p:cNvSpPr>
          <p:nvPr/>
        </p:nvSpPr>
        <p:spPr bwMode="auto">
          <a:xfrm>
            <a:off x="4375150"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61" name="Rectangle 18"/>
          <p:cNvSpPr>
            <a:spLocks noChangeArrowheads="1"/>
          </p:cNvSpPr>
          <p:nvPr/>
        </p:nvSpPr>
        <p:spPr bwMode="auto">
          <a:xfrm>
            <a:off x="4867275"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G</a:t>
            </a:r>
          </a:p>
        </p:txBody>
      </p:sp>
      <p:sp>
        <p:nvSpPr>
          <p:cNvPr id="31762" name="Rectangle 19"/>
          <p:cNvSpPr>
            <a:spLocks noChangeArrowheads="1"/>
          </p:cNvSpPr>
          <p:nvPr/>
        </p:nvSpPr>
        <p:spPr bwMode="auto">
          <a:xfrm>
            <a:off x="5143500"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31763" name="Rectangle 20"/>
          <p:cNvSpPr>
            <a:spLocks noChangeArrowheads="1"/>
          </p:cNvSpPr>
          <p:nvPr/>
        </p:nvSpPr>
        <p:spPr bwMode="auto">
          <a:xfrm>
            <a:off x="5727700" y="36861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64" name="Rectangle 21"/>
          <p:cNvSpPr>
            <a:spLocks noChangeArrowheads="1"/>
          </p:cNvSpPr>
          <p:nvPr/>
        </p:nvSpPr>
        <p:spPr bwMode="auto">
          <a:xfrm>
            <a:off x="6003925" y="36861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31765" name="Rectangle 22"/>
          <p:cNvSpPr>
            <a:spLocks noChangeArrowheads="1"/>
          </p:cNvSpPr>
          <p:nvPr/>
        </p:nvSpPr>
        <p:spPr bwMode="auto">
          <a:xfrm>
            <a:off x="5727700"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31766" name="Rectangle 23"/>
          <p:cNvSpPr>
            <a:spLocks noChangeArrowheads="1"/>
          </p:cNvSpPr>
          <p:nvPr/>
        </p:nvSpPr>
        <p:spPr bwMode="auto">
          <a:xfrm>
            <a:off x="6003925"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67" name="Rectangle 24"/>
          <p:cNvSpPr>
            <a:spLocks noChangeArrowheads="1"/>
          </p:cNvSpPr>
          <p:nvPr/>
        </p:nvSpPr>
        <p:spPr bwMode="auto">
          <a:xfrm>
            <a:off x="6496050"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68" name="Rectangle 25"/>
          <p:cNvSpPr>
            <a:spLocks noChangeArrowheads="1"/>
          </p:cNvSpPr>
          <p:nvPr/>
        </p:nvSpPr>
        <p:spPr bwMode="auto">
          <a:xfrm>
            <a:off x="6772275"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69" name="Rectangle 26"/>
          <p:cNvSpPr>
            <a:spLocks noChangeArrowheads="1"/>
          </p:cNvSpPr>
          <p:nvPr/>
        </p:nvSpPr>
        <p:spPr bwMode="auto">
          <a:xfrm>
            <a:off x="7264400"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I</a:t>
            </a:r>
          </a:p>
        </p:txBody>
      </p:sp>
      <p:sp>
        <p:nvSpPr>
          <p:cNvPr id="31770" name="Rectangle 27"/>
          <p:cNvSpPr>
            <a:spLocks noChangeArrowheads="1"/>
          </p:cNvSpPr>
          <p:nvPr/>
        </p:nvSpPr>
        <p:spPr bwMode="auto">
          <a:xfrm>
            <a:off x="7540625"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71" name="Rectangle 28"/>
          <p:cNvSpPr>
            <a:spLocks noChangeArrowheads="1"/>
          </p:cNvSpPr>
          <p:nvPr/>
        </p:nvSpPr>
        <p:spPr bwMode="auto">
          <a:xfrm>
            <a:off x="8062913"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J</a:t>
            </a:r>
          </a:p>
        </p:txBody>
      </p:sp>
      <p:sp>
        <p:nvSpPr>
          <p:cNvPr id="31772" name="Rectangle 29"/>
          <p:cNvSpPr>
            <a:spLocks noChangeArrowheads="1"/>
          </p:cNvSpPr>
          <p:nvPr/>
        </p:nvSpPr>
        <p:spPr bwMode="auto">
          <a:xfrm>
            <a:off x="8339138" y="46132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31773" name="Rectangle 30"/>
          <p:cNvSpPr>
            <a:spLocks noChangeArrowheads="1"/>
          </p:cNvSpPr>
          <p:nvPr/>
        </p:nvSpPr>
        <p:spPr bwMode="auto">
          <a:xfrm>
            <a:off x="2452688" y="55403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31774" name="Rectangle 31"/>
          <p:cNvSpPr>
            <a:spLocks noChangeArrowheads="1"/>
          </p:cNvSpPr>
          <p:nvPr/>
        </p:nvSpPr>
        <p:spPr bwMode="auto">
          <a:xfrm>
            <a:off x="2728913" y="55403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75" name="Rectangle 32"/>
          <p:cNvSpPr>
            <a:spLocks noChangeArrowheads="1"/>
          </p:cNvSpPr>
          <p:nvPr/>
        </p:nvSpPr>
        <p:spPr bwMode="auto">
          <a:xfrm>
            <a:off x="3221038" y="55403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K</a:t>
            </a:r>
          </a:p>
        </p:txBody>
      </p:sp>
      <p:sp>
        <p:nvSpPr>
          <p:cNvPr id="31776" name="Rectangle 33"/>
          <p:cNvSpPr>
            <a:spLocks noChangeArrowheads="1"/>
          </p:cNvSpPr>
          <p:nvPr/>
        </p:nvSpPr>
        <p:spPr bwMode="auto">
          <a:xfrm>
            <a:off x="3497263" y="55403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77" name="Rectangle 34"/>
          <p:cNvSpPr>
            <a:spLocks noChangeArrowheads="1"/>
          </p:cNvSpPr>
          <p:nvPr/>
        </p:nvSpPr>
        <p:spPr bwMode="auto">
          <a:xfrm>
            <a:off x="3960813" y="55403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L</a:t>
            </a:r>
          </a:p>
        </p:txBody>
      </p:sp>
      <p:sp>
        <p:nvSpPr>
          <p:cNvPr id="31778" name="Rectangle 35"/>
          <p:cNvSpPr>
            <a:spLocks noChangeArrowheads="1"/>
          </p:cNvSpPr>
          <p:nvPr/>
        </p:nvSpPr>
        <p:spPr bwMode="auto">
          <a:xfrm>
            <a:off x="4237038" y="55403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31779" name="Rectangle 36"/>
          <p:cNvSpPr>
            <a:spLocks noChangeArrowheads="1"/>
          </p:cNvSpPr>
          <p:nvPr/>
        </p:nvSpPr>
        <p:spPr bwMode="auto">
          <a:xfrm>
            <a:off x="6496050" y="55403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H</a:t>
            </a:r>
          </a:p>
        </p:txBody>
      </p:sp>
      <p:sp>
        <p:nvSpPr>
          <p:cNvPr id="31780" name="Rectangle 37"/>
          <p:cNvSpPr>
            <a:spLocks noChangeArrowheads="1"/>
          </p:cNvSpPr>
          <p:nvPr/>
        </p:nvSpPr>
        <p:spPr bwMode="auto">
          <a:xfrm>
            <a:off x="6772275" y="55403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1781" name="Rectangle 38"/>
          <p:cNvSpPr>
            <a:spLocks noChangeArrowheads="1"/>
          </p:cNvSpPr>
          <p:nvPr/>
        </p:nvSpPr>
        <p:spPr bwMode="auto">
          <a:xfrm>
            <a:off x="7264400" y="55403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M</a:t>
            </a:r>
          </a:p>
        </p:txBody>
      </p:sp>
      <p:sp>
        <p:nvSpPr>
          <p:cNvPr id="31782" name="Rectangle 39"/>
          <p:cNvSpPr>
            <a:spLocks noChangeArrowheads="1"/>
          </p:cNvSpPr>
          <p:nvPr/>
        </p:nvSpPr>
        <p:spPr bwMode="auto">
          <a:xfrm>
            <a:off x="7540625" y="5540375"/>
            <a:ext cx="276225" cy="349250"/>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31783" name="Line 42"/>
          <p:cNvSpPr>
            <a:spLocks noChangeShapeType="1"/>
          </p:cNvSpPr>
          <p:nvPr/>
        </p:nvSpPr>
        <p:spPr bwMode="auto">
          <a:xfrm>
            <a:off x="1074738" y="3859213"/>
            <a:ext cx="5508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4" name="Line 43"/>
          <p:cNvSpPr>
            <a:spLocks noChangeShapeType="1"/>
          </p:cNvSpPr>
          <p:nvPr/>
        </p:nvSpPr>
        <p:spPr bwMode="auto">
          <a:xfrm flipV="1">
            <a:off x="2073275" y="3870325"/>
            <a:ext cx="2017713"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5" name="Line 44"/>
          <p:cNvSpPr>
            <a:spLocks noChangeShapeType="1"/>
          </p:cNvSpPr>
          <p:nvPr/>
        </p:nvSpPr>
        <p:spPr bwMode="auto">
          <a:xfrm flipV="1">
            <a:off x="4568825" y="3867150"/>
            <a:ext cx="113347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6" name="Line 45"/>
          <p:cNvSpPr>
            <a:spLocks noChangeShapeType="1"/>
          </p:cNvSpPr>
          <p:nvPr/>
        </p:nvSpPr>
        <p:spPr bwMode="auto">
          <a:xfrm flipH="1">
            <a:off x="1741488" y="3873500"/>
            <a:ext cx="1587" cy="741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7" name="Line 46"/>
          <p:cNvSpPr>
            <a:spLocks noChangeShapeType="1"/>
          </p:cNvSpPr>
          <p:nvPr/>
        </p:nvSpPr>
        <p:spPr bwMode="auto">
          <a:xfrm>
            <a:off x="2570163" y="4787900"/>
            <a:ext cx="0" cy="727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8" name="Line 47"/>
          <p:cNvSpPr>
            <a:spLocks noChangeShapeType="1"/>
          </p:cNvSpPr>
          <p:nvPr/>
        </p:nvSpPr>
        <p:spPr bwMode="auto">
          <a:xfrm>
            <a:off x="4251325" y="3886200"/>
            <a:ext cx="0" cy="727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9" name="Line 48"/>
          <p:cNvSpPr>
            <a:spLocks noChangeShapeType="1"/>
          </p:cNvSpPr>
          <p:nvPr/>
        </p:nvSpPr>
        <p:spPr bwMode="auto">
          <a:xfrm>
            <a:off x="6659563" y="4799013"/>
            <a:ext cx="0" cy="727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90" name="Line 49"/>
          <p:cNvSpPr>
            <a:spLocks noChangeShapeType="1"/>
          </p:cNvSpPr>
          <p:nvPr/>
        </p:nvSpPr>
        <p:spPr bwMode="auto">
          <a:xfrm>
            <a:off x="2073275" y="4786313"/>
            <a:ext cx="361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91" name="Line 50"/>
          <p:cNvSpPr>
            <a:spLocks noChangeShapeType="1"/>
          </p:cNvSpPr>
          <p:nvPr/>
        </p:nvSpPr>
        <p:spPr bwMode="auto">
          <a:xfrm>
            <a:off x="2868613" y="4784725"/>
            <a:ext cx="361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92" name="Line 51"/>
          <p:cNvSpPr>
            <a:spLocks noChangeShapeType="1"/>
          </p:cNvSpPr>
          <p:nvPr/>
        </p:nvSpPr>
        <p:spPr bwMode="auto">
          <a:xfrm>
            <a:off x="2867025" y="5697538"/>
            <a:ext cx="361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93" name="Line 52"/>
          <p:cNvSpPr>
            <a:spLocks noChangeShapeType="1"/>
          </p:cNvSpPr>
          <p:nvPr/>
        </p:nvSpPr>
        <p:spPr bwMode="auto">
          <a:xfrm>
            <a:off x="3590925" y="5710238"/>
            <a:ext cx="361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94" name="Line 53"/>
          <p:cNvSpPr>
            <a:spLocks noChangeShapeType="1"/>
          </p:cNvSpPr>
          <p:nvPr/>
        </p:nvSpPr>
        <p:spPr bwMode="auto">
          <a:xfrm>
            <a:off x="6884988" y="5695950"/>
            <a:ext cx="361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95" name="Line 54"/>
          <p:cNvSpPr>
            <a:spLocks noChangeShapeType="1"/>
          </p:cNvSpPr>
          <p:nvPr/>
        </p:nvSpPr>
        <p:spPr bwMode="auto">
          <a:xfrm>
            <a:off x="6897688" y="4779963"/>
            <a:ext cx="361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96" name="Line 55"/>
          <p:cNvSpPr>
            <a:spLocks noChangeShapeType="1"/>
          </p:cNvSpPr>
          <p:nvPr/>
        </p:nvSpPr>
        <p:spPr bwMode="auto">
          <a:xfrm>
            <a:off x="7696200" y="4764088"/>
            <a:ext cx="361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97" name="Line 56"/>
          <p:cNvSpPr>
            <a:spLocks noChangeShapeType="1"/>
          </p:cNvSpPr>
          <p:nvPr/>
        </p:nvSpPr>
        <p:spPr bwMode="auto">
          <a:xfrm>
            <a:off x="4516438" y="4794250"/>
            <a:ext cx="361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98" name="Line 57"/>
          <p:cNvSpPr>
            <a:spLocks noChangeShapeType="1"/>
          </p:cNvSpPr>
          <p:nvPr/>
        </p:nvSpPr>
        <p:spPr bwMode="auto">
          <a:xfrm>
            <a:off x="5875338" y="3870325"/>
            <a:ext cx="0" cy="727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31" name="文字方塊 54"/>
          <p:cNvSpPr txBox="1">
            <a:spLocks noChangeArrowheads="1"/>
          </p:cNvSpPr>
          <p:nvPr/>
        </p:nvSpPr>
        <p:spPr bwMode="auto">
          <a:xfrm>
            <a:off x="798513" y="1219200"/>
            <a:ext cx="81851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charset="-120"/>
              </a:defRPr>
            </a:lvl1pPr>
            <a:lvl2pPr marL="742950" indent="-285750">
              <a:defRPr kumimoji="1">
                <a:solidFill>
                  <a:schemeClr val="tx1"/>
                </a:solidFill>
                <a:latin typeface="Comic Sans MS" panose="030F0702030302020204" pitchFamily="66" charset="0"/>
                <a:ea typeface="新細明體" charset="-120"/>
              </a:defRPr>
            </a:lvl2pPr>
            <a:lvl3pPr marL="1143000" indent="-228600">
              <a:defRPr kumimoji="1">
                <a:solidFill>
                  <a:schemeClr val="tx1"/>
                </a:solidFill>
                <a:latin typeface="Comic Sans MS" panose="030F0702030302020204" pitchFamily="66" charset="0"/>
                <a:ea typeface="新細明體" charset="-120"/>
              </a:defRPr>
            </a:lvl3pPr>
            <a:lvl4pPr marL="1600200" indent="-228600">
              <a:defRPr kumimoji="1">
                <a:solidFill>
                  <a:schemeClr val="tx1"/>
                </a:solidFill>
                <a:latin typeface="Comic Sans MS" panose="030F0702030302020204" pitchFamily="66" charset="0"/>
                <a:ea typeface="新細明體" charset="-120"/>
              </a:defRPr>
            </a:lvl4pPr>
            <a:lvl5pPr marL="2057400" indent="-228600">
              <a:defRPr kumimoji="1">
                <a:solidFill>
                  <a:schemeClr val="tx1"/>
                </a:solidFill>
                <a:latin typeface="Comic Sans MS" panose="030F0702030302020204" pitchFamily="66" charset="0"/>
                <a:ea typeface="新細明體"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charset="-120"/>
              </a:defRPr>
            </a:lvl9pPr>
          </a:lstStyle>
          <a:p>
            <a:pPr marL="457200" indent="-457200" eaLnBrk="1" hangingPunct="1">
              <a:buFont typeface="Arial" panose="020B0604020202020204" pitchFamily="34" charset="0"/>
              <a:buChar char="•"/>
              <a:defRPr/>
            </a:pPr>
            <a:r>
              <a:rPr lang="en-US" altLang="zh-TW" sz="2800" dirty="0">
                <a:latin typeface="Times New Roman" panose="02020603050405020304" pitchFamily="18" charset="0"/>
                <a:cs typeface="Times New Roman" panose="02020603050405020304" pitchFamily="18" charset="0"/>
              </a:rPr>
              <a:t>Information in root node comes first, followed by a list of the subtrees of that node.</a:t>
            </a:r>
          </a:p>
          <a:p>
            <a:pPr marL="457200" indent="-457200" eaLnBrk="1" hangingPunct="1">
              <a:buFont typeface="Arial" panose="020B0604020202020204" pitchFamily="34" charset="0"/>
              <a:buChar char="•"/>
              <a:defRPr/>
            </a:pPr>
            <a:r>
              <a:rPr lang="en-US" altLang="zh-TW" sz="2800" dirty="0">
                <a:latin typeface="Times New Roman" panose="02020603050405020304" pitchFamily="18" charset="0"/>
                <a:cs typeface="Times New Roman" panose="02020603050405020304" pitchFamily="18" charset="0"/>
              </a:rPr>
              <a:t>The  example tree could be written as</a:t>
            </a:r>
          </a:p>
          <a:p>
            <a:pPr eaLnBrk="1" hangingPunct="1">
              <a:defRPr/>
            </a:pPr>
            <a:r>
              <a:rPr lang="en-US" altLang="zh-TW" sz="2800" dirty="0">
                <a:latin typeface="Times New Roman" panose="02020603050405020304" pitchFamily="18" charset="0"/>
                <a:cs typeface="Times New Roman" panose="02020603050405020304" pitchFamily="18" charset="0"/>
              </a:rPr>
              <a:t>           (A (B (E (K, L), F), C(G), D(H (M), I, J)))</a:t>
            </a:r>
            <a:endParaRPr lang="zh-TW" altLang="en-US" sz="2800" dirty="0">
              <a:latin typeface="Times New Roman" panose="02020603050405020304" pitchFamily="18" charset="0"/>
              <a:cs typeface="Times New Roman" panose="02020603050405020304" pitchFamily="18" charset="0"/>
            </a:endParaRPr>
          </a:p>
        </p:txBody>
      </p:sp>
      <p:pic>
        <p:nvPicPr>
          <p:cNvPr id="3180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27825" y="3014663"/>
            <a:ext cx="2368550" cy="125571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31801" name="TextBox 3"/>
          <p:cNvSpPr txBox="1">
            <a:spLocks noChangeArrowheads="1"/>
          </p:cNvSpPr>
          <p:nvPr/>
        </p:nvSpPr>
        <p:spPr bwMode="auto">
          <a:xfrm>
            <a:off x="139700" y="5070475"/>
            <a:ext cx="1838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t>List Representation of example tree</a:t>
            </a:r>
          </a:p>
        </p:txBody>
      </p:sp>
      <p:sp>
        <p:nvSpPr>
          <p:cNvPr id="31802" name="Line 56"/>
          <p:cNvSpPr>
            <a:spLocks noChangeShapeType="1"/>
          </p:cNvSpPr>
          <p:nvPr/>
        </p:nvSpPr>
        <p:spPr bwMode="auto">
          <a:xfrm>
            <a:off x="6142038" y="4764088"/>
            <a:ext cx="361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5" name="Table 4"/>
          <p:cNvGraphicFramePr>
            <a:graphicFrameLocks noGrp="1"/>
          </p:cNvGraphicFramePr>
          <p:nvPr/>
        </p:nvGraphicFramePr>
        <p:xfrm>
          <a:off x="4568825" y="6157913"/>
          <a:ext cx="3989388" cy="371475"/>
        </p:xfrm>
        <a:graphic>
          <a:graphicData uri="http://schemas.openxmlformats.org/drawingml/2006/table">
            <a:tbl>
              <a:tblPr firstRow="1" bandRow="1">
                <a:tableStyleId>{073A0DAA-6AF3-43AB-8588-CEC1D06C72B9}</a:tableStyleId>
              </a:tblPr>
              <a:tblGrid>
                <a:gridCol w="817711">
                  <a:extLst>
                    <a:ext uri="{9D8B030D-6E8A-4147-A177-3AD203B41FA5}">
                      <a16:colId xmlns:a16="http://schemas.microsoft.com/office/drawing/2014/main" val="2236878247"/>
                    </a:ext>
                  </a:extLst>
                </a:gridCol>
                <a:gridCol w="864404">
                  <a:extLst>
                    <a:ext uri="{9D8B030D-6E8A-4147-A177-3AD203B41FA5}">
                      <a16:colId xmlns:a16="http://schemas.microsoft.com/office/drawing/2014/main" val="3200994688"/>
                    </a:ext>
                  </a:extLst>
                </a:gridCol>
                <a:gridCol w="892369">
                  <a:extLst>
                    <a:ext uri="{9D8B030D-6E8A-4147-A177-3AD203B41FA5}">
                      <a16:colId xmlns:a16="http://schemas.microsoft.com/office/drawing/2014/main" val="1227465356"/>
                    </a:ext>
                  </a:extLst>
                </a:gridCol>
                <a:gridCol w="540714">
                  <a:extLst>
                    <a:ext uri="{9D8B030D-6E8A-4147-A177-3AD203B41FA5}">
                      <a16:colId xmlns:a16="http://schemas.microsoft.com/office/drawing/2014/main" val="830331760"/>
                    </a:ext>
                  </a:extLst>
                </a:gridCol>
                <a:gridCol w="874190">
                  <a:extLst>
                    <a:ext uri="{9D8B030D-6E8A-4147-A177-3AD203B41FA5}">
                      <a16:colId xmlns:a16="http://schemas.microsoft.com/office/drawing/2014/main" val="942546752"/>
                    </a:ext>
                  </a:extLst>
                </a:gridCol>
              </a:tblGrid>
              <a:tr h="371475">
                <a:tc>
                  <a:txBody>
                    <a:bodyPr/>
                    <a:lstStyle/>
                    <a:p>
                      <a:r>
                        <a:rPr lang="en-US" sz="1800" dirty="0"/>
                        <a:t>Data</a:t>
                      </a:r>
                    </a:p>
                  </a:txBody>
                  <a:tcPr marL="91427" marR="91427" marT="45798" marB="45798"/>
                </a:tc>
                <a:tc>
                  <a:txBody>
                    <a:bodyPr/>
                    <a:lstStyle/>
                    <a:p>
                      <a:r>
                        <a:rPr lang="en-US" sz="1800" dirty="0"/>
                        <a:t>Child1</a:t>
                      </a:r>
                    </a:p>
                  </a:txBody>
                  <a:tcPr marL="91427" marR="91427" marT="45798" marB="45798"/>
                </a:tc>
                <a:tc>
                  <a:txBody>
                    <a:bodyPr/>
                    <a:lstStyle/>
                    <a:p>
                      <a:r>
                        <a:rPr lang="en-US" sz="1800" dirty="0"/>
                        <a:t>Chid2</a:t>
                      </a:r>
                    </a:p>
                  </a:txBody>
                  <a:tcPr marL="91427" marR="91427" marT="45798" marB="45798"/>
                </a:tc>
                <a:tc>
                  <a:txBody>
                    <a:bodyPr/>
                    <a:lstStyle/>
                    <a:p>
                      <a:r>
                        <a:rPr lang="en-US" sz="1800" dirty="0"/>
                        <a:t>..</a:t>
                      </a:r>
                    </a:p>
                  </a:txBody>
                  <a:tcPr marL="91427" marR="91427" marT="45798" marB="45798"/>
                </a:tc>
                <a:tc>
                  <a:txBody>
                    <a:bodyPr/>
                    <a:lstStyle/>
                    <a:p>
                      <a:r>
                        <a:rPr lang="en-US" sz="1800" dirty="0" err="1"/>
                        <a:t>Childk</a:t>
                      </a:r>
                      <a:endParaRPr lang="en-US" sz="1800" dirty="0"/>
                    </a:p>
                  </a:txBody>
                  <a:tcPr marL="91427" marR="91427" marT="45798" marB="45798"/>
                </a:tc>
                <a:extLst>
                  <a:ext uri="{0D108BD9-81ED-4DB2-BD59-A6C34878D82A}">
                    <a16:rowId xmlns:a16="http://schemas.microsoft.com/office/drawing/2014/main" val="880997705"/>
                  </a:ext>
                </a:extLst>
              </a:tr>
            </a:tbl>
          </a:graphicData>
        </a:graphic>
      </p:graphicFrame>
      <p:sp>
        <p:nvSpPr>
          <p:cNvPr id="31817" name="TextBox 60"/>
          <p:cNvSpPr txBox="1">
            <a:spLocks noChangeArrowheads="1"/>
          </p:cNvSpPr>
          <p:nvPr/>
        </p:nvSpPr>
        <p:spPr bwMode="auto">
          <a:xfrm>
            <a:off x="4483100" y="6548438"/>
            <a:ext cx="4500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t>Possible Node Structure for a tree</a:t>
            </a:r>
          </a:p>
        </p:txBody>
      </p:sp>
    </p:spTree>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4213" y="550865"/>
            <a:ext cx="7980362" cy="498473"/>
          </a:xfrm>
        </p:spPr>
        <p:txBody>
          <a:bodyPr/>
          <a:lstStyle/>
          <a:p>
            <a:pPr eaLnBrk="1" hangingPunct="1">
              <a:lnSpc>
                <a:spcPct val="80000"/>
              </a:lnSpc>
            </a:pPr>
            <a:r>
              <a:rPr lang="en-US" altLang="zh-TW" sz="3200" dirty="0"/>
              <a:t>Left Child-Right Sibling Representation</a:t>
            </a:r>
          </a:p>
        </p:txBody>
      </p:sp>
      <p:sp>
        <p:nvSpPr>
          <p:cNvPr id="32771" name="Rectangle 3"/>
          <p:cNvSpPr>
            <a:spLocks noGrp="1" noChangeArrowheads="1"/>
          </p:cNvSpPr>
          <p:nvPr>
            <p:ph type="body" idx="1"/>
          </p:nvPr>
        </p:nvSpPr>
        <p:spPr bwMode="auto">
          <a:xfrm>
            <a:off x="671513" y="1335089"/>
            <a:ext cx="76962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lnSpc>
                <a:spcPct val="80000"/>
              </a:lnSpc>
            </a:pPr>
            <a:r>
              <a:rPr lang="en-US" altLang="zh-TW" sz="2400" dirty="0"/>
              <a:t>Each node has two links (or pointers).</a:t>
            </a:r>
          </a:p>
          <a:p>
            <a:pPr lvl="1" eaLnBrk="1" hangingPunct="1">
              <a:lnSpc>
                <a:spcPct val="80000"/>
              </a:lnSpc>
            </a:pPr>
            <a:r>
              <a:rPr lang="en-US" altLang="zh-TW" sz="2400" dirty="0"/>
              <a:t>One leftmost child and one closest right sibling.</a:t>
            </a:r>
          </a:p>
        </p:txBody>
      </p:sp>
      <p:sp>
        <p:nvSpPr>
          <p:cNvPr id="32772" name="Oval 4"/>
          <p:cNvSpPr>
            <a:spLocks noChangeArrowheads="1"/>
          </p:cNvSpPr>
          <p:nvPr/>
        </p:nvSpPr>
        <p:spPr bwMode="auto">
          <a:xfrm>
            <a:off x="5935475" y="2261536"/>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2773" name="Oval 5"/>
          <p:cNvSpPr>
            <a:spLocks noChangeArrowheads="1"/>
          </p:cNvSpPr>
          <p:nvPr/>
        </p:nvSpPr>
        <p:spPr bwMode="auto">
          <a:xfrm>
            <a:off x="4013013" y="3229911"/>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2774" name="Oval 6"/>
          <p:cNvSpPr>
            <a:spLocks noChangeArrowheads="1"/>
          </p:cNvSpPr>
          <p:nvPr/>
        </p:nvSpPr>
        <p:spPr bwMode="auto">
          <a:xfrm>
            <a:off x="5935475" y="3229911"/>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32775" name="Oval 7"/>
          <p:cNvSpPr>
            <a:spLocks noChangeArrowheads="1"/>
          </p:cNvSpPr>
          <p:nvPr/>
        </p:nvSpPr>
        <p:spPr bwMode="auto">
          <a:xfrm>
            <a:off x="7823013" y="3229911"/>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32776" name="Oval 8"/>
          <p:cNvSpPr>
            <a:spLocks noChangeArrowheads="1"/>
          </p:cNvSpPr>
          <p:nvPr/>
        </p:nvSpPr>
        <p:spPr bwMode="auto">
          <a:xfrm>
            <a:off x="3484375" y="4180824"/>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32777" name="Oval 9"/>
          <p:cNvSpPr>
            <a:spLocks noChangeArrowheads="1"/>
          </p:cNvSpPr>
          <p:nvPr/>
        </p:nvSpPr>
        <p:spPr bwMode="auto">
          <a:xfrm>
            <a:off x="4540063" y="4180824"/>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F</a:t>
            </a:r>
          </a:p>
        </p:txBody>
      </p:sp>
      <p:sp>
        <p:nvSpPr>
          <p:cNvPr id="32778" name="Oval 10"/>
          <p:cNvSpPr>
            <a:spLocks noChangeArrowheads="1"/>
          </p:cNvSpPr>
          <p:nvPr/>
        </p:nvSpPr>
        <p:spPr bwMode="auto">
          <a:xfrm>
            <a:off x="5935475" y="4180824"/>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G</a:t>
            </a:r>
          </a:p>
        </p:txBody>
      </p:sp>
      <p:sp>
        <p:nvSpPr>
          <p:cNvPr id="32779" name="Oval 11"/>
          <p:cNvSpPr>
            <a:spLocks noChangeArrowheads="1"/>
          </p:cNvSpPr>
          <p:nvPr/>
        </p:nvSpPr>
        <p:spPr bwMode="auto">
          <a:xfrm>
            <a:off x="7051488" y="4180824"/>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H</a:t>
            </a:r>
          </a:p>
        </p:txBody>
      </p:sp>
      <p:sp>
        <p:nvSpPr>
          <p:cNvPr id="32780" name="Oval 12"/>
          <p:cNvSpPr>
            <a:spLocks noChangeArrowheads="1"/>
          </p:cNvSpPr>
          <p:nvPr/>
        </p:nvSpPr>
        <p:spPr bwMode="auto">
          <a:xfrm>
            <a:off x="7823013" y="4180824"/>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I</a:t>
            </a:r>
          </a:p>
        </p:txBody>
      </p:sp>
      <p:sp>
        <p:nvSpPr>
          <p:cNvPr id="32781" name="Oval 13"/>
          <p:cNvSpPr>
            <a:spLocks noChangeArrowheads="1"/>
          </p:cNvSpPr>
          <p:nvPr/>
        </p:nvSpPr>
        <p:spPr bwMode="auto">
          <a:xfrm>
            <a:off x="8592950" y="4180824"/>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J</a:t>
            </a:r>
          </a:p>
        </p:txBody>
      </p:sp>
      <p:sp>
        <p:nvSpPr>
          <p:cNvPr id="32782" name="Oval 14"/>
          <p:cNvSpPr>
            <a:spLocks noChangeArrowheads="1"/>
          </p:cNvSpPr>
          <p:nvPr/>
        </p:nvSpPr>
        <p:spPr bwMode="auto">
          <a:xfrm>
            <a:off x="3073213" y="5153961"/>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K</a:t>
            </a:r>
          </a:p>
        </p:txBody>
      </p:sp>
      <p:sp>
        <p:nvSpPr>
          <p:cNvPr id="32783" name="Oval 15"/>
          <p:cNvSpPr>
            <a:spLocks noChangeArrowheads="1"/>
          </p:cNvSpPr>
          <p:nvPr/>
        </p:nvSpPr>
        <p:spPr bwMode="auto">
          <a:xfrm>
            <a:off x="3784413" y="5153961"/>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L</a:t>
            </a:r>
          </a:p>
        </p:txBody>
      </p:sp>
      <p:sp>
        <p:nvSpPr>
          <p:cNvPr id="32784" name="Oval 16"/>
          <p:cNvSpPr>
            <a:spLocks noChangeArrowheads="1"/>
          </p:cNvSpPr>
          <p:nvPr/>
        </p:nvSpPr>
        <p:spPr bwMode="auto">
          <a:xfrm>
            <a:off x="7051488" y="5153961"/>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M</a:t>
            </a:r>
          </a:p>
        </p:txBody>
      </p:sp>
      <p:sp>
        <p:nvSpPr>
          <p:cNvPr id="32785" name="Line 17"/>
          <p:cNvSpPr>
            <a:spLocks noChangeShapeType="1"/>
          </p:cNvSpPr>
          <p:nvPr/>
        </p:nvSpPr>
        <p:spPr bwMode="auto">
          <a:xfrm flipH="1">
            <a:off x="4284475" y="2485374"/>
            <a:ext cx="1651000" cy="800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6" name="Line 20"/>
          <p:cNvSpPr>
            <a:spLocks noChangeShapeType="1"/>
          </p:cNvSpPr>
          <p:nvPr/>
        </p:nvSpPr>
        <p:spPr bwMode="auto">
          <a:xfrm flipH="1">
            <a:off x="3619313" y="3507724"/>
            <a:ext cx="428625" cy="682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7" name="Line 22"/>
          <p:cNvSpPr>
            <a:spLocks noChangeShapeType="1"/>
          </p:cNvSpPr>
          <p:nvPr/>
        </p:nvSpPr>
        <p:spPr bwMode="auto">
          <a:xfrm flipH="1">
            <a:off x="3203388" y="4452286"/>
            <a:ext cx="320675" cy="696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8" name="Line 24"/>
          <p:cNvSpPr>
            <a:spLocks noChangeShapeType="1"/>
          </p:cNvSpPr>
          <p:nvPr/>
        </p:nvSpPr>
        <p:spPr bwMode="auto">
          <a:xfrm>
            <a:off x="7194363" y="4479274"/>
            <a:ext cx="0" cy="695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9" name="Line 25"/>
          <p:cNvSpPr>
            <a:spLocks noChangeShapeType="1"/>
          </p:cNvSpPr>
          <p:nvPr/>
        </p:nvSpPr>
        <p:spPr bwMode="auto">
          <a:xfrm>
            <a:off x="6078350" y="3534711"/>
            <a:ext cx="0" cy="642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0" name="Line 26"/>
          <p:cNvSpPr>
            <a:spLocks noChangeShapeType="1"/>
          </p:cNvSpPr>
          <p:nvPr/>
        </p:nvSpPr>
        <p:spPr bwMode="auto">
          <a:xfrm flipH="1">
            <a:off x="7194363" y="3495024"/>
            <a:ext cx="688975" cy="669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1" name="Rectangle 30"/>
          <p:cNvSpPr>
            <a:spLocks noChangeArrowheads="1"/>
          </p:cNvSpPr>
          <p:nvPr/>
        </p:nvSpPr>
        <p:spPr bwMode="auto">
          <a:xfrm>
            <a:off x="806263" y="2802874"/>
            <a:ext cx="2551112" cy="427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600" dirty="0"/>
              <a:t>data</a:t>
            </a:r>
          </a:p>
        </p:txBody>
      </p:sp>
      <p:sp>
        <p:nvSpPr>
          <p:cNvPr id="32792" name="Rectangle 31"/>
          <p:cNvSpPr>
            <a:spLocks noChangeArrowheads="1"/>
          </p:cNvSpPr>
          <p:nvPr/>
        </p:nvSpPr>
        <p:spPr bwMode="auto">
          <a:xfrm>
            <a:off x="806263" y="3229911"/>
            <a:ext cx="1281112" cy="427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600"/>
              <a:t>left child</a:t>
            </a:r>
          </a:p>
        </p:txBody>
      </p:sp>
      <p:sp>
        <p:nvSpPr>
          <p:cNvPr id="32793" name="Rectangle 33"/>
          <p:cNvSpPr>
            <a:spLocks noChangeArrowheads="1"/>
          </p:cNvSpPr>
          <p:nvPr/>
        </p:nvSpPr>
        <p:spPr bwMode="auto">
          <a:xfrm>
            <a:off x="2087375" y="3229911"/>
            <a:ext cx="1281113" cy="427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600"/>
              <a:t>right sibling</a:t>
            </a:r>
          </a:p>
        </p:txBody>
      </p:sp>
      <p:sp>
        <p:nvSpPr>
          <p:cNvPr id="32794" name="Line 34"/>
          <p:cNvSpPr>
            <a:spLocks noChangeShapeType="1"/>
          </p:cNvSpPr>
          <p:nvPr/>
        </p:nvSpPr>
        <p:spPr bwMode="auto">
          <a:xfrm>
            <a:off x="4286063" y="3398186"/>
            <a:ext cx="16398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5" name="Line 35"/>
          <p:cNvSpPr>
            <a:spLocks noChangeShapeType="1"/>
          </p:cNvSpPr>
          <p:nvPr/>
        </p:nvSpPr>
        <p:spPr bwMode="auto">
          <a:xfrm>
            <a:off x="6243450" y="3396599"/>
            <a:ext cx="1597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6" name="Line 36"/>
          <p:cNvSpPr>
            <a:spLocks noChangeShapeType="1"/>
          </p:cNvSpPr>
          <p:nvPr/>
        </p:nvSpPr>
        <p:spPr bwMode="auto">
          <a:xfrm>
            <a:off x="3778063" y="4342749"/>
            <a:ext cx="7699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7" name="Line 37"/>
          <p:cNvSpPr>
            <a:spLocks noChangeShapeType="1"/>
          </p:cNvSpPr>
          <p:nvPr/>
        </p:nvSpPr>
        <p:spPr bwMode="auto">
          <a:xfrm>
            <a:off x="3343088" y="5314299"/>
            <a:ext cx="434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8" name="Line 38"/>
          <p:cNvSpPr>
            <a:spLocks noChangeShapeType="1"/>
          </p:cNvSpPr>
          <p:nvPr/>
        </p:nvSpPr>
        <p:spPr bwMode="auto">
          <a:xfrm>
            <a:off x="7334063" y="4326874"/>
            <a:ext cx="493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9" name="Line 39"/>
          <p:cNvSpPr>
            <a:spLocks noChangeShapeType="1"/>
          </p:cNvSpPr>
          <p:nvPr/>
        </p:nvSpPr>
        <p:spPr bwMode="auto">
          <a:xfrm>
            <a:off x="8115113" y="4339574"/>
            <a:ext cx="493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280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613" y="4274486"/>
            <a:ext cx="2820987" cy="172243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4213" y="347663"/>
            <a:ext cx="7980362" cy="701675"/>
          </a:xfrm>
        </p:spPr>
        <p:txBody>
          <a:bodyPr/>
          <a:lstStyle/>
          <a:p>
            <a:pPr eaLnBrk="1" hangingPunct="1"/>
            <a:r>
              <a:rPr lang="en-US" altLang="zh-TW" sz="3600" dirty="0"/>
              <a:t>Degree Two Tree Representation</a:t>
            </a:r>
          </a:p>
        </p:txBody>
      </p:sp>
      <p:sp>
        <p:nvSpPr>
          <p:cNvPr id="34819" name="Oval 4"/>
          <p:cNvSpPr>
            <a:spLocks noChangeArrowheads="1"/>
          </p:cNvSpPr>
          <p:nvPr/>
        </p:nvSpPr>
        <p:spPr bwMode="auto">
          <a:xfrm>
            <a:off x="1452563" y="1615824"/>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4820" name="Oval 5"/>
          <p:cNvSpPr>
            <a:spLocks noChangeArrowheads="1"/>
          </p:cNvSpPr>
          <p:nvPr/>
        </p:nvSpPr>
        <p:spPr bwMode="auto">
          <a:xfrm>
            <a:off x="1452563" y="2525461"/>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4821" name="Line 6"/>
          <p:cNvSpPr>
            <a:spLocks noChangeShapeType="1"/>
          </p:cNvSpPr>
          <p:nvPr/>
        </p:nvSpPr>
        <p:spPr bwMode="auto">
          <a:xfrm>
            <a:off x="1590675" y="1911099"/>
            <a:ext cx="0" cy="617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2" name="Oval 7"/>
          <p:cNvSpPr>
            <a:spLocks noChangeArrowheads="1"/>
          </p:cNvSpPr>
          <p:nvPr/>
        </p:nvSpPr>
        <p:spPr bwMode="auto">
          <a:xfrm>
            <a:off x="1450975" y="3414461"/>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4823" name="Oval 8"/>
          <p:cNvSpPr>
            <a:spLocks noChangeArrowheads="1"/>
          </p:cNvSpPr>
          <p:nvPr/>
        </p:nvSpPr>
        <p:spPr bwMode="auto">
          <a:xfrm>
            <a:off x="885825" y="4324099"/>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4824" name="Line 9"/>
          <p:cNvSpPr>
            <a:spLocks noChangeShapeType="1"/>
          </p:cNvSpPr>
          <p:nvPr/>
        </p:nvSpPr>
        <p:spPr bwMode="auto">
          <a:xfrm flipH="1">
            <a:off x="1036638" y="3681161"/>
            <a:ext cx="466725" cy="630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5" name="Oval 10"/>
          <p:cNvSpPr>
            <a:spLocks noChangeArrowheads="1"/>
          </p:cNvSpPr>
          <p:nvPr/>
        </p:nvSpPr>
        <p:spPr bwMode="auto">
          <a:xfrm>
            <a:off x="1943100" y="4324099"/>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34826" name="Line 11"/>
          <p:cNvSpPr>
            <a:spLocks noChangeShapeType="1"/>
          </p:cNvSpPr>
          <p:nvPr/>
        </p:nvSpPr>
        <p:spPr bwMode="auto">
          <a:xfrm>
            <a:off x="1654175" y="3684336"/>
            <a:ext cx="377825" cy="638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7" name="Oval 15"/>
          <p:cNvSpPr>
            <a:spLocks noChangeArrowheads="1"/>
          </p:cNvSpPr>
          <p:nvPr/>
        </p:nvSpPr>
        <p:spPr bwMode="auto">
          <a:xfrm>
            <a:off x="4221163" y="1642811"/>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4828" name="Oval 16"/>
          <p:cNvSpPr>
            <a:spLocks noChangeArrowheads="1"/>
          </p:cNvSpPr>
          <p:nvPr/>
        </p:nvSpPr>
        <p:spPr bwMode="auto">
          <a:xfrm>
            <a:off x="3656013" y="2552449"/>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4829" name="Line 17"/>
          <p:cNvSpPr>
            <a:spLocks noChangeShapeType="1"/>
          </p:cNvSpPr>
          <p:nvPr/>
        </p:nvSpPr>
        <p:spPr bwMode="auto">
          <a:xfrm flipH="1">
            <a:off x="3806825" y="1909511"/>
            <a:ext cx="466725" cy="630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0" name="Oval 18"/>
          <p:cNvSpPr>
            <a:spLocks noChangeArrowheads="1"/>
          </p:cNvSpPr>
          <p:nvPr/>
        </p:nvSpPr>
        <p:spPr bwMode="auto">
          <a:xfrm>
            <a:off x="6905625" y="1655511"/>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4831" name="Oval 19"/>
          <p:cNvSpPr>
            <a:spLocks noChangeArrowheads="1"/>
          </p:cNvSpPr>
          <p:nvPr/>
        </p:nvSpPr>
        <p:spPr bwMode="auto">
          <a:xfrm>
            <a:off x="6340475" y="2565149"/>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4832" name="Line 20"/>
          <p:cNvSpPr>
            <a:spLocks noChangeShapeType="1"/>
          </p:cNvSpPr>
          <p:nvPr/>
        </p:nvSpPr>
        <p:spPr bwMode="auto">
          <a:xfrm flipH="1">
            <a:off x="6491288" y="1922211"/>
            <a:ext cx="466725" cy="630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3" name="Oval 21"/>
          <p:cNvSpPr>
            <a:spLocks noChangeArrowheads="1"/>
          </p:cNvSpPr>
          <p:nvPr/>
        </p:nvSpPr>
        <p:spPr bwMode="auto">
          <a:xfrm>
            <a:off x="4189413" y="3323974"/>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4834" name="Oval 22"/>
          <p:cNvSpPr>
            <a:spLocks noChangeArrowheads="1"/>
          </p:cNvSpPr>
          <p:nvPr/>
        </p:nvSpPr>
        <p:spPr bwMode="auto">
          <a:xfrm>
            <a:off x="3624263" y="4233611"/>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4835" name="Line 23"/>
          <p:cNvSpPr>
            <a:spLocks noChangeShapeType="1"/>
          </p:cNvSpPr>
          <p:nvPr/>
        </p:nvSpPr>
        <p:spPr bwMode="auto">
          <a:xfrm flipH="1">
            <a:off x="3775075" y="3590674"/>
            <a:ext cx="466725" cy="630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6" name="Oval 24"/>
          <p:cNvSpPr>
            <a:spLocks noChangeArrowheads="1"/>
          </p:cNvSpPr>
          <p:nvPr/>
        </p:nvSpPr>
        <p:spPr bwMode="auto">
          <a:xfrm>
            <a:off x="4684713" y="4233611"/>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34837" name="Line 25"/>
          <p:cNvSpPr>
            <a:spLocks noChangeShapeType="1"/>
          </p:cNvSpPr>
          <p:nvPr/>
        </p:nvSpPr>
        <p:spPr bwMode="auto">
          <a:xfrm>
            <a:off x="3903663" y="4395536"/>
            <a:ext cx="784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8" name="Oval 29"/>
          <p:cNvSpPr>
            <a:spLocks noChangeArrowheads="1"/>
          </p:cNvSpPr>
          <p:nvPr/>
        </p:nvSpPr>
        <p:spPr bwMode="auto">
          <a:xfrm>
            <a:off x="6959600" y="3350961"/>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4839" name="Oval 30"/>
          <p:cNvSpPr>
            <a:spLocks noChangeArrowheads="1"/>
          </p:cNvSpPr>
          <p:nvPr/>
        </p:nvSpPr>
        <p:spPr bwMode="auto">
          <a:xfrm>
            <a:off x="6394450" y="4260599"/>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4840" name="Line 31"/>
          <p:cNvSpPr>
            <a:spLocks noChangeShapeType="1"/>
          </p:cNvSpPr>
          <p:nvPr/>
        </p:nvSpPr>
        <p:spPr bwMode="auto">
          <a:xfrm flipH="1">
            <a:off x="6545263" y="3617661"/>
            <a:ext cx="466725" cy="630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1" name="Oval 32"/>
          <p:cNvSpPr>
            <a:spLocks noChangeArrowheads="1"/>
          </p:cNvSpPr>
          <p:nvPr/>
        </p:nvSpPr>
        <p:spPr bwMode="auto">
          <a:xfrm>
            <a:off x="7048500" y="5073399"/>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34842" name="Line 33"/>
          <p:cNvSpPr>
            <a:spLocks noChangeShapeType="1"/>
          </p:cNvSpPr>
          <p:nvPr/>
        </p:nvSpPr>
        <p:spPr bwMode="auto">
          <a:xfrm>
            <a:off x="6657975" y="4524124"/>
            <a:ext cx="4508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Text Box 34"/>
          <p:cNvSpPr txBox="1">
            <a:spLocks noChangeArrowheads="1"/>
          </p:cNvSpPr>
          <p:nvPr/>
        </p:nvSpPr>
        <p:spPr bwMode="auto">
          <a:xfrm>
            <a:off x="2459037" y="5600448"/>
            <a:ext cx="2962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dirty="0"/>
              <a:t>Left child-right sibling</a:t>
            </a:r>
          </a:p>
        </p:txBody>
      </p:sp>
      <p:sp>
        <p:nvSpPr>
          <p:cNvPr id="34844" name="Text Box 35"/>
          <p:cNvSpPr txBox="1">
            <a:spLocks noChangeArrowheads="1"/>
          </p:cNvSpPr>
          <p:nvPr/>
        </p:nvSpPr>
        <p:spPr bwMode="auto">
          <a:xfrm>
            <a:off x="5361272" y="5687761"/>
            <a:ext cx="3696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dirty="0"/>
              <a:t>Degree two tree or Binary tree</a:t>
            </a:r>
          </a:p>
        </p:txBody>
      </p:sp>
      <p:sp>
        <p:nvSpPr>
          <p:cNvPr id="29" name="Text Box 34">
            <a:extLst>
              <a:ext uri="{FF2B5EF4-FFF2-40B4-BE49-F238E27FC236}">
                <a16:creationId xmlns:a16="http://schemas.microsoft.com/office/drawing/2014/main" id="{C6BD9594-0BB2-4BB7-A2D6-5DA2C8F4256A}"/>
              </a:ext>
            </a:extLst>
          </p:cNvPr>
          <p:cNvSpPr txBox="1">
            <a:spLocks noChangeArrowheads="1"/>
          </p:cNvSpPr>
          <p:nvPr/>
        </p:nvSpPr>
        <p:spPr bwMode="auto">
          <a:xfrm>
            <a:off x="539750" y="5611581"/>
            <a:ext cx="16875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dirty="0"/>
              <a:t>Original tree</a:t>
            </a:r>
          </a:p>
        </p:txBody>
      </p:sp>
    </p:spTree>
    <p:extLst>
      <p:ext uri="{BB962C8B-B14F-4D97-AF65-F5344CB8AC3E}">
        <p14:creationId xmlns:p14="http://schemas.microsoft.com/office/powerpoint/2010/main" val="960492685"/>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4213" y="347663"/>
            <a:ext cx="7980362" cy="701675"/>
          </a:xfrm>
        </p:spPr>
        <p:txBody>
          <a:bodyPr/>
          <a:lstStyle/>
          <a:p>
            <a:pPr eaLnBrk="1" hangingPunct="1"/>
            <a:r>
              <a:rPr lang="en-US" altLang="zh-TW" sz="3600" dirty="0"/>
              <a:t>Degree Two Tree Representation</a:t>
            </a:r>
          </a:p>
        </p:txBody>
      </p:sp>
      <p:sp>
        <p:nvSpPr>
          <p:cNvPr id="33795" name="Oval 4"/>
          <p:cNvSpPr>
            <a:spLocks noChangeArrowheads="1"/>
          </p:cNvSpPr>
          <p:nvPr/>
        </p:nvSpPr>
        <p:spPr bwMode="auto">
          <a:xfrm>
            <a:off x="5997209" y="1925638"/>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3796" name="Oval 5"/>
          <p:cNvSpPr>
            <a:spLocks noChangeArrowheads="1"/>
          </p:cNvSpPr>
          <p:nvPr/>
        </p:nvSpPr>
        <p:spPr bwMode="auto">
          <a:xfrm>
            <a:off x="4989147" y="2473325"/>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3797" name="Oval 6"/>
          <p:cNvSpPr>
            <a:spLocks noChangeArrowheads="1"/>
          </p:cNvSpPr>
          <p:nvPr/>
        </p:nvSpPr>
        <p:spPr bwMode="auto">
          <a:xfrm>
            <a:off x="5997209" y="3170238"/>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33798" name="Oval 7"/>
          <p:cNvSpPr>
            <a:spLocks noChangeArrowheads="1"/>
          </p:cNvSpPr>
          <p:nvPr/>
        </p:nvSpPr>
        <p:spPr bwMode="auto">
          <a:xfrm>
            <a:off x="6578234" y="387985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33799" name="Oval 8"/>
          <p:cNvSpPr>
            <a:spLocks noChangeArrowheads="1"/>
          </p:cNvSpPr>
          <p:nvPr/>
        </p:nvSpPr>
        <p:spPr bwMode="auto">
          <a:xfrm>
            <a:off x="4141422" y="3190875"/>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33800" name="Oval 9"/>
          <p:cNvSpPr>
            <a:spLocks noChangeArrowheads="1"/>
          </p:cNvSpPr>
          <p:nvPr/>
        </p:nvSpPr>
        <p:spPr bwMode="auto">
          <a:xfrm>
            <a:off x="4582747" y="386556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F</a:t>
            </a:r>
          </a:p>
        </p:txBody>
      </p:sp>
      <p:sp>
        <p:nvSpPr>
          <p:cNvPr id="33801" name="Oval 10"/>
          <p:cNvSpPr>
            <a:spLocks noChangeArrowheads="1"/>
          </p:cNvSpPr>
          <p:nvPr/>
        </p:nvSpPr>
        <p:spPr bwMode="auto">
          <a:xfrm>
            <a:off x="5579697" y="3879850"/>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G</a:t>
            </a:r>
          </a:p>
        </p:txBody>
      </p:sp>
      <p:sp>
        <p:nvSpPr>
          <p:cNvPr id="33802" name="Oval 11"/>
          <p:cNvSpPr>
            <a:spLocks noChangeArrowheads="1"/>
          </p:cNvSpPr>
          <p:nvPr/>
        </p:nvSpPr>
        <p:spPr bwMode="auto">
          <a:xfrm>
            <a:off x="6243272" y="4746625"/>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H</a:t>
            </a:r>
          </a:p>
        </p:txBody>
      </p:sp>
      <p:sp>
        <p:nvSpPr>
          <p:cNvPr id="33803" name="Oval 12"/>
          <p:cNvSpPr>
            <a:spLocks noChangeArrowheads="1"/>
          </p:cNvSpPr>
          <p:nvPr/>
        </p:nvSpPr>
        <p:spPr bwMode="auto">
          <a:xfrm>
            <a:off x="6709997" y="553085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I</a:t>
            </a:r>
          </a:p>
        </p:txBody>
      </p:sp>
      <p:sp>
        <p:nvSpPr>
          <p:cNvPr id="33804" name="Oval 13"/>
          <p:cNvSpPr>
            <a:spLocks noChangeArrowheads="1"/>
          </p:cNvSpPr>
          <p:nvPr/>
        </p:nvSpPr>
        <p:spPr bwMode="auto">
          <a:xfrm>
            <a:off x="7203709" y="6270625"/>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J</a:t>
            </a:r>
          </a:p>
        </p:txBody>
      </p:sp>
      <p:sp>
        <p:nvSpPr>
          <p:cNvPr id="33805" name="Oval 14"/>
          <p:cNvSpPr>
            <a:spLocks noChangeArrowheads="1"/>
          </p:cNvSpPr>
          <p:nvPr/>
        </p:nvSpPr>
        <p:spPr bwMode="auto">
          <a:xfrm>
            <a:off x="3585797" y="387985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K</a:t>
            </a:r>
          </a:p>
        </p:txBody>
      </p:sp>
      <p:sp>
        <p:nvSpPr>
          <p:cNvPr id="33806" name="Oval 15"/>
          <p:cNvSpPr>
            <a:spLocks noChangeArrowheads="1"/>
          </p:cNvSpPr>
          <p:nvPr/>
        </p:nvSpPr>
        <p:spPr bwMode="auto">
          <a:xfrm>
            <a:off x="4033472" y="4746625"/>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L</a:t>
            </a:r>
          </a:p>
        </p:txBody>
      </p:sp>
      <p:sp>
        <p:nvSpPr>
          <p:cNvPr id="33807" name="Oval 16"/>
          <p:cNvSpPr>
            <a:spLocks noChangeArrowheads="1"/>
          </p:cNvSpPr>
          <p:nvPr/>
        </p:nvSpPr>
        <p:spPr bwMode="auto">
          <a:xfrm>
            <a:off x="5779722" y="5530850"/>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M</a:t>
            </a:r>
          </a:p>
        </p:txBody>
      </p:sp>
      <p:sp>
        <p:nvSpPr>
          <p:cNvPr id="33808" name="Line 17"/>
          <p:cNvSpPr>
            <a:spLocks noChangeShapeType="1"/>
          </p:cNvSpPr>
          <p:nvPr/>
        </p:nvSpPr>
        <p:spPr bwMode="auto">
          <a:xfrm flipH="1">
            <a:off x="5260609" y="2149475"/>
            <a:ext cx="736600" cy="40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9" name="Line 18"/>
          <p:cNvSpPr>
            <a:spLocks noChangeShapeType="1"/>
          </p:cNvSpPr>
          <p:nvPr/>
        </p:nvSpPr>
        <p:spPr bwMode="auto">
          <a:xfrm flipH="1">
            <a:off x="4406534" y="2720975"/>
            <a:ext cx="588963" cy="536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0" name="Line 19"/>
          <p:cNvSpPr>
            <a:spLocks noChangeShapeType="1"/>
          </p:cNvSpPr>
          <p:nvPr/>
        </p:nvSpPr>
        <p:spPr bwMode="auto">
          <a:xfrm flipH="1">
            <a:off x="3757247" y="3463925"/>
            <a:ext cx="409575" cy="449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1" name="Line 20"/>
          <p:cNvSpPr>
            <a:spLocks noChangeShapeType="1"/>
          </p:cNvSpPr>
          <p:nvPr/>
        </p:nvSpPr>
        <p:spPr bwMode="auto">
          <a:xfrm flipH="1">
            <a:off x="5936884" y="5013325"/>
            <a:ext cx="349250" cy="522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2" name="Line 21"/>
          <p:cNvSpPr>
            <a:spLocks noChangeShapeType="1"/>
          </p:cNvSpPr>
          <p:nvPr/>
        </p:nvSpPr>
        <p:spPr bwMode="auto">
          <a:xfrm flipH="1">
            <a:off x="5703522" y="3446463"/>
            <a:ext cx="349250" cy="454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3" name="Line 22"/>
          <p:cNvSpPr>
            <a:spLocks noChangeShapeType="1"/>
          </p:cNvSpPr>
          <p:nvPr/>
        </p:nvSpPr>
        <p:spPr bwMode="auto">
          <a:xfrm flipH="1">
            <a:off x="6400434" y="4189413"/>
            <a:ext cx="282575" cy="598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4" name="Line 23"/>
          <p:cNvSpPr>
            <a:spLocks noChangeShapeType="1"/>
          </p:cNvSpPr>
          <p:nvPr/>
        </p:nvSpPr>
        <p:spPr bwMode="auto">
          <a:xfrm>
            <a:off x="5247909" y="2686050"/>
            <a:ext cx="784225" cy="550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5" name="Line 24"/>
          <p:cNvSpPr>
            <a:spLocks noChangeShapeType="1"/>
          </p:cNvSpPr>
          <p:nvPr/>
        </p:nvSpPr>
        <p:spPr bwMode="auto">
          <a:xfrm>
            <a:off x="6248034" y="3424238"/>
            <a:ext cx="392113" cy="492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6" name="Line 25"/>
          <p:cNvSpPr>
            <a:spLocks noChangeShapeType="1"/>
          </p:cNvSpPr>
          <p:nvPr/>
        </p:nvSpPr>
        <p:spPr bwMode="auto">
          <a:xfrm>
            <a:off x="4347797" y="3470275"/>
            <a:ext cx="346075"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7" name="Line 26"/>
          <p:cNvSpPr>
            <a:spLocks noChangeShapeType="1"/>
          </p:cNvSpPr>
          <p:nvPr/>
        </p:nvSpPr>
        <p:spPr bwMode="auto">
          <a:xfrm>
            <a:off x="3738197" y="4179888"/>
            <a:ext cx="363537" cy="596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8" name="Line 27"/>
          <p:cNvSpPr>
            <a:spLocks noChangeShapeType="1"/>
          </p:cNvSpPr>
          <p:nvPr/>
        </p:nvSpPr>
        <p:spPr bwMode="auto">
          <a:xfrm flipH="1" flipV="1">
            <a:off x="6495684" y="5021263"/>
            <a:ext cx="363538" cy="508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9" name="Line 28"/>
          <p:cNvSpPr>
            <a:spLocks noChangeShapeType="1"/>
          </p:cNvSpPr>
          <p:nvPr/>
        </p:nvSpPr>
        <p:spPr bwMode="auto">
          <a:xfrm flipH="1" flipV="1">
            <a:off x="6959234" y="5789613"/>
            <a:ext cx="333375" cy="493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189" name="Text Box 29"/>
          <p:cNvSpPr txBox="1">
            <a:spLocks noChangeArrowheads="1"/>
          </p:cNvSpPr>
          <p:nvPr/>
        </p:nvSpPr>
        <p:spPr bwMode="auto">
          <a:xfrm>
            <a:off x="7193530" y="1925638"/>
            <a:ext cx="1759970" cy="954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dirty="0">
                <a:solidFill>
                  <a:schemeClr val="tx2"/>
                </a:solidFill>
              </a:rPr>
              <a:t>Left Child – Right Child trees are also know as </a:t>
            </a:r>
            <a:r>
              <a:rPr lang="en-US" altLang="zh-TW" sz="1400" dirty="0">
                <a:solidFill>
                  <a:srgbClr val="3333FF"/>
                </a:solidFill>
              </a:rPr>
              <a:t>Binary Trees</a:t>
            </a:r>
          </a:p>
        </p:txBody>
      </p:sp>
      <p:sp>
        <p:nvSpPr>
          <p:cNvPr id="33821" name="TextBox 1"/>
          <p:cNvSpPr txBox="1">
            <a:spLocks noChangeArrowheads="1"/>
          </p:cNvSpPr>
          <p:nvPr/>
        </p:nvSpPr>
        <p:spPr bwMode="auto">
          <a:xfrm>
            <a:off x="957263" y="1204913"/>
            <a:ext cx="785336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b="1" dirty="0">
                <a:solidFill>
                  <a:srgbClr val="C00000"/>
                </a:solidFill>
              </a:rPr>
              <a:t>Rotate the right</a:t>
            </a:r>
            <a:r>
              <a:rPr lang="en-US" altLang="en-US" dirty="0"/>
              <a:t> sibling pointers in a left child right sibling tree clockwise by </a:t>
            </a:r>
            <a:r>
              <a:rPr lang="en-US" altLang="en-US" b="1" dirty="0">
                <a:solidFill>
                  <a:srgbClr val="C00000"/>
                </a:solidFill>
              </a:rPr>
              <a:t>45 degrees</a:t>
            </a:r>
            <a:r>
              <a:rPr lang="en-US" altLang="en-US" dirty="0"/>
              <a:t>.</a:t>
            </a:r>
            <a:r>
              <a:rPr lang="en-IN" altLang="en-US" dirty="0"/>
              <a:t> We refer to the two children of a node as left and right children. </a:t>
            </a:r>
            <a:endParaRPr lang="en-US" altLang="en-US" dirty="0"/>
          </a:p>
        </p:txBody>
      </p:sp>
      <p:pic>
        <p:nvPicPr>
          <p:cNvPr id="3382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17" y="2287036"/>
            <a:ext cx="2865437"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5C84EE84-93CD-4550-9A0F-7281C846A241}"/>
              </a:ext>
            </a:extLst>
          </p:cNvPr>
          <p:cNvPicPr>
            <a:picLocks noChangeAspect="1"/>
          </p:cNvPicPr>
          <p:nvPr/>
        </p:nvPicPr>
        <p:blipFill rotWithShape="1">
          <a:blip r:embed="rId3"/>
          <a:srcRect l="45729" t="43014" r="21341" b="23364"/>
          <a:stretch/>
        </p:blipFill>
        <p:spPr>
          <a:xfrm>
            <a:off x="393882" y="4307129"/>
            <a:ext cx="3011122" cy="1729340"/>
          </a:xfrm>
          <a:prstGeom prst="rect">
            <a:avLst/>
          </a:prstGeom>
        </p:spPr>
      </p:pic>
      <p:pic>
        <p:nvPicPr>
          <p:cNvPr id="3" name="Picture 2">
            <a:extLst>
              <a:ext uri="{FF2B5EF4-FFF2-40B4-BE49-F238E27FC236}">
                <a16:creationId xmlns:a16="http://schemas.microsoft.com/office/drawing/2014/main" id="{72E13F35-5672-4A30-B361-28B2010D5794}"/>
              </a:ext>
            </a:extLst>
          </p:cNvPr>
          <p:cNvPicPr>
            <a:picLocks noChangeAspect="1"/>
          </p:cNvPicPr>
          <p:nvPr/>
        </p:nvPicPr>
        <p:blipFill>
          <a:blip r:embed="rId4"/>
          <a:stretch>
            <a:fillRect/>
          </a:stretch>
        </p:blipFill>
        <p:spPr>
          <a:xfrm>
            <a:off x="189221" y="4521200"/>
            <a:ext cx="447675" cy="533400"/>
          </a:xfrm>
          <a:prstGeom prst="rect">
            <a:avLst/>
          </a:prstGeom>
        </p:spPr>
      </p:pic>
      <p:pic>
        <p:nvPicPr>
          <p:cNvPr id="4" name="Picture 3">
            <a:extLst>
              <a:ext uri="{FF2B5EF4-FFF2-40B4-BE49-F238E27FC236}">
                <a16:creationId xmlns:a16="http://schemas.microsoft.com/office/drawing/2014/main" id="{DC59D53A-969A-4839-9A68-07D2AC36529C}"/>
              </a:ext>
            </a:extLst>
          </p:cNvPr>
          <p:cNvPicPr>
            <a:picLocks noChangeAspect="1"/>
          </p:cNvPicPr>
          <p:nvPr/>
        </p:nvPicPr>
        <p:blipFill>
          <a:blip r:embed="rId4"/>
          <a:stretch>
            <a:fillRect/>
          </a:stretch>
        </p:blipFill>
        <p:spPr>
          <a:xfrm>
            <a:off x="170244" y="5262563"/>
            <a:ext cx="259985" cy="533400"/>
          </a:xfrm>
          <a:prstGeom prst="rect">
            <a:avLst/>
          </a:prstGeom>
        </p:spPr>
      </p:pic>
      <p:pic>
        <p:nvPicPr>
          <p:cNvPr id="5" name="Picture 4">
            <a:extLst>
              <a:ext uri="{FF2B5EF4-FFF2-40B4-BE49-F238E27FC236}">
                <a16:creationId xmlns:a16="http://schemas.microsoft.com/office/drawing/2014/main" id="{B4DEDB86-05E3-46AA-975B-DBA248C367C3}"/>
              </a:ext>
            </a:extLst>
          </p:cNvPr>
          <p:cNvPicPr>
            <a:picLocks noChangeAspect="1"/>
          </p:cNvPicPr>
          <p:nvPr/>
        </p:nvPicPr>
        <p:blipFill>
          <a:blip r:embed="rId4"/>
          <a:stretch>
            <a:fillRect/>
          </a:stretch>
        </p:blipFill>
        <p:spPr>
          <a:xfrm>
            <a:off x="160619" y="5607114"/>
            <a:ext cx="271462" cy="533400"/>
          </a:xfrm>
          <a:prstGeom prst="rect">
            <a:avLst/>
          </a:prstGeom>
        </p:spPr>
      </p:pic>
      <p:pic>
        <p:nvPicPr>
          <p:cNvPr id="6" name="Picture 5">
            <a:extLst>
              <a:ext uri="{FF2B5EF4-FFF2-40B4-BE49-F238E27FC236}">
                <a16:creationId xmlns:a16="http://schemas.microsoft.com/office/drawing/2014/main" id="{3E074B62-4283-4DDA-966E-5B58E87F3809}"/>
              </a:ext>
            </a:extLst>
          </p:cNvPr>
          <p:cNvPicPr>
            <a:picLocks noChangeAspect="1"/>
          </p:cNvPicPr>
          <p:nvPr/>
        </p:nvPicPr>
        <p:blipFill>
          <a:blip r:embed="rId4"/>
          <a:stretch>
            <a:fillRect/>
          </a:stretch>
        </p:blipFill>
        <p:spPr>
          <a:xfrm>
            <a:off x="-21607" y="3790794"/>
            <a:ext cx="810879" cy="838957"/>
          </a:xfrm>
          <a:prstGeom prst="rect">
            <a:avLst/>
          </a:prstGeom>
        </p:spPr>
      </p:pic>
      <p:sp>
        <p:nvSpPr>
          <p:cNvPr id="36" name="Text Box 29">
            <a:extLst>
              <a:ext uri="{FF2B5EF4-FFF2-40B4-BE49-F238E27FC236}">
                <a16:creationId xmlns:a16="http://schemas.microsoft.com/office/drawing/2014/main" id="{34303BF4-F967-4274-9B98-1293359D0F1A}"/>
              </a:ext>
            </a:extLst>
          </p:cNvPr>
          <p:cNvSpPr txBox="1">
            <a:spLocks noChangeArrowheads="1"/>
          </p:cNvSpPr>
          <p:nvPr/>
        </p:nvSpPr>
        <p:spPr bwMode="auto">
          <a:xfrm>
            <a:off x="383832" y="3865563"/>
            <a:ext cx="1319840" cy="3077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dirty="0">
                <a:solidFill>
                  <a:schemeClr val="tx2"/>
                </a:solidFill>
              </a:rPr>
              <a:t>Original tree</a:t>
            </a:r>
          </a:p>
        </p:txBody>
      </p:sp>
      <p:pic>
        <p:nvPicPr>
          <p:cNvPr id="7" name="Picture 6">
            <a:extLst>
              <a:ext uri="{FF2B5EF4-FFF2-40B4-BE49-F238E27FC236}">
                <a16:creationId xmlns:a16="http://schemas.microsoft.com/office/drawing/2014/main" id="{5B2A3268-CD22-4BDD-89F9-75579F5A7708}"/>
              </a:ext>
            </a:extLst>
          </p:cNvPr>
          <p:cNvPicPr>
            <a:picLocks noChangeAspect="1"/>
          </p:cNvPicPr>
          <p:nvPr/>
        </p:nvPicPr>
        <p:blipFill>
          <a:blip r:embed="rId4"/>
          <a:stretch>
            <a:fillRect/>
          </a:stretch>
        </p:blipFill>
        <p:spPr>
          <a:xfrm>
            <a:off x="236538" y="6039233"/>
            <a:ext cx="6722696" cy="533400"/>
          </a:xfrm>
          <a:prstGeom prst="rect">
            <a:avLst/>
          </a:prstGeom>
        </p:spPr>
      </p:pic>
      <p:sp>
        <p:nvSpPr>
          <p:cNvPr id="38" name="Text Box 29">
            <a:extLst>
              <a:ext uri="{FF2B5EF4-FFF2-40B4-BE49-F238E27FC236}">
                <a16:creationId xmlns:a16="http://schemas.microsoft.com/office/drawing/2014/main" id="{4A73F7B3-A19E-47CE-AC36-975D17F1C4EB}"/>
              </a:ext>
            </a:extLst>
          </p:cNvPr>
          <p:cNvSpPr txBox="1">
            <a:spLocks noChangeArrowheads="1"/>
          </p:cNvSpPr>
          <p:nvPr/>
        </p:nvSpPr>
        <p:spPr bwMode="auto">
          <a:xfrm>
            <a:off x="383048" y="6133509"/>
            <a:ext cx="2186897" cy="5232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dirty="0">
                <a:solidFill>
                  <a:srgbClr val="FF0000"/>
                </a:solidFill>
              </a:rPr>
              <a:t>Left Child-Right Sibling representation</a:t>
            </a:r>
          </a:p>
        </p:txBody>
      </p:sp>
      <p:pic>
        <p:nvPicPr>
          <p:cNvPr id="8" name="Picture 7">
            <a:extLst>
              <a:ext uri="{FF2B5EF4-FFF2-40B4-BE49-F238E27FC236}">
                <a16:creationId xmlns:a16="http://schemas.microsoft.com/office/drawing/2014/main" id="{0A8E5632-D5CA-4483-960F-8949B0C34896}"/>
              </a:ext>
            </a:extLst>
          </p:cNvPr>
          <p:cNvPicPr>
            <a:picLocks noChangeAspect="1"/>
          </p:cNvPicPr>
          <p:nvPr/>
        </p:nvPicPr>
        <p:blipFill>
          <a:blip r:embed="rId4"/>
          <a:stretch>
            <a:fillRect/>
          </a:stretch>
        </p:blipFill>
        <p:spPr>
          <a:xfrm>
            <a:off x="7499622" y="5681662"/>
            <a:ext cx="1250496" cy="533400"/>
          </a:xfrm>
          <a:prstGeom prst="rect">
            <a:avLst/>
          </a:prstGeom>
        </p:spPr>
      </p:pic>
      <p:sp>
        <p:nvSpPr>
          <p:cNvPr id="40" name="Text Box 29">
            <a:extLst>
              <a:ext uri="{FF2B5EF4-FFF2-40B4-BE49-F238E27FC236}">
                <a16:creationId xmlns:a16="http://schemas.microsoft.com/office/drawing/2014/main" id="{9588813C-9C98-4E6B-8481-E6BD115BFF0E}"/>
              </a:ext>
            </a:extLst>
          </p:cNvPr>
          <p:cNvSpPr txBox="1">
            <a:spLocks noChangeArrowheads="1"/>
          </p:cNvSpPr>
          <p:nvPr/>
        </p:nvSpPr>
        <p:spPr bwMode="auto">
          <a:xfrm>
            <a:off x="3895440" y="6188556"/>
            <a:ext cx="2840038" cy="3077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dirty="0">
                <a:solidFill>
                  <a:srgbClr val="FF0000"/>
                </a:solidFill>
              </a:rPr>
              <a:t>Degree two tree representation</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89"/>
                                        </p:tgtEl>
                                        <p:attrNameLst>
                                          <p:attrName>style.visibility</p:attrName>
                                        </p:attrNameLst>
                                      </p:cBhvr>
                                      <p:to>
                                        <p:strVal val="visible"/>
                                      </p:to>
                                    </p:set>
                                    <p:animEffect transition="in" filter="blinds(horizontal)">
                                      <p:cBhvr>
                                        <p:cTn id="7" dur="500"/>
                                        <p:tgtEl>
                                          <p:spTgt spid="3481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linds(horizontal)">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linds(horizontal)">
                                      <p:cBhvr>
                                        <p:cTn id="2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9" grpId="0" animBg="1"/>
      <p:bldP spid="36" grpId="0" animBg="1"/>
      <p:bldP spid="38" grpId="0" animBg="1"/>
      <p:bldP spid="4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4213" y="347663"/>
            <a:ext cx="7980362" cy="701675"/>
          </a:xfrm>
        </p:spPr>
        <p:txBody>
          <a:bodyPr/>
          <a:lstStyle/>
          <a:p>
            <a:pPr eaLnBrk="1" hangingPunct="1"/>
            <a:r>
              <a:rPr lang="en-US" altLang="zh-TW"/>
              <a:t>4.3 Binary Trees</a:t>
            </a:r>
          </a:p>
        </p:txBody>
      </p:sp>
      <p:sp>
        <p:nvSpPr>
          <p:cNvPr id="35843" name="Rectangle 3"/>
          <p:cNvSpPr>
            <a:spLocks noGrp="1" noChangeArrowheads="1"/>
          </p:cNvSpPr>
          <p:nvPr>
            <p:ph type="body" idx="1"/>
          </p:nvPr>
        </p:nvSpPr>
        <p:spPr bwMode="auto">
          <a:xfrm>
            <a:off x="685800" y="1190625"/>
            <a:ext cx="7696200" cy="4905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pPr>
            <a:r>
              <a:rPr lang="en-US" altLang="zh-TW" sz="2800" dirty="0"/>
              <a:t>Definition: A binary tree is a finite set of nodes that is either empty or consists of a root and two disjoint binary trees called the left subtree and the right subtree.</a:t>
            </a:r>
          </a:p>
          <a:p>
            <a:pPr algn="just" eaLnBrk="1" hangingPunct="1">
              <a:lnSpc>
                <a:spcPct val="90000"/>
              </a:lnSpc>
            </a:pPr>
            <a:endParaRPr lang="en-US" altLang="zh-TW" sz="2800" dirty="0"/>
          </a:p>
          <a:p>
            <a:pPr algn="just" eaLnBrk="1" hangingPunct="1">
              <a:lnSpc>
                <a:spcPct val="90000"/>
              </a:lnSpc>
            </a:pPr>
            <a:r>
              <a:rPr lang="en-US" altLang="zh-TW" sz="2800" dirty="0"/>
              <a:t>The </a:t>
            </a:r>
            <a:r>
              <a:rPr lang="en-US" altLang="zh-TW" sz="2800" b="1" dirty="0">
                <a:solidFill>
                  <a:srgbClr val="3333FF"/>
                </a:solidFill>
              </a:rPr>
              <a:t>degree</a:t>
            </a:r>
            <a:r>
              <a:rPr lang="en-US" altLang="zh-TW" sz="2800" dirty="0"/>
              <a:t> of any given node in a binary tree </a:t>
            </a:r>
            <a:r>
              <a:rPr lang="en-US" altLang="zh-TW" sz="2800" b="1" dirty="0">
                <a:solidFill>
                  <a:srgbClr val="3333FF"/>
                </a:solidFill>
              </a:rPr>
              <a:t>must</a:t>
            </a:r>
            <a:r>
              <a:rPr lang="en-US" altLang="zh-TW" sz="2800" dirty="0"/>
              <a:t> </a:t>
            </a:r>
            <a:r>
              <a:rPr lang="en-US" altLang="zh-TW" sz="2800" b="1" dirty="0">
                <a:solidFill>
                  <a:srgbClr val="3333FF"/>
                </a:solidFill>
              </a:rPr>
              <a:t>not</a:t>
            </a:r>
            <a:r>
              <a:rPr lang="en-US" altLang="zh-TW" sz="2800" dirty="0"/>
              <a:t> </a:t>
            </a:r>
            <a:r>
              <a:rPr lang="en-US" altLang="zh-TW" sz="2800" b="1" dirty="0">
                <a:solidFill>
                  <a:srgbClr val="3333FF"/>
                </a:solidFill>
              </a:rPr>
              <a:t>exceed</a:t>
            </a:r>
            <a:r>
              <a:rPr lang="en-US" altLang="zh-TW" sz="2800" dirty="0"/>
              <a:t> </a:t>
            </a:r>
            <a:r>
              <a:rPr lang="en-US" altLang="zh-TW" sz="2800" b="1" dirty="0">
                <a:solidFill>
                  <a:srgbClr val="3333FF"/>
                </a:solidFill>
              </a:rPr>
              <a:t>two</a:t>
            </a:r>
            <a:r>
              <a:rPr lang="en-US" altLang="zh-TW" sz="2800" dirty="0"/>
              <a:t>.</a:t>
            </a:r>
          </a:p>
          <a:p>
            <a:pPr algn="just" eaLnBrk="1" hangingPunct="1">
              <a:lnSpc>
                <a:spcPct val="90000"/>
              </a:lnSpc>
            </a:pPr>
            <a:endParaRPr lang="en-US" altLang="zh-TW" sz="2800" dirty="0"/>
          </a:p>
          <a:p>
            <a:pPr algn="just" eaLnBrk="1" hangingPunct="1">
              <a:lnSpc>
                <a:spcPct val="90000"/>
              </a:lnSpc>
            </a:pPr>
            <a:r>
              <a:rPr lang="en-US" altLang="zh-TW" sz="2800" dirty="0"/>
              <a:t>Binary tree distinguishes between the order of the children while in a tree we do not.</a:t>
            </a: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84213" y="347663"/>
            <a:ext cx="7980362" cy="701675"/>
          </a:xfrm>
        </p:spPr>
        <p:txBody>
          <a:bodyPr/>
          <a:lstStyle/>
          <a:p>
            <a:r>
              <a:rPr lang="en-US" altLang="en-US" dirty="0"/>
              <a:t>Trees</a:t>
            </a:r>
            <a:endParaRPr lang="en-IN" altLang="en-US" dirty="0"/>
          </a:p>
        </p:txBody>
      </p:sp>
      <p:sp>
        <p:nvSpPr>
          <p:cNvPr id="18435" name="Content Placeholder 2"/>
          <p:cNvSpPr>
            <a:spLocks noGrp="1"/>
          </p:cNvSpPr>
          <p:nvPr>
            <p:ph idx="1"/>
          </p:nvPr>
        </p:nvSpPr>
        <p:spPr bwMode="auto">
          <a:xfrm>
            <a:off x="671513" y="1277938"/>
            <a:ext cx="7978775"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400" dirty="0">
                <a:latin typeface="Times New Roman" panose="02020603050405020304" pitchFamily="18" charset="0"/>
                <a:cs typeface="Times New Roman" panose="02020603050405020304" pitchFamily="18" charset="0"/>
              </a:rPr>
              <a:t>Natural structures for representing certain kinds of </a:t>
            </a:r>
            <a:r>
              <a:rPr lang="en-US" altLang="en-US" sz="2400" b="1" dirty="0">
                <a:solidFill>
                  <a:srgbClr val="C00000"/>
                </a:solidFill>
                <a:latin typeface="Times New Roman" panose="02020603050405020304" pitchFamily="18" charset="0"/>
                <a:cs typeface="Times New Roman" panose="02020603050405020304" pitchFamily="18" charset="0"/>
              </a:rPr>
              <a:t>hierarchical</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C00000"/>
                </a:solidFill>
                <a:latin typeface="Times New Roman" panose="02020603050405020304" pitchFamily="18" charset="0"/>
                <a:cs typeface="Times New Roman" panose="02020603050405020304" pitchFamily="18" charset="0"/>
              </a:rPr>
              <a:t>data</a:t>
            </a:r>
            <a:r>
              <a:rPr lang="en-US" altLang="en-US" sz="2400" dirty="0">
                <a:latin typeface="Times New Roman" panose="02020603050405020304" pitchFamily="18" charset="0"/>
                <a:cs typeface="Times New Roman" panose="02020603050405020304" pitchFamily="18" charset="0"/>
              </a:rPr>
              <a:t>. (How our files get saved under hierarchical directories) </a:t>
            </a:r>
          </a:p>
          <a:p>
            <a:pPr algn="just"/>
            <a:r>
              <a:rPr lang="en-US" altLang="en-US" sz="2400" dirty="0">
                <a:latin typeface="Times New Roman" panose="02020603050405020304" pitchFamily="18" charset="0"/>
                <a:cs typeface="Times New Roman" panose="02020603050405020304" pitchFamily="18" charset="0"/>
              </a:rPr>
              <a:t>Allows us to associate a </a:t>
            </a:r>
            <a:r>
              <a:rPr lang="en-US" altLang="en-US" sz="2400" b="1" dirty="0">
                <a:solidFill>
                  <a:srgbClr val="C00000"/>
                </a:solidFill>
                <a:latin typeface="Times New Roman" panose="02020603050405020304" pitchFamily="18" charset="0"/>
                <a:cs typeface="Times New Roman" panose="02020603050405020304" pitchFamily="18" charset="0"/>
              </a:rPr>
              <a:t>parent-child relationship </a:t>
            </a:r>
            <a:r>
              <a:rPr lang="en-US" altLang="en-US" sz="2400" dirty="0">
                <a:latin typeface="Times New Roman" panose="02020603050405020304" pitchFamily="18" charset="0"/>
                <a:cs typeface="Times New Roman" panose="02020603050405020304" pitchFamily="18" charset="0"/>
              </a:rPr>
              <a:t>between various pieces of data and allows arrange our records, data and files in a hierarchical fashion.</a:t>
            </a:r>
          </a:p>
          <a:p>
            <a:pPr algn="just"/>
            <a:r>
              <a:rPr lang="en-US" altLang="en-US" sz="2400" dirty="0">
                <a:latin typeface="Times New Roman" panose="02020603050405020304" pitchFamily="18" charset="0"/>
                <a:cs typeface="Times New Roman" panose="02020603050405020304" pitchFamily="18" charset="0"/>
              </a:rPr>
              <a:t>Have many uses in </a:t>
            </a:r>
            <a:r>
              <a:rPr lang="en-US" altLang="en-US" sz="2400" b="1" dirty="0">
                <a:solidFill>
                  <a:srgbClr val="C00000"/>
                </a:solidFill>
                <a:latin typeface="Times New Roman" panose="02020603050405020304" pitchFamily="18" charset="0"/>
                <a:cs typeface="Times New Roman" panose="02020603050405020304" pitchFamily="18" charset="0"/>
              </a:rPr>
              <a:t>computing</a:t>
            </a:r>
            <a:r>
              <a:rPr lang="en-US" altLang="en-US" sz="2400" dirty="0">
                <a:latin typeface="Times New Roman" panose="02020603050405020304" pitchFamily="18" charset="0"/>
                <a:cs typeface="Times New Roman" panose="02020603050405020304" pitchFamily="18" charset="0"/>
              </a:rPr>
              <a:t>. For example a </a:t>
            </a:r>
            <a:r>
              <a:rPr lang="en-US" altLang="en-US" sz="2400" b="1" i="1" dirty="0">
                <a:solidFill>
                  <a:srgbClr val="C00000"/>
                </a:solidFill>
                <a:latin typeface="Times New Roman" panose="02020603050405020304" pitchFamily="18" charset="0"/>
                <a:cs typeface="Times New Roman" panose="02020603050405020304" pitchFamily="18" charset="0"/>
              </a:rPr>
              <a:t>parse-tree</a:t>
            </a:r>
            <a:r>
              <a:rPr lang="en-US" altLang="en-US" sz="2400" dirty="0">
                <a:latin typeface="Times New Roman" panose="02020603050405020304" pitchFamily="18" charset="0"/>
                <a:cs typeface="Times New Roman" panose="02020603050405020304" pitchFamily="18" charset="0"/>
              </a:rPr>
              <a:t> can represent the structure of an </a:t>
            </a:r>
            <a:r>
              <a:rPr lang="en-US" altLang="en-US" sz="2400" b="1" i="1" dirty="0">
                <a:solidFill>
                  <a:srgbClr val="C00000"/>
                </a:solidFill>
                <a:latin typeface="Times New Roman" panose="02020603050405020304" pitchFamily="18" charset="0"/>
                <a:cs typeface="Times New Roman" panose="02020603050405020304" pitchFamily="18" charset="0"/>
              </a:rPr>
              <a:t>expression</a:t>
            </a:r>
            <a:r>
              <a:rPr lang="en-US" altLang="en-US" sz="2400" dirty="0">
                <a:latin typeface="Times New Roman" panose="02020603050405020304" pitchFamily="18" charset="0"/>
                <a:cs typeface="Times New Roman" panose="02020603050405020304" pitchFamily="18" charset="0"/>
              </a:rPr>
              <a:t>.</a:t>
            </a:r>
          </a:p>
          <a:p>
            <a:pPr algn="just"/>
            <a:r>
              <a:rPr lang="en-US" altLang="en-US" sz="2400" b="1" dirty="0">
                <a:solidFill>
                  <a:srgbClr val="C00000"/>
                </a:solidFill>
                <a:latin typeface="Times New Roman" panose="02020603050405020304" pitchFamily="18" charset="0"/>
                <a:cs typeface="Times New Roman" panose="02020603050405020304" pitchFamily="18" charset="0"/>
              </a:rPr>
              <a:t>Binary Search Trees</a:t>
            </a:r>
            <a:r>
              <a:rPr lang="en-US" altLang="en-US" sz="2400" dirty="0">
                <a:latin typeface="Times New Roman" panose="02020603050405020304" pitchFamily="18" charset="0"/>
                <a:cs typeface="Times New Roman" panose="02020603050405020304" pitchFamily="18" charset="0"/>
              </a:rPr>
              <a:t> help to order the elements in such a way that the </a:t>
            </a:r>
            <a:r>
              <a:rPr lang="en-US" altLang="en-US" sz="2400" b="1" dirty="0">
                <a:solidFill>
                  <a:srgbClr val="C00000"/>
                </a:solidFill>
                <a:latin typeface="Times New Roman" panose="02020603050405020304" pitchFamily="18" charset="0"/>
                <a:cs typeface="Times New Roman" panose="02020603050405020304" pitchFamily="18" charset="0"/>
              </a:rPr>
              <a:t>searching</a:t>
            </a:r>
            <a:r>
              <a:rPr lang="en-US" altLang="en-US" sz="2400" dirty="0">
                <a:latin typeface="Times New Roman" panose="02020603050405020304" pitchFamily="18" charset="0"/>
                <a:cs typeface="Times New Roman" panose="02020603050405020304" pitchFamily="18" charset="0"/>
              </a:rPr>
              <a:t> takes less time as compared to other data structures.( speed advantage over other D.S)</a:t>
            </a:r>
          </a:p>
          <a:p>
            <a:pPr algn="just">
              <a:buFontTx/>
              <a:buNone/>
            </a:pPr>
            <a:r>
              <a:rPr lang="en-US" altLang="en-US" sz="2400" dirty="0">
                <a:latin typeface="Times New Roman" panose="02020603050405020304" pitchFamily="18" charset="0"/>
                <a:cs typeface="Times New Roman" panose="02020603050405020304" pitchFamily="18" charset="0"/>
              </a:rPr>
              <a:t> </a:t>
            </a:r>
          </a:p>
          <a:p>
            <a:pPr algn="just"/>
            <a:endParaRPr lang="en-IN" altLang="en-US" sz="2400" dirty="0"/>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4213" y="347663"/>
            <a:ext cx="7980362" cy="701675"/>
          </a:xfrm>
        </p:spPr>
        <p:txBody>
          <a:bodyPr/>
          <a:lstStyle/>
          <a:p>
            <a:pPr eaLnBrk="1" hangingPunct="1"/>
            <a:r>
              <a:rPr lang="en-US" altLang="zh-TW"/>
              <a:t>Binary Tree Examples</a:t>
            </a:r>
          </a:p>
        </p:txBody>
      </p:sp>
      <p:grpSp>
        <p:nvGrpSpPr>
          <p:cNvPr id="36867" name="Group 7"/>
          <p:cNvGrpSpPr>
            <a:grpSpLocks/>
          </p:cNvGrpSpPr>
          <p:nvPr/>
        </p:nvGrpSpPr>
        <p:grpSpPr bwMode="auto">
          <a:xfrm>
            <a:off x="611188" y="2276475"/>
            <a:ext cx="850900" cy="1211263"/>
            <a:chOff x="1379" y="1530"/>
            <a:chExt cx="536" cy="763"/>
          </a:xfrm>
        </p:grpSpPr>
        <p:sp>
          <p:nvSpPr>
            <p:cNvPr id="36903" name="Oval 4"/>
            <p:cNvSpPr>
              <a:spLocks noChangeArrowheads="1"/>
            </p:cNvSpPr>
            <p:nvPr/>
          </p:nvSpPr>
          <p:spPr bwMode="auto">
            <a:xfrm>
              <a:off x="1735" y="1530"/>
              <a:ext cx="180"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6904" name="Oval 5"/>
            <p:cNvSpPr>
              <a:spLocks noChangeArrowheads="1"/>
            </p:cNvSpPr>
            <p:nvPr/>
          </p:nvSpPr>
          <p:spPr bwMode="auto">
            <a:xfrm>
              <a:off x="1379" y="2103"/>
              <a:ext cx="179"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6905" name="Line 6"/>
            <p:cNvSpPr>
              <a:spLocks noChangeShapeType="1"/>
            </p:cNvSpPr>
            <p:nvPr/>
          </p:nvSpPr>
          <p:spPr bwMode="auto">
            <a:xfrm flipH="1">
              <a:off x="1474" y="1698"/>
              <a:ext cx="294" cy="3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6868" name="Group 8"/>
          <p:cNvGrpSpPr>
            <a:grpSpLocks/>
          </p:cNvGrpSpPr>
          <p:nvPr/>
        </p:nvGrpSpPr>
        <p:grpSpPr bwMode="auto">
          <a:xfrm flipH="1">
            <a:off x="539750" y="4149725"/>
            <a:ext cx="850900" cy="1211263"/>
            <a:chOff x="1379" y="1530"/>
            <a:chExt cx="536" cy="763"/>
          </a:xfrm>
        </p:grpSpPr>
        <p:sp>
          <p:nvSpPr>
            <p:cNvPr id="36900" name="Oval 9"/>
            <p:cNvSpPr>
              <a:spLocks noChangeArrowheads="1"/>
            </p:cNvSpPr>
            <p:nvPr/>
          </p:nvSpPr>
          <p:spPr bwMode="auto">
            <a:xfrm>
              <a:off x="1735" y="1530"/>
              <a:ext cx="180"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6901" name="Oval 10"/>
            <p:cNvSpPr>
              <a:spLocks noChangeArrowheads="1"/>
            </p:cNvSpPr>
            <p:nvPr/>
          </p:nvSpPr>
          <p:spPr bwMode="auto">
            <a:xfrm>
              <a:off x="1379" y="2103"/>
              <a:ext cx="179" cy="19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6902" name="Line 11"/>
            <p:cNvSpPr>
              <a:spLocks noChangeShapeType="1"/>
            </p:cNvSpPr>
            <p:nvPr/>
          </p:nvSpPr>
          <p:spPr bwMode="auto">
            <a:xfrm flipH="1">
              <a:off x="1474" y="1698"/>
              <a:ext cx="294" cy="3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6869" name="Group 1"/>
          <p:cNvGrpSpPr>
            <a:grpSpLocks/>
          </p:cNvGrpSpPr>
          <p:nvPr/>
        </p:nvGrpSpPr>
        <p:grpSpPr bwMode="auto">
          <a:xfrm>
            <a:off x="2554288" y="2060575"/>
            <a:ext cx="2147887" cy="3182938"/>
            <a:chOff x="2554288" y="2060575"/>
            <a:chExt cx="2147887" cy="3182938"/>
          </a:xfrm>
        </p:grpSpPr>
        <p:sp>
          <p:nvSpPr>
            <p:cNvPr id="36891" name="Oval 13"/>
            <p:cNvSpPr>
              <a:spLocks noChangeArrowheads="1"/>
            </p:cNvSpPr>
            <p:nvPr/>
          </p:nvSpPr>
          <p:spPr bwMode="auto">
            <a:xfrm>
              <a:off x="4416425" y="2060575"/>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6892" name="Oval 14"/>
            <p:cNvSpPr>
              <a:spLocks noChangeArrowheads="1"/>
            </p:cNvSpPr>
            <p:nvPr/>
          </p:nvSpPr>
          <p:spPr bwMode="auto">
            <a:xfrm>
              <a:off x="3995738" y="2708275"/>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6893" name="Line 15"/>
            <p:cNvSpPr>
              <a:spLocks noChangeShapeType="1"/>
            </p:cNvSpPr>
            <p:nvPr/>
          </p:nvSpPr>
          <p:spPr bwMode="auto">
            <a:xfrm flipH="1">
              <a:off x="4211638" y="2327275"/>
              <a:ext cx="257175"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4" name="Oval 26"/>
            <p:cNvSpPr>
              <a:spLocks noChangeArrowheads="1"/>
            </p:cNvSpPr>
            <p:nvPr/>
          </p:nvSpPr>
          <p:spPr bwMode="auto">
            <a:xfrm>
              <a:off x="3490913" y="3500438"/>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36895" name="Line 27"/>
            <p:cNvSpPr>
              <a:spLocks noChangeShapeType="1"/>
            </p:cNvSpPr>
            <p:nvPr/>
          </p:nvSpPr>
          <p:spPr bwMode="auto">
            <a:xfrm flipH="1">
              <a:off x="3708400" y="2974975"/>
              <a:ext cx="328613" cy="525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6" name="Oval 28"/>
            <p:cNvSpPr>
              <a:spLocks noChangeArrowheads="1"/>
            </p:cNvSpPr>
            <p:nvPr/>
          </p:nvSpPr>
          <p:spPr bwMode="auto">
            <a:xfrm>
              <a:off x="3059113" y="4149725"/>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36897" name="Line 29"/>
            <p:cNvSpPr>
              <a:spLocks noChangeShapeType="1"/>
            </p:cNvSpPr>
            <p:nvPr/>
          </p:nvSpPr>
          <p:spPr bwMode="auto">
            <a:xfrm flipH="1">
              <a:off x="3275013" y="3768725"/>
              <a:ext cx="257175"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8" name="Oval 30"/>
            <p:cNvSpPr>
              <a:spLocks noChangeArrowheads="1"/>
            </p:cNvSpPr>
            <p:nvPr/>
          </p:nvSpPr>
          <p:spPr bwMode="auto">
            <a:xfrm>
              <a:off x="2554288" y="4941888"/>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36899" name="Line 31"/>
            <p:cNvSpPr>
              <a:spLocks noChangeShapeType="1"/>
            </p:cNvSpPr>
            <p:nvPr/>
          </p:nvSpPr>
          <p:spPr bwMode="auto">
            <a:xfrm flipH="1">
              <a:off x="2771775" y="4416425"/>
              <a:ext cx="328613" cy="525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6870" name="Group 2"/>
          <p:cNvGrpSpPr>
            <a:grpSpLocks/>
          </p:cNvGrpSpPr>
          <p:nvPr/>
        </p:nvGrpSpPr>
        <p:grpSpPr bwMode="auto">
          <a:xfrm>
            <a:off x="5148263" y="2047875"/>
            <a:ext cx="3392487" cy="2978150"/>
            <a:chOff x="5148263" y="2170113"/>
            <a:chExt cx="3222625" cy="2855912"/>
          </a:xfrm>
        </p:grpSpPr>
        <p:sp>
          <p:nvSpPr>
            <p:cNvPr id="36874" name="Oval 32"/>
            <p:cNvSpPr>
              <a:spLocks noChangeArrowheads="1"/>
            </p:cNvSpPr>
            <p:nvPr/>
          </p:nvSpPr>
          <p:spPr bwMode="auto">
            <a:xfrm>
              <a:off x="6915150" y="2170113"/>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6875" name="Oval 33"/>
            <p:cNvSpPr>
              <a:spLocks noChangeArrowheads="1"/>
            </p:cNvSpPr>
            <p:nvPr/>
          </p:nvSpPr>
          <p:spPr bwMode="auto">
            <a:xfrm>
              <a:off x="6057900" y="2981325"/>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6876" name="Line 34"/>
            <p:cNvSpPr>
              <a:spLocks noChangeShapeType="1"/>
            </p:cNvSpPr>
            <p:nvPr/>
          </p:nvSpPr>
          <p:spPr bwMode="auto">
            <a:xfrm flipH="1">
              <a:off x="6281738" y="2438400"/>
              <a:ext cx="669925" cy="542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7" name="Oval 35"/>
            <p:cNvSpPr>
              <a:spLocks noChangeArrowheads="1"/>
            </p:cNvSpPr>
            <p:nvPr/>
          </p:nvSpPr>
          <p:spPr bwMode="auto">
            <a:xfrm>
              <a:off x="7596188" y="29972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36878" name="Line 36"/>
            <p:cNvSpPr>
              <a:spLocks noChangeShapeType="1"/>
            </p:cNvSpPr>
            <p:nvPr/>
          </p:nvSpPr>
          <p:spPr bwMode="auto">
            <a:xfrm>
              <a:off x="7159625" y="2455863"/>
              <a:ext cx="509588"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9" name="Oval 37"/>
            <p:cNvSpPr>
              <a:spLocks noChangeArrowheads="1"/>
            </p:cNvSpPr>
            <p:nvPr/>
          </p:nvSpPr>
          <p:spPr bwMode="auto">
            <a:xfrm>
              <a:off x="5605463" y="386556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36880" name="Oval 38"/>
            <p:cNvSpPr>
              <a:spLocks noChangeArrowheads="1"/>
            </p:cNvSpPr>
            <p:nvPr/>
          </p:nvSpPr>
          <p:spPr bwMode="auto">
            <a:xfrm>
              <a:off x="6462713" y="386556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36881" name="Oval 39"/>
            <p:cNvSpPr>
              <a:spLocks noChangeArrowheads="1"/>
            </p:cNvSpPr>
            <p:nvPr/>
          </p:nvSpPr>
          <p:spPr bwMode="auto">
            <a:xfrm>
              <a:off x="7229475" y="389255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F</a:t>
              </a:r>
            </a:p>
          </p:txBody>
        </p:sp>
        <p:sp>
          <p:nvSpPr>
            <p:cNvPr id="36882" name="Oval 40"/>
            <p:cNvSpPr>
              <a:spLocks noChangeArrowheads="1"/>
            </p:cNvSpPr>
            <p:nvPr/>
          </p:nvSpPr>
          <p:spPr bwMode="auto">
            <a:xfrm>
              <a:off x="8086725" y="389255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G</a:t>
              </a:r>
            </a:p>
          </p:txBody>
        </p:sp>
        <p:sp>
          <p:nvSpPr>
            <p:cNvPr id="36883" name="Line 41"/>
            <p:cNvSpPr>
              <a:spLocks noChangeShapeType="1"/>
            </p:cNvSpPr>
            <p:nvPr/>
          </p:nvSpPr>
          <p:spPr bwMode="auto">
            <a:xfrm flipH="1">
              <a:off x="5753100" y="3268663"/>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4" name="Line 42"/>
            <p:cNvSpPr>
              <a:spLocks noChangeShapeType="1"/>
            </p:cNvSpPr>
            <p:nvPr/>
          </p:nvSpPr>
          <p:spPr bwMode="auto">
            <a:xfrm>
              <a:off x="6261100" y="3252788"/>
              <a:ext cx="304800"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5" name="Line 43"/>
            <p:cNvSpPr>
              <a:spLocks noChangeShapeType="1"/>
            </p:cNvSpPr>
            <p:nvPr/>
          </p:nvSpPr>
          <p:spPr bwMode="auto">
            <a:xfrm flipH="1">
              <a:off x="7364413" y="3268663"/>
              <a:ext cx="276225" cy="623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6" name="Line 44"/>
            <p:cNvSpPr>
              <a:spLocks noChangeShapeType="1"/>
            </p:cNvSpPr>
            <p:nvPr/>
          </p:nvSpPr>
          <p:spPr bwMode="auto">
            <a:xfrm>
              <a:off x="7827963" y="3268663"/>
              <a:ext cx="334962"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7" name="Oval 45"/>
            <p:cNvSpPr>
              <a:spLocks noChangeArrowheads="1"/>
            </p:cNvSpPr>
            <p:nvPr/>
          </p:nvSpPr>
          <p:spPr bwMode="auto">
            <a:xfrm>
              <a:off x="5148263" y="47244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H</a:t>
              </a:r>
            </a:p>
          </p:txBody>
        </p:sp>
        <p:sp>
          <p:nvSpPr>
            <p:cNvPr id="36888" name="Oval 46"/>
            <p:cNvSpPr>
              <a:spLocks noChangeArrowheads="1"/>
            </p:cNvSpPr>
            <p:nvPr/>
          </p:nvSpPr>
          <p:spPr bwMode="auto">
            <a:xfrm>
              <a:off x="6005513" y="47244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I</a:t>
              </a:r>
            </a:p>
          </p:txBody>
        </p:sp>
        <p:sp>
          <p:nvSpPr>
            <p:cNvPr id="36889" name="Line 47"/>
            <p:cNvSpPr>
              <a:spLocks noChangeShapeType="1"/>
            </p:cNvSpPr>
            <p:nvPr/>
          </p:nvSpPr>
          <p:spPr bwMode="auto">
            <a:xfrm flipH="1">
              <a:off x="5295900" y="4127500"/>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0" name="Line 48"/>
            <p:cNvSpPr>
              <a:spLocks noChangeShapeType="1"/>
            </p:cNvSpPr>
            <p:nvPr/>
          </p:nvSpPr>
          <p:spPr bwMode="auto">
            <a:xfrm>
              <a:off x="5795963" y="4149725"/>
              <a:ext cx="312737" cy="587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6871" name="AutoShape 49">
            <a:hlinkClick r:id="" action="ppaction://hlinkshowjump?jump=lastslideviewed" highlightClick="1"/>
          </p:cNvPr>
          <p:cNvSpPr>
            <a:spLocks noChangeArrowheads="1"/>
          </p:cNvSpPr>
          <p:nvPr/>
        </p:nvSpPr>
        <p:spPr bwMode="auto">
          <a:xfrm>
            <a:off x="8316913" y="6165850"/>
            <a:ext cx="358775" cy="358775"/>
          </a:xfrm>
          <a:prstGeom prst="actionButtonForwardNex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36872" name="TextBox 1"/>
          <p:cNvSpPr txBox="1">
            <a:spLocks noChangeArrowheads="1"/>
          </p:cNvSpPr>
          <p:nvPr/>
        </p:nvSpPr>
        <p:spPr bwMode="auto">
          <a:xfrm>
            <a:off x="2278063" y="5646738"/>
            <a:ext cx="2424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t>Skewed Binary Tree</a:t>
            </a:r>
            <a:endParaRPr lang="en-IN" altLang="en-US"/>
          </a:p>
        </p:txBody>
      </p:sp>
      <p:sp>
        <p:nvSpPr>
          <p:cNvPr id="36873" name="TextBox 38"/>
          <p:cNvSpPr txBox="1">
            <a:spLocks noChangeArrowheads="1"/>
          </p:cNvSpPr>
          <p:nvPr/>
        </p:nvSpPr>
        <p:spPr bwMode="auto">
          <a:xfrm>
            <a:off x="5484813" y="5635625"/>
            <a:ext cx="2990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t>Complete Binary Tree</a:t>
            </a:r>
            <a:endParaRPr lang="en-IN" altLang="en-US"/>
          </a:p>
        </p:txBody>
      </p:sp>
    </p:spTree>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4213" y="347663"/>
            <a:ext cx="7980362" cy="701675"/>
          </a:xfrm>
        </p:spPr>
        <p:txBody>
          <a:bodyPr/>
          <a:lstStyle/>
          <a:p>
            <a:pPr eaLnBrk="1" hangingPunct="1"/>
            <a:r>
              <a:rPr lang="en-US" altLang="zh-TW"/>
              <a:t>The Properties of Binary Trees</a:t>
            </a:r>
          </a:p>
        </p:txBody>
      </p:sp>
      <p:sp>
        <p:nvSpPr>
          <p:cNvPr id="37891" name="Rectangle 3"/>
          <p:cNvSpPr>
            <a:spLocks noGrp="1" noChangeArrowheads="1"/>
          </p:cNvSpPr>
          <p:nvPr>
            <p:ph type="body" idx="1"/>
          </p:nvPr>
        </p:nvSpPr>
        <p:spPr bwMode="auto">
          <a:xfrm>
            <a:off x="685799" y="1190625"/>
            <a:ext cx="8058807"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just" eaLnBrk="1" hangingPunct="1">
              <a:lnSpc>
                <a:spcPct val="80000"/>
              </a:lnSpc>
              <a:buNone/>
            </a:pPr>
            <a:r>
              <a:rPr lang="en-US" altLang="zh-TW" sz="2800" b="1" dirty="0"/>
              <a:t>Lemma 5.2</a:t>
            </a:r>
            <a:r>
              <a:rPr lang="en-US" altLang="zh-TW" sz="2800" dirty="0"/>
              <a:t> [Maximum number of nodes]</a:t>
            </a:r>
          </a:p>
          <a:p>
            <a:pPr marL="990600" lvl="1" indent="-533400" algn="just" eaLnBrk="1" hangingPunct="1">
              <a:lnSpc>
                <a:spcPct val="80000"/>
              </a:lnSpc>
              <a:buFontTx/>
              <a:buAutoNum type="arabicParenR"/>
            </a:pPr>
            <a:r>
              <a:rPr lang="en-US" altLang="zh-TW" sz="2400" dirty="0"/>
              <a:t>The maximum number of nodes on level </a:t>
            </a:r>
            <a:r>
              <a:rPr lang="en-US" altLang="zh-TW" sz="2400" dirty="0" err="1">
                <a:latin typeface="Arial" panose="020B0604020202020204" pitchFamily="34" charset="0"/>
              </a:rPr>
              <a:t>i</a:t>
            </a:r>
            <a:r>
              <a:rPr lang="en-US" altLang="zh-TW" sz="2400" dirty="0">
                <a:latin typeface="Arial" panose="020B0604020202020204" pitchFamily="34" charset="0"/>
              </a:rPr>
              <a:t> </a:t>
            </a:r>
            <a:r>
              <a:rPr lang="en-US" altLang="zh-TW" sz="2400" dirty="0"/>
              <a:t>of a binary tree is </a:t>
            </a:r>
            <a:r>
              <a:rPr lang="en-US" altLang="zh-TW" sz="2400" dirty="0">
                <a:solidFill>
                  <a:srgbClr val="FF0000"/>
                </a:solidFill>
                <a:latin typeface="Arial" panose="020B0604020202020204" pitchFamily="34" charset="0"/>
              </a:rPr>
              <a:t>2</a:t>
            </a:r>
            <a:r>
              <a:rPr lang="en-US" altLang="zh-TW" sz="2400" baseline="30000" dirty="0">
                <a:solidFill>
                  <a:srgbClr val="FF0000"/>
                </a:solidFill>
                <a:latin typeface="Arial" panose="020B0604020202020204" pitchFamily="34" charset="0"/>
              </a:rPr>
              <a:t>i-1</a:t>
            </a:r>
            <a:r>
              <a:rPr lang="en-US" altLang="zh-TW" sz="2400" dirty="0">
                <a:latin typeface="Arial" panose="020B0604020202020204" pitchFamily="34" charset="0"/>
              </a:rPr>
              <a:t>, </a:t>
            </a:r>
            <a:r>
              <a:rPr lang="en-US" altLang="zh-TW" sz="2400" dirty="0" err="1">
                <a:latin typeface="Arial" panose="020B0604020202020204" pitchFamily="34" charset="0"/>
              </a:rPr>
              <a:t>i</a:t>
            </a:r>
            <a:r>
              <a:rPr lang="en-US" altLang="zh-TW" sz="2400" dirty="0">
                <a:latin typeface="Arial" panose="020B0604020202020204" pitchFamily="34" charset="0"/>
              </a:rPr>
              <a:t> ≥ 1.</a:t>
            </a:r>
          </a:p>
          <a:p>
            <a:pPr marL="990600" lvl="1" indent="-533400" algn="just" eaLnBrk="1" hangingPunct="1">
              <a:lnSpc>
                <a:spcPct val="80000"/>
              </a:lnSpc>
              <a:buFontTx/>
              <a:buAutoNum type="arabicParenR"/>
            </a:pPr>
            <a:r>
              <a:rPr lang="en-US" altLang="zh-TW" sz="2400" dirty="0"/>
              <a:t>The maximum number of nodes in a binary tree of depth </a:t>
            </a:r>
            <a:r>
              <a:rPr lang="en-US" altLang="zh-TW" sz="2400" dirty="0">
                <a:latin typeface="Arial" panose="020B0604020202020204" pitchFamily="34" charset="0"/>
              </a:rPr>
              <a:t>k</a:t>
            </a:r>
            <a:r>
              <a:rPr lang="en-US" altLang="zh-TW" sz="2400" dirty="0"/>
              <a:t> is </a:t>
            </a:r>
            <a:r>
              <a:rPr lang="en-US" altLang="zh-TW" sz="2400" dirty="0">
                <a:solidFill>
                  <a:srgbClr val="FF0000"/>
                </a:solidFill>
                <a:latin typeface="Arial" panose="020B0604020202020204" pitchFamily="34" charset="0"/>
              </a:rPr>
              <a:t>2</a:t>
            </a:r>
            <a:r>
              <a:rPr lang="en-US" altLang="zh-TW" sz="2400" baseline="30000" dirty="0">
                <a:solidFill>
                  <a:srgbClr val="FF0000"/>
                </a:solidFill>
                <a:latin typeface="Arial" panose="020B0604020202020204" pitchFamily="34" charset="0"/>
              </a:rPr>
              <a:t>k</a:t>
            </a:r>
            <a:r>
              <a:rPr lang="en-US" altLang="zh-TW" sz="2400" dirty="0">
                <a:solidFill>
                  <a:srgbClr val="FF0000"/>
                </a:solidFill>
                <a:latin typeface="Arial" panose="020B0604020202020204" pitchFamily="34" charset="0"/>
              </a:rPr>
              <a:t> – 1</a:t>
            </a:r>
            <a:r>
              <a:rPr lang="en-US" altLang="zh-TW" sz="2400" dirty="0">
                <a:latin typeface="Arial" panose="020B0604020202020204" pitchFamily="34" charset="0"/>
              </a:rPr>
              <a:t>, k ≥ 1</a:t>
            </a:r>
            <a:r>
              <a:rPr lang="en-US" altLang="zh-TW" sz="2400" dirty="0"/>
              <a:t>.</a:t>
            </a:r>
          </a:p>
          <a:p>
            <a:pPr marL="609600" indent="-609600" algn="just" eaLnBrk="1" hangingPunct="1">
              <a:lnSpc>
                <a:spcPct val="80000"/>
              </a:lnSpc>
              <a:buFont typeface="Wingdings" panose="05000000000000000000" pitchFamily="2" charset="2"/>
              <a:buNone/>
            </a:pPr>
            <a:endParaRPr lang="en-US" altLang="zh-TW" sz="2800" dirty="0"/>
          </a:p>
          <a:p>
            <a:pPr marL="990600" lvl="1" indent="-533400" algn="just" eaLnBrk="1" hangingPunct="1">
              <a:lnSpc>
                <a:spcPct val="80000"/>
              </a:lnSpc>
            </a:pPr>
            <a:endParaRPr lang="en-US" altLang="zh-TW" dirty="0"/>
          </a:p>
        </p:txBody>
      </p:sp>
      <p:grpSp>
        <p:nvGrpSpPr>
          <p:cNvPr id="4" name="Group 2">
            <a:extLst>
              <a:ext uri="{FF2B5EF4-FFF2-40B4-BE49-F238E27FC236}">
                <a16:creationId xmlns:a16="http://schemas.microsoft.com/office/drawing/2014/main" id="{49A30AF2-1458-45ED-B68E-B4897467A56F}"/>
              </a:ext>
            </a:extLst>
          </p:cNvPr>
          <p:cNvGrpSpPr>
            <a:grpSpLocks noChangeAspect="1"/>
          </p:cNvGrpSpPr>
          <p:nvPr/>
        </p:nvGrpSpPr>
        <p:grpSpPr bwMode="auto">
          <a:xfrm>
            <a:off x="1033219" y="3172805"/>
            <a:ext cx="2983757" cy="2628000"/>
            <a:chOff x="5148263" y="2170113"/>
            <a:chExt cx="3222625" cy="2855912"/>
          </a:xfrm>
        </p:grpSpPr>
        <p:sp>
          <p:nvSpPr>
            <p:cNvPr id="5" name="Oval 32">
              <a:extLst>
                <a:ext uri="{FF2B5EF4-FFF2-40B4-BE49-F238E27FC236}">
                  <a16:creationId xmlns:a16="http://schemas.microsoft.com/office/drawing/2014/main" id="{E44E5DC2-4FC9-4DDD-AAC5-A8EF4826EE63}"/>
                </a:ext>
              </a:extLst>
            </p:cNvPr>
            <p:cNvSpPr>
              <a:spLocks noChangeArrowheads="1"/>
            </p:cNvSpPr>
            <p:nvPr/>
          </p:nvSpPr>
          <p:spPr bwMode="auto">
            <a:xfrm>
              <a:off x="6915150" y="2170113"/>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dirty="0"/>
                <a:t>A</a:t>
              </a:r>
            </a:p>
          </p:txBody>
        </p:sp>
        <p:sp>
          <p:nvSpPr>
            <p:cNvPr id="6" name="Oval 33">
              <a:extLst>
                <a:ext uri="{FF2B5EF4-FFF2-40B4-BE49-F238E27FC236}">
                  <a16:creationId xmlns:a16="http://schemas.microsoft.com/office/drawing/2014/main" id="{1F256D65-4790-42C9-AF93-E79CDE44BF8A}"/>
                </a:ext>
              </a:extLst>
            </p:cNvPr>
            <p:cNvSpPr>
              <a:spLocks noChangeArrowheads="1"/>
            </p:cNvSpPr>
            <p:nvPr/>
          </p:nvSpPr>
          <p:spPr bwMode="auto">
            <a:xfrm>
              <a:off x="6057900" y="2981325"/>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7" name="Line 34">
              <a:extLst>
                <a:ext uri="{FF2B5EF4-FFF2-40B4-BE49-F238E27FC236}">
                  <a16:creationId xmlns:a16="http://schemas.microsoft.com/office/drawing/2014/main" id="{6965581D-DD82-410A-B195-7C7131A79D95}"/>
                </a:ext>
              </a:extLst>
            </p:cNvPr>
            <p:cNvSpPr>
              <a:spLocks noChangeShapeType="1"/>
            </p:cNvSpPr>
            <p:nvPr/>
          </p:nvSpPr>
          <p:spPr bwMode="auto">
            <a:xfrm flipH="1">
              <a:off x="6281738" y="2438400"/>
              <a:ext cx="669925" cy="542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Oval 35">
              <a:extLst>
                <a:ext uri="{FF2B5EF4-FFF2-40B4-BE49-F238E27FC236}">
                  <a16:creationId xmlns:a16="http://schemas.microsoft.com/office/drawing/2014/main" id="{A32B54B5-48D7-4B01-AB1D-4BC6A80FD1D3}"/>
                </a:ext>
              </a:extLst>
            </p:cNvPr>
            <p:cNvSpPr>
              <a:spLocks noChangeArrowheads="1"/>
            </p:cNvSpPr>
            <p:nvPr/>
          </p:nvSpPr>
          <p:spPr bwMode="auto">
            <a:xfrm>
              <a:off x="7596188" y="29972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dirty="0"/>
                <a:t>C</a:t>
              </a:r>
            </a:p>
          </p:txBody>
        </p:sp>
        <p:sp>
          <p:nvSpPr>
            <p:cNvPr id="9" name="Line 36">
              <a:extLst>
                <a:ext uri="{FF2B5EF4-FFF2-40B4-BE49-F238E27FC236}">
                  <a16:creationId xmlns:a16="http://schemas.microsoft.com/office/drawing/2014/main" id="{88A79D1C-C274-4197-8F61-00643DFAEC0B}"/>
                </a:ext>
              </a:extLst>
            </p:cNvPr>
            <p:cNvSpPr>
              <a:spLocks noChangeShapeType="1"/>
            </p:cNvSpPr>
            <p:nvPr/>
          </p:nvSpPr>
          <p:spPr bwMode="auto">
            <a:xfrm>
              <a:off x="7159625" y="2455863"/>
              <a:ext cx="509588"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Oval 37">
              <a:extLst>
                <a:ext uri="{FF2B5EF4-FFF2-40B4-BE49-F238E27FC236}">
                  <a16:creationId xmlns:a16="http://schemas.microsoft.com/office/drawing/2014/main" id="{9864154E-D5AB-4D17-81A4-7C12B8BB14A7}"/>
                </a:ext>
              </a:extLst>
            </p:cNvPr>
            <p:cNvSpPr>
              <a:spLocks noChangeArrowheads="1"/>
            </p:cNvSpPr>
            <p:nvPr/>
          </p:nvSpPr>
          <p:spPr bwMode="auto">
            <a:xfrm>
              <a:off x="5605463" y="386556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11" name="Oval 38">
              <a:extLst>
                <a:ext uri="{FF2B5EF4-FFF2-40B4-BE49-F238E27FC236}">
                  <a16:creationId xmlns:a16="http://schemas.microsoft.com/office/drawing/2014/main" id="{5B4E67C9-4F47-4EF8-A95A-9A744A9E74D9}"/>
                </a:ext>
              </a:extLst>
            </p:cNvPr>
            <p:cNvSpPr>
              <a:spLocks noChangeArrowheads="1"/>
            </p:cNvSpPr>
            <p:nvPr/>
          </p:nvSpPr>
          <p:spPr bwMode="auto">
            <a:xfrm>
              <a:off x="6462713" y="386556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12" name="Oval 39">
              <a:extLst>
                <a:ext uri="{FF2B5EF4-FFF2-40B4-BE49-F238E27FC236}">
                  <a16:creationId xmlns:a16="http://schemas.microsoft.com/office/drawing/2014/main" id="{D99AE53F-AF74-496C-B702-65E4E8A0E5F7}"/>
                </a:ext>
              </a:extLst>
            </p:cNvPr>
            <p:cNvSpPr>
              <a:spLocks noChangeArrowheads="1"/>
            </p:cNvSpPr>
            <p:nvPr/>
          </p:nvSpPr>
          <p:spPr bwMode="auto">
            <a:xfrm>
              <a:off x="7229475" y="389255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F</a:t>
              </a:r>
            </a:p>
          </p:txBody>
        </p:sp>
        <p:sp>
          <p:nvSpPr>
            <p:cNvPr id="13" name="Oval 40">
              <a:extLst>
                <a:ext uri="{FF2B5EF4-FFF2-40B4-BE49-F238E27FC236}">
                  <a16:creationId xmlns:a16="http://schemas.microsoft.com/office/drawing/2014/main" id="{13FEAAC1-0265-4124-8240-1C1FEB6408A8}"/>
                </a:ext>
              </a:extLst>
            </p:cNvPr>
            <p:cNvSpPr>
              <a:spLocks noChangeArrowheads="1"/>
            </p:cNvSpPr>
            <p:nvPr/>
          </p:nvSpPr>
          <p:spPr bwMode="auto">
            <a:xfrm>
              <a:off x="8086725" y="389255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G</a:t>
              </a:r>
            </a:p>
          </p:txBody>
        </p:sp>
        <p:sp>
          <p:nvSpPr>
            <p:cNvPr id="14" name="Line 41">
              <a:extLst>
                <a:ext uri="{FF2B5EF4-FFF2-40B4-BE49-F238E27FC236}">
                  <a16:creationId xmlns:a16="http://schemas.microsoft.com/office/drawing/2014/main" id="{1AEAB461-DAC8-467E-B8CB-90A564F1E274}"/>
                </a:ext>
              </a:extLst>
            </p:cNvPr>
            <p:cNvSpPr>
              <a:spLocks noChangeShapeType="1"/>
            </p:cNvSpPr>
            <p:nvPr/>
          </p:nvSpPr>
          <p:spPr bwMode="auto">
            <a:xfrm flipH="1">
              <a:off x="5753100" y="3268663"/>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42">
              <a:extLst>
                <a:ext uri="{FF2B5EF4-FFF2-40B4-BE49-F238E27FC236}">
                  <a16:creationId xmlns:a16="http://schemas.microsoft.com/office/drawing/2014/main" id="{C951B45B-F3CF-48B6-B384-7F95C997E975}"/>
                </a:ext>
              </a:extLst>
            </p:cNvPr>
            <p:cNvSpPr>
              <a:spLocks noChangeShapeType="1"/>
            </p:cNvSpPr>
            <p:nvPr/>
          </p:nvSpPr>
          <p:spPr bwMode="auto">
            <a:xfrm>
              <a:off x="6261100" y="3252788"/>
              <a:ext cx="304800"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43">
              <a:extLst>
                <a:ext uri="{FF2B5EF4-FFF2-40B4-BE49-F238E27FC236}">
                  <a16:creationId xmlns:a16="http://schemas.microsoft.com/office/drawing/2014/main" id="{057EED4D-C111-41AD-9A0B-A9FFF3F66415}"/>
                </a:ext>
              </a:extLst>
            </p:cNvPr>
            <p:cNvSpPr>
              <a:spLocks noChangeShapeType="1"/>
            </p:cNvSpPr>
            <p:nvPr/>
          </p:nvSpPr>
          <p:spPr bwMode="auto">
            <a:xfrm flipH="1">
              <a:off x="7364413" y="3268663"/>
              <a:ext cx="276225" cy="623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44">
              <a:extLst>
                <a:ext uri="{FF2B5EF4-FFF2-40B4-BE49-F238E27FC236}">
                  <a16:creationId xmlns:a16="http://schemas.microsoft.com/office/drawing/2014/main" id="{9726C594-41A7-45FC-B003-9D604760D48C}"/>
                </a:ext>
              </a:extLst>
            </p:cNvPr>
            <p:cNvSpPr>
              <a:spLocks noChangeShapeType="1"/>
            </p:cNvSpPr>
            <p:nvPr/>
          </p:nvSpPr>
          <p:spPr bwMode="auto">
            <a:xfrm>
              <a:off x="7827963" y="3268663"/>
              <a:ext cx="334962"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Oval 45">
              <a:extLst>
                <a:ext uri="{FF2B5EF4-FFF2-40B4-BE49-F238E27FC236}">
                  <a16:creationId xmlns:a16="http://schemas.microsoft.com/office/drawing/2014/main" id="{E934D9F8-E56A-4A81-9DE5-DD7856B7CE53}"/>
                </a:ext>
              </a:extLst>
            </p:cNvPr>
            <p:cNvSpPr>
              <a:spLocks noChangeArrowheads="1"/>
            </p:cNvSpPr>
            <p:nvPr/>
          </p:nvSpPr>
          <p:spPr bwMode="auto">
            <a:xfrm>
              <a:off x="5148263" y="47244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H</a:t>
              </a:r>
            </a:p>
          </p:txBody>
        </p:sp>
        <p:sp>
          <p:nvSpPr>
            <p:cNvPr id="19" name="Oval 46">
              <a:extLst>
                <a:ext uri="{FF2B5EF4-FFF2-40B4-BE49-F238E27FC236}">
                  <a16:creationId xmlns:a16="http://schemas.microsoft.com/office/drawing/2014/main" id="{D82D3BC2-8800-4D50-AA42-F10F4EE9E92D}"/>
                </a:ext>
              </a:extLst>
            </p:cNvPr>
            <p:cNvSpPr>
              <a:spLocks noChangeArrowheads="1"/>
            </p:cNvSpPr>
            <p:nvPr/>
          </p:nvSpPr>
          <p:spPr bwMode="auto">
            <a:xfrm>
              <a:off x="6005513" y="47244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I</a:t>
              </a:r>
            </a:p>
          </p:txBody>
        </p:sp>
        <p:sp>
          <p:nvSpPr>
            <p:cNvPr id="20" name="Line 47">
              <a:extLst>
                <a:ext uri="{FF2B5EF4-FFF2-40B4-BE49-F238E27FC236}">
                  <a16:creationId xmlns:a16="http://schemas.microsoft.com/office/drawing/2014/main" id="{A4CC0997-7F8B-4393-B9DF-DDA094C8CF02}"/>
                </a:ext>
              </a:extLst>
            </p:cNvPr>
            <p:cNvSpPr>
              <a:spLocks noChangeShapeType="1"/>
            </p:cNvSpPr>
            <p:nvPr/>
          </p:nvSpPr>
          <p:spPr bwMode="auto">
            <a:xfrm flipH="1">
              <a:off x="5295900" y="4127500"/>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48">
              <a:extLst>
                <a:ext uri="{FF2B5EF4-FFF2-40B4-BE49-F238E27FC236}">
                  <a16:creationId xmlns:a16="http://schemas.microsoft.com/office/drawing/2014/main" id="{0F57ED21-F11A-4AE4-A872-05348F2E7ECC}"/>
                </a:ext>
              </a:extLst>
            </p:cNvPr>
            <p:cNvSpPr>
              <a:spLocks noChangeShapeType="1"/>
            </p:cNvSpPr>
            <p:nvPr/>
          </p:nvSpPr>
          <p:spPr bwMode="auto">
            <a:xfrm>
              <a:off x="5795963" y="4149725"/>
              <a:ext cx="312737" cy="587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2" name="Text Box 32">
            <a:extLst>
              <a:ext uri="{FF2B5EF4-FFF2-40B4-BE49-F238E27FC236}">
                <a16:creationId xmlns:a16="http://schemas.microsoft.com/office/drawing/2014/main" id="{1F5D4EAC-D268-4098-9E45-B37BE8EA25A3}"/>
              </a:ext>
            </a:extLst>
          </p:cNvPr>
          <p:cNvSpPr txBox="1">
            <a:spLocks noChangeArrowheads="1"/>
          </p:cNvSpPr>
          <p:nvPr/>
        </p:nvSpPr>
        <p:spPr bwMode="auto">
          <a:xfrm>
            <a:off x="4375943" y="6272760"/>
            <a:ext cx="784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dirty="0"/>
              <a:t>Level</a:t>
            </a:r>
          </a:p>
        </p:txBody>
      </p:sp>
      <p:sp>
        <p:nvSpPr>
          <p:cNvPr id="23" name="Text Box 33">
            <a:extLst>
              <a:ext uri="{FF2B5EF4-FFF2-40B4-BE49-F238E27FC236}">
                <a16:creationId xmlns:a16="http://schemas.microsoft.com/office/drawing/2014/main" id="{6587DA53-EE76-4963-ABB6-0FADC8DE547F}"/>
              </a:ext>
            </a:extLst>
          </p:cNvPr>
          <p:cNvSpPr txBox="1">
            <a:spLocks noChangeArrowheads="1"/>
          </p:cNvSpPr>
          <p:nvPr/>
        </p:nvSpPr>
        <p:spPr bwMode="auto">
          <a:xfrm>
            <a:off x="4554475" y="3123846"/>
            <a:ext cx="392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dirty="0"/>
              <a:t>1</a:t>
            </a:r>
          </a:p>
        </p:txBody>
      </p:sp>
      <p:sp>
        <p:nvSpPr>
          <p:cNvPr id="24" name="Text Box 34">
            <a:extLst>
              <a:ext uri="{FF2B5EF4-FFF2-40B4-BE49-F238E27FC236}">
                <a16:creationId xmlns:a16="http://schemas.microsoft.com/office/drawing/2014/main" id="{38518739-A282-4315-B213-5F32DCFB128B}"/>
              </a:ext>
            </a:extLst>
          </p:cNvPr>
          <p:cNvSpPr txBox="1">
            <a:spLocks noChangeArrowheads="1"/>
          </p:cNvSpPr>
          <p:nvPr/>
        </p:nvSpPr>
        <p:spPr bwMode="auto">
          <a:xfrm>
            <a:off x="4536001" y="3837477"/>
            <a:ext cx="392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dirty="0"/>
              <a:t>2</a:t>
            </a:r>
          </a:p>
        </p:txBody>
      </p:sp>
      <p:sp>
        <p:nvSpPr>
          <p:cNvPr id="25" name="Text Box 35">
            <a:extLst>
              <a:ext uri="{FF2B5EF4-FFF2-40B4-BE49-F238E27FC236}">
                <a16:creationId xmlns:a16="http://schemas.microsoft.com/office/drawing/2014/main" id="{DDCEE6C2-8B2D-48A5-8D80-A4B0FEC1CAC7}"/>
              </a:ext>
            </a:extLst>
          </p:cNvPr>
          <p:cNvSpPr txBox="1">
            <a:spLocks noChangeArrowheads="1"/>
          </p:cNvSpPr>
          <p:nvPr/>
        </p:nvSpPr>
        <p:spPr bwMode="auto">
          <a:xfrm>
            <a:off x="4541255" y="4741671"/>
            <a:ext cx="392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dirty="0"/>
              <a:t>3</a:t>
            </a:r>
          </a:p>
        </p:txBody>
      </p:sp>
      <p:sp>
        <p:nvSpPr>
          <p:cNvPr id="26" name="Text Box 36">
            <a:extLst>
              <a:ext uri="{FF2B5EF4-FFF2-40B4-BE49-F238E27FC236}">
                <a16:creationId xmlns:a16="http://schemas.microsoft.com/office/drawing/2014/main" id="{F970D49B-44E1-4F23-8F6E-3991430E2F29}"/>
              </a:ext>
            </a:extLst>
          </p:cNvPr>
          <p:cNvSpPr txBox="1">
            <a:spLocks noChangeArrowheads="1"/>
          </p:cNvSpPr>
          <p:nvPr/>
        </p:nvSpPr>
        <p:spPr bwMode="auto">
          <a:xfrm>
            <a:off x="4572000" y="5474293"/>
            <a:ext cx="3921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dirty="0"/>
              <a:t>4</a:t>
            </a:r>
          </a:p>
        </p:txBody>
      </p:sp>
      <p:grpSp>
        <p:nvGrpSpPr>
          <p:cNvPr id="27" name="Group 2">
            <a:extLst>
              <a:ext uri="{FF2B5EF4-FFF2-40B4-BE49-F238E27FC236}">
                <a16:creationId xmlns:a16="http://schemas.microsoft.com/office/drawing/2014/main" id="{D4EA04E1-8C3D-4E09-AEE2-59897921FDD6}"/>
              </a:ext>
            </a:extLst>
          </p:cNvPr>
          <p:cNvGrpSpPr>
            <a:grpSpLocks noChangeAspect="1"/>
          </p:cNvGrpSpPr>
          <p:nvPr/>
        </p:nvGrpSpPr>
        <p:grpSpPr bwMode="auto">
          <a:xfrm>
            <a:off x="5605830" y="3202780"/>
            <a:ext cx="2869085" cy="2585961"/>
            <a:chOff x="5272115" y="2170113"/>
            <a:chExt cx="3098773" cy="2810227"/>
          </a:xfrm>
        </p:grpSpPr>
        <p:sp>
          <p:nvSpPr>
            <p:cNvPr id="28" name="Oval 32">
              <a:extLst>
                <a:ext uri="{FF2B5EF4-FFF2-40B4-BE49-F238E27FC236}">
                  <a16:creationId xmlns:a16="http://schemas.microsoft.com/office/drawing/2014/main" id="{8AC0C26B-D0AA-4C52-9D17-6F0845E7B482}"/>
                </a:ext>
              </a:extLst>
            </p:cNvPr>
            <p:cNvSpPr>
              <a:spLocks noChangeArrowheads="1"/>
            </p:cNvSpPr>
            <p:nvPr/>
          </p:nvSpPr>
          <p:spPr bwMode="auto">
            <a:xfrm>
              <a:off x="6915150" y="2170113"/>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dirty="0"/>
                <a:t>A</a:t>
              </a:r>
            </a:p>
          </p:txBody>
        </p:sp>
        <p:sp>
          <p:nvSpPr>
            <p:cNvPr id="29" name="Oval 33">
              <a:extLst>
                <a:ext uri="{FF2B5EF4-FFF2-40B4-BE49-F238E27FC236}">
                  <a16:creationId xmlns:a16="http://schemas.microsoft.com/office/drawing/2014/main" id="{54687DD2-CB72-4EF4-B51D-DCC869B1084C}"/>
                </a:ext>
              </a:extLst>
            </p:cNvPr>
            <p:cNvSpPr>
              <a:spLocks noChangeArrowheads="1"/>
            </p:cNvSpPr>
            <p:nvPr/>
          </p:nvSpPr>
          <p:spPr bwMode="auto">
            <a:xfrm>
              <a:off x="6057900" y="2981325"/>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0" name="Line 34">
              <a:extLst>
                <a:ext uri="{FF2B5EF4-FFF2-40B4-BE49-F238E27FC236}">
                  <a16:creationId xmlns:a16="http://schemas.microsoft.com/office/drawing/2014/main" id="{7BBBA61C-C38C-48EE-9269-386D3A549087}"/>
                </a:ext>
              </a:extLst>
            </p:cNvPr>
            <p:cNvSpPr>
              <a:spLocks noChangeShapeType="1"/>
            </p:cNvSpPr>
            <p:nvPr/>
          </p:nvSpPr>
          <p:spPr bwMode="auto">
            <a:xfrm flipH="1">
              <a:off x="6281738" y="2438400"/>
              <a:ext cx="669925" cy="542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Oval 35">
              <a:extLst>
                <a:ext uri="{FF2B5EF4-FFF2-40B4-BE49-F238E27FC236}">
                  <a16:creationId xmlns:a16="http://schemas.microsoft.com/office/drawing/2014/main" id="{E7FF2A02-5687-4E28-BD53-5FF67CD58062}"/>
                </a:ext>
              </a:extLst>
            </p:cNvPr>
            <p:cNvSpPr>
              <a:spLocks noChangeArrowheads="1"/>
            </p:cNvSpPr>
            <p:nvPr/>
          </p:nvSpPr>
          <p:spPr bwMode="auto">
            <a:xfrm>
              <a:off x="7596188" y="29972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32" name="Line 36">
              <a:extLst>
                <a:ext uri="{FF2B5EF4-FFF2-40B4-BE49-F238E27FC236}">
                  <a16:creationId xmlns:a16="http://schemas.microsoft.com/office/drawing/2014/main" id="{11CAF742-F3E9-45D0-89B3-36C681B01825}"/>
                </a:ext>
              </a:extLst>
            </p:cNvPr>
            <p:cNvSpPr>
              <a:spLocks noChangeShapeType="1"/>
            </p:cNvSpPr>
            <p:nvPr/>
          </p:nvSpPr>
          <p:spPr bwMode="auto">
            <a:xfrm>
              <a:off x="7159625" y="2455863"/>
              <a:ext cx="509588"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Oval 37">
              <a:extLst>
                <a:ext uri="{FF2B5EF4-FFF2-40B4-BE49-F238E27FC236}">
                  <a16:creationId xmlns:a16="http://schemas.microsoft.com/office/drawing/2014/main" id="{E70B04D8-38AE-4284-82BB-A184E5B7DBB9}"/>
                </a:ext>
              </a:extLst>
            </p:cNvPr>
            <p:cNvSpPr>
              <a:spLocks noChangeArrowheads="1"/>
            </p:cNvSpPr>
            <p:nvPr/>
          </p:nvSpPr>
          <p:spPr bwMode="auto">
            <a:xfrm>
              <a:off x="5605463" y="386556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34" name="Oval 38">
              <a:extLst>
                <a:ext uri="{FF2B5EF4-FFF2-40B4-BE49-F238E27FC236}">
                  <a16:creationId xmlns:a16="http://schemas.microsoft.com/office/drawing/2014/main" id="{29FA677E-BB54-44F0-A606-1F245F7569ED}"/>
                </a:ext>
              </a:extLst>
            </p:cNvPr>
            <p:cNvSpPr>
              <a:spLocks noChangeArrowheads="1"/>
            </p:cNvSpPr>
            <p:nvPr/>
          </p:nvSpPr>
          <p:spPr bwMode="auto">
            <a:xfrm>
              <a:off x="6462713" y="386556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35" name="Oval 39">
              <a:extLst>
                <a:ext uri="{FF2B5EF4-FFF2-40B4-BE49-F238E27FC236}">
                  <a16:creationId xmlns:a16="http://schemas.microsoft.com/office/drawing/2014/main" id="{0588278D-12A8-4F73-8D8E-BC7FCEE440E4}"/>
                </a:ext>
              </a:extLst>
            </p:cNvPr>
            <p:cNvSpPr>
              <a:spLocks noChangeArrowheads="1"/>
            </p:cNvSpPr>
            <p:nvPr/>
          </p:nvSpPr>
          <p:spPr bwMode="auto">
            <a:xfrm>
              <a:off x="7229475" y="389255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F</a:t>
              </a:r>
            </a:p>
          </p:txBody>
        </p:sp>
        <p:sp>
          <p:nvSpPr>
            <p:cNvPr id="36" name="Oval 40">
              <a:extLst>
                <a:ext uri="{FF2B5EF4-FFF2-40B4-BE49-F238E27FC236}">
                  <a16:creationId xmlns:a16="http://schemas.microsoft.com/office/drawing/2014/main" id="{3E453BAC-6905-4AF9-8010-0793495C0E85}"/>
                </a:ext>
              </a:extLst>
            </p:cNvPr>
            <p:cNvSpPr>
              <a:spLocks noChangeArrowheads="1"/>
            </p:cNvSpPr>
            <p:nvPr/>
          </p:nvSpPr>
          <p:spPr bwMode="auto">
            <a:xfrm>
              <a:off x="8086725" y="389255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G</a:t>
              </a:r>
            </a:p>
          </p:txBody>
        </p:sp>
        <p:sp>
          <p:nvSpPr>
            <p:cNvPr id="37" name="Line 41">
              <a:extLst>
                <a:ext uri="{FF2B5EF4-FFF2-40B4-BE49-F238E27FC236}">
                  <a16:creationId xmlns:a16="http://schemas.microsoft.com/office/drawing/2014/main" id="{9B2174BC-FAEF-4A02-8F95-1C2E2B52A4DF}"/>
                </a:ext>
              </a:extLst>
            </p:cNvPr>
            <p:cNvSpPr>
              <a:spLocks noChangeShapeType="1"/>
            </p:cNvSpPr>
            <p:nvPr/>
          </p:nvSpPr>
          <p:spPr bwMode="auto">
            <a:xfrm flipH="1">
              <a:off x="5753100" y="3268663"/>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42">
              <a:extLst>
                <a:ext uri="{FF2B5EF4-FFF2-40B4-BE49-F238E27FC236}">
                  <a16:creationId xmlns:a16="http://schemas.microsoft.com/office/drawing/2014/main" id="{DCAB82FF-B4B3-4BAA-8FDC-0CAA7B2BAD60}"/>
                </a:ext>
              </a:extLst>
            </p:cNvPr>
            <p:cNvSpPr>
              <a:spLocks noChangeShapeType="1"/>
            </p:cNvSpPr>
            <p:nvPr/>
          </p:nvSpPr>
          <p:spPr bwMode="auto">
            <a:xfrm>
              <a:off x="6261100" y="3252788"/>
              <a:ext cx="304800"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43">
              <a:extLst>
                <a:ext uri="{FF2B5EF4-FFF2-40B4-BE49-F238E27FC236}">
                  <a16:creationId xmlns:a16="http://schemas.microsoft.com/office/drawing/2014/main" id="{1B504E66-C691-4852-A2C7-C7FBEAA4359F}"/>
                </a:ext>
              </a:extLst>
            </p:cNvPr>
            <p:cNvSpPr>
              <a:spLocks noChangeShapeType="1"/>
            </p:cNvSpPr>
            <p:nvPr/>
          </p:nvSpPr>
          <p:spPr bwMode="auto">
            <a:xfrm flipH="1">
              <a:off x="7364413" y="3268663"/>
              <a:ext cx="276225" cy="623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44">
              <a:extLst>
                <a:ext uri="{FF2B5EF4-FFF2-40B4-BE49-F238E27FC236}">
                  <a16:creationId xmlns:a16="http://schemas.microsoft.com/office/drawing/2014/main" id="{1E841DDB-9D77-4D4E-A2F8-ACCEF21553BF}"/>
                </a:ext>
              </a:extLst>
            </p:cNvPr>
            <p:cNvSpPr>
              <a:spLocks noChangeShapeType="1"/>
            </p:cNvSpPr>
            <p:nvPr/>
          </p:nvSpPr>
          <p:spPr bwMode="auto">
            <a:xfrm>
              <a:off x="7827963" y="3268663"/>
              <a:ext cx="334962"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Oval 45">
              <a:extLst>
                <a:ext uri="{FF2B5EF4-FFF2-40B4-BE49-F238E27FC236}">
                  <a16:creationId xmlns:a16="http://schemas.microsoft.com/office/drawing/2014/main" id="{9B8785F7-7BC3-4F80-BB4B-2AF2CB26DAAA}"/>
                </a:ext>
              </a:extLst>
            </p:cNvPr>
            <p:cNvSpPr>
              <a:spLocks noChangeArrowheads="1"/>
            </p:cNvSpPr>
            <p:nvPr/>
          </p:nvSpPr>
          <p:spPr bwMode="auto">
            <a:xfrm>
              <a:off x="5272115" y="4678715"/>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dirty="0"/>
                <a:t>H</a:t>
              </a:r>
            </a:p>
          </p:txBody>
        </p:sp>
        <p:sp>
          <p:nvSpPr>
            <p:cNvPr id="42" name="Oval 46">
              <a:extLst>
                <a:ext uri="{FF2B5EF4-FFF2-40B4-BE49-F238E27FC236}">
                  <a16:creationId xmlns:a16="http://schemas.microsoft.com/office/drawing/2014/main" id="{03704DFC-BBB8-4BC4-99C6-174912B9A0DB}"/>
                </a:ext>
              </a:extLst>
            </p:cNvPr>
            <p:cNvSpPr>
              <a:spLocks noChangeArrowheads="1"/>
            </p:cNvSpPr>
            <p:nvPr/>
          </p:nvSpPr>
          <p:spPr bwMode="auto">
            <a:xfrm>
              <a:off x="5795963" y="4678715"/>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dirty="0"/>
                <a:t>I</a:t>
              </a:r>
            </a:p>
          </p:txBody>
        </p:sp>
        <p:sp>
          <p:nvSpPr>
            <p:cNvPr id="43" name="Line 47">
              <a:extLst>
                <a:ext uri="{FF2B5EF4-FFF2-40B4-BE49-F238E27FC236}">
                  <a16:creationId xmlns:a16="http://schemas.microsoft.com/office/drawing/2014/main" id="{7E3AD532-4F2F-4E73-B0C8-FBE84ABABED7}"/>
                </a:ext>
              </a:extLst>
            </p:cNvPr>
            <p:cNvSpPr>
              <a:spLocks noChangeShapeType="1"/>
            </p:cNvSpPr>
            <p:nvPr/>
          </p:nvSpPr>
          <p:spPr bwMode="auto">
            <a:xfrm flipH="1">
              <a:off x="5448298" y="4127501"/>
              <a:ext cx="209550" cy="5436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48">
              <a:extLst>
                <a:ext uri="{FF2B5EF4-FFF2-40B4-BE49-F238E27FC236}">
                  <a16:creationId xmlns:a16="http://schemas.microsoft.com/office/drawing/2014/main" id="{F2F9EEF1-2B26-469B-9002-71AD13768C42}"/>
                </a:ext>
              </a:extLst>
            </p:cNvPr>
            <p:cNvSpPr>
              <a:spLocks noChangeShapeType="1"/>
            </p:cNvSpPr>
            <p:nvPr/>
          </p:nvSpPr>
          <p:spPr bwMode="auto">
            <a:xfrm>
              <a:off x="5795963" y="4149725"/>
              <a:ext cx="184148" cy="585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5" name="Oval 45">
            <a:extLst>
              <a:ext uri="{FF2B5EF4-FFF2-40B4-BE49-F238E27FC236}">
                <a16:creationId xmlns:a16="http://schemas.microsoft.com/office/drawing/2014/main" id="{49A29DE1-DB4D-4BED-8C92-62E05A635F19}"/>
              </a:ext>
            </a:extLst>
          </p:cNvPr>
          <p:cNvSpPr>
            <a:spLocks noChangeArrowheads="1"/>
          </p:cNvSpPr>
          <p:nvPr/>
        </p:nvSpPr>
        <p:spPr bwMode="auto">
          <a:xfrm>
            <a:off x="6389620" y="5529447"/>
            <a:ext cx="263099" cy="27755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dirty="0"/>
              <a:t>J</a:t>
            </a:r>
          </a:p>
        </p:txBody>
      </p:sp>
      <p:sp>
        <p:nvSpPr>
          <p:cNvPr id="46" name="Oval 46">
            <a:extLst>
              <a:ext uri="{FF2B5EF4-FFF2-40B4-BE49-F238E27FC236}">
                <a16:creationId xmlns:a16="http://schemas.microsoft.com/office/drawing/2014/main" id="{34411475-396D-4CF4-B81C-52117A8F7330}"/>
              </a:ext>
            </a:extLst>
          </p:cNvPr>
          <p:cNvSpPr>
            <a:spLocks noChangeArrowheads="1"/>
          </p:cNvSpPr>
          <p:nvPr/>
        </p:nvSpPr>
        <p:spPr bwMode="auto">
          <a:xfrm>
            <a:off x="6874639" y="5529447"/>
            <a:ext cx="263099" cy="27755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dirty="0"/>
              <a:t>K</a:t>
            </a:r>
          </a:p>
        </p:txBody>
      </p:sp>
      <p:sp>
        <p:nvSpPr>
          <p:cNvPr id="47" name="Line 47">
            <a:extLst>
              <a:ext uri="{FF2B5EF4-FFF2-40B4-BE49-F238E27FC236}">
                <a16:creationId xmlns:a16="http://schemas.microsoft.com/office/drawing/2014/main" id="{91480D40-359E-47A6-B0D9-E63127496C5A}"/>
              </a:ext>
            </a:extLst>
          </p:cNvPr>
          <p:cNvSpPr>
            <a:spLocks noChangeShapeType="1"/>
          </p:cNvSpPr>
          <p:nvPr/>
        </p:nvSpPr>
        <p:spPr bwMode="auto">
          <a:xfrm flipH="1">
            <a:off x="6552744" y="5022222"/>
            <a:ext cx="194018" cy="5003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48">
            <a:extLst>
              <a:ext uri="{FF2B5EF4-FFF2-40B4-BE49-F238E27FC236}">
                <a16:creationId xmlns:a16="http://schemas.microsoft.com/office/drawing/2014/main" id="{96B72FF1-3864-43A5-BF8B-6446BF965A71}"/>
              </a:ext>
            </a:extLst>
          </p:cNvPr>
          <p:cNvSpPr>
            <a:spLocks noChangeShapeType="1"/>
          </p:cNvSpPr>
          <p:nvPr/>
        </p:nvSpPr>
        <p:spPr bwMode="auto">
          <a:xfrm>
            <a:off x="6874639" y="5042672"/>
            <a:ext cx="170499" cy="539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Oval 45">
            <a:extLst>
              <a:ext uri="{FF2B5EF4-FFF2-40B4-BE49-F238E27FC236}">
                <a16:creationId xmlns:a16="http://schemas.microsoft.com/office/drawing/2014/main" id="{1F3FC16E-E658-44B9-8EE9-93B20A83CBE7}"/>
              </a:ext>
            </a:extLst>
          </p:cNvPr>
          <p:cNvSpPr>
            <a:spLocks noChangeArrowheads="1"/>
          </p:cNvSpPr>
          <p:nvPr/>
        </p:nvSpPr>
        <p:spPr bwMode="auto">
          <a:xfrm>
            <a:off x="7163671" y="5546990"/>
            <a:ext cx="263099" cy="27755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dirty="0"/>
              <a:t>L</a:t>
            </a:r>
          </a:p>
        </p:txBody>
      </p:sp>
      <p:sp>
        <p:nvSpPr>
          <p:cNvPr id="50" name="Oval 46">
            <a:extLst>
              <a:ext uri="{FF2B5EF4-FFF2-40B4-BE49-F238E27FC236}">
                <a16:creationId xmlns:a16="http://schemas.microsoft.com/office/drawing/2014/main" id="{91DCF1F0-01DC-47F4-A147-7434B8E9C722}"/>
              </a:ext>
            </a:extLst>
          </p:cNvPr>
          <p:cNvSpPr>
            <a:spLocks noChangeArrowheads="1"/>
          </p:cNvSpPr>
          <p:nvPr/>
        </p:nvSpPr>
        <p:spPr bwMode="auto">
          <a:xfrm>
            <a:off x="7648690" y="5546990"/>
            <a:ext cx="263099" cy="27755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dirty="0"/>
              <a:t>M</a:t>
            </a:r>
          </a:p>
        </p:txBody>
      </p:sp>
      <p:sp>
        <p:nvSpPr>
          <p:cNvPr id="51" name="Line 47">
            <a:extLst>
              <a:ext uri="{FF2B5EF4-FFF2-40B4-BE49-F238E27FC236}">
                <a16:creationId xmlns:a16="http://schemas.microsoft.com/office/drawing/2014/main" id="{19E25E1F-6651-4936-8050-5CE518A2FD5D}"/>
              </a:ext>
            </a:extLst>
          </p:cNvPr>
          <p:cNvSpPr>
            <a:spLocks noChangeShapeType="1"/>
          </p:cNvSpPr>
          <p:nvPr/>
        </p:nvSpPr>
        <p:spPr bwMode="auto">
          <a:xfrm flipH="1">
            <a:off x="7326795" y="5039765"/>
            <a:ext cx="194018" cy="5003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48">
            <a:extLst>
              <a:ext uri="{FF2B5EF4-FFF2-40B4-BE49-F238E27FC236}">
                <a16:creationId xmlns:a16="http://schemas.microsoft.com/office/drawing/2014/main" id="{4CAB261E-AA02-40DB-9059-D8CCDC92ABC4}"/>
              </a:ext>
            </a:extLst>
          </p:cNvPr>
          <p:cNvSpPr>
            <a:spLocks noChangeShapeType="1"/>
          </p:cNvSpPr>
          <p:nvPr/>
        </p:nvSpPr>
        <p:spPr bwMode="auto">
          <a:xfrm>
            <a:off x="7648690" y="5060215"/>
            <a:ext cx="170499" cy="539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Oval 45">
            <a:extLst>
              <a:ext uri="{FF2B5EF4-FFF2-40B4-BE49-F238E27FC236}">
                <a16:creationId xmlns:a16="http://schemas.microsoft.com/office/drawing/2014/main" id="{0EB257A6-CA79-4FB8-AAC4-DE424EFC0CF5}"/>
              </a:ext>
            </a:extLst>
          </p:cNvPr>
          <p:cNvSpPr>
            <a:spLocks noChangeArrowheads="1"/>
          </p:cNvSpPr>
          <p:nvPr/>
        </p:nvSpPr>
        <p:spPr bwMode="auto">
          <a:xfrm>
            <a:off x="7931828" y="5547992"/>
            <a:ext cx="263099" cy="27755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dirty="0"/>
              <a:t>N</a:t>
            </a:r>
          </a:p>
        </p:txBody>
      </p:sp>
      <p:sp>
        <p:nvSpPr>
          <p:cNvPr id="54" name="Oval 46">
            <a:extLst>
              <a:ext uri="{FF2B5EF4-FFF2-40B4-BE49-F238E27FC236}">
                <a16:creationId xmlns:a16="http://schemas.microsoft.com/office/drawing/2014/main" id="{BC07130F-3CDA-4C86-BE6E-82E1BD2783C0}"/>
              </a:ext>
            </a:extLst>
          </p:cNvPr>
          <p:cNvSpPr>
            <a:spLocks noChangeArrowheads="1"/>
          </p:cNvSpPr>
          <p:nvPr/>
        </p:nvSpPr>
        <p:spPr bwMode="auto">
          <a:xfrm>
            <a:off x="8416847" y="5547992"/>
            <a:ext cx="263099" cy="27755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dirty="0"/>
              <a:t>O</a:t>
            </a:r>
          </a:p>
        </p:txBody>
      </p:sp>
      <p:sp>
        <p:nvSpPr>
          <p:cNvPr id="55" name="Line 47">
            <a:extLst>
              <a:ext uri="{FF2B5EF4-FFF2-40B4-BE49-F238E27FC236}">
                <a16:creationId xmlns:a16="http://schemas.microsoft.com/office/drawing/2014/main" id="{7A730EE5-70FD-47F0-87FB-256C41105D6A}"/>
              </a:ext>
            </a:extLst>
          </p:cNvPr>
          <p:cNvSpPr>
            <a:spLocks noChangeShapeType="1"/>
          </p:cNvSpPr>
          <p:nvPr/>
        </p:nvSpPr>
        <p:spPr bwMode="auto">
          <a:xfrm flipH="1">
            <a:off x="8094952" y="5040767"/>
            <a:ext cx="194018" cy="5003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48">
            <a:extLst>
              <a:ext uri="{FF2B5EF4-FFF2-40B4-BE49-F238E27FC236}">
                <a16:creationId xmlns:a16="http://schemas.microsoft.com/office/drawing/2014/main" id="{C4977BDB-FA0C-4888-A93C-63CD5D3FEEAE}"/>
              </a:ext>
            </a:extLst>
          </p:cNvPr>
          <p:cNvSpPr>
            <a:spLocks noChangeShapeType="1"/>
          </p:cNvSpPr>
          <p:nvPr/>
        </p:nvSpPr>
        <p:spPr bwMode="auto">
          <a:xfrm>
            <a:off x="8416847" y="5061217"/>
            <a:ext cx="170499" cy="539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Text Box 32">
            <a:extLst>
              <a:ext uri="{FF2B5EF4-FFF2-40B4-BE49-F238E27FC236}">
                <a16:creationId xmlns:a16="http://schemas.microsoft.com/office/drawing/2014/main" id="{D6D6C2D1-0AD3-4D1F-8475-65128195675E}"/>
              </a:ext>
            </a:extLst>
          </p:cNvPr>
          <p:cNvSpPr txBox="1">
            <a:spLocks noChangeArrowheads="1"/>
          </p:cNvSpPr>
          <p:nvPr/>
        </p:nvSpPr>
        <p:spPr bwMode="auto">
          <a:xfrm>
            <a:off x="5914469" y="6228355"/>
            <a:ext cx="25604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dirty="0"/>
              <a:t>Maximum no of nodes</a:t>
            </a:r>
          </a:p>
        </p:txBody>
      </p:sp>
    </p:spTree>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4213" y="347663"/>
            <a:ext cx="7980362" cy="701675"/>
          </a:xfrm>
        </p:spPr>
        <p:txBody>
          <a:bodyPr/>
          <a:lstStyle/>
          <a:p>
            <a:pPr eaLnBrk="1" hangingPunct="1"/>
            <a:r>
              <a:rPr lang="en-US" altLang="zh-TW"/>
              <a:t>The Properties of Binary Trees</a:t>
            </a:r>
          </a:p>
        </p:txBody>
      </p:sp>
      <p:sp>
        <p:nvSpPr>
          <p:cNvPr id="37891" name="Rectangle 3"/>
          <p:cNvSpPr>
            <a:spLocks noGrp="1" noChangeArrowheads="1"/>
          </p:cNvSpPr>
          <p:nvPr>
            <p:ph type="body" idx="1"/>
          </p:nvPr>
        </p:nvSpPr>
        <p:spPr bwMode="auto">
          <a:xfrm>
            <a:off x="685800" y="1190625"/>
            <a:ext cx="76962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just" eaLnBrk="1" hangingPunct="1">
              <a:lnSpc>
                <a:spcPct val="80000"/>
              </a:lnSpc>
              <a:buNone/>
            </a:pPr>
            <a:r>
              <a:rPr lang="en-US" altLang="zh-TW" sz="2800" b="1" dirty="0"/>
              <a:t>Lemma 5.3</a:t>
            </a:r>
            <a:r>
              <a:rPr lang="en-US" altLang="zh-TW" sz="2800" dirty="0"/>
              <a:t> </a:t>
            </a:r>
          </a:p>
          <a:p>
            <a:pPr marL="0" indent="0" algn="just" eaLnBrk="1" hangingPunct="1">
              <a:lnSpc>
                <a:spcPct val="80000"/>
              </a:lnSpc>
              <a:buNone/>
            </a:pPr>
            <a:endParaRPr lang="en-US" altLang="zh-TW" sz="2800" dirty="0"/>
          </a:p>
          <a:p>
            <a:pPr marL="0" indent="0" algn="just" eaLnBrk="1" hangingPunct="1">
              <a:lnSpc>
                <a:spcPct val="80000"/>
              </a:lnSpc>
              <a:buNone/>
            </a:pPr>
            <a:r>
              <a:rPr lang="en-US" altLang="zh-TW" sz="2800" dirty="0"/>
              <a:t>[Relation between number of leaf nodes and nodes of degree 2]: </a:t>
            </a:r>
          </a:p>
          <a:p>
            <a:pPr marL="0" indent="0" algn="just" eaLnBrk="1" hangingPunct="1">
              <a:lnSpc>
                <a:spcPct val="80000"/>
              </a:lnSpc>
              <a:buNone/>
            </a:pPr>
            <a:endParaRPr lang="en-US" altLang="zh-TW" sz="2800" dirty="0"/>
          </a:p>
          <a:p>
            <a:pPr marL="0" indent="0" algn="just" eaLnBrk="1" hangingPunct="1">
              <a:lnSpc>
                <a:spcPct val="80000"/>
              </a:lnSpc>
              <a:buNone/>
            </a:pPr>
            <a:r>
              <a:rPr lang="en-US" altLang="zh-TW" sz="2800" dirty="0"/>
              <a:t>For any non-empty binary tree, </a:t>
            </a:r>
            <a:r>
              <a:rPr lang="en-US" altLang="zh-TW" sz="2800" dirty="0">
                <a:latin typeface="Arial" panose="020B0604020202020204" pitchFamily="34" charset="0"/>
              </a:rPr>
              <a:t>T</a:t>
            </a:r>
            <a:r>
              <a:rPr lang="en-US" altLang="zh-TW" sz="2800" dirty="0"/>
              <a:t>, if </a:t>
            </a:r>
            <a:r>
              <a:rPr lang="en-US" altLang="zh-TW" sz="2800" dirty="0">
                <a:latin typeface="Arial" panose="020B0604020202020204" pitchFamily="34" charset="0"/>
              </a:rPr>
              <a:t>n</a:t>
            </a:r>
            <a:r>
              <a:rPr lang="en-US" altLang="zh-TW" sz="2800" baseline="-25000" dirty="0">
                <a:latin typeface="Arial" panose="020B0604020202020204" pitchFamily="34" charset="0"/>
              </a:rPr>
              <a:t>0</a:t>
            </a:r>
            <a:r>
              <a:rPr lang="en-US" altLang="zh-TW" sz="2800" dirty="0"/>
              <a:t> is the number of leaf nodes and </a:t>
            </a:r>
            <a:r>
              <a:rPr lang="en-US" altLang="zh-TW" sz="2800" dirty="0">
                <a:latin typeface="Arial" panose="020B0604020202020204" pitchFamily="34" charset="0"/>
              </a:rPr>
              <a:t>n</a:t>
            </a:r>
            <a:r>
              <a:rPr lang="en-US" altLang="zh-TW" sz="2800" baseline="-25000" dirty="0">
                <a:latin typeface="Arial" panose="020B0604020202020204" pitchFamily="34" charset="0"/>
              </a:rPr>
              <a:t>2</a:t>
            </a:r>
            <a:r>
              <a:rPr lang="en-US" altLang="zh-TW" sz="2800" dirty="0"/>
              <a:t> the number of nodes of degree 2, then </a:t>
            </a:r>
            <a:r>
              <a:rPr lang="en-US" altLang="zh-TW" sz="2800" dirty="0">
                <a:solidFill>
                  <a:srgbClr val="FF0000"/>
                </a:solidFill>
                <a:latin typeface="Arial" panose="020B0604020202020204" pitchFamily="34" charset="0"/>
              </a:rPr>
              <a:t>n</a:t>
            </a:r>
            <a:r>
              <a:rPr lang="en-US" altLang="zh-TW" sz="2800" baseline="-25000" dirty="0">
                <a:solidFill>
                  <a:srgbClr val="FF0000"/>
                </a:solidFill>
                <a:latin typeface="Arial" panose="020B0604020202020204" pitchFamily="34" charset="0"/>
              </a:rPr>
              <a:t>0</a:t>
            </a:r>
            <a:r>
              <a:rPr lang="en-US" altLang="zh-TW" sz="2800" dirty="0">
                <a:solidFill>
                  <a:srgbClr val="FF0000"/>
                </a:solidFill>
                <a:latin typeface="Arial" panose="020B0604020202020204" pitchFamily="34" charset="0"/>
              </a:rPr>
              <a:t> = n</a:t>
            </a:r>
            <a:r>
              <a:rPr lang="en-US" altLang="zh-TW" sz="2800" baseline="-25000" dirty="0">
                <a:solidFill>
                  <a:srgbClr val="FF0000"/>
                </a:solidFill>
                <a:latin typeface="Arial" panose="020B0604020202020204" pitchFamily="34" charset="0"/>
              </a:rPr>
              <a:t>2</a:t>
            </a:r>
            <a:r>
              <a:rPr lang="en-US" altLang="zh-TW" sz="2800" dirty="0">
                <a:solidFill>
                  <a:srgbClr val="FF0000"/>
                </a:solidFill>
                <a:latin typeface="Arial" panose="020B0604020202020204" pitchFamily="34" charset="0"/>
              </a:rPr>
              <a:t> + 1</a:t>
            </a:r>
            <a:r>
              <a:rPr lang="en-US" altLang="zh-TW" sz="2800" dirty="0"/>
              <a:t>.</a:t>
            </a:r>
          </a:p>
          <a:p>
            <a:pPr marL="609600" indent="-609600" eaLnBrk="1" hangingPunct="1">
              <a:lnSpc>
                <a:spcPct val="80000"/>
              </a:lnSpc>
              <a:buFont typeface="Wingdings" panose="05000000000000000000" pitchFamily="2" charset="2"/>
              <a:buNone/>
            </a:pPr>
            <a:endParaRPr lang="en-US" altLang="zh-TW" sz="2800" dirty="0"/>
          </a:p>
          <a:p>
            <a:pPr marL="990600" lvl="1" indent="-533400" eaLnBrk="1" hangingPunct="1">
              <a:lnSpc>
                <a:spcPct val="80000"/>
              </a:lnSpc>
            </a:pPr>
            <a:endParaRPr lang="en-US" altLang="zh-TW" dirty="0"/>
          </a:p>
        </p:txBody>
      </p:sp>
    </p:spTree>
    <p:extLst>
      <p:ext uri="{BB962C8B-B14F-4D97-AF65-F5344CB8AC3E}">
        <p14:creationId xmlns:p14="http://schemas.microsoft.com/office/powerpoint/2010/main" val="1643296781"/>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bwMode="auto">
          <a:xfrm>
            <a:off x="685800" y="1190625"/>
            <a:ext cx="76962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eaLnBrk="1" hangingPunct="1">
              <a:lnSpc>
                <a:spcPct val="80000"/>
              </a:lnSpc>
              <a:buFont typeface="Wingdings" panose="05000000000000000000" pitchFamily="2" charset="2"/>
              <a:buNone/>
            </a:pPr>
            <a:endParaRPr lang="en-US" altLang="zh-TW" sz="2800" dirty="0"/>
          </a:p>
          <a:p>
            <a:pPr marL="990600" lvl="1" indent="-533400" eaLnBrk="1" hangingPunct="1">
              <a:lnSpc>
                <a:spcPct val="80000"/>
              </a:lnSpc>
            </a:pPr>
            <a:endParaRPr lang="en-US" altLang="zh-TW" dirty="0"/>
          </a:p>
        </p:txBody>
      </p:sp>
      <p:pic>
        <p:nvPicPr>
          <p:cNvPr id="2" name="Picture 1">
            <a:extLst>
              <a:ext uri="{FF2B5EF4-FFF2-40B4-BE49-F238E27FC236}">
                <a16:creationId xmlns:a16="http://schemas.microsoft.com/office/drawing/2014/main" id="{D3EB52A0-0C1A-43E0-9B7A-576C95E975DF}"/>
              </a:ext>
            </a:extLst>
          </p:cNvPr>
          <p:cNvPicPr>
            <a:picLocks noChangeAspect="1"/>
          </p:cNvPicPr>
          <p:nvPr/>
        </p:nvPicPr>
        <p:blipFill>
          <a:blip r:embed="rId2"/>
          <a:stretch>
            <a:fillRect/>
          </a:stretch>
        </p:blipFill>
        <p:spPr>
          <a:xfrm>
            <a:off x="454573" y="215706"/>
            <a:ext cx="8416801" cy="5040000"/>
          </a:xfrm>
          <a:prstGeom prst="rect">
            <a:avLst/>
          </a:prstGeom>
        </p:spPr>
      </p:pic>
      <p:grpSp>
        <p:nvGrpSpPr>
          <p:cNvPr id="8" name="Group 2">
            <a:extLst>
              <a:ext uri="{FF2B5EF4-FFF2-40B4-BE49-F238E27FC236}">
                <a16:creationId xmlns:a16="http://schemas.microsoft.com/office/drawing/2014/main" id="{491F5D35-16FE-4B69-A51C-E3A43C50FD1C}"/>
              </a:ext>
            </a:extLst>
          </p:cNvPr>
          <p:cNvGrpSpPr>
            <a:grpSpLocks noChangeAspect="1"/>
          </p:cNvGrpSpPr>
          <p:nvPr/>
        </p:nvGrpSpPr>
        <p:grpSpPr bwMode="auto">
          <a:xfrm>
            <a:off x="6827699" y="4800839"/>
            <a:ext cx="2043675" cy="1800000"/>
            <a:chOff x="5148263" y="2170113"/>
            <a:chExt cx="3222625" cy="2855912"/>
          </a:xfrm>
        </p:grpSpPr>
        <p:sp>
          <p:nvSpPr>
            <p:cNvPr id="9" name="Oval 32">
              <a:extLst>
                <a:ext uri="{FF2B5EF4-FFF2-40B4-BE49-F238E27FC236}">
                  <a16:creationId xmlns:a16="http://schemas.microsoft.com/office/drawing/2014/main" id="{C961ADCB-15F4-4211-9CD6-CFA007D410EB}"/>
                </a:ext>
              </a:extLst>
            </p:cNvPr>
            <p:cNvSpPr>
              <a:spLocks noChangeArrowheads="1"/>
            </p:cNvSpPr>
            <p:nvPr/>
          </p:nvSpPr>
          <p:spPr bwMode="auto">
            <a:xfrm>
              <a:off x="6915150" y="2170113"/>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200" dirty="0"/>
                <a:t>A</a:t>
              </a:r>
            </a:p>
          </p:txBody>
        </p:sp>
        <p:sp>
          <p:nvSpPr>
            <p:cNvPr id="10" name="Oval 33">
              <a:extLst>
                <a:ext uri="{FF2B5EF4-FFF2-40B4-BE49-F238E27FC236}">
                  <a16:creationId xmlns:a16="http://schemas.microsoft.com/office/drawing/2014/main" id="{83B2CE20-9254-439E-8462-D0B841B358E6}"/>
                </a:ext>
              </a:extLst>
            </p:cNvPr>
            <p:cNvSpPr>
              <a:spLocks noChangeArrowheads="1"/>
            </p:cNvSpPr>
            <p:nvPr/>
          </p:nvSpPr>
          <p:spPr bwMode="auto">
            <a:xfrm>
              <a:off x="6057900" y="2981325"/>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200"/>
                <a:t>B</a:t>
              </a:r>
            </a:p>
          </p:txBody>
        </p:sp>
        <p:sp>
          <p:nvSpPr>
            <p:cNvPr id="11" name="Line 34">
              <a:extLst>
                <a:ext uri="{FF2B5EF4-FFF2-40B4-BE49-F238E27FC236}">
                  <a16:creationId xmlns:a16="http://schemas.microsoft.com/office/drawing/2014/main" id="{CD95E4EE-BB5F-4368-913F-4DDE349C714F}"/>
                </a:ext>
              </a:extLst>
            </p:cNvPr>
            <p:cNvSpPr>
              <a:spLocks noChangeShapeType="1"/>
            </p:cNvSpPr>
            <p:nvPr/>
          </p:nvSpPr>
          <p:spPr bwMode="auto">
            <a:xfrm flipH="1">
              <a:off x="6281738" y="2438400"/>
              <a:ext cx="669925" cy="542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Oval 35">
              <a:extLst>
                <a:ext uri="{FF2B5EF4-FFF2-40B4-BE49-F238E27FC236}">
                  <a16:creationId xmlns:a16="http://schemas.microsoft.com/office/drawing/2014/main" id="{A0C83E18-1C4C-4F98-B901-763F4D3E9987}"/>
                </a:ext>
              </a:extLst>
            </p:cNvPr>
            <p:cNvSpPr>
              <a:spLocks noChangeArrowheads="1"/>
            </p:cNvSpPr>
            <p:nvPr/>
          </p:nvSpPr>
          <p:spPr bwMode="auto">
            <a:xfrm>
              <a:off x="7596188" y="29972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200" dirty="0"/>
                <a:t>C</a:t>
              </a:r>
            </a:p>
          </p:txBody>
        </p:sp>
        <p:sp>
          <p:nvSpPr>
            <p:cNvPr id="13" name="Line 36">
              <a:extLst>
                <a:ext uri="{FF2B5EF4-FFF2-40B4-BE49-F238E27FC236}">
                  <a16:creationId xmlns:a16="http://schemas.microsoft.com/office/drawing/2014/main" id="{252462EB-AD30-470E-A374-19FBB57C2558}"/>
                </a:ext>
              </a:extLst>
            </p:cNvPr>
            <p:cNvSpPr>
              <a:spLocks noChangeShapeType="1"/>
            </p:cNvSpPr>
            <p:nvPr/>
          </p:nvSpPr>
          <p:spPr bwMode="auto">
            <a:xfrm>
              <a:off x="7159625" y="2455863"/>
              <a:ext cx="509588"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4" name="Oval 37">
              <a:extLst>
                <a:ext uri="{FF2B5EF4-FFF2-40B4-BE49-F238E27FC236}">
                  <a16:creationId xmlns:a16="http://schemas.microsoft.com/office/drawing/2014/main" id="{E5448C2B-94DE-418E-8683-EAE5A4CED95B}"/>
                </a:ext>
              </a:extLst>
            </p:cNvPr>
            <p:cNvSpPr>
              <a:spLocks noChangeArrowheads="1"/>
            </p:cNvSpPr>
            <p:nvPr/>
          </p:nvSpPr>
          <p:spPr bwMode="auto">
            <a:xfrm>
              <a:off x="5605463" y="386556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200" dirty="0"/>
                <a:t>D</a:t>
              </a:r>
            </a:p>
          </p:txBody>
        </p:sp>
        <p:sp>
          <p:nvSpPr>
            <p:cNvPr id="15" name="Oval 38">
              <a:extLst>
                <a:ext uri="{FF2B5EF4-FFF2-40B4-BE49-F238E27FC236}">
                  <a16:creationId xmlns:a16="http://schemas.microsoft.com/office/drawing/2014/main" id="{D2C416AC-424D-4414-B7CB-4335D94FDB97}"/>
                </a:ext>
              </a:extLst>
            </p:cNvPr>
            <p:cNvSpPr>
              <a:spLocks noChangeArrowheads="1"/>
            </p:cNvSpPr>
            <p:nvPr/>
          </p:nvSpPr>
          <p:spPr bwMode="auto">
            <a:xfrm>
              <a:off x="6462713" y="386556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200" dirty="0"/>
                <a:t>E</a:t>
              </a:r>
            </a:p>
          </p:txBody>
        </p:sp>
        <p:sp>
          <p:nvSpPr>
            <p:cNvPr id="16" name="Oval 39">
              <a:extLst>
                <a:ext uri="{FF2B5EF4-FFF2-40B4-BE49-F238E27FC236}">
                  <a16:creationId xmlns:a16="http://schemas.microsoft.com/office/drawing/2014/main" id="{6B67DB19-A63F-409D-9F32-B8D9C2A80B3E}"/>
                </a:ext>
              </a:extLst>
            </p:cNvPr>
            <p:cNvSpPr>
              <a:spLocks noChangeArrowheads="1"/>
            </p:cNvSpPr>
            <p:nvPr/>
          </p:nvSpPr>
          <p:spPr bwMode="auto">
            <a:xfrm>
              <a:off x="7229475" y="389255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200" dirty="0"/>
                <a:t>F</a:t>
              </a:r>
            </a:p>
          </p:txBody>
        </p:sp>
        <p:sp>
          <p:nvSpPr>
            <p:cNvPr id="17" name="Oval 40">
              <a:extLst>
                <a:ext uri="{FF2B5EF4-FFF2-40B4-BE49-F238E27FC236}">
                  <a16:creationId xmlns:a16="http://schemas.microsoft.com/office/drawing/2014/main" id="{A2EA6C34-B723-4456-9146-6A576E858F57}"/>
                </a:ext>
              </a:extLst>
            </p:cNvPr>
            <p:cNvSpPr>
              <a:spLocks noChangeArrowheads="1"/>
            </p:cNvSpPr>
            <p:nvPr/>
          </p:nvSpPr>
          <p:spPr bwMode="auto">
            <a:xfrm>
              <a:off x="8086725" y="389255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200" dirty="0"/>
                <a:t>G</a:t>
              </a:r>
            </a:p>
          </p:txBody>
        </p:sp>
        <p:sp>
          <p:nvSpPr>
            <p:cNvPr id="18" name="Line 41">
              <a:extLst>
                <a:ext uri="{FF2B5EF4-FFF2-40B4-BE49-F238E27FC236}">
                  <a16:creationId xmlns:a16="http://schemas.microsoft.com/office/drawing/2014/main" id="{5E545107-15EF-4039-AE6A-85A2770AA47E}"/>
                </a:ext>
              </a:extLst>
            </p:cNvPr>
            <p:cNvSpPr>
              <a:spLocks noChangeShapeType="1"/>
            </p:cNvSpPr>
            <p:nvPr/>
          </p:nvSpPr>
          <p:spPr bwMode="auto">
            <a:xfrm flipH="1">
              <a:off x="5753100" y="3268663"/>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42">
              <a:extLst>
                <a:ext uri="{FF2B5EF4-FFF2-40B4-BE49-F238E27FC236}">
                  <a16:creationId xmlns:a16="http://schemas.microsoft.com/office/drawing/2014/main" id="{91C39F28-131A-4417-8C26-0371D1C2E315}"/>
                </a:ext>
              </a:extLst>
            </p:cNvPr>
            <p:cNvSpPr>
              <a:spLocks noChangeShapeType="1"/>
            </p:cNvSpPr>
            <p:nvPr/>
          </p:nvSpPr>
          <p:spPr bwMode="auto">
            <a:xfrm>
              <a:off x="6261100" y="3252788"/>
              <a:ext cx="304800"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43">
              <a:extLst>
                <a:ext uri="{FF2B5EF4-FFF2-40B4-BE49-F238E27FC236}">
                  <a16:creationId xmlns:a16="http://schemas.microsoft.com/office/drawing/2014/main" id="{8C867E72-37B5-471C-BAA1-476D35958E34}"/>
                </a:ext>
              </a:extLst>
            </p:cNvPr>
            <p:cNvSpPr>
              <a:spLocks noChangeShapeType="1"/>
            </p:cNvSpPr>
            <p:nvPr/>
          </p:nvSpPr>
          <p:spPr bwMode="auto">
            <a:xfrm flipH="1">
              <a:off x="7364413" y="3268663"/>
              <a:ext cx="276225" cy="623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44">
              <a:extLst>
                <a:ext uri="{FF2B5EF4-FFF2-40B4-BE49-F238E27FC236}">
                  <a16:creationId xmlns:a16="http://schemas.microsoft.com/office/drawing/2014/main" id="{4128B513-05B5-4698-8E14-B05A4B908BEC}"/>
                </a:ext>
              </a:extLst>
            </p:cNvPr>
            <p:cNvSpPr>
              <a:spLocks noChangeShapeType="1"/>
            </p:cNvSpPr>
            <p:nvPr/>
          </p:nvSpPr>
          <p:spPr bwMode="auto">
            <a:xfrm>
              <a:off x="7827963" y="3268663"/>
              <a:ext cx="334962"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Oval 45">
              <a:extLst>
                <a:ext uri="{FF2B5EF4-FFF2-40B4-BE49-F238E27FC236}">
                  <a16:creationId xmlns:a16="http://schemas.microsoft.com/office/drawing/2014/main" id="{DFD98F13-C87F-40F3-BDB4-35DCB86AAD32}"/>
                </a:ext>
              </a:extLst>
            </p:cNvPr>
            <p:cNvSpPr>
              <a:spLocks noChangeArrowheads="1"/>
            </p:cNvSpPr>
            <p:nvPr/>
          </p:nvSpPr>
          <p:spPr bwMode="auto">
            <a:xfrm>
              <a:off x="5148263" y="47244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200" dirty="0"/>
                <a:t>H</a:t>
              </a:r>
            </a:p>
          </p:txBody>
        </p:sp>
        <p:sp>
          <p:nvSpPr>
            <p:cNvPr id="23" name="Oval 46">
              <a:extLst>
                <a:ext uri="{FF2B5EF4-FFF2-40B4-BE49-F238E27FC236}">
                  <a16:creationId xmlns:a16="http://schemas.microsoft.com/office/drawing/2014/main" id="{6D9FD17C-620B-4520-8BB6-66D5EBFF5A41}"/>
                </a:ext>
              </a:extLst>
            </p:cNvPr>
            <p:cNvSpPr>
              <a:spLocks noChangeArrowheads="1"/>
            </p:cNvSpPr>
            <p:nvPr/>
          </p:nvSpPr>
          <p:spPr bwMode="auto">
            <a:xfrm>
              <a:off x="6005513" y="47244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200" dirty="0"/>
                <a:t>I</a:t>
              </a:r>
            </a:p>
          </p:txBody>
        </p:sp>
        <p:sp>
          <p:nvSpPr>
            <p:cNvPr id="24" name="Line 47">
              <a:extLst>
                <a:ext uri="{FF2B5EF4-FFF2-40B4-BE49-F238E27FC236}">
                  <a16:creationId xmlns:a16="http://schemas.microsoft.com/office/drawing/2014/main" id="{EC9B1355-093C-410E-9239-EECC258BE49E}"/>
                </a:ext>
              </a:extLst>
            </p:cNvPr>
            <p:cNvSpPr>
              <a:spLocks noChangeShapeType="1"/>
            </p:cNvSpPr>
            <p:nvPr/>
          </p:nvSpPr>
          <p:spPr bwMode="auto">
            <a:xfrm flipH="1">
              <a:off x="5295900" y="4127500"/>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48">
              <a:extLst>
                <a:ext uri="{FF2B5EF4-FFF2-40B4-BE49-F238E27FC236}">
                  <a16:creationId xmlns:a16="http://schemas.microsoft.com/office/drawing/2014/main" id="{B53F049C-FCF8-4BD4-85BA-4BFC2C7B7BBB}"/>
                </a:ext>
              </a:extLst>
            </p:cNvPr>
            <p:cNvSpPr>
              <a:spLocks noChangeShapeType="1"/>
            </p:cNvSpPr>
            <p:nvPr/>
          </p:nvSpPr>
          <p:spPr bwMode="auto">
            <a:xfrm>
              <a:off x="5795963" y="4149725"/>
              <a:ext cx="312737" cy="587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121435141"/>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bwMode="auto">
          <a:xfrm>
            <a:off x="685800" y="1190625"/>
            <a:ext cx="76962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eaLnBrk="1" hangingPunct="1">
              <a:lnSpc>
                <a:spcPct val="80000"/>
              </a:lnSpc>
              <a:buFont typeface="Wingdings" panose="05000000000000000000" pitchFamily="2" charset="2"/>
              <a:buNone/>
            </a:pPr>
            <a:endParaRPr lang="en-US" altLang="zh-TW" sz="2800" dirty="0"/>
          </a:p>
          <a:p>
            <a:pPr marL="990600" lvl="1" indent="-533400" eaLnBrk="1" hangingPunct="1">
              <a:lnSpc>
                <a:spcPct val="80000"/>
              </a:lnSpc>
            </a:pPr>
            <a:endParaRPr lang="en-US" altLang="zh-TW" dirty="0"/>
          </a:p>
        </p:txBody>
      </p:sp>
      <p:pic>
        <p:nvPicPr>
          <p:cNvPr id="3" name="Picture 2">
            <a:extLst>
              <a:ext uri="{FF2B5EF4-FFF2-40B4-BE49-F238E27FC236}">
                <a16:creationId xmlns:a16="http://schemas.microsoft.com/office/drawing/2014/main" id="{3B3433D5-E4CD-4E7A-A536-33098B90DF05}"/>
              </a:ext>
            </a:extLst>
          </p:cNvPr>
          <p:cNvPicPr>
            <a:picLocks noChangeAspect="1"/>
          </p:cNvPicPr>
          <p:nvPr/>
        </p:nvPicPr>
        <p:blipFill>
          <a:blip r:embed="rId2"/>
          <a:stretch>
            <a:fillRect/>
          </a:stretch>
        </p:blipFill>
        <p:spPr>
          <a:xfrm>
            <a:off x="1019751" y="729000"/>
            <a:ext cx="7104498" cy="5400000"/>
          </a:xfrm>
          <a:prstGeom prst="rect">
            <a:avLst/>
          </a:prstGeom>
        </p:spPr>
      </p:pic>
    </p:spTree>
    <p:extLst>
      <p:ext uri="{BB962C8B-B14F-4D97-AF65-F5344CB8AC3E}">
        <p14:creationId xmlns:p14="http://schemas.microsoft.com/office/powerpoint/2010/main" val="2547448330"/>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4213" y="347663"/>
            <a:ext cx="7980362" cy="701675"/>
          </a:xfrm>
        </p:spPr>
        <p:txBody>
          <a:bodyPr/>
          <a:lstStyle/>
          <a:p>
            <a:pPr eaLnBrk="1" hangingPunct="1"/>
            <a:r>
              <a:rPr lang="en-US" altLang="zh-TW"/>
              <a:t>Full binary Tree</a:t>
            </a:r>
          </a:p>
        </p:txBody>
      </p:sp>
      <p:sp>
        <p:nvSpPr>
          <p:cNvPr id="38915" name="Rectangle 3"/>
          <p:cNvSpPr>
            <a:spLocks noGrp="1" noChangeArrowheads="1"/>
          </p:cNvSpPr>
          <p:nvPr>
            <p:ph type="body" idx="1"/>
          </p:nvPr>
        </p:nvSpPr>
        <p:spPr bwMode="auto">
          <a:xfrm>
            <a:off x="685800" y="1204913"/>
            <a:ext cx="8051800" cy="1306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lnSpc>
                <a:spcPct val="80000"/>
              </a:lnSpc>
              <a:buFontTx/>
              <a:buNone/>
            </a:pPr>
            <a:r>
              <a:rPr lang="en-US" altLang="zh-TW" sz="2800" b="1"/>
              <a:t>Definition</a:t>
            </a:r>
            <a:r>
              <a:rPr lang="en-US" altLang="zh-TW" sz="2800"/>
              <a:t>: A </a:t>
            </a:r>
            <a:r>
              <a:rPr lang="en-US" altLang="zh-TW" sz="2800" b="1">
                <a:solidFill>
                  <a:srgbClr val="FF0000"/>
                </a:solidFill>
              </a:rPr>
              <a:t>full binary tree</a:t>
            </a:r>
            <a:r>
              <a:rPr lang="en-US" altLang="zh-TW" sz="2800">
                <a:solidFill>
                  <a:srgbClr val="FF0000"/>
                </a:solidFill>
              </a:rPr>
              <a:t> </a:t>
            </a:r>
            <a:r>
              <a:rPr lang="en-US" altLang="zh-TW" sz="2800"/>
              <a:t>of depth k is a binary tree of depth k having </a:t>
            </a:r>
            <a:r>
              <a:rPr lang="en-US" altLang="zh-TW" sz="2800">
                <a:solidFill>
                  <a:srgbClr val="FF0000"/>
                </a:solidFill>
                <a:latin typeface="Arial" panose="020B0604020202020204" pitchFamily="34" charset="0"/>
              </a:rPr>
              <a:t>2</a:t>
            </a:r>
            <a:r>
              <a:rPr lang="en-US" altLang="zh-TW" sz="2800" baseline="30000">
                <a:solidFill>
                  <a:srgbClr val="FF0000"/>
                </a:solidFill>
                <a:latin typeface="Arial" panose="020B0604020202020204" pitchFamily="34" charset="0"/>
              </a:rPr>
              <a:t>k</a:t>
            </a:r>
            <a:r>
              <a:rPr lang="en-US" altLang="zh-TW" sz="2800">
                <a:solidFill>
                  <a:srgbClr val="FF0000"/>
                </a:solidFill>
                <a:latin typeface="Arial" panose="020B0604020202020204" pitchFamily="34" charset="0"/>
              </a:rPr>
              <a:t> – 1</a:t>
            </a:r>
            <a:r>
              <a:rPr lang="en-US" altLang="zh-TW" sz="2800">
                <a:solidFill>
                  <a:srgbClr val="FF0000"/>
                </a:solidFill>
              </a:rPr>
              <a:t> </a:t>
            </a:r>
            <a:r>
              <a:rPr lang="en-US" altLang="zh-TW" sz="2800"/>
              <a:t>nodes, </a:t>
            </a:r>
            <a:r>
              <a:rPr lang="en-US" altLang="zh-TW" sz="2800">
                <a:latin typeface="Arial" panose="020B0604020202020204" pitchFamily="34" charset="0"/>
              </a:rPr>
              <a:t>k ≥ 0</a:t>
            </a:r>
            <a:r>
              <a:rPr lang="en-US" altLang="zh-TW" sz="2800"/>
              <a:t> (i.e having the maximum number of nodes). In this </a:t>
            </a:r>
            <a:r>
              <a:rPr lang="en-US" altLang="en-US"/>
              <a:t>every node other than the leaves has two children.</a:t>
            </a:r>
            <a:endParaRPr lang="en-US" altLang="zh-TW" sz="2800"/>
          </a:p>
        </p:txBody>
      </p:sp>
      <p:grpSp>
        <p:nvGrpSpPr>
          <p:cNvPr id="38916" name="Group 1"/>
          <p:cNvGrpSpPr>
            <a:grpSpLocks/>
          </p:cNvGrpSpPr>
          <p:nvPr/>
        </p:nvGrpSpPr>
        <p:grpSpPr bwMode="auto">
          <a:xfrm>
            <a:off x="1477963" y="3025775"/>
            <a:ext cx="5854700" cy="2906713"/>
            <a:chOff x="1477963" y="3025775"/>
            <a:chExt cx="5854700" cy="2906713"/>
          </a:xfrm>
        </p:grpSpPr>
        <p:sp>
          <p:nvSpPr>
            <p:cNvPr id="38923" name="Oval 35"/>
            <p:cNvSpPr>
              <a:spLocks noChangeArrowheads="1"/>
            </p:cNvSpPr>
            <p:nvPr/>
          </p:nvSpPr>
          <p:spPr bwMode="auto">
            <a:xfrm>
              <a:off x="4397375" y="3025775"/>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1</a:t>
              </a:r>
            </a:p>
          </p:txBody>
        </p:sp>
        <p:sp>
          <p:nvSpPr>
            <p:cNvPr id="38924" name="Oval 36"/>
            <p:cNvSpPr>
              <a:spLocks noChangeArrowheads="1"/>
            </p:cNvSpPr>
            <p:nvPr/>
          </p:nvSpPr>
          <p:spPr bwMode="auto">
            <a:xfrm>
              <a:off x="2787650" y="3908425"/>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2</a:t>
              </a:r>
            </a:p>
          </p:txBody>
        </p:sp>
        <p:sp>
          <p:nvSpPr>
            <p:cNvPr id="38925" name="Line 37"/>
            <p:cNvSpPr>
              <a:spLocks noChangeShapeType="1"/>
            </p:cNvSpPr>
            <p:nvPr/>
          </p:nvSpPr>
          <p:spPr bwMode="auto">
            <a:xfrm flipH="1">
              <a:off x="3025775" y="3292475"/>
              <a:ext cx="1423988" cy="631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6" name="Oval 38"/>
            <p:cNvSpPr>
              <a:spLocks noChangeArrowheads="1"/>
            </p:cNvSpPr>
            <p:nvPr/>
          </p:nvSpPr>
          <p:spPr bwMode="auto">
            <a:xfrm>
              <a:off x="5873750" y="3908425"/>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3</a:t>
              </a:r>
            </a:p>
          </p:txBody>
        </p:sp>
        <p:sp>
          <p:nvSpPr>
            <p:cNvPr id="38927" name="Line 39"/>
            <p:cNvSpPr>
              <a:spLocks noChangeShapeType="1"/>
            </p:cNvSpPr>
            <p:nvPr/>
          </p:nvSpPr>
          <p:spPr bwMode="auto">
            <a:xfrm>
              <a:off x="4645025" y="3281363"/>
              <a:ext cx="1290638" cy="652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8" name="Oval 41"/>
            <p:cNvSpPr>
              <a:spLocks noChangeArrowheads="1"/>
            </p:cNvSpPr>
            <p:nvPr/>
          </p:nvSpPr>
          <p:spPr bwMode="auto">
            <a:xfrm>
              <a:off x="1930400" y="4719638"/>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4</a:t>
              </a:r>
            </a:p>
          </p:txBody>
        </p:sp>
        <p:sp>
          <p:nvSpPr>
            <p:cNvPr id="38929" name="Line 42"/>
            <p:cNvSpPr>
              <a:spLocks noChangeShapeType="1"/>
            </p:cNvSpPr>
            <p:nvPr/>
          </p:nvSpPr>
          <p:spPr bwMode="auto">
            <a:xfrm flipH="1">
              <a:off x="2154238" y="4176713"/>
              <a:ext cx="669925" cy="542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0" name="Oval 43"/>
            <p:cNvSpPr>
              <a:spLocks noChangeArrowheads="1"/>
            </p:cNvSpPr>
            <p:nvPr/>
          </p:nvSpPr>
          <p:spPr bwMode="auto">
            <a:xfrm>
              <a:off x="3468688" y="473551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5</a:t>
              </a:r>
            </a:p>
          </p:txBody>
        </p:sp>
        <p:sp>
          <p:nvSpPr>
            <p:cNvPr id="38931" name="Line 44"/>
            <p:cNvSpPr>
              <a:spLocks noChangeShapeType="1"/>
            </p:cNvSpPr>
            <p:nvPr/>
          </p:nvSpPr>
          <p:spPr bwMode="auto">
            <a:xfrm>
              <a:off x="3032125" y="4194175"/>
              <a:ext cx="509588"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2" name="Oval 52"/>
            <p:cNvSpPr>
              <a:spLocks noChangeArrowheads="1"/>
            </p:cNvSpPr>
            <p:nvPr/>
          </p:nvSpPr>
          <p:spPr bwMode="auto">
            <a:xfrm>
              <a:off x="1477963" y="5603875"/>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8</a:t>
              </a:r>
            </a:p>
          </p:txBody>
        </p:sp>
        <p:sp>
          <p:nvSpPr>
            <p:cNvPr id="38933" name="Oval 53"/>
            <p:cNvSpPr>
              <a:spLocks noChangeArrowheads="1"/>
            </p:cNvSpPr>
            <p:nvPr/>
          </p:nvSpPr>
          <p:spPr bwMode="auto">
            <a:xfrm>
              <a:off x="2335213" y="5603875"/>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9</a:t>
              </a:r>
            </a:p>
          </p:txBody>
        </p:sp>
        <p:sp>
          <p:nvSpPr>
            <p:cNvPr id="38934" name="Oval 54"/>
            <p:cNvSpPr>
              <a:spLocks noChangeArrowheads="1"/>
            </p:cNvSpPr>
            <p:nvPr/>
          </p:nvSpPr>
          <p:spPr bwMode="auto">
            <a:xfrm>
              <a:off x="3101975" y="5630863"/>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10</a:t>
              </a:r>
            </a:p>
          </p:txBody>
        </p:sp>
        <p:sp>
          <p:nvSpPr>
            <p:cNvPr id="38935" name="Oval 55"/>
            <p:cNvSpPr>
              <a:spLocks noChangeArrowheads="1"/>
            </p:cNvSpPr>
            <p:nvPr/>
          </p:nvSpPr>
          <p:spPr bwMode="auto">
            <a:xfrm>
              <a:off x="3959225" y="5630863"/>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11</a:t>
              </a:r>
            </a:p>
          </p:txBody>
        </p:sp>
        <p:sp>
          <p:nvSpPr>
            <p:cNvPr id="38936" name="Line 56"/>
            <p:cNvSpPr>
              <a:spLocks noChangeShapeType="1"/>
            </p:cNvSpPr>
            <p:nvPr/>
          </p:nvSpPr>
          <p:spPr bwMode="auto">
            <a:xfrm flipH="1">
              <a:off x="1625600" y="5006975"/>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7" name="Line 57"/>
            <p:cNvSpPr>
              <a:spLocks noChangeShapeType="1"/>
            </p:cNvSpPr>
            <p:nvPr/>
          </p:nvSpPr>
          <p:spPr bwMode="auto">
            <a:xfrm>
              <a:off x="2133600" y="4991100"/>
              <a:ext cx="304800"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8" name="Line 58"/>
            <p:cNvSpPr>
              <a:spLocks noChangeShapeType="1"/>
            </p:cNvSpPr>
            <p:nvPr/>
          </p:nvSpPr>
          <p:spPr bwMode="auto">
            <a:xfrm flipH="1">
              <a:off x="3236913" y="5006975"/>
              <a:ext cx="276225" cy="623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9" name="Line 59"/>
            <p:cNvSpPr>
              <a:spLocks noChangeShapeType="1"/>
            </p:cNvSpPr>
            <p:nvPr/>
          </p:nvSpPr>
          <p:spPr bwMode="auto">
            <a:xfrm>
              <a:off x="3700463" y="5006975"/>
              <a:ext cx="334962"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0" name="Oval 60"/>
            <p:cNvSpPr>
              <a:spLocks noChangeArrowheads="1"/>
            </p:cNvSpPr>
            <p:nvPr/>
          </p:nvSpPr>
          <p:spPr bwMode="auto">
            <a:xfrm>
              <a:off x="5019675" y="471805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6</a:t>
              </a:r>
            </a:p>
          </p:txBody>
        </p:sp>
        <p:sp>
          <p:nvSpPr>
            <p:cNvPr id="38941" name="Oval 61"/>
            <p:cNvSpPr>
              <a:spLocks noChangeArrowheads="1"/>
            </p:cNvSpPr>
            <p:nvPr/>
          </p:nvSpPr>
          <p:spPr bwMode="auto">
            <a:xfrm>
              <a:off x="6557963" y="4733925"/>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7</a:t>
              </a:r>
            </a:p>
          </p:txBody>
        </p:sp>
        <p:sp>
          <p:nvSpPr>
            <p:cNvPr id="38942" name="Line 62"/>
            <p:cNvSpPr>
              <a:spLocks noChangeShapeType="1"/>
            </p:cNvSpPr>
            <p:nvPr/>
          </p:nvSpPr>
          <p:spPr bwMode="auto">
            <a:xfrm>
              <a:off x="6121400" y="4192588"/>
              <a:ext cx="509588"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3" name="Oval 63"/>
            <p:cNvSpPr>
              <a:spLocks noChangeArrowheads="1"/>
            </p:cNvSpPr>
            <p:nvPr/>
          </p:nvSpPr>
          <p:spPr bwMode="auto">
            <a:xfrm>
              <a:off x="4567238" y="5602288"/>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12</a:t>
              </a:r>
            </a:p>
          </p:txBody>
        </p:sp>
        <p:sp>
          <p:nvSpPr>
            <p:cNvPr id="38944" name="Oval 64"/>
            <p:cNvSpPr>
              <a:spLocks noChangeArrowheads="1"/>
            </p:cNvSpPr>
            <p:nvPr/>
          </p:nvSpPr>
          <p:spPr bwMode="auto">
            <a:xfrm>
              <a:off x="5424488" y="5602288"/>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13</a:t>
              </a:r>
            </a:p>
          </p:txBody>
        </p:sp>
        <p:sp>
          <p:nvSpPr>
            <p:cNvPr id="38945" name="Oval 65"/>
            <p:cNvSpPr>
              <a:spLocks noChangeArrowheads="1"/>
            </p:cNvSpPr>
            <p:nvPr/>
          </p:nvSpPr>
          <p:spPr bwMode="auto">
            <a:xfrm>
              <a:off x="6191250" y="5629275"/>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14</a:t>
              </a:r>
            </a:p>
          </p:txBody>
        </p:sp>
        <p:sp>
          <p:nvSpPr>
            <p:cNvPr id="38946" name="Oval 66"/>
            <p:cNvSpPr>
              <a:spLocks noChangeArrowheads="1"/>
            </p:cNvSpPr>
            <p:nvPr/>
          </p:nvSpPr>
          <p:spPr bwMode="auto">
            <a:xfrm>
              <a:off x="7048500" y="5629275"/>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15</a:t>
              </a:r>
            </a:p>
          </p:txBody>
        </p:sp>
        <p:sp>
          <p:nvSpPr>
            <p:cNvPr id="38947" name="Line 67"/>
            <p:cNvSpPr>
              <a:spLocks noChangeShapeType="1"/>
            </p:cNvSpPr>
            <p:nvPr/>
          </p:nvSpPr>
          <p:spPr bwMode="auto">
            <a:xfrm flipH="1">
              <a:off x="4714875" y="5005388"/>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8" name="Line 68"/>
            <p:cNvSpPr>
              <a:spLocks noChangeShapeType="1"/>
            </p:cNvSpPr>
            <p:nvPr/>
          </p:nvSpPr>
          <p:spPr bwMode="auto">
            <a:xfrm>
              <a:off x="5222875" y="4989513"/>
              <a:ext cx="304800"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9" name="Line 69"/>
            <p:cNvSpPr>
              <a:spLocks noChangeShapeType="1"/>
            </p:cNvSpPr>
            <p:nvPr/>
          </p:nvSpPr>
          <p:spPr bwMode="auto">
            <a:xfrm flipH="1">
              <a:off x="6326188" y="5005388"/>
              <a:ext cx="276225" cy="623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0" name="Line 70"/>
            <p:cNvSpPr>
              <a:spLocks noChangeShapeType="1"/>
            </p:cNvSpPr>
            <p:nvPr/>
          </p:nvSpPr>
          <p:spPr bwMode="auto">
            <a:xfrm>
              <a:off x="6789738" y="5005388"/>
              <a:ext cx="334962"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1" name="Line 71"/>
            <p:cNvSpPr>
              <a:spLocks noChangeShapeType="1"/>
            </p:cNvSpPr>
            <p:nvPr/>
          </p:nvSpPr>
          <p:spPr bwMode="auto">
            <a:xfrm flipH="1">
              <a:off x="5257800" y="4203700"/>
              <a:ext cx="669925" cy="542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8917" name="Text Box 72"/>
          <p:cNvSpPr txBox="1">
            <a:spLocks noChangeArrowheads="1"/>
          </p:cNvSpPr>
          <p:nvPr/>
        </p:nvSpPr>
        <p:spPr bwMode="auto">
          <a:xfrm>
            <a:off x="7981950" y="2671763"/>
            <a:ext cx="696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level</a:t>
            </a:r>
          </a:p>
        </p:txBody>
      </p:sp>
      <p:sp>
        <p:nvSpPr>
          <p:cNvPr id="38918" name="Text Box 73"/>
          <p:cNvSpPr txBox="1">
            <a:spLocks noChangeArrowheads="1"/>
          </p:cNvSpPr>
          <p:nvPr/>
        </p:nvSpPr>
        <p:spPr bwMode="auto">
          <a:xfrm>
            <a:off x="8118475" y="2987675"/>
            <a:ext cx="40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1</a:t>
            </a:r>
          </a:p>
        </p:txBody>
      </p:sp>
      <p:sp>
        <p:nvSpPr>
          <p:cNvPr id="38919" name="Text Box 74"/>
          <p:cNvSpPr txBox="1">
            <a:spLocks noChangeArrowheads="1"/>
          </p:cNvSpPr>
          <p:nvPr/>
        </p:nvSpPr>
        <p:spPr bwMode="auto">
          <a:xfrm>
            <a:off x="8118475" y="3756025"/>
            <a:ext cx="40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2</a:t>
            </a:r>
          </a:p>
        </p:txBody>
      </p:sp>
      <p:sp>
        <p:nvSpPr>
          <p:cNvPr id="38920" name="Text Box 75"/>
          <p:cNvSpPr txBox="1">
            <a:spLocks noChangeArrowheads="1"/>
          </p:cNvSpPr>
          <p:nvPr/>
        </p:nvSpPr>
        <p:spPr bwMode="auto">
          <a:xfrm>
            <a:off x="8118475" y="4652963"/>
            <a:ext cx="40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3</a:t>
            </a:r>
          </a:p>
        </p:txBody>
      </p:sp>
      <p:sp>
        <p:nvSpPr>
          <p:cNvPr id="38921" name="Text Box 76"/>
          <p:cNvSpPr txBox="1">
            <a:spLocks noChangeArrowheads="1"/>
          </p:cNvSpPr>
          <p:nvPr/>
        </p:nvSpPr>
        <p:spPr bwMode="auto">
          <a:xfrm>
            <a:off x="8104188" y="5535613"/>
            <a:ext cx="40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4</a:t>
            </a:r>
          </a:p>
        </p:txBody>
      </p:sp>
      <p:sp>
        <p:nvSpPr>
          <p:cNvPr id="38922" name="TextBox 37"/>
          <p:cNvSpPr txBox="1">
            <a:spLocks noChangeArrowheads="1"/>
          </p:cNvSpPr>
          <p:nvPr/>
        </p:nvSpPr>
        <p:spPr bwMode="auto">
          <a:xfrm>
            <a:off x="1096963" y="6154738"/>
            <a:ext cx="7104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t>Full Binary Tree of depth 4 with sequential node numbers </a:t>
            </a:r>
            <a:endParaRPr lang="en-IN" altLang="en-US"/>
          </a:p>
        </p:txBody>
      </p:sp>
    </p:spTree>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84213" y="347663"/>
            <a:ext cx="7980362" cy="701675"/>
          </a:xfrm>
        </p:spPr>
        <p:txBody>
          <a:bodyPr/>
          <a:lstStyle/>
          <a:p>
            <a:r>
              <a:rPr lang="en-US" altLang="en-US"/>
              <a:t>Complete binary tree</a:t>
            </a:r>
          </a:p>
        </p:txBody>
      </p:sp>
      <p:sp>
        <p:nvSpPr>
          <p:cNvPr id="39939" name="Content Placeholder 2"/>
          <p:cNvSpPr>
            <a:spLocks noGrp="1"/>
          </p:cNvSpPr>
          <p:nvPr>
            <p:ph idx="1"/>
          </p:nvPr>
        </p:nvSpPr>
        <p:spPr bwMode="auto">
          <a:xfrm>
            <a:off x="671513" y="1277938"/>
            <a:ext cx="7978775"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80000"/>
              </a:lnSpc>
            </a:pPr>
            <a:r>
              <a:rPr lang="en-US" altLang="zh-TW" sz="2400" b="1"/>
              <a:t>Definition</a:t>
            </a:r>
            <a:r>
              <a:rPr lang="en-US" altLang="zh-TW" sz="2400"/>
              <a:t>: A binary tree with n nodes and depth k is </a:t>
            </a:r>
            <a:r>
              <a:rPr lang="en-US" altLang="zh-TW" sz="2400" b="1" i="1">
                <a:solidFill>
                  <a:srgbClr val="FF0000"/>
                </a:solidFill>
              </a:rPr>
              <a:t>complete</a:t>
            </a:r>
            <a:r>
              <a:rPr lang="en-US" altLang="zh-TW" sz="2400"/>
              <a:t> iff its nodes correspond to the nodes numbered from 1 to n in the full binary tree of depth k.</a:t>
            </a:r>
            <a:r>
              <a:rPr lang="en-US" altLang="en-US" sz="2400"/>
              <a:t> In a complete binary tree, every level, except possibly the last, is completely filled, and all nodes are as far left as possible.</a:t>
            </a:r>
            <a:endParaRPr lang="en-US" altLang="zh-TW" sz="2400"/>
          </a:p>
        </p:txBody>
      </p:sp>
      <p:grpSp>
        <p:nvGrpSpPr>
          <p:cNvPr id="39940" name="Group 37"/>
          <p:cNvGrpSpPr>
            <a:grpSpLocks/>
          </p:cNvGrpSpPr>
          <p:nvPr/>
        </p:nvGrpSpPr>
        <p:grpSpPr bwMode="auto">
          <a:xfrm>
            <a:off x="1023938" y="3181350"/>
            <a:ext cx="3222625" cy="2855913"/>
            <a:chOff x="2388438" y="3101133"/>
            <a:chExt cx="3222625" cy="2855912"/>
          </a:xfrm>
        </p:grpSpPr>
        <p:sp>
          <p:nvSpPr>
            <p:cNvPr id="39959" name="Oval 32"/>
            <p:cNvSpPr>
              <a:spLocks noChangeArrowheads="1"/>
            </p:cNvSpPr>
            <p:nvPr/>
          </p:nvSpPr>
          <p:spPr bwMode="auto">
            <a:xfrm>
              <a:off x="4155325" y="3101133"/>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9960" name="Oval 33"/>
            <p:cNvSpPr>
              <a:spLocks noChangeArrowheads="1"/>
            </p:cNvSpPr>
            <p:nvPr/>
          </p:nvSpPr>
          <p:spPr bwMode="auto">
            <a:xfrm>
              <a:off x="3298075" y="3912345"/>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9961" name="Line 34"/>
            <p:cNvSpPr>
              <a:spLocks noChangeShapeType="1"/>
            </p:cNvSpPr>
            <p:nvPr/>
          </p:nvSpPr>
          <p:spPr bwMode="auto">
            <a:xfrm flipH="1">
              <a:off x="3521913" y="3369420"/>
              <a:ext cx="669925" cy="542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2" name="Oval 35"/>
            <p:cNvSpPr>
              <a:spLocks noChangeArrowheads="1"/>
            </p:cNvSpPr>
            <p:nvPr/>
          </p:nvSpPr>
          <p:spPr bwMode="auto">
            <a:xfrm>
              <a:off x="4836363" y="392822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39963" name="Line 36"/>
            <p:cNvSpPr>
              <a:spLocks noChangeShapeType="1"/>
            </p:cNvSpPr>
            <p:nvPr/>
          </p:nvSpPr>
          <p:spPr bwMode="auto">
            <a:xfrm>
              <a:off x="4399800" y="3386883"/>
              <a:ext cx="509588"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4" name="Oval 37"/>
            <p:cNvSpPr>
              <a:spLocks noChangeArrowheads="1"/>
            </p:cNvSpPr>
            <p:nvPr/>
          </p:nvSpPr>
          <p:spPr bwMode="auto">
            <a:xfrm>
              <a:off x="2845638" y="479658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39965" name="Oval 38"/>
            <p:cNvSpPr>
              <a:spLocks noChangeArrowheads="1"/>
            </p:cNvSpPr>
            <p:nvPr/>
          </p:nvSpPr>
          <p:spPr bwMode="auto">
            <a:xfrm>
              <a:off x="3702888" y="479658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39966" name="Oval 39"/>
            <p:cNvSpPr>
              <a:spLocks noChangeArrowheads="1"/>
            </p:cNvSpPr>
            <p:nvPr/>
          </p:nvSpPr>
          <p:spPr bwMode="auto">
            <a:xfrm>
              <a:off x="4469650" y="482357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F</a:t>
              </a:r>
            </a:p>
          </p:txBody>
        </p:sp>
        <p:sp>
          <p:nvSpPr>
            <p:cNvPr id="39967" name="Oval 40"/>
            <p:cNvSpPr>
              <a:spLocks noChangeArrowheads="1"/>
            </p:cNvSpPr>
            <p:nvPr/>
          </p:nvSpPr>
          <p:spPr bwMode="auto">
            <a:xfrm>
              <a:off x="5326900" y="482357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G</a:t>
              </a:r>
            </a:p>
          </p:txBody>
        </p:sp>
        <p:sp>
          <p:nvSpPr>
            <p:cNvPr id="39968" name="Line 41"/>
            <p:cNvSpPr>
              <a:spLocks noChangeShapeType="1"/>
            </p:cNvSpPr>
            <p:nvPr/>
          </p:nvSpPr>
          <p:spPr bwMode="auto">
            <a:xfrm flipH="1">
              <a:off x="2993275" y="4199683"/>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9" name="Line 42"/>
            <p:cNvSpPr>
              <a:spLocks noChangeShapeType="1"/>
            </p:cNvSpPr>
            <p:nvPr/>
          </p:nvSpPr>
          <p:spPr bwMode="auto">
            <a:xfrm>
              <a:off x="3501275" y="4183808"/>
              <a:ext cx="304800"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0" name="Line 43"/>
            <p:cNvSpPr>
              <a:spLocks noChangeShapeType="1"/>
            </p:cNvSpPr>
            <p:nvPr/>
          </p:nvSpPr>
          <p:spPr bwMode="auto">
            <a:xfrm flipH="1">
              <a:off x="4604588" y="4199683"/>
              <a:ext cx="276225" cy="623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1" name="Line 44"/>
            <p:cNvSpPr>
              <a:spLocks noChangeShapeType="1"/>
            </p:cNvSpPr>
            <p:nvPr/>
          </p:nvSpPr>
          <p:spPr bwMode="auto">
            <a:xfrm>
              <a:off x="5068138" y="4199683"/>
              <a:ext cx="334962"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2" name="Oval 45"/>
            <p:cNvSpPr>
              <a:spLocks noChangeArrowheads="1"/>
            </p:cNvSpPr>
            <p:nvPr/>
          </p:nvSpPr>
          <p:spPr bwMode="auto">
            <a:xfrm>
              <a:off x="2388438" y="565542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H</a:t>
              </a:r>
            </a:p>
          </p:txBody>
        </p:sp>
        <p:sp>
          <p:nvSpPr>
            <p:cNvPr id="39973" name="Oval 46"/>
            <p:cNvSpPr>
              <a:spLocks noChangeArrowheads="1"/>
            </p:cNvSpPr>
            <p:nvPr/>
          </p:nvSpPr>
          <p:spPr bwMode="auto">
            <a:xfrm>
              <a:off x="3245688" y="565542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I</a:t>
              </a:r>
            </a:p>
          </p:txBody>
        </p:sp>
        <p:sp>
          <p:nvSpPr>
            <p:cNvPr id="39974" name="Line 47"/>
            <p:cNvSpPr>
              <a:spLocks noChangeShapeType="1"/>
            </p:cNvSpPr>
            <p:nvPr/>
          </p:nvSpPr>
          <p:spPr bwMode="auto">
            <a:xfrm flipH="1">
              <a:off x="2536075" y="5058520"/>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5" name="Line 48"/>
            <p:cNvSpPr>
              <a:spLocks noChangeShapeType="1"/>
            </p:cNvSpPr>
            <p:nvPr/>
          </p:nvSpPr>
          <p:spPr bwMode="auto">
            <a:xfrm>
              <a:off x="3036138" y="5080745"/>
              <a:ext cx="312737" cy="587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41" name="Group 2"/>
          <p:cNvGrpSpPr>
            <a:grpSpLocks/>
          </p:cNvGrpSpPr>
          <p:nvPr/>
        </p:nvGrpSpPr>
        <p:grpSpPr bwMode="auto">
          <a:xfrm>
            <a:off x="4997450" y="3000375"/>
            <a:ext cx="4265613" cy="3181350"/>
            <a:chOff x="4996707" y="2999687"/>
            <a:chExt cx="4266687" cy="3181741"/>
          </a:xfrm>
        </p:grpSpPr>
        <p:sp>
          <p:nvSpPr>
            <p:cNvPr id="39943" name="Oval 32"/>
            <p:cNvSpPr>
              <a:spLocks noChangeArrowheads="1"/>
            </p:cNvSpPr>
            <p:nvPr/>
          </p:nvSpPr>
          <p:spPr bwMode="auto">
            <a:xfrm>
              <a:off x="6763594" y="2999687"/>
              <a:ext cx="280785" cy="3324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39944" name="Oval 33"/>
            <p:cNvSpPr>
              <a:spLocks noChangeArrowheads="1"/>
            </p:cNvSpPr>
            <p:nvPr/>
          </p:nvSpPr>
          <p:spPr bwMode="auto">
            <a:xfrm>
              <a:off x="5906344" y="3810899"/>
              <a:ext cx="280785" cy="3324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39945" name="Line 34"/>
            <p:cNvSpPr>
              <a:spLocks noChangeShapeType="1"/>
            </p:cNvSpPr>
            <p:nvPr/>
          </p:nvSpPr>
          <p:spPr bwMode="auto">
            <a:xfrm flipH="1">
              <a:off x="6130180" y="3243294"/>
              <a:ext cx="661961" cy="5984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6" name="Oval 35"/>
            <p:cNvSpPr>
              <a:spLocks noChangeArrowheads="1"/>
            </p:cNvSpPr>
            <p:nvPr/>
          </p:nvSpPr>
          <p:spPr bwMode="auto">
            <a:xfrm>
              <a:off x="7444632" y="3826774"/>
              <a:ext cx="280784" cy="3324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39947" name="Line 36"/>
            <p:cNvSpPr>
              <a:spLocks noChangeShapeType="1"/>
            </p:cNvSpPr>
            <p:nvPr/>
          </p:nvSpPr>
          <p:spPr bwMode="auto">
            <a:xfrm>
              <a:off x="7008069" y="3256861"/>
              <a:ext cx="503530" cy="6404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8" name="Oval 37"/>
            <p:cNvSpPr>
              <a:spLocks noChangeArrowheads="1"/>
            </p:cNvSpPr>
            <p:nvPr/>
          </p:nvSpPr>
          <p:spPr bwMode="auto">
            <a:xfrm>
              <a:off x="5453907" y="4695138"/>
              <a:ext cx="280784" cy="3324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39949" name="Oval 38"/>
            <p:cNvSpPr>
              <a:spLocks noChangeArrowheads="1"/>
            </p:cNvSpPr>
            <p:nvPr/>
          </p:nvSpPr>
          <p:spPr bwMode="auto">
            <a:xfrm>
              <a:off x="6311157" y="4695138"/>
              <a:ext cx="280784" cy="3324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39950" name="Oval 39"/>
            <p:cNvSpPr>
              <a:spLocks noChangeArrowheads="1"/>
            </p:cNvSpPr>
            <p:nvPr/>
          </p:nvSpPr>
          <p:spPr bwMode="auto">
            <a:xfrm>
              <a:off x="7077919" y="4722125"/>
              <a:ext cx="280785" cy="3324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F</a:t>
              </a:r>
            </a:p>
          </p:txBody>
        </p:sp>
        <p:sp>
          <p:nvSpPr>
            <p:cNvPr id="39951" name="Line 41"/>
            <p:cNvSpPr>
              <a:spLocks noChangeShapeType="1"/>
            </p:cNvSpPr>
            <p:nvPr/>
          </p:nvSpPr>
          <p:spPr bwMode="auto">
            <a:xfrm flipH="1">
              <a:off x="5601543" y="4069661"/>
              <a:ext cx="357647" cy="6404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2" name="Line 42"/>
            <p:cNvSpPr>
              <a:spLocks noChangeShapeType="1"/>
            </p:cNvSpPr>
            <p:nvPr/>
          </p:nvSpPr>
          <p:spPr bwMode="auto">
            <a:xfrm>
              <a:off x="6109544" y="4049240"/>
              <a:ext cx="301177" cy="6894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3" name="Line 43"/>
            <p:cNvSpPr>
              <a:spLocks noChangeShapeType="1"/>
            </p:cNvSpPr>
            <p:nvPr/>
          </p:nvSpPr>
          <p:spPr bwMode="auto">
            <a:xfrm flipH="1">
              <a:off x="7212855" y="4065277"/>
              <a:ext cx="272941" cy="6876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4" name="Oval 45"/>
            <p:cNvSpPr>
              <a:spLocks noChangeArrowheads="1"/>
            </p:cNvSpPr>
            <p:nvPr/>
          </p:nvSpPr>
          <p:spPr bwMode="auto">
            <a:xfrm>
              <a:off x="4996707" y="5553975"/>
              <a:ext cx="280784" cy="3324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H</a:t>
              </a:r>
            </a:p>
          </p:txBody>
        </p:sp>
        <p:sp>
          <p:nvSpPr>
            <p:cNvPr id="39955" name="Oval 46"/>
            <p:cNvSpPr>
              <a:spLocks noChangeArrowheads="1"/>
            </p:cNvSpPr>
            <p:nvPr/>
          </p:nvSpPr>
          <p:spPr bwMode="auto">
            <a:xfrm>
              <a:off x="5853957" y="5553975"/>
              <a:ext cx="280784" cy="3324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I</a:t>
              </a:r>
            </a:p>
          </p:txBody>
        </p:sp>
        <p:sp>
          <p:nvSpPr>
            <p:cNvPr id="39956" name="Line 47"/>
            <p:cNvSpPr>
              <a:spLocks noChangeShapeType="1"/>
            </p:cNvSpPr>
            <p:nvPr/>
          </p:nvSpPr>
          <p:spPr bwMode="auto">
            <a:xfrm flipH="1">
              <a:off x="5144343" y="4928499"/>
              <a:ext cx="357647" cy="6404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7" name="Line 48"/>
            <p:cNvSpPr>
              <a:spLocks noChangeShapeType="1"/>
            </p:cNvSpPr>
            <p:nvPr/>
          </p:nvSpPr>
          <p:spPr bwMode="auto">
            <a:xfrm>
              <a:off x="5644407" y="4950074"/>
              <a:ext cx="309019" cy="6474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8" name="Rectangle 1"/>
            <p:cNvSpPr>
              <a:spLocks noChangeArrowheads="1"/>
            </p:cNvSpPr>
            <p:nvPr/>
          </p:nvSpPr>
          <p:spPr bwMode="auto">
            <a:xfrm>
              <a:off x="6344292" y="5535097"/>
              <a:ext cx="29191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zh-TW" b="1" i="1">
                  <a:solidFill>
                    <a:srgbClr val="FF0000"/>
                  </a:solidFill>
                </a:rPr>
                <a:t>Not a complete binary tree</a:t>
              </a:r>
              <a:endParaRPr lang="en-US" altLang="en-US"/>
            </a:p>
          </p:txBody>
        </p:sp>
      </p:grpSp>
      <p:sp>
        <p:nvSpPr>
          <p:cNvPr id="39942" name="Rectangle 58"/>
          <p:cNvSpPr>
            <a:spLocks noChangeArrowheads="1"/>
          </p:cNvSpPr>
          <p:nvPr/>
        </p:nvSpPr>
        <p:spPr bwMode="auto">
          <a:xfrm>
            <a:off x="2128838" y="5837238"/>
            <a:ext cx="2919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zh-TW" b="1" i="1">
                <a:solidFill>
                  <a:srgbClr val="FF0000"/>
                </a:solidFill>
              </a:rPr>
              <a:t>Complete binary tree</a:t>
            </a:r>
            <a:endParaRPr lang="en-US" altLang="en-US"/>
          </a:p>
        </p:txBody>
      </p:sp>
    </p:spTree>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84213" y="0"/>
            <a:ext cx="8145462" cy="968375"/>
          </a:xfrm>
        </p:spPr>
        <p:txBody>
          <a:bodyPr/>
          <a:lstStyle/>
          <a:p>
            <a:pPr>
              <a:lnSpc>
                <a:spcPct val="120000"/>
              </a:lnSpc>
            </a:pPr>
            <a:r>
              <a:rPr lang="en-US" altLang="en-US">
                <a:latin typeface="Times New Roman" panose="02020603050405020304" pitchFamily="18" charset="0"/>
                <a:cs typeface="Times New Roman" panose="02020603050405020304" pitchFamily="18" charset="0"/>
              </a:rPr>
              <a:t>Storage representation of binary trees:</a:t>
            </a:r>
          </a:p>
        </p:txBody>
      </p:sp>
      <p:sp>
        <p:nvSpPr>
          <p:cNvPr id="40963" name="Text Placeholder 2"/>
          <p:cNvSpPr>
            <a:spLocks noGrp="1"/>
          </p:cNvSpPr>
          <p:nvPr>
            <p:ph type="body" sz="half" idx="1"/>
          </p:nvPr>
        </p:nvSpPr>
        <p:spPr bwMode="auto">
          <a:xfrm>
            <a:off x="685800" y="1916113"/>
            <a:ext cx="7870825" cy="4033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pPr>
            <a:r>
              <a:rPr lang="en-US" altLang="en-US" sz="2800">
                <a:latin typeface="Times New Roman" panose="02020603050405020304" pitchFamily="18" charset="0"/>
                <a:cs typeface="Times New Roman" panose="02020603050405020304" pitchFamily="18" charset="0"/>
              </a:rPr>
              <a:t>Trees can be represented using </a:t>
            </a:r>
          </a:p>
          <a:p>
            <a:pPr lvl="1">
              <a:lnSpc>
                <a:spcPct val="120000"/>
              </a:lnSpc>
            </a:pPr>
            <a:r>
              <a:rPr lang="en-US" altLang="en-US" sz="2400">
                <a:latin typeface="Times New Roman" panose="02020603050405020304" pitchFamily="18" charset="0"/>
                <a:cs typeface="Times New Roman" panose="02020603050405020304" pitchFamily="18" charset="0"/>
              </a:rPr>
              <a:t>Linear/Sequential (Array) Representation</a:t>
            </a:r>
          </a:p>
          <a:p>
            <a:pPr lvl="1">
              <a:lnSpc>
                <a:spcPct val="120000"/>
              </a:lnSpc>
            </a:pPr>
            <a:r>
              <a:rPr lang="en-US" altLang="en-US" sz="2400">
                <a:latin typeface="Times New Roman" panose="02020603050405020304" pitchFamily="18" charset="0"/>
                <a:cs typeface="Times New Roman" panose="02020603050405020304" pitchFamily="18" charset="0"/>
              </a:rPr>
              <a:t>Linked Representation</a:t>
            </a:r>
          </a:p>
        </p:txBody>
      </p:sp>
    </p:spTree>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4213" y="42863"/>
            <a:ext cx="8053387" cy="1123950"/>
          </a:xfrm>
        </p:spPr>
        <p:txBody>
          <a:bodyPr/>
          <a:lstStyle/>
          <a:p>
            <a:pPr eaLnBrk="1" hangingPunct="1"/>
            <a:r>
              <a:rPr lang="en-US" altLang="zh-TW" sz="3600"/>
              <a:t>Array Representation of A Binary Tree</a:t>
            </a:r>
          </a:p>
        </p:txBody>
      </p:sp>
      <p:sp>
        <p:nvSpPr>
          <p:cNvPr id="41987" name="Rectangle 3"/>
          <p:cNvSpPr>
            <a:spLocks noGrp="1" noChangeArrowheads="1"/>
          </p:cNvSpPr>
          <p:nvPr>
            <p:ph type="body" sz="half" idx="1"/>
          </p:nvPr>
        </p:nvSpPr>
        <p:spPr bwMode="auto">
          <a:xfrm>
            <a:off x="685800" y="1320800"/>
            <a:ext cx="7691438" cy="4033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zh-TW" sz="2800"/>
              <a:t>Lemma 5.4: If a complete binary tree with </a:t>
            </a:r>
            <a:r>
              <a:rPr lang="en-US" altLang="zh-TW" sz="2800" i="1">
                <a:latin typeface="Times New Roman" panose="02020603050405020304" pitchFamily="18" charset="0"/>
              </a:rPr>
              <a:t>n</a:t>
            </a:r>
            <a:r>
              <a:rPr lang="en-US" altLang="zh-TW" sz="2800"/>
              <a:t> nodes is represented sequentially, then for any node with index </a:t>
            </a:r>
            <a:r>
              <a:rPr lang="en-US" altLang="zh-TW" sz="2800" i="1">
                <a:latin typeface="Times New Roman" panose="02020603050405020304" pitchFamily="18" charset="0"/>
              </a:rPr>
              <a:t>i,</a:t>
            </a:r>
            <a:r>
              <a:rPr lang="en-US" altLang="zh-TW" sz="2800"/>
              <a:t> </a:t>
            </a:r>
            <a:r>
              <a:rPr lang="en-US" altLang="zh-TW" sz="2800">
                <a:latin typeface="Times New Roman" panose="02020603050405020304" pitchFamily="18" charset="0"/>
              </a:rPr>
              <a:t>1 ≤</a:t>
            </a:r>
            <a:r>
              <a:rPr lang="en-US" altLang="zh-TW" sz="2800" i="1">
                <a:latin typeface="Times New Roman" panose="02020603050405020304" pitchFamily="18" charset="0"/>
              </a:rPr>
              <a:t> i</a:t>
            </a:r>
            <a:r>
              <a:rPr lang="en-US" altLang="zh-TW" sz="2800">
                <a:latin typeface="Times New Roman" panose="02020603050405020304" pitchFamily="18" charset="0"/>
              </a:rPr>
              <a:t> ≤ </a:t>
            </a:r>
            <a:r>
              <a:rPr lang="en-US" altLang="zh-TW" sz="2800" i="1">
                <a:latin typeface="Times New Roman" panose="02020603050405020304" pitchFamily="18" charset="0"/>
              </a:rPr>
              <a:t>n</a:t>
            </a:r>
            <a:r>
              <a:rPr lang="en-US" altLang="zh-TW" sz="2800"/>
              <a:t>, we have:</a:t>
            </a:r>
          </a:p>
          <a:p>
            <a:pPr lvl="1" eaLnBrk="1" hangingPunct="1">
              <a:lnSpc>
                <a:spcPct val="90000"/>
              </a:lnSpc>
            </a:pPr>
            <a:r>
              <a:rPr lang="en-US" altLang="zh-TW" sz="2400"/>
              <a:t>parent(</a:t>
            </a:r>
            <a:r>
              <a:rPr lang="en-US" altLang="zh-TW" sz="2400" i="1">
                <a:latin typeface="Times New Roman" panose="02020603050405020304" pitchFamily="18" charset="0"/>
              </a:rPr>
              <a:t>i</a:t>
            </a:r>
            <a:r>
              <a:rPr lang="en-US" altLang="zh-TW" sz="2400"/>
              <a:t>) is at         if </a:t>
            </a:r>
            <a:r>
              <a:rPr lang="en-US" altLang="zh-TW" sz="2400" i="1">
                <a:latin typeface="Times New Roman" panose="02020603050405020304" pitchFamily="18" charset="0"/>
              </a:rPr>
              <a:t>i </a:t>
            </a:r>
            <a:r>
              <a:rPr lang="en-US" altLang="zh-TW" sz="2400"/>
              <a:t>≠1. If </a:t>
            </a:r>
            <a:r>
              <a:rPr lang="en-US" altLang="zh-TW" sz="2400" i="1">
                <a:latin typeface="Times New Roman" panose="02020603050405020304" pitchFamily="18" charset="0"/>
              </a:rPr>
              <a:t>i</a:t>
            </a:r>
            <a:r>
              <a:rPr lang="en-US" altLang="zh-TW" sz="2400">
                <a:latin typeface="Times New Roman" panose="02020603050405020304" pitchFamily="18" charset="0"/>
              </a:rPr>
              <a:t> = 1</a:t>
            </a:r>
            <a:r>
              <a:rPr lang="en-US" altLang="zh-TW" sz="2400"/>
              <a:t>, </a:t>
            </a:r>
            <a:r>
              <a:rPr lang="en-US" altLang="zh-TW" sz="2400" i="1">
                <a:latin typeface="Times New Roman" panose="02020603050405020304" pitchFamily="18" charset="0"/>
              </a:rPr>
              <a:t>i</a:t>
            </a:r>
            <a:r>
              <a:rPr lang="en-US" altLang="zh-TW" sz="2400"/>
              <a:t> is at the root and has no parent.</a:t>
            </a:r>
          </a:p>
          <a:p>
            <a:pPr lvl="1" eaLnBrk="1" hangingPunct="1">
              <a:lnSpc>
                <a:spcPct val="90000"/>
              </a:lnSpc>
            </a:pPr>
            <a:r>
              <a:rPr lang="en-US" altLang="zh-TW" sz="2400"/>
              <a:t>left_child(</a:t>
            </a:r>
            <a:r>
              <a:rPr lang="en-US" altLang="zh-TW" sz="2400" i="1">
                <a:latin typeface="Times New Roman" panose="02020603050405020304" pitchFamily="18" charset="0"/>
              </a:rPr>
              <a:t>i</a:t>
            </a:r>
            <a:r>
              <a:rPr lang="en-US" altLang="zh-TW" sz="2400"/>
              <a:t>) is at </a:t>
            </a:r>
            <a:r>
              <a:rPr lang="en-US" altLang="zh-TW" sz="2400">
                <a:latin typeface="Times New Roman" panose="02020603050405020304" pitchFamily="18" charset="0"/>
              </a:rPr>
              <a:t>2</a:t>
            </a:r>
            <a:r>
              <a:rPr lang="en-US" altLang="zh-TW" sz="2400" i="1">
                <a:latin typeface="Times New Roman" panose="02020603050405020304" pitchFamily="18" charset="0"/>
              </a:rPr>
              <a:t>i</a:t>
            </a:r>
            <a:r>
              <a:rPr lang="en-US" altLang="zh-TW" sz="2400"/>
              <a:t> if </a:t>
            </a:r>
            <a:r>
              <a:rPr lang="en-US" altLang="zh-TW" sz="2400" i="1">
                <a:latin typeface="Times New Roman" panose="02020603050405020304" pitchFamily="18" charset="0"/>
              </a:rPr>
              <a:t>2i</a:t>
            </a:r>
            <a:r>
              <a:rPr lang="en-US" altLang="zh-TW" sz="2400">
                <a:latin typeface="Times New Roman" panose="02020603050405020304" pitchFamily="18" charset="0"/>
              </a:rPr>
              <a:t> ≤ </a:t>
            </a:r>
            <a:r>
              <a:rPr lang="en-US" altLang="zh-TW" sz="2400" i="1">
                <a:latin typeface="Times New Roman" panose="02020603050405020304" pitchFamily="18" charset="0"/>
              </a:rPr>
              <a:t>n</a:t>
            </a:r>
            <a:r>
              <a:rPr lang="en-US" altLang="zh-TW" sz="2400">
                <a:latin typeface="Times New Roman" panose="02020603050405020304" pitchFamily="18" charset="0"/>
              </a:rPr>
              <a:t>. If 2i &gt; n, then i has no left child.</a:t>
            </a:r>
          </a:p>
          <a:p>
            <a:pPr lvl="1" eaLnBrk="1" hangingPunct="1">
              <a:lnSpc>
                <a:spcPct val="90000"/>
              </a:lnSpc>
            </a:pPr>
            <a:r>
              <a:rPr lang="en-US" altLang="zh-TW" sz="2400"/>
              <a:t>right_child</a:t>
            </a:r>
            <a:r>
              <a:rPr lang="en-US" altLang="zh-TW" sz="2400">
                <a:latin typeface="Times New Roman" panose="02020603050405020304" pitchFamily="18" charset="0"/>
              </a:rPr>
              <a:t>(</a:t>
            </a:r>
            <a:r>
              <a:rPr lang="en-US" altLang="zh-TW" sz="2400" i="1">
                <a:latin typeface="Times New Roman" panose="02020603050405020304" pitchFamily="18" charset="0"/>
              </a:rPr>
              <a:t>i</a:t>
            </a:r>
            <a:r>
              <a:rPr lang="en-US" altLang="zh-TW" sz="2400">
                <a:latin typeface="Times New Roman" panose="02020603050405020304" pitchFamily="18" charset="0"/>
              </a:rPr>
              <a:t>) </a:t>
            </a:r>
            <a:r>
              <a:rPr lang="en-US" altLang="zh-TW" sz="2400"/>
              <a:t>is at</a:t>
            </a:r>
            <a:r>
              <a:rPr lang="en-US" altLang="zh-TW" sz="2400">
                <a:latin typeface="Times New Roman" panose="02020603050405020304" pitchFamily="18" charset="0"/>
              </a:rPr>
              <a:t> 2</a:t>
            </a:r>
            <a:r>
              <a:rPr lang="en-US" altLang="zh-TW" sz="2400" i="1">
                <a:latin typeface="Times New Roman" panose="02020603050405020304" pitchFamily="18" charset="0"/>
              </a:rPr>
              <a:t>i</a:t>
            </a:r>
            <a:r>
              <a:rPr lang="en-US" altLang="zh-TW" sz="2400">
                <a:latin typeface="Times New Roman" panose="02020603050405020304" pitchFamily="18" charset="0"/>
              </a:rPr>
              <a:t> + 1 if 2</a:t>
            </a:r>
            <a:r>
              <a:rPr lang="en-US" altLang="zh-TW" sz="2400" i="1">
                <a:latin typeface="Times New Roman" panose="02020603050405020304" pitchFamily="18" charset="0"/>
              </a:rPr>
              <a:t>i</a:t>
            </a:r>
            <a:r>
              <a:rPr lang="en-US" altLang="zh-TW" sz="2400">
                <a:latin typeface="Times New Roman" panose="02020603050405020304" pitchFamily="18" charset="0"/>
              </a:rPr>
              <a:t> + 1 ≤ </a:t>
            </a:r>
            <a:r>
              <a:rPr lang="en-US" altLang="zh-TW" sz="2400" i="1">
                <a:latin typeface="Times New Roman" panose="02020603050405020304" pitchFamily="18" charset="0"/>
              </a:rPr>
              <a:t>n</a:t>
            </a:r>
            <a:r>
              <a:rPr lang="en-US" altLang="zh-TW" sz="2400">
                <a:latin typeface="Times New Roman" panose="02020603050405020304" pitchFamily="18" charset="0"/>
              </a:rPr>
              <a:t>. If 2</a:t>
            </a:r>
            <a:r>
              <a:rPr lang="en-US" altLang="zh-TW" sz="2400" i="1">
                <a:latin typeface="Times New Roman" panose="02020603050405020304" pitchFamily="18" charset="0"/>
              </a:rPr>
              <a:t>i</a:t>
            </a:r>
            <a:r>
              <a:rPr lang="en-US" altLang="zh-TW" sz="2400">
                <a:latin typeface="Times New Roman" panose="02020603050405020304" pitchFamily="18" charset="0"/>
              </a:rPr>
              <a:t> + 1 &gt;</a:t>
            </a:r>
            <a:r>
              <a:rPr lang="en-US" altLang="zh-TW" sz="2400" i="1">
                <a:latin typeface="Times New Roman" panose="02020603050405020304" pitchFamily="18" charset="0"/>
              </a:rPr>
              <a:t> n</a:t>
            </a:r>
            <a:r>
              <a:rPr lang="en-US" altLang="zh-TW" sz="2400">
                <a:latin typeface="Times New Roman" panose="02020603050405020304" pitchFamily="18" charset="0"/>
              </a:rPr>
              <a:t>, then </a:t>
            </a:r>
            <a:r>
              <a:rPr lang="en-US" altLang="zh-TW" sz="2400" i="1">
                <a:latin typeface="Times New Roman" panose="02020603050405020304" pitchFamily="18" charset="0"/>
              </a:rPr>
              <a:t>i</a:t>
            </a:r>
            <a:r>
              <a:rPr lang="en-US" altLang="zh-TW" sz="2400">
                <a:latin typeface="Times New Roman" panose="02020603050405020304" pitchFamily="18" charset="0"/>
              </a:rPr>
              <a:t> has no right child.</a:t>
            </a:r>
          </a:p>
          <a:p>
            <a:pPr eaLnBrk="1" hangingPunct="1">
              <a:lnSpc>
                <a:spcPct val="90000"/>
              </a:lnSpc>
            </a:pPr>
            <a:r>
              <a:rPr lang="en-US" altLang="zh-TW" sz="2800"/>
              <a:t>Position zero of the array is not used.</a:t>
            </a:r>
          </a:p>
          <a:p>
            <a:pPr lvl="1" eaLnBrk="1" hangingPunct="1">
              <a:lnSpc>
                <a:spcPct val="90000"/>
              </a:lnSpc>
              <a:buFontTx/>
              <a:buNone/>
            </a:pPr>
            <a:endParaRPr lang="en-US" altLang="zh-TW" sz="2400"/>
          </a:p>
        </p:txBody>
      </p:sp>
      <p:graphicFrame>
        <p:nvGraphicFramePr>
          <p:cNvPr id="41988" name="Object 6"/>
          <p:cNvGraphicFramePr>
            <a:graphicFrameLocks noGrp="1" noChangeAspect="1"/>
          </p:cNvGraphicFramePr>
          <p:nvPr>
            <p:ph sz="quarter" idx="3"/>
          </p:nvPr>
        </p:nvGraphicFramePr>
        <p:xfrm>
          <a:off x="3530600" y="2520950"/>
          <a:ext cx="682625" cy="423863"/>
        </p:xfrm>
        <a:graphic>
          <a:graphicData uri="http://schemas.openxmlformats.org/presentationml/2006/ole">
            <mc:AlternateContent xmlns:mc="http://schemas.openxmlformats.org/markup-compatibility/2006">
              <mc:Choice xmlns:v="urn:schemas-microsoft-com:vml" Requires="v">
                <p:oleObj spid="_x0000_s42037" name="方程式" r:id="rId3" imgW="368300" imgH="228600" progId="Equation.3">
                  <p:embed/>
                </p:oleObj>
              </mc:Choice>
              <mc:Fallback>
                <p:oleObj name="方程式" r:id="rId3" imgW="368300" imgH="228600" progId="Equation.3">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0600" y="2520950"/>
                        <a:ext cx="682625"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4213" y="449263"/>
            <a:ext cx="7980362" cy="701675"/>
          </a:xfrm>
        </p:spPr>
        <p:txBody>
          <a:bodyPr/>
          <a:lstStyle/>
          <a:p>
            <a:pPr eaLnBrk="1" hangingPunct="1"/>
            <a:r>
              <a:rPr lang="en-US" altLang="zh-TW" sz="3600"/>
              <a:t>Array Representation of Binary Trees</a:t>
            </a:r>
          </a:p>
        </p:txBody>
      </p:sp>
      <p:grpSp>
        <p:nvGrpSpPr>
          <p:cNvPr id="43011" name="Group 62"/>
          <p:cNvGrpSpPr>
            <a:grpSpLocks/>
          </p:cNvGrpSpPr>
          <p:nvPr/>
        </p:nvGrpSpPr>
        <p:grpSpPr bwMode="auto">
          <a:xfrm>
            <a:off x="2241550" y="1221922"/>
            <a:ext cx="1358900" cy="4560888"/>
            <a:chOff x="1000" y="1271"/>
            <a:chExt cx="856" cy="2873"/>
          </a:xfrm>
        </p:grpSpPr>
        <p:sp>
          <p:nvSpPr>
            <p:cNvPr id="43062" name="Rectangle 5"/>
            <p:cNvSpPr>
              <a:spLocks noChangeArrowheads="1"/>
            </p:cNvSpPr>
            <p:nvPr/>
          </p:nvSpPr>
          <p:spPr bwMode="auto">
            <a:xfrm>
              <a:off x="1463" y="1271"/>
              <a:ext cx="393" cy="2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43063" name="Rectangle 6"/>
            <p:cNvSpPr>
              <a:spLocks noChangeArrowheads="1"/>
            </p:cNvSpPr>
            <p:nvPr/>
          </p:nvSpPr>
          <p:spPr bwMode="auto">
            <a:xfrm>
              <a:off x="1463" y="1499"/>
              <a:ext cx="393" cy="2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43064" name="Rectangle 7"/>
            <p:cNvSpPr>
              <a:spLocks noChangeArrowheads="1"/>
            </p:cNvSpPr>
            <p:nvPr/>
          </p:nvSpPr>
          <p:spPr bwMode="auto">
            <a:xfrm>
              <a:off x="1463" y="1727"/>
              <a:ext cx="393" cy="2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3065" name="Rectangle 8"/>
            <p:cNvSpPr>
              <a:spLocks noChangeArrowheads="1"/>
            </p:cNvSpPr>
            <p:nvPr/>
          </p:nvSpPr>
          <p:spPr bwMode="auto">
            <a:xfrm>
              <a:off x="1463" y="1955"/>
              <a:ext cx="393" cy="2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43066" name="Rectangle 9"/>
            <p:cNvSpPr>
              <a:spLocks noChangeArrowheads="1"/>
            </p:cNvSpPr>
            <p:nvPr/>
          </p:nvSpPr>
          <p:spPr bwMode="auto">
            <a:xfrm>
              <a:off x="1463" y="2183"/>
              <a:ext cx="393" cy="2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endParaRPr lang="en-US" altLang="zh-TW"/>
            </a:p>
          </p:txBody>
        </p:sp>
        <p:sp>
          <p:nvSpPr>
            <p:cNvPr id="43067" name="Rectangle 10"/>
            <p:cNvSpPr>
              <a:spLocks noChangeArrowheads="1"/>
            </p:cNvSpPr>
            <p:nvPr/>
          </p:nvSpPr>
          <p:spPr bwMode="auto">
            <a:xfrm>
              <a:off x="1463" y="2411"/>
              <a:ext cx="393" cy="2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3068" name="Rectangle 11"/>
            <p:cNvSpPr>
              <a:spLocks noChangeArrowheads="1"/>
            </p:cNvSpPr>
            <p:nvPr/>
          </p:nvSpPr>
          <p:spPr bwMode="auto">
            <a:xfrm>
              <a:off x="1463" y="2639"/>
              <a:ext cx="393" cy="2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3069" name="Line 12"/>
            <p:cNvSpPr>
              <a:spLocks noChangeShapeType="1"/>
            </p:cNvSpPr>
            <p:nvPr/>
          </p:nvSpPr>
          <p:spPr bwMode="auto">
            <a:xfrm>
              <a:off x="1545" y="1847"/>
              <a:ext cx="2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0" name="Line 13"/>
            <p:cNvSpPr>
              <a:spLocks noChangeShapeType="1"/>
            </p:cNvSpPr>
            <p:nvPr/>
          </p:nvSpPr>
          <p:spPr bwMode="auto">
            <a:xfrm>
              <a:off x="1545" y="2294"/>
              <a:ext cx="2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1" name="Line 14"/>
            <p:cNvSpPr>
              <a:spLocks noChangeShapeType="1"/>
            </p:cNvSpPr>
            <p:nvPr/>
          </p:nvSpPr>
          <p:spPr bwMode="auto">
            <a:xfrm>
              <a:off x="1554" y="2510"/>
              <a:ext cx="2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2" name="Line 15"/>
            <p:cNvSpPr>
              <a:spLocks noChangeShapeType="1"/>
            </p:cNvSpPr>
            <p:nvPr/>
          </p:nvSpPr>
          <p:spPr bwMode="auto">
            <a:xfrm>
              <a:off x="1548" y="2756"/>
              <a:ext cx="2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3" name="Rectangle 16"/>
            <p:cNvSpPr>
              <a:spLocks noChangeArrowheads="1"/>
            </p:cNvSpPr>
            <p:nvPr/>
          </p:nvSpPr>
          <p:spPr bwMode="auto">
            <a:xfrm>
              <a:off x="1463" y="2867"/>
              <a:ext cx="393" cy="2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43074" name="Rectangle 17"/>
            <p:cNvSpPr>
              <a:spLocks noChangeArrowheads="1"/>
            </p:cNvSpPr>
            <p:nvPr/>
          </p:nvSpPr>
          <p:spPr bwMode="auto">
            <a:xfrm>
              <a:off x="1463" y="3095"/>
              <a:ext cx="393" cy="2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3075" name="Rectangle 18"/>
            <p:cNvSpPr>
              <a:spLocks noChangeArrowheads="1"/>
            </p:cNvSpPr>
            <p:nvPr/>
          </p:nvSpPr>
          <p:spPr bwMode="auto">
            <a:xfrm>
              <a:off x="1463" y="3323"/>
              <a:ext cx="393" cy="59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3076" name="Rectangle 19"/>
            <p:cNvSpPr>
              <a:spLocks noChangeArrowheads="1"/>
            </p:cNvSpPr>
            <p:nvPr/>
          </p:nvSpPr>
          <p:spPr bwMode="auto">
            <a:xfrm>
              <a:off x="1463" y="3916"/>
              <a:ext cx="393" cy="2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43077" name="Line 20"/>
            <p:cNvSpPr>
              <a:spLocks noChangeShapeType="1"/>
            </p:cNvSpPr>
            <p:nvPr/>
          </p:nvSpPr>
          <p:spPr bwMode="auto">
            <a:xfrm>
              <a:off x="1556" y="3195"/>
              <a:ext cx="2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8" name="Oval 21"/>
            <p:cNvSpPr>
              <a:spLocks noChangeArrowheads="1"/>
            </p:cNvSpPr>
            <p:nvPr/>
          </p:nvSpPr>
          <p:spPr bwMode="auto">
            <a:xfrm>
              <a:off x="1638" y="3451"/>
              <a:ext cx="49" cy="48"/>
            </a:xfrm>
            <a:prstGeom prst="ellipse">
              <a:avLst/>
            </a:prstGeom>
            <a:solidFill>
              <a:schemeClr val="tx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3079" name="Oval 22"/>
            <p:cNvSpPr>
              <a:spLocks noChangeArrowheads="1"/>
            </p:cNvSpPr>
            <p:nvPr/>
          </p:nvSpPr>
          <p:spPr bwMode="auto">
            <a:xfrm>
              <a:off x="1638" y="3587"/>
              <a:ext cx="49" cy="48"/>
            </a:xfrm>
            <a:prstGeom prst="ellipse">
              <a:avLst/>
            </a:prstGeom>
            <a:solidFill>
              <a:schemeClr val="tx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3080" name="Oval 23"/>
            <p:cNvSpPr>
              <a:spLocks noChangeArrowheads="1"/>
            </p:cNvSpPr>
            <p:nvPr/>
          </p:nvSpPr>
          <p:spPr bwMode="auto">
            <a:xfrm>
              <a:off x="1638" y="3723"/>
              <a:ext cx="49" cy="48"/>
            </a:xfrm>
            <a:prstGeom prst="ellipse">
              <a:avLst/>
            </a:prstGeom>
            <a:solidFill>
              <a:schemeClr val="tx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3081" name="Text Box 25"/>
            <p:cNvSpPr txBox="1">
              <a:spLocks noChangeArrowheads="1"/>
            </p:cNvSpPr>
            <p:nvPr/>
          </p:nvSpPr>
          <p:spPr bwMode="auto">
            <a:xfrm>
              <a:off x="1000" y="1272"/>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[1]</a:t>
              </a:r>
            </a:p>
          </p:txBody>
        </p:sp>
        <p:sp>
          <p:nvSpPr>
            <p:cNvPr id="43082" name="Text Box 26"/>
            <p:cNvSpPr txBox="1">
              <a:spLocks noChangeArrowheads="1"/>
            </p:cNvSpPr>
            <p:nvPr/>
          </p:nvSpPr>
          <p:spPr bwMode="auto">
            <a:xfrm>
              <a:off x="1000" y="149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[2]</a:t>
              </a:r>
            </a:p>
          </p:txBody>
        </p:sp>
        <p:sp>
          <p:nvSpPr>
            <p:cNvPr id="43083" name="Text Box 27"/>
            <p:cNvSpPr txBox="1">
              <a:spLocks noChangeArrowheads="1"/>
            </p:cNvSpPr>
            <p:nvPr/>
          </p:nvSpPr>
          <p:spPr bwMode="auto">
            <a:xfrm>
              <a:off x="1000" y="1728"/>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[3]</a:t>
              </a:r>
            </a:p>
          </p:txBody>
        </p:sp>
        <p:sp>
          <p:nvSpPr>
            <p:cNvPr id="43084" name="Text Box 28"/>
            <p:cNvSpPr txBox="1">
              <a:spLocks noChangeArrowheads="1"/>
            </p:cNvSpPr>
            <p:nvPr/>
          </p:nvSpPr>
          <p:spPr bwMode="auto">
            <a:xfrm>
              <a:off x="1000" y="193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[4]</a:t>
              </a:r>
            </a:p>
          </p:txBody>
        </p:sp>
        <p:sp>
          <p:nvSpPr>
            <p:cNvPr id="43085" name="Text Box 29"/>
            <p:cNvSpPr txBox="1">
              <a:spLocks noChangeArrowheads="1"/>
            </p:cNvSpPr>
            <p:nvPr/>
          </p:nvSpPr>
          <p:spPr bwMode="auto">
            <a:xfrm>
              <a:off x="1000" y="217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[5]</a:t>
              </a:r>
            </a:p>
          </p:txBody>
        </p:sp>
        <p:sp>
          <p:nvSpPr>
            <p:cNvPr id="43086" name="Text Box 30"/>
            <p:cNvSpPr txBox="1">
              <a:spLocks noChangeArrowheads="1"/>
            </p:cNvSpPr>
            <p:nvPr/>
          </p:nvSpPr>
          <p:spPr bwMode="auto">
            <a:xfrm>
              <a:off x="1000" y="2408"/>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[6]</a:t>
              </a:r>
            </a:p>
          </p:txBody>
        </p:sp>
        <p:sp>
          <p:nvSpPr>
            <p:cNvPr id="43087" name="Text Box 31"/>
            <p:cNvSpPr txBox="1">
              <a:spLocks noChangeArrowheads="1"/>
            </p:cNvSpPr>
            <p:nvPr/>
          </p:nvSpPr>
          <p:spPr bwMode="auto">
            <a:xfrm>
              <a:off x="1000" y="2648"/>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[7]</a:t>
              </a:r>
            </a:p>
          </p:txBody>
        </p:sp>
        <p:sp>
          <p:nvSpPr>
            <p:cNvPr id="43088" name="Text Box 32"/>
            <p:cNvSpPr txBox="1">
              <a:spLocks noChangeArrowheads="1"/>
            </p:cNvSpPr>
            <p:nvPr/>
          </p:nvSpPr>
          <p:spPr bwMode="auto">
            <a:xfrm>
              <a:off x="1000" y="285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[8]</a:t>
              </a:r>
            </a:p>
          </p:txBody>
        </p:sp>
        <p:sp>
          <p:nvSpPr>
            <p:cNvPr id="43089" name="Text Box 33"/>
            <p:cNvSpPr txBox="1">
              <a:spLocks noChangeArrowheads="1"/>
            </p:cNvSpPr>
            <p:nvPr/>
          </p:nvSpPr>
          <p:spPr bwMode="auto">
            <a:xfrm>
              <a:off x="1000" y="309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[9]</a:t>
              </a:r>
            </a:p>
          </p:txBody>
        </p:sp>
        <p:sp>
          <p:nvSpPr>
            <p:cNvPr id="43090" name="Text Box 34"/>
            <p:cNvSpPr txBox="1">
              <a:spLocks noChangeArrowheads="1"/>
            </p:cNvSpPr>
            <p:nvPr/>
          </p:nvSpPr>
          <p:spPr bwMode="auto">
            <a:xfrm>
              <a:off x="1000" y="3896"/>
              <a:ext cx="3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[16]</a:t>
              </a:r>
            </a:p>
          </p:txBody>
        </p:sp>
        <p:sp>
          <p:nvSpPr>
            <p:cNvPr id="43091" name="Oval 35"/>
            <p:cNvSpPr>
              <a:spLocks noChangeArrowheads="1"/>
            </p:cNvSpPr>
            <p:nvPr/>
          </p:nvSpPr>
          <p:spPr bwMode="auto">
            <a:xfrm>
              <a:off x="1142" y="3427"/>
              <a:ext cx="49" cy="48"/>
            </a:xfrm>
            <a:prstGeom prst="ellipse">
              <a:avLst/>
            </a:prstGeom>
            <a:solidFill>
              <a:schemeClr val="tx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3092" name="Oval 36"/>
            <p:cNvSpPr>
              <a:spLocks noChangeArrowheads="1"/>
            </p:cNvSpPr>
            <p:nvPr/>
          </p:nvSpPr>
          <p:spPr bwMode="auto">
            <a:xfrm>
              <a:off x="1142" y="3563"/>
              <a:ext cx="49" cy="48"/>
            </a:xfrm>
            <a:prstGeom prst="ellipse">
              <a:avLst/>
            </a:prstGeom>
            <a:solidFill>
              <a:schemeClr val="tx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3093" name="Oval 37"/>
            <p:cNvSpPr>
              <a:spLocks noChangeArrowheads="1"/>
            </p:cNvSpPr>
            <p:nvPr/>
          </p:nvSpPr>
          <p:spPr bwMode="auto">
            <a:xfrm>
              <a:off x="1142" y="3699"/>
              <a:ext cx="49" cy="48"/>
            </a:xfrm>
            <a:prstGeom prst="ellipse">
              <a:avLst/>
            </a:prstGeom>
            <a:solidFill>
              <a:schemeClr val="tx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grpSp>
      <p:grpSp>
        <p:nvGrpSpPr>
          <p:cNvPr id="43012" name="Group 1"/>
          <p:cNvGrpSpPr>
            <a:grpSpLocks/>
          </p:cNvGrpSpPr>
          <p:nvPr/>
        </p:nvGrpSpPr>
        <p:grpSpPr bwMode="auto">
          <a:xfrm>
            <a:off x="7667625" y="1323975"/>
            <a:ext cx="1358900" cy="3257550"/>
            <a:chOff x="5118100" y="2005013"/>
            <a:chExt cx="1358900" cy="3257550"/>
          </a:xfrm>
        </p:grpSpPr>
        <p:sp>
          <p:nvSpPr>
            <p:cNvPr id="43044" name="Rectangle 38"/>
            <p:cNvSpPr>
              <a:spLocks noChangeArrowheads="1"/>
            </p:cNvSpPr>
            <p:nvPr/>
          </p:nvSpPr>
          <p:spPr bwMode="auto">
            <a:xfrm>
              <a:off x="5853113" y="2005013"/>
              <a:ext cx="623887" cy="36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43045" name="Rectangle 39"/>
            <p:cNvSpPr>
              <a:spLocks noChangeArrowheads="1"/>
            </p:cNvSpPr>
            <p:nvPr/>
          </p:nvSpPr>
          <p:spPr bwMode="auto">
            <a:xfrm>
              <a:off x="5853113" y="2366963"/>
              <a:ext cx="623887" cy="36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43046" name="Rectangle 40"/>
            <p:cNvSpPr>
              <a:spLocks noChangeArrowheads="1"/>
            </p:cNvSpPr>
            <p:nvPr/>
          </p:nvSpPr>
          <p:spPr bwMode="auto">
            <a:xfrm>
              <a:off x="5853113" y="2728913"/>
              <a:ext cx="623887" cy="36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43047" name="Rectangle 41"/>
            <p:cNvSpPr>
              <a:spLocks noChangeArrowheads="1"/>
            </p:cNvSpPr>
            <p:nvPr/>
          </p:nvSpPr>
          <p:spPr bwMode="auto">
            <a:xfrm>
              <a:off x="5853113" y="3090863"/>
              <a:ext cx="623887" cy="36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43048" name="Rectangle 42"/>
            <p:cNvSpPr>
              <a:spLocks noChangeArrowheads="1"/>
            </p:cNvSpPr>
            <p:nvPr/>
          </p:nvSpPr>
          <p:spPr bwMode="auto">
            <a:xfrm>
              <a:off x="5853113" y="3452813"/>
              <a:ext cx="623887" cy="36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43049" name="Rectangle 43"/>
            <p:cNvSpPr>
              <a:spLocks noChangeArrowheads="1"/>
            </p:cNvSpPr>
            <p:nvPr/>
          </p:nvSpPr>
          <p:spPr bwMode="auto">
            <a:xfrm>
              <a:off x="5853113" y="3814763"/>
              <a:ext cx="623887" cy="36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F</a:t>
              </a:r>
            </a:p>
          </p:txBody>
        </p:sp>
        <p:sp>
          <p:nvSpPr>
            <p:cNvPr id="43050" name="Rectangle 44"/>
            <p:cNvSpPr>
              <a:spLocks noChangeArrowheads="1"/>
            </p:cNvSpPr>
            <p:nvPr/>
          </p:nvSpPr>
          <p:spPr bwMode="auto">
            <a:xfrm>
              <a:off x="5853113" y="4176713"/>
              <a:ext cx="623887" cy="36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G</a:t>
              </a:r>
            </a:p>
          </p:txBody>
        </p:sp>
        <p:sp>
          <p:nvSpPr>
            <p:cNvPr id="43051" name="Rectangle 49"/>
            <p:cNvSpPr>
              <a:spLocks noChangeArrowheads="1"/>
            </p:cNvSpPr>
            <p:nvPr/>
          </p:nvSpPr>
          <p:spPr bwMode="auto">
            <a:xfrm>
              <a:off x="5853113" y="4538663"/>
              <a:ext cx="623887" cy="36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H</a:t>
              </a:r>
            </a:p>
          </p:txBody>
        </p:sp>
        <p:sp>
          <p:nvSpPr>
            <p:cNvPr id="43052" name="Rectangle 50"/>
            <p:cNvSpPr>
              <a:spLocks noChangeArrowheads="1"/>
            </p:cNvSpPr>
            <p:nvPr/>
          </p:nvSpPr>
          <p:spPr bwMode="auto">
            <a:xfrm>
              <a:off x="5853113" y="4900613"/>
              <a:ext cx="623887" cy="36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I</a:t>
              </a:r>
            </a:p>
          </p:txBody>
        </p:sp>
        <p:sp>
          <p:nvSpPr>
            <p:cNvPr id="43053" name="Text Box 52"/>
            <p:cNvSpPr txBox="1">
              <a:spLocks noChangeArrowheads="1"/>
            </p:cNvSpPr>
            <p:nvPr/>
          </p:nvSpPr>
          <p:spPr bwMode="auto">
            <a:xfrm>
              <a:off x="5118100" y="20066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[1]</a:t>
              </a:r>
            </a:p>
          </p:txBody>
        </p:sp>
        <p:sp>
          <p:nvSpPr>
            <p:cNvPr id="43054" name="Text Box 53"/>
            <p:cNvSpPr txBox="1">
              <a:spLocks noChangeArrowheads="1"/>
            </p:cNvSpPr>
            <p:nvPr/>
          </p:nvSpPr>
          <p:spPr bwMode="auto">
            <a:xfrm>
              <a:off x="5118100" y="23622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[2]</a:t>
              </a:r>
            </a:p>
          </p:txBody>
        </p:sp>
        <p:sp>
          <p:nvSpPr>
            <p:cNvPr id="43055" name="Text Box 54"/>
            <p:cNvSpPr txBox="1">
              <a:spLocks noChangeArrowheads="1"/>
            </p:cNvSpPr>
            <p:nvPr/>
          </p:nvSpPr>
          <p:spPr bwMode="auto">
            <a:xfrm>
              <a:off x="5118100" y="27305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[3]</a:t>
              </a:r>
            </a:p>
          </p:txBody>
        </p:sp>
        <p:sp>
          <p:nvSpPr>
            <p:cNvPr id="43056" name="Text Box 55"/>
            <p:cNvSpPr txBox="1">
              <a:spLocks noChangeArrowheads="1"/>
            </p:cNvSpPr>
            <p:nvPr/>
          </p:nvSpPr>
          <p:spPr bwMode="auto">
            <a:xfrm>
              <a:off x="5118100" y="30607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[4]</a:t>
              </a:r>
            </a:p>
          </p:txBody>
        </p:sp>
        <p:sp>
          <p:nvSpPr>
            <p:cNvPr id="43057" name="Text Box 56"/>
            <p:cNvSpPr txBox="1">
              <a:spLocks noChangeArrowheads="1"/>
            </p:cNvSpPr>
            <p:nvPr/>
          </p:nvSpPr>
          <p:spPr bwMode="auto">
            <a:xfrm>
              <a:off x="5118100" y="34417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[5]</a:t>
              </a:r>
            </a:p>
          </p:txBody>
        </p:sp>
        <p:sp>
          <p:nvSpPr>
            <p:cNvPr id="43058" name="Text Box 57"/>
            <p:cNvSpPr txBox="1">
              <a:spLocks noChangeArrowheads="1"/>
            </p:cNvSpPr>
            <p:nvPr/>
          </p:nvSpPr>
          <p:spPr bwMode="auto">
            <a:xfrm>
              <a:off x="5118100" y="38100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[6]</a:t>
              </a:r>
            </a:p>
          </p:txBody>
        </p:sp>
        <p:sp>
          <p:nvSpPr>
            <p:cNvPr id="43059" name="Text Box 58"/>
            <p:cNvSpPr txBox="1">
              <a:spLocks noChangeArrowheads="1"/>
            </p:cNvSpPr>
            <p:nvPr/>
          </p:nvSpPr>
          <p:spPr bwMode="auto">
            <a:xfrm>
              <a:off x="5118100" y="41910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[7]</a:t>
              </a:r>
            </a:p>
          </p:txBody>
        </p:sp>
        <p:sp>
          <p:nvSpPr>
            <p:cNvPr id="43060" name="Text Box 59"/>
            <p:cNvSpPr txBox="1">
              <a:spLocks noChangeArrowheads="1"/>
            </p:cNvSpPr>
            <p:nvPr/>
          </p:nvSpPr>
          <p:spPr bwMode="auto">
            <a:xfrm>
              <a:off x="5118100" y="45212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[8]</a:t>
              </a:r>
            </a:p>
          </p:txBody>
        </p:sp>
        <p:sp>
          <p:nvSpPr>
            <p:cNvPr id="43061" name="Text Box 60"/>
            <p:cNvSpPr txBox="1">
              <a:spLocks noChangeArrowheads="1"/>
            </p:cNvSpPr>
            <p:nvPr/>
          </p:nvSpPr>
          <p:spPr bwMode="auto">
            <a:xfrm>
              <a:off x="5118100" y="49022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[9]</a:t>
              </a:r>
            </a:p>
          </p:txBody>
        </p:sp>
      </p:grpSp>
      <p:sp>
        <p:nvSpPr>
          <p:cNvPr id="43013" name="AutoShape 63">
            <a:hlinkClick r:id="rId2" action="ppaction://hlinksldjump" highlightClick="1"/>
          </p:cNvPr>
          <p:cNvSpPr>
            <a:spLocks noChangeArrowheads="1"/>
          </p:cNvSpPr>
          <p:nvPr/>
        </p:nvSpPr>
        <p:spPr bwMode="auto">
          <a:xfrm>
            <a:off x="8532813" y="6237288"/>
            <a:ext cx="360362" cy="360362"/>
          </a:xfrm>
          <a:prstGeom prst="actionButtonBackPrevious">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grpSp>
        <p:nvGrpSpPr>
          <p:cNvPr id="43014" name="Group 85"/>
          <p:cNvGrpSpPr>
            <a:grpSpLocks/>
          </p:cNvGrpSpPr>
          <p:nvPr/>
        </p:nvGrpSpPr>
        <p:grpSpPr bwMode="auto">
          <a:xfrm>
            <a:off x="365125" y="1279525"/>
            <a:ext cx="1682750" cy="4138613"/>
            <a:chOff x="2554288" y="2060575"/>
            <a:chExt cx="2147887" cy="3182938"/>
          </a:xfrm>
        </p:grpSpPr>
        <p:sp>
          <p:nvSpPr>
            <p:cNvPr id="43035" name="Oval 13"/>
            <p:cNvSpPr>
              <a:spLocks noChangeArrowheads="1"/>
            </p:cNvSpPr>
            <p:nvPr/>
          </p:nvSpPr>
          <p:spPr bwMode="auto">
            <a:xfrm>
              <a:off x="4416425" y="2060575"/>
              <a:ext cx="285750"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43036" name="Oval 14"/>
            <p:cNvSpPr>
              <a:spLocks noChangeArrowheads="1"/>
            </p:cNvSpPr>
            <p:nvPr/>
          </p:nvSpPr>
          <p:spPr bwMode="auto">
            <a:xfrm>
              <a:off x="3995738" y="2708275"/>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43037" name="Line 15"/>
            <p:cNvSpPr>
              <a:spLocks noChangeShapeType="1"/>
            </p:cNvSpPr>
            <p:nvPr/>
          </p:nvSpPr>
          <p:spPr bwMode="auto">
            <a:xfrm flipH="1">
              <a:off x="4211638" y="2327275"/>
              <a:ext cx="257175"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8" name="Oval 26"/>
            <p:cNvSpPr>
              <a:spLocks noChangeArrowheads="1"/>
            </p:cNvSpPr>
            <p:nvPr/>
          </p:nvSpPr>
          <p:spPr bwMode="auto">
            <a:xfrm>
              <a:off x="3490913" y="3500438"/>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43039" name="Line 27"/>
            <p:cNvSpPr>
              <a:spLocks noChangeShapeType="1"/>
            </p:cNvSpPr>
            <p:nvPr/>
          </p:nvSpPr>
          <p:spPr bwMode="auto">
            <a:xfrm flipH="1">
              <a:off x="3708400" y="2974975"/>
              <a:ext cx="328613" cy="525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0" name="Oval 28"/>
            <p:cNvSpPr>
              <a:spLocks noChangeArrowheads="1"/>
            </p:cNvSpPr>
            <p:nvPr/>
          </p:nvSpPr>
          <p:spPr bwMode="auto">
            <a:xfrm>
              <a:off x="3059113" y="4149725"/>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43041" name="Line 29"/>
            <p:cNvSpPr>
              <a:spLocks noChangeShapeType="1"/>
            </p:cNvSpPr>
            <p:nvPr/>
          </p:nvSpPr>
          <p:spPr bwMode="auto">
            <a:xfrm flipH="1">
              <a:off x="3275013" y="3768725"/>
              <a:ext cx="257175"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2" name="Oval 30"/>
            <p:cNvSpPr>
              <a:spLocks noChangeArrowheads="1"/>
            </p:cNvSpPr>
            <p:nvPr/>
          </p:nvSpPr>
          <p:spPr bwMode="auto">
            <a:xfrm>
              <a:off x="2554288" y="4941888"/>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43043" name="Line 31"/>
            <p:cNvSpPr>
              <a:spLocks noChangeShapeType="1"/>
            </p:cNvSpPr>
            <p:nvPr/>
          </p:nvSpPr>
          <p:spPr bwMode="auto">
            <a:xfrm flipH="1">
              <a:off x="2771775" y="4416425"/>
              <a:ext cx="328613" cy="525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3015" name="Group 95"/>
          <p:cNvGrpSpPr>
            <a:grpSpLocks/>
          </p:cNvGrpSpPr>
          <p:nvPr/>
        </p:nvGrpSpPr>
        <p:grpSpPr bwMode="auto">
          <a:xfrm>
            <a:off x="3997325" y="1519238"/>
            <a:ext cx="3392488" cy="2978150"/>
            <a:chOff x="5148263" y="2170113"/>
            <a:chExt cx="3222625" cy="2855912"/>
          </a:xfrm>
        </p:grpSpPr>
        <p:sp>
          <p:nvSpPr>
            <p:cNvPr id="43018" name="Oval 32"/>
            <p:cNvSpPr>
              <a:spLocks noChangeArrowheads="1"/>
            </p:cNvSpPr>
            <p:nvPr/>
          </p:nvSpPr>
          <p:spPr bwMode="auto">
            <a:xfrm>
              <a:off x="6915150" y="2170113"/>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dirty="0"/>
                <a:t>A</a:t>
              </a:r>
            </a:p>
          </p:txBody>
        </p:sp>
        <p:sp>
          <p:nvSpPr>
            <p:cNvPr id="43019" name="Oval 33"/>
            <p:cNvSpPr>
              <a:spLocks noChangeArrowheads="1"/>
            </p:cNvSpPr>
            <p:nvPr/>
          </p:nvSpPr>
          <p:spPr bwMode="auto">
            <a:xfrm>
              <a:off x="6057900" y="2981325"/>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43020" name="Line 34"/>
            <p:cNvSpPr>
              <a:spLocks noChangeShapeType="1"/>
            </p:cNvSpPr>
            <p:nvPr/>
          </p:nvSpPr>
          <p:spPr bwMode="auto">
            <a:xfrm flipH="1">
              <a:off x="6281738" y="2438400"/>
              <a:ext cx="669925" cy="542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1" name="Oval 35"/>
            <p:cNvSpPr>
              <a:spLocks noChangeArrowheads="1"/>
            </p:cNvSpPr>
            <p:nvPr/>
          </p:nvSpPr>
          <p:spPr bwMode="auto">
            <a:xfrm>
              <a:off x="7596188" y="29972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43022" name="Line 36"/>
            <p:cNvSpPr>
              <a:spLocks noChangeShapeType="1"/>
            </p:cNvSpPr>
            <p:nvPr/>
          </p:nvSpPr>
          <p:spPr bwMode="auto">
            <a:xfrm>
              <a:off x="7159625" y="2455863"/>
              <a:ext cx="509588"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3" name="Oval 37"/>
            <p:cNvSpPr>
              <a:spLocks noChangeArrowheads="1"/>
            </p:cNvSpPr>
            <p:nvPr/>
          </p:nvSpPr>
          <p:spPr bwMode="auto">
            <a:xfrm>
              <a:off x="5605463" y="386556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43024" name="Oval 38"/>
            <p:cNvSpPr>
              <a:spLocks noChangeArrowheads="1"/>
            </p:cNvSpPr>
            <p:nvPr/>
          </p:nvSpPr>
          <p:spPr bwMode="auto">
            <a:xfrm>
              <a:off x="6462713" y="3865563"/>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43025" name="Oval 39"/>
            <p:cNvSpPr>
              <a:spLocks noChangeArrowheads="1"/>
            </p:cNvSpPr>
            <p:nvPr/>
          </p:nvSpPr>
          <p:spPr bwMode="auto">
            <a:xfrm>
              <a:off x="7229475" y="389255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F</a:t>
              </a:r>
            </a:p>
          </p:txBody>
        </p:sp>
        <p:sp>
          <p:nvSpPr>
            <p:cNvPr id="43026" name="Oval 40"/>
            <p:cNvSpPr>
              <a:spLocks noChangeArrowheads="1"/>
            </p:cNvSpPr>
            <p:nvPr/>
          </p:nvSpPr>
          <p:spPr bwMode="auto">
            <a:xfrm>
              <a:off x="8086725" y="3892550"/>
              <a:ext cx="284163"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G</a:t>
              </a:r>
            </a:p>
          </p:txBody>
        </p:sp>
        <p:sp>
          <p:nvSpPr>
            <p:cNvPr id="43027" name="Line 41"/>
            <p:cNvSpPr>
              <a:spLocks noChangeShapeType="1"/>
            </p:cNvSpPr>
            <p:nvPr/>
          </p:nvSpPr>
          <p:spPr bwMode="auto">
            <a:xfrm flipH="1">
              <a:off x="5753100" y="3268663"/>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8" name="Line 42"/>
            <p:cNvSpPr>
              <a:spLocks noChangeShapeType="1"/>
            </p:cNvSpPr>
            <p:nvPr/>
          </p:nvSpPr>
          <p:spPr bwMode="auto">
            <a:xfrm>
              <a:off x="6261100" y="3252788"/>
              <a:ext cx="304800"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9" name="Line 43"/>
            <p:cNvSpPr>
              <a:spLocks noChangeShapeType="1"/>
            </p:cNvSpPr>
            <p:nvPr/>
          </p:nvSpPr>
          <p:spPr bwMode="auto">
            <a:xfrm flipH="1">
              <a:off x="7364413" y="3268663"/>
              <a:ext cx="276225" cy="623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0" name="Line 44"/>
            <p:cNvSpPr>
              <a:spLocks noChangeShapeType="1"/>
            </p:cNvSpPr>
            <p:nvPr/>
          </p:nvSpPr>
          <p:spPr bwMode="auto">
            <a:xfrm>
              <a:off x="7827963" y="3268663"/>
              <a:ext cx="334962"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1" name="Oval 45"/>
            <p:cNvSpPr>
              <a:spLocks noChangeArrowheads="1"/>
            </p:cNvSpPr>
            <p:nvPr/>
          </p:nvSpPr>
          <p:spPr bwMode="auto">
            <a:xfrm>
              <a:off x="5148263" y="47244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H</a:t>
              </a:r>
            </a:p>
          </p:txBody>
        </p:sp>
        <p:sp>
          <p:nvSpPr>
            <p:cNvPr id="43032" name="Oval 46"/>
            <p:cNvSpPr>
              <a:spLocks noChangeArrowheads="1"/>
            </p:cNvSpPr>
            <p:nvPr/>
          </p:nvSpPr>
          <p:spPr bwMode="auto">
            <a:xfrm>
              <a:off x="6005513" y="4724400"/>
              <a:ext cx="284162" cy="3016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I</a:t>
              </a:r>
            </a:p>
          </p:txBody>
        </p:sp>
        <p:sp>
          <p:nvSpPr>
            <p:cNvPr id="43033" name="Line 47"/>
            <p:cNvSpPr>
              <a:spLocks noChangeShapeType="1"/>
            </p:cNvSpPr>
            <p:nvPr/>
          </p:nvSpPr>
          <p:spPr bwMode="auto">
            <a:xfrm flipH="1">
              <a:off x="5295900" y="4127500"/>
              <a:ext cx="361950" cy="58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4" name="Line 48"/>
            <p:cNvSpPr>
              <a:spLocks noChangeShapeType="1"/>
            </p:cNvSpPr>
            <p:nvPr/>
          </p:nvSpPr>
          <p:spPr bwMode="auto">
            <a:xfrm>
              <a:off x="5795963" y="4149725"/>
              <a:ext cx="312737" cy="587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 name="Right Arrow 2"/>
          <p:cNvSpPr/>
          <p:nvPr/>
        </p:nvSpPr>
        <p:spPr>
          <a:xfrm>
            <a:off x="1270000" y="4146550"/>
            <a:ext cx="666750" cy="565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5" name="Right Arrow 114"/>
          <p:cNvSpPr/>
          <p:nvPr/>
        </p:nvSpPr>
        <p:spPr>
          <a:xfrm>
            <a:off x="6594475" y="1776413"/>
            <a:ext cx="666750" cy="565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84213" y="347663"/>
            <a:ext cx="7980362" cy="701675"/>
          </a:xfrm>
        </p:spPr>
        <p:txBody>
          <a:bodyPr/>
          <a:lstStyle/>
          <a:p>
            <a:r>
              <a:rPr lang="en-US" altLang="en-US" dirty="0"/>
              <a:t>Trees</a:t>
            </a:r>
            <a:endParaRPr lang="en-IN" altLang="en-US" dirty="0"/>
          </a:p>
        </p:txBody>
      </p:sp>
      <p:sp>
        <p:nvSpPr>
          <p:cNvPr id="19459" name="Content Placeholder 2"/>
          <p:cNvSpPr>
            <a:spLocks noGrp="1"/>
          </p:cNvSpPr>
          <p:nvPr>
            <p:ph idx="1"/>
          </p:nvPr>
        </p:nvSpPr>
        <p:spPr bwMode="auto">
          <a:xfrm>
            <a:off x="671513" y="1277938"/>
            <a:ext cx="7978775"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endParaRPr lang="en-US" altLang="en-US" u="sng" dirty="0">
              <a:latin typeface="Times New Roman" panose="02020603050405020304" pitchFamily="18" charset="0"/>
              <a:cs typeface="Times New Roman" panose="02020603050405020304" pitchFamily="18" charset="0"/>
            </a:endParaRPr>
          </a:p>
          <a:p>
            <a:pPr algn="just"/>
            <a:r>
              <a:rPr lang="en-US" altLang="en-US" b="1" dirty="0">
                <a:solidFill>
                  <a:srgbClr val="C00000"/>
                </a:solidFill>
                <a:latin typeface="Times New Roman" panose="02020603050405020304" pitchFamily="18" charset="0"/>
                <a:cs typeface="Times New Roman" panose="02020603050405020304" pitchFamily="18" charset="0"/>
              </a:rPr>
              <a:t>Linked</a:t>
            </a:r>
            <a:r>
              <a:rPr lang="en-US" altLang="en-US" dirty="0">
                <a:latin typeface="Times New Roman" panose="02020603050405020304" pitchFamily="18" charset="0"/>
                <a:cs typeface="Times New Roman" panose="02020603050405020304" pitchFamily="18" charset="0"/>
              </a:rPr>
              <a:t> </a:t>
            </a:r>
            <a:r>
              <a:rPr lang="en-US" altLang="en-US" b="1" dirty="0">
                <a:solidFill>
                  <a:srgbClr val="C00000"/>
                </a:solidFill>
                <a:latin typeface="Times New Roman" panose="02020603050405020304" pitchFamily="18" charset="0"/>
                <a:cs typeface="Times New Roman" panose="02020603050405020304" pitchFamily="18" charset="0"/>
              </a:rPr>
              <a:t>list</a:t>
            </a:r>
            <a:r>
              <a:rPr lang="en-US" altLang="en-US" dirty="0">
                <a:latin typeface="Times New Roman" panose="02020603050405020304" pitchFamily="18" charset="0"/>
                <a:cs typeface="Times New Roman" panose="02020603050405020304" pitchFamily="18" charset="0"/>
              </a:rPr>
              <a:t> is a </a:t>
            </a:r>
            <a:r>
              <a:rPr lang="en-US" altLang="en-US" b="1" dirty="0">
                <a:solidFill>
                  <a:srgbClr val="C00000"/>
                </a:solidFill>
                <a:latin typeface="Times New Roman" panose="02020603050405020304" pitchFamily="18" charset="0"/>
                <a:cs typeface="Times New Roman" panose="02020603050405020304" pitchFamily="18" charset="0"/>
              </a:rPr>
              <a:t>linear</a:t>
            </a:r>
            <a:r>
              <a:rPr lang="en-US" altLang="en-US" dirty="0">
                <a:latin typeface="Times New Roman" panose="02020603050405020304" pitchFamily="18" charset="0"/>
                <a:cs typeface="Times New Roman" panose="02020603050405020304" pitchFamily="18" charset="0"/>
              </a:rPr>
              <a:t> D.S and for some problems (Example: DNS in internet) it is not possible to maintain this linear ordering.</a:t>
            </a:r>
          </a:p>
          <a:p>
            <a:endParaRPr lang="en-US" altLang="en-US" dirty="0">
              <a:latin typeface="Times New Roman" panose="02020603050405020304" pitchFamily="18" charset="0"/>
              <a:cs typeface="Times New Roman" panose="02020603050405020304" pitchFamily="18" charset="0"/>
            </a:endParaRPr>
          </a:p>
          <a:p>
            <a:pPr algn="just"/>
            <a:r>
              <a:rPr lang="en-US" altLang="en-US" dirty="0">
                <a:latin typeface="Times New Roman" panose="02020603050405020304" pitchFamily="18" charset="0"/>
                <a:cs typeface="Times New Roman" panose="02020603050405020304" pitchFamily="18" charset="0"/>
              </a:rPr>
              <a:t>Using </a:t>
            </a:r>
            <a:r>
              <a:rPr lang="en-US" altLang="en-US" b="1" dirty="0">
                <a:solidFill>
                  <a:srgbClr val="C00000"/>
                </a:solidFill>
                <a:latin typeface="Times New Roman" panose="02020603050405020304" pitchFamily="18" charset="0"/>
                <a:cs typeface="Times New Roman" panose="02020603050405020304" pitchFamily="18" charset="0"/>
              </a:rPr>
              <a:t>non linear</a:t>
            </a:r>
            <a:r>
              <a:rPr lang="en-US" altLang="en-US" b="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D.S such as </a:t>
            </a:r>
            <a:r>
              <a:rPr lang="en-US" altLang="en-US" b="1" dirty="0">
                <a:solidFill>
                  <a:srgbClr val="C00000"/>
                </a:solidFill>
                <a:latin typeface="Times New Roman" panose="02020603050405020304" pitchFamily="18" charset="0"/>
                <a:cs typeface="Times New Roman" panose="02020603050405020304" pitchFamily="18" charset="0"/>
              </a:rPr>
              <a:t>trees</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C00000"/>
                </a:solidFill>
                <a:latin typeface="Times New Roman" panose="02020603050405020304" pitchFamily="18" charset="0"/>
                <a:cs typeface="Times New Roman" panose="02020603050405020304" pitchFamily="18" charset="0"/>
              </a:rPr>
              <a:t>graphs</a:t>
            </a:r>
            <a:r>
              <a:rPr lang="en-US" altLang="en-US" dirty="0">
                <a:latin typeface="Times New Roman" panose="02020603050405020304" pitchFamily="18" charset="0"/>
                <a:cs typeface="Times New Roman" panose="02020603050405020304" pitchFamily="18" charset="0"/>
              </a:rPr>
              <a:t> more complex relations can be expressed.</a:t>
            </a:r>
          </a:p>
        </p:txBody>
      </p:sp>
    </p:spTree>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47663"/>
            <a:ext cx="7980362" cy="701675"/>
          </a:xfrm>
        </p:spPr>
        <p:txBody>
          <a:bodyPr>
            <a:normAutofit fontScale="90000"/>
          </a:bodyPr>
          <a:lstStyle/>
          <a:p>
            <a:pPr>
              <a:defRPr/>
            </a:pPr>
            <a:r>
              <a:rPr lang="en-US" b="1" dirty="0"/>
              <a:t>Advantages and disadvantages of Array representation</a:t>
            </a:r>
            <a:endParaRPr lang="en-US" dirty="0"/>
          </a:p>
        </p:txBody>
      </p:sp>
      <p:sp>
        <p:nvSpPr>
          <p:cNvPr id="3" name="Content Placeholder 2"/>
          <p:cNvSpPr>
            <a:spLocks noGrp="1"/>
          </p:cNvSpPr>
          <p:nvPr>
            <p:ph idx="1"/>
          </p:nvPr>
        </p:nvSpPr>
        <p:spPr>
          <a:xfrm>
            <a:off x="671513" y="1277938"/>
            <a:ext cx="7978775" cy="4759325"/>
          </a:xfrm>
        </p:spPr>
        <p:txBody>
          <a:bodyPr>
            <a:noAutofit/>
          </a:bodyPr>
          <a:lstStyle/>
          <a:p>
            <a:pPr marL="0" indent="0">
              <a:buFontTx/>
              <a:buNone/>
              <a:defRPr/>
            </a:pPr>
            <a:r>
              <a:rPr lang="en-US" sz="2000" b="1" u="sng" dirty="0"/>
              <a:t>Advantages:</a:t>
            </a:r>
          </a:p>
          <a:p>
            <a:pPr marL="457200" indent="-457200">
              <a:buFont typeface="+mj-lt"/>
              <a:buAutoNum type="arabicPeriod"/>
              <a:defRPr/>
            </a:pPr>
            <a:r>
              <a:rPr lang="en-US" sz="2000" dirty="0"/>
              <a:t>This representation is very easy to understand.</a:t>
            </a:r>
          </a:p>
          <a:p>
            <a:pPr marL="457200" indent="-457200">
              <a:buFont typeface="+mj-lt"/>
              <a:buAutoNum type="arabicPeriod"/>
              <a:defRPr/>
            </a:pPr>
            <a:r>
              <a:rPr lang="en-US" sz="2000" dirty="0"/>
              <a:t>This is the best representation for full and complete binary tree representation.</a:t>
            </a:r>
          </a:p>
          <a:p>
            <a:pPr marL="457200" indent="-457200">
              <a:buFont typeface="+mj-lt"/>
              <a:buAutoNum type="arabicPeriod"/>
              <a:defRPr/>
            </a:pPr>
            <a:r>
              <a:rPr lang="en-US" sz="2000" dirty="0"/>
              <a:t>Programming is very easy.</a:t>
            </a:r>
          </a:p>
          <a:p>
            <a:pPr marL="457200" indent="-457200">
              <a:buFont typeface="+mj-lt"/>
              <a:buAutoNum type="arabicPeriod"/>
              <a:defRPr/>
            </a:pPr>
            <a:r>
              <a:rPr lang="en-US" sz="2000" dirty="0"/>
              <a:t>It is very easy to move from a child to its parents and vice versa.</a:t>
            </a:r>
          </a:p>
          <a:p>
            <a:pPr marL="0" indent="0">
              <a:buFontTx/>
              <a:buNone/>
              <a:defRPr/>
            </a:pPr>
            <a:r>
              <a:rPr lang="en-US" sz="2000" b="1" u="sng" dirty="0"/>
              <a:t>Disadvantages:</a:t>
            </a:r>
            <a:r>
              <a:rPr lang="en-US" sz="2000" dirty="0"/>
              <a:t/>
            </a:r>
            <a:br>
              <a:rPr lang="en-US" sz="2000" dirty="0"/>
            </a:br>
            <a:endParaRPr lang="en-US" sz="2000" dirty="0"/>
          </a:p>
          <a:p>
            <a:pPr marL="457200" indent="-457200">
              <a:buFont typeface="+mj-lt"/>
              <a:buAutoNum type="arabicPeriod"/>
              <a:defRPr/>
            </a:pPr>
            <a:r>
              <a:rPr lang="en-US" sz="2000" dirty="0"/>
              <a:t>Lot of memory area wasted.</a:t>
            </a:r>
          </a:p>
          <a:p>
            <a:pPr marL="457200" indent="-457200">
              <a:buFont typeface="+mj-lt"/>
              <a:buAutoNum type="arabicPeriod"/>
              <a:defRPr/>
            </a:pPr>
            <a:r>
              <a:rPr lang="en-US" sz="2000" dirty="0"/>
              <a:t>Insertion and deletion of nodes needs lot of data movement.</a:t>
            </a:r>
          </a:p>
          <a:p>
            <a:pPr marL="457200" indent="-457200">
              <a:buFont typeface="+mj-lt"/>
              <a:buAutoNum type="arabicPeriod"/>
              <a:defRPr/>
            </a:pPr>
            <a:r>
              <a:rPr lang="en-US" sz="2000" dirty="0"/>
              <a:t>This is not suited for trees other than full and complete tree.</a:t>
            </a:r>
          </a:p>
        </p:txBody>
      </p:sp>
    </p:spTree>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4213" y="347663"/>
            <a:ext cx="7980362" cy="701675"/>
          </a:xfrm>
        </p:spPr>
        <p:txBody>
          <a:bodyPr/>
          <a:lstStyle/>
          <a:p>
            <a:pPr eaLnBrk="1" hangingPunct="1"/>
            <a:r>
              <a:rPr lang="en-US" altLang="zh-TW"/>
              <a:t>Linked Representation</a:t>
            </a:r>
          </a:p>
        </p:txBody>
      </p:sp>
      <p:sp>
        <p:nvSpPr>
          <p:cNvPr id="45059" name="Rectangle 3"/>
          <p:cNvSpPr>
            <a:spLocks noGrp="1" noChangeArrowheads="1"/>
          </p:cNvSpPr>
          <p:nvPr>
            <p:ph type="body" idx="1"/>
          </p:nvPr>
        </p:nvSpPr>
        <p:spPr bwMode="auto">
          <a:xfrm>
            <a:off x="685800" y="1190625"/>
            <a:ext cx="76962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Tx/>
              <a:buNone/>
            </a:pPr>
            <a:r>
              <a:rPr lang="en-US" altLang="zh-TW" sz="2800">
                <a:latin typeface="Arial" panose="020B0604020202020204" pitchFamily="34" charset="0"/>
              </a:rPr>
              <a:t>typedef struct node *Nodeptr;</a:t>
            </a:r>
          </a:p>
          <a:p>
            <a:pPr eaLnBrk="1" hangingPunct="1">
              <a:lnSpc>
                <a:spcPct val="80000"/>
              </a:lnSpc>
              <a:buFontTx/>
              <a:buNone/>
            </a:pPr>
            <a:endParaRPr lang="en-US" altLang="zh-TW" sz="2800">
              <a:latin typeface="Arial" panose="020B0604020202020204" pitchFamily="34" charset="0"/>
            </a:endParaRPr>
          </a:p>
          <a:p>
            <a:pPr eaLnBrk="1" hangingPunct="1">
              <a:lnSpc>
                <a:spcPct val="80000"/>
              </a:lnSpc>
              <a:buFontTx/>
              <a:buNone/>
            </a:pPr>
            <a:r>
              <a:rPr lang="en-US" altLang="zh-TW" sz="2800">
                <a:latin typeface="Arial" panose="020B0604020202020204" pitchFamily="34" charset="0"/>
              </a:rPr>
              <a:t>struct node{</a:t>
            </a:r>
          </a:p>
          <a:p>
            <a:pPr eaLnBrk="1" hangingPunct="1">
              <a:lnSpc>
                <a:spcPct val="80000"/>
              </a:lnSpc>
              <a:buFontTx/>
              <a:buNone/>
            </a:pPr>
            <a:r>
              <a:rPr lang="en-US" altLang="zh-TW" sz="2800">
                <a:latin typeface="Arial" panose="020B0604020202020204" pitchFamily="34" charset="0"/>
              </a:rPr>
              <a:t>    int data;</a:t>
            </a:r>
          </a:p>
          <a:p>
            <a:pPr eaLnBrk="1" hangingPunct="1">
              <a:lnSpc>
                <a:spcPct val="80000"/>
              </a:lnSpc>
              <a:buFontTx/>
              <a:buNone/>
            </a:pPr>
            <a:r>
              <a:rPr lang="en-US" altLang="zh-TW" sz="2800">
                <a:latin typeface="Arial" panose="020B0604020202020204" pitchFamily="34" charset="0"/>
              </a:rPr>
              <a:t>    Nodeptr rchild;</a:t>
            </a:r>
          </a:p>
          <a:p>
            <a:pPr eaLnBrk="1" hangingPunct="1">
              <a:lnSpc>
                <a:spcPct val="80000"/>
              </a:lnSpc>
              <a:buFontTx/>
              <a:buNone/>
            </a:pPr>
            <a:r>
              <a:rPr lang="en-US" altLang="zh-TW" sz="2800">
                <a:latin typeface="Arial" panose="020B0604020202020204" pitchFamily="34" charset="0"/>
              </a:rPr>
              <a:t>    Nodeptr lchild;</a:t>
            </a:r>
          </a:p>
          <a:p>
            <a:pPr eaLnBrk="1" hangingPunct="1">
              <a:lnSpc>
                <a:spcPct val="80000"/>
              </a:lnSpc>
              <a:buFontTx/>
              <a:buNone/>
            </a:pPr>
            <a:r>
              <a:rPr lang="en-US" altLang="zh-TW" sz="2800">
                <a:latin typeface="Arial" panose="020B0604020202020204" pitchFamily="34" charset="0"/>
              </a:rPr>
              <a:t>};</a:t>
            </a:r>
          </a:p>
        </p:txBody>
      </p:sp>
      <p:pic>
        <p:nvPicPr>
          <p:cNvPr id="4506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3" y="4654550"/>
            <a:ext cx="3914775"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2627313"/>
            <a:ext cx="3460750" cy="202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4213" y="347663"/>
            <a:ext cx="7980362" cy="701675"/>
          </a:xfrm>
        </p:spPr>
        <p:txBody>
          <a:bodyPr/>
          <a:lstStyle/>
          <a:p>
            <a:pPr eaLnBrk="1" hangingPunct="1"/>
            <a:r>
              <a:rPr lang="en-US" altLang="zh-TW"/>
              <a:t>Node Representation</a:t>
            </a:r>
          </a:p>
        </p:txBody>
      </p:sp>
      <p:sp>
        <p:nvSpPr>
          <p:cNvPr id="46083" name="Rectangle 4"/>
          <p:cNvSpPr>
            <a:spLocks noChangeArrowheads="1"/>
          </p:cNvSpPr>
          <p:nvPr/>
        </p:nvSpPr>
        <p:spPr bwMode="auto">
          <a:xfrm>
            <a:off x="2770188" y="4352925"/>
            <a:ext cx="1012825" cy="731838"/>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600"/>
              <a:t>lchild</a:t>
            </a:r>
          </a:p>
        </p:txBody>
      </p:sp>
      <p:sp>
        <p:nvSpPr>
          <p:cNvPr id="46084" name="Rectangle 8"/>
          <p:cNvSpPr>
            <a:spLocks noChangeArrowheads="1"/>
          </p:cNvSpPr>
          <p:nvPr/>
        </p:nvSpPr>
        <p:spPr bwMode="auto">
          <a:xfrm>
            <a:off x="3778250" y="4352925"/>
            <a:ext cx="1012825" cy="731838"/>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600"/>
              <a:t>data</a:t>
            </a:r>
          </a:p>
        </p:txBody>
      </p:sp>
      <p:sp>
        <p:nvSpPr>
          <p:cNvPr id="46085" name="Rectangle 9"/>
          <p:cNvSpPr>
            <a:spLocks noChangeArrowheads="1"/>
          </p:cNvSpPr>
          <p:nvPr/>
        </p:nvSpPr>
        <p:spPr bwMode="auto">
          <a:xfrm>
            <a:off x="4787900" y="4352925"/>
            <a:ext cx="1012825" cy="731838"/>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sz="1600"/>
              <a:t>rchild</a:t>
            </a:r>
          </a:p>
        </p:txBody>
      </p:sp>
      <p:sp>
        <p:nvSpPr>
          <p:cNvPr id="46086" name="Oval 10"/>
          <p:cNvSpPr>
            <a:spLocks noChangeArrowheads="1"/>
          </p:cNvSpPr>
          <p:nvPr/>
        </p:nvSpPr>
        <p:spPr bwMode="auto">
          <a:xfrm>
            <a:off x="3779838" y="1828800"/>
            <a:ext cx="1187450" cy="1095375"/>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data</a:t>
            </a:r>
          </a:p>
        </p:txBody>
      </p:sp>
      <p:sp>
        <p:nvSpPr>
          <p:cNvPr id="46087" name="Line 11"/>
          <p:cNvSpPr>
            <a:spLocks noChangeShapeType="1"/>
          </p:cNvSpPr>
          <p:nvPr/>
        </p:nvSpPr>
        <p:spPr bwMode="auto">
          <a:xfrm flipH="1">
            <a:off x="3490913" y="2665413"/>
            <a:ext cx="495300" cy="5476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88" name="Line 12"/>
          <p:cNvSpPr>
            <a:spLocks noChangeShapeType="1"/>
          </p:cNvSpPr>
          <p:nvPr/>
        </p:nvSpPr>
        <p:spPr bwMode="auto">
          <a:xfrm>
            <a:off x="4719638" y="2665413"/>
            <a:ext cx="495300" cy="5476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89" name="Text Box 13"/>
          <p:cNvSpPr txBox="1">
            <a:spLocks noChangeArrowheads="1"/>
          </p:cNvSpPr>
          <p:nvPr/>
        </p:nvSpPr>
        <p:spPr bwMode="auto">
          <a:xfrm>
            <a:off x="2914650" y="3267075"/>
            <a:ext cx="16335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lchild</a:t>
            </a:r>
          </a:p>
        </p:txBody>
      </p:sp>
      <p:sp>
        <p:nvSpPr>
          <p:cNvPr id="46090" name="Text Box 14"/>
          <p:cNvSpPr txBox="1">
            <a:spLocks noChangeArrowheads="1"/>
          </p:cNvSpPr>
          <p:nvPr/>
        </p:nvSpPr>
        <p:spPr bwMode="auto">
          <a:xfrm>
            <a:off x="4906963" y="3267075"/>
            <a:ext cx="774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600"/>
              <a:t>rchild</a:t>
            </a:r>
          </a:p>
        </p:txBody>
      </p:sp>
    </p:spTree>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4213" y="347663"/>
            <a:ext cx="7980362" cy="701675"/>
          </a:xfrm>
        </p:spPr>
        <p:txBody>
          <a:bodyPr/>
          <a:lstStyle/>
          <a:p>
            <a:pPr eaLnBrk="1" hangingPunct="1"/>
            <a:r>
              <a:rPr lang="en-US" altLang="zh-TW" sz="3200"/>
              <a:t>Linked List Representation For The Binary Trees</a:t>
            </a:r>
          </a:p>
        </p:txBody>
      </p:sp>
      <p:sp>
        <p:nvSpPr>
          <p:cNvPr id="47107" name="Rectangle 4"/>
          <p:cNvSpPr>
            <a:spLocks noChangeArrowheads="1"/>
          </p:cNvSpPr>
          <p:nvPr/>
        </p:nvSpPr>
        <p:spPr bwMode="auto">
          <a:xfrm>
            <a:off x="898525" y="2187575"/>
            <a:ext cx="360363" cy="360363"/>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08" name="Rectangle 5"/>
          <p:cNvSpPr>
            <a:spLocks noChangeArrowheads="1"/>
          </p:cNvSpPr>
          <p:nvPr/>
        </p:nvSpPr>
        <p:spPr bwMode="auto">
          <a:xfrm>
            <a:off x="1258888" y="2187575"/>
            <a:ext cx="360362" cy="360363"/>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47109" name="Rectangle 6"/>
          <p:cNvSpPr>
            <a:spLocks noChangeArrowheads="1"/>
          </p:cNvSpPr>
          <p:nvPr/>
        </p:nvSpPr>
        <p:spPr bwMode="auto">
          <a:xfrm>
            <a:off x="1617663" y="2187575"/>
            <a:ext cx="360362" cy="360363"/>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47110" name="Rectangle 12"/>
          <p:cNvSpPr>
            <a:spLocks noChangeArrowheads="1"/>
          </p:cNvSpPr>
          <p:nvPr/>
        </p:nvSpPr>
        <p:spPr bwMode="auto">
          <a:xfrm>
            <a:off x="898525" y="2997200"/>
            <a:ext cx="360363" cy="360363"/>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11" name="Rectangle 13"/>
          <p:cNvSpPr>
            <a:spLocks noChangeArrowheads="1"/>
          </p:cNvSpPr>
          <p:nvPr/>
        </p:nvSpPr>
        <p:spPr bwMode="auto">
          <a:xfrm>
            <a:off x="1258888" y="2997200"/>
            <a:ext cx="360362" cy="360363"/>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47112" name="Rectangle 14"/>
          <p:cNvSpPr>
            <a:spLocks noChangeArrowheads="1"/>
          </p:cNvSpPr>
          <p:nvPr/>
        </p:nvSpPr>
        <p:spPr bwMode="auto">
          <a:xfrm>
            <a:off x="1617663" y="2997200"/>
            <a:ext cx="360362" cy="360363"/>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47113" name="Rectangle 16"/>
          <p:cNvSpPr>
            <a:spLocks noChangeArrowheads="1"/>
          </p:cNvSpPr>
          <p:nvPr/>
        </p:nvSpPr>
        <p:spPr bwMode="auto">
          <a:xfrm>
            <a:off x="898525" y="3806825"/>
            <a:ext cx="360363" cy="360363"/>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14" name="Rectangle 17"/>
          <p:cNvSpPr>
            <a:spLocks noChangeArrowheads="1"/>
          </p:cNvSpPr>
          <p:nvPr/>
        </p:nvSpPr>
        <p:spPr bwMode="auto">
          <a:xfrm>
            <a:off x="1258888" y="3806825"/>
            <a:ext cx="360362" cy="360363"/>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47115" name="Rectangle 18"/>
          <p:cNvSpPr>
            <a:spLocks noChangeArrowheads="1"/>
          </p:cNvSpPr>
          <p:nvPr/>
        </p:nvSpPr>
        <p:spPr bwMode="auto">
          <a:xfrm>
            <a:off x="1617663" y="3806825"/>
            <a:ext cx="360362" cy="360363"/>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47116" name="Rectangle 20"/>
          <p:cNvSpPr>
            <a:spLocks noChangeArrowheads="1"/>
          </p:cNvSpPr>
          <p:nvPr/>
        </p:nvSpPr>
        <p:spPr bwMode="auto">
          <a:xfrm>
            <a:off x="898525" y="4616450"/>
            <a:ext cx="360363" cy="360363"/>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17" name="Rectangle 21"/>
          <p:cNvSpPr>
            <a:spLocks noChangeArrowheads="1"/>
          </p:cNvSpPr>
          <p:nvPr/>
        </p:nvSpPr>
        <p:spPr bwMode="auto">
          <a:xfrm>
            <a:off x="1258888" y="4616450"/>
            <a:ext cx="360362" cy="360363"/>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47118" name="Rectangle 22"/>
          <p:cNvSpPr>
            <a:spLocks noChangeArrowheads="1"/>
          </p:cNvSpPr>
          <p:nvPr/>
        </p:nvSpPr>
        <p:spPr bwMode="auto">
          <a:xfrm>
            <a:off x="1617663" y="4616450"/>
            <a:ext cx="360362" cy="360363"/>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47119" name="Rectangle 24"/>
          <p:cNvSpPr>
            <a:spLocks noChangeArrowheads="1"/>
          </p:cNvSpPr>
          <p:nvPr/>
        </p:nvSpPr>
        <p:spPr bwMode="auto">
          <a:xfrm>
            <a:off x="898525" y="5427663"/>
            <a:ext cx="360363" cy="360362"/>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47120" name="Rectangle 25"/>
          <p:cNvSpPr>
            <a:spLocks noChangeArrowheads="1"/>
          </p:cNvSpPr>
          <p:nvPr/>
        </p:nvSpPr>
        <p:spPr bwMode="auto">
          <a:xfrm>
            <a:off x="1258888" y="5427663"/>
            <a:ext cx="360362" cy="360362"/>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47121" name="Rectangle 26"/>
          <p:cNvSpPr>
            <a:spLocks noChangeArrowheads="1"/>
          </p:cNvSpPr>
          <p:nvPr/>
        </p:nvSpPr>
        <p:spPr bwMode="auto">
          <a:xfrm>
            <a:off x="1617663" y="5427663"/>
            <a:ext cx="360362" cy="360362"/>
          </a:xfrm>
          <a:prstGeom prst="rect">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47122" name="Line 28"/>
          <p:cNvSpPr>
            <a:spLocks noChangeShapeType="1"/>
          </p:cNvSpPr>
          <p:nvPr/>
        </p:nvSpPr>
        <p:spPr bwMode="auto">
          <a:xfrm>
            <a:off x="1041400" y="2403475"/>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23" name="Line 29"/>
          <p:cNvSpPr>
            <a:spLocks noChangeShapeType="1"/>
          </p:cNvSpPr>
          <p:nvPr/>
        </p:nvSpPr>
        <p:spPr bwMode="auto">
          <a:xfrm>
            <a:off x="1041400" y="3195638"/>
            <a:ext cx="0"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24" name="Line 30"/>
          <p:cNvSpPr>
            <a:spLocks noChangeShapeType="1"/>
          </p:cNvSpPr>
          <p:nvPr/>
        </p:nvSpPr>
        <p:spPr bwMode="auto">
          <a:xfrm>
            <a:off x="1041400" y="4060825"/>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25" name="Line 31"/>
          <p:cNvSpPr>
            <a:spLocks noChangeShapeType="1"/>
          </p:cNvSpPr>
          <p:nvPr/>
        </p:nvSpPr>
        <p:spPr bwMode="auto">
          <a:xfrm>
            <a:off x="1041400" y="4852988"/>
            <a:ext cx="0"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26" name="Line 32"/>
          <p:cNvSpPr>
            <a:spLocks noChangeShapeType="1"/>
          </p:cNvSpPr>
          <p:nvPr/>
        </p:nvSpPr>
        <p:spPr bwMode="auto">
          <a:xfrm>
            <a:off x="1401763" y="175577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27" name="Line 33"/>
          <p:cNvSpPr>
            <a:spLocks noChangeShapeType="1"/>
          </p:cNvSpPr>
          <p:nvPr/>
        </p:nvSpPr>
        <p:spPr bwMode="auto">
          <a:xfrm flipH="1">
            <a:off x="969963" y="1755775"/>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8" name="Text Box 34"/>
          <p:cNvSpPr txBox="1">
            <a:spLocks noChangeArrowheads="1"/>
          </p:cNvSpPr>
          <p:nvPr/>
        </p:nvSpPr>
        <p:spPr bwMode="auto">
          <a:xfrm>
            <a:off x="250825" y="1611313"/>
            <a:ext cx="6842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root</a:t>
            </a:r>
          </a:p>
        </p:txBody>
      </p:sp>
      <p:grpSp>
        <p:nvGrpSpPr>
          <p:cNvPr id="47129" name="Group 48"/>
          <p:cNvGrpSpPr>
            <a:grpSpLocks/>
          </p:cNvGrpSpPr>
          <p:nvPr/>
        </p:nvGrpSpPr>
        <p:grpSpPr bwMode="auto">
          <a:xfrm>
            <a:off x="5364163" y="2781300"/>
            <a:ext cx="1079500" cy="360363"/>
            <a:chOff x="3516" y="1752"/>
            <a:chExt cx="680" cy="227"/>
          </a:xfrm>
        </p:grpSpPr>
        <p:sp>
          <p:nvSpPr>
            <p:cNvPr id="47168" name="Rectangle 35"/>
            <p:cNvSpPr>
              <a:spLocks noChangeArrowheads="1"/>
            </p:cNvSpPr>
            <p:nvPr/>
          </p:nvSpPr>
          <p:spPr bwMode="auto">
            <a:xfrm>
              <a:off x="3516" y="1752"/>
              <a:ext cx="227" cy="227"/>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69" name="Rectangle 36"/>
            <p:cNvSpPr>
              <a:spLocks noChangeArrowheads="1"/>
            </p:cNvSpPr>
            <p:nvPr/>
          </p:nvSpPr>
          <p:spPr bwMode="auto">
            <a:xfrm>
              <a:off x="3743" y="1752"/>
              <a:ext cx="227" cy="227"/>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r" eaLnBrk="1" hangingPunct="1"/>
              <a:r>
                <a:rPr lang="en-US" altLang="zh-TW"/>
                <a:t>A</a:t>
              </a:r>
            </a:p>
          </p:txBody>
        </p:sp>
        <p:sp>
          <p:nvSpPr>
            <p:cNvPr id="47170" name="Rectangle 37"/>
            <p:cNvSpPr>
              <a:spLocks noChangeArrowheads="1"/>
            </p:cNvSpPr>
            <p:nvPr/>
          </p:nvSpPr>
          <p:spPr bwMode="auto">
            <a:xfrm>
              <a:off x="3969" y="1752"/>
              <a:ext cx="227" cy="227"/>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r" eaLnBrk="1" hangingPunct="1"/>
              <a:endParaRPr lang="en-US" altLang="zh-TW"/>
            </a:p>
          </p:txBody>
        </p:sp>
      </p:grpSp>
      <p:sp>
        <p:nvSpPr>
          <p:cNvPr id="47130" name="Rectangle 38"/>
          <p:cNvSpPr>
            <a:spLocks noChangeArrowheads="1"/>
          </p:cNvSpPr>
          <p:nvPr/>
        </p:nvSpPr>
        <p:spPr bwMode="auto">
          <a:xfrm>
            <a:off x="3924300" y="3573463"/>
            <a:ext cx="360363" cy="360362"/>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31" name="Rectangle 39"/>
          <p:cNvSpPr>
            <a:spLocks noChangeArrowheads="1"/>
          </p:cNvSpPr>
          <p:nvPr/>
        </p:nvSpPr>
        <p:spPr bwMode="auto">
          <a:xfrm>
            <a:off x="4284663" y="3573463"/>
            <a:ext cx="360362" cy="360362"/>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47132" name="Rectangle 40"/>
          <p:cNvSpPr>
            <a:spLocks noChangeArrowheads="1"/>
          </p:cNvSpPr>
          <p:nvPr/>
        </p:nvSpPr>
        <p:spPr bwMode="auto">
          <a:xfrm>
            <a:off x="4643438" y="3573463"/>
            <a:ext cx="360362" cy="360362"/>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endParaRPr lang="en-US" altLang="zh-TW"/>
          </a:p>
        </p:txBody>
      </p:sp>
      <p:sp>
        <p:nvSpPr>
          <p:cNvPr id="47133" name="Rectangle 44"/>
          <p:cNvSpPr>
            <a:spLocks noChangeArrowheads="1"/>
          </p:cNvSpPr>
          <p:nvPr/>
        </p:nvSpPr>
        <p:spPr bwMode="auto">
          <a:xfrm>
            <a:off x="7019925" y="3500438"/>
            <a:ext cx="360363" cy="360362"/>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34" name="Rectangle 45"/>
          <p:cNvSpPr>
            <a:spLocks noChangeArrowheads="1"/>
          </p:cNvSpPr>
          <p:nvPr/>
        </p:nvSpPr>
        <p:spPr bwMode="auto">
          <a:xfrm>
            <a:off x="7380288" y="3500438"/>
            <a:ext cx="360362" cy="360362"/>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47135" name="Rectangle 46"/>
          <p:cNvSpPr>
            <a:spLocks noChangeArrowheads="1"/>
          </p:cNvSpPr>
          <p:nvPr/>
        </p:nvSpPr>
        <p:spPr bwMode="auto">
          <a:xfrm>
            <a:off x="7739063" y="3500438"/>
            <a:ext cx="360362" cy="360362"/>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endParaRPr lang="en-US" altLang="zh-TW"/>
          </a:p>
        </p:txBody>
      </p:sp>
      <p:sp>
        <p:nvSpPr>
          <p:cNvPr id="47136" name="Rectangle 51"/>
          <p:cNvSpPr>
            <a:spLocks noChangeArrowheads="1"/>
          </p:cNvSpPr>
          <p:nvPr/>
        </p:nvSpPr>
        <p:spPr bwMode="auto">
          <a:xfrm>
            <a:off x="2987675" y="4508500"/>
            <a:ext cx="360363" cy="360363"/>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37" name="Rectangle 52"/>
          <p:cNvSpPr>
            <a:spLocks noChangeArrowheads="1"/>
          </p:cNvSpPr>
          <p:nvPr/>
        </p:nvSpPr>
        <p:spPr bwMode="auto">
          <a:xfrm>
            <a:off x="3348038" y="4508500"/>
            <a:ext cx="360362" cy="360363"/>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47138" name="Rectangle 53"/>
          <p:cNvSpPr>
            <a:spLocks noChangeArrowheads="1"/>
          </p:cNvSpPr>
          <p:nvPr/>
        </p:nvSpPr>
        <p:spPr bwMode="auto">
          <a:xfrm>
            <a:off x="3706813" y="4508500"/>
            <a:ext cx="360362" cy="360363"/>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endParaRPr lang="en-US" altLang="zh-TW"/>
          </a:p>
        </p:txBody>
      </p:sp>
      <p:grpSp>
        <p:nvGrpSpPr>
          <p:cNvPr id="47139" name="Group 69"/>
          <p:cNvGrpSpPr>
            <a:grpSpLocks/>
          </p:cNvGrpSpPr>
          <p:nvPr/>
        </p:nvGrpSpPr>
        <p:grpSpPr bwMode="auto">
          <a:xfrm>
            <a:off x="4716463" y="4508500"/>
            <a:ext cx="1079500" cy="360363"/>
            <a:chOff x="3062" y="2840"/>
            <a:chExt cx="680" cy="227"/>
          </a:xfrm>
        </p:grpSpPr>
        <p:sp>
          <p:nvSpPr>
            <p:cNvPr id="47165" name="Rectangle 54"/>
            <p:cNvSpPr>
              <a:spLocks noChangeArrowheads="1"/>
            </p:cNvSpPr>
            <p:nvPr/>
          </p:nvSpPr>
          <p:spPr bwMode="auto">
            <a:xfrm>
              <a:off x="3062" y="2840"/>
              <a:ext cx="227" cy="227"/>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66" name="Rectangle 55"/>
            <p:cNvSpPr>
              <a:spLocks noChangeArrowheads="1"/>
            </p:cNvSpPr>
            <p:nvPr/>
          </p:nvSpPr>
          <p:spPr bwMode="auto">
            <a:xfrm>
              <a:off x="3289" y="2840"/>
              <a:ext cx="227" cy="227"/>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47167" name="Rectangle 56"/>
            <p:cNvSpPr>
              <a:spLocks noChangeArrowheads="1"/>
            </p:cNvSpPr>
            <p:nvPr/>
          </p:nvSpPr>
          <p:spPr bwMode="auto">
            <a:xfrm>
              <a:off x="3515" y="2840"/>
              <a:ext cx="227" cy="227"/>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endParaRPr lang="en-US" altLang="zh-TW"/>
            </a:p>
          </p:txBody>
        </p:sp>
      </p:grpSp>
      <p:grpSp>
        <p:nvGrpSpPr>
          <p:cNvPr id="47140" name="Group 71"/>
          <p:cNvGrpSpPr>
            <a:grpSpLocks/>
          </p:cNvGrpSpPr>
          <p:nvPr/>
        </p:nvGrpSpPr>
        <p:grpSpPr bwMode="auto">
          <a:xfrm>
            <a:off x="2195513" y="5373688"/>
            <a:ext cx="1079500" cy="360362"/>
            <a:chOff x="1428" y="3385"/>
            <a:chExt cx="680" cy="227"/>
          </a:xfrm>
        </p:grpSpPr>
        <p:sp>
          <p:nvSpPr>
            <p:cNvPr id="47162" name="Rectangle 57"/>
            <p:cNvSpPr>
              <a:spLocks noChangeArrowheads="1"/>
            </p:cNvSpPr>
            <p:nvPr/>
          </p:nvSpPr>
          <p:spPr bwMode="auto">
            <a:xfrm>
              <a:off x="1428" y="3385"/>
              <a:ext cx="227" cy="227"/>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63" name="Rectangle 58"/>
            <p:cNvSpPr>
              <a:spLocks noChangeArrowheads="1"/>
            </p:cNvSpPr>
            <p:nvPr/>
          </p:nvSpPr>
          <p:spPr bwMode="auto">
            <a:xfrm>
              <a:off x="1655" y="3385"/>
              <a:ext cx="227" cy="227"/>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H</a:t>
              </a:r>
            </a:p>
          </p:txBody>
        </p:sp>
        <p:sp>
          <p:nvSpPr>
            <p:cNvPr id="47164" name="Rectangle 59"/>
            <p:cNvSpPr>
              <a:spLocks noChangeArrowheads="1"/>
            </p:cNvSpPr>
            <p:nvPr/>
          </p:nvSpPr>
          <p:spPr bwMode="auto">
            <a:xfrm>
              <a:off x="1881" y="3385"/>
              <a:ext cx="227" cy="227"/>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grpSp>
      <p:grpSp>
        <p:nvGrpSpPr>
          <p:cNvPr id="47141" name="Group 70"/>
          <p:cNvGrpSpPr>
            <a:grpSpLocks/>
          </p:cNvGrpSpPr>
          <p:nvPr/>
        </p:nvGrpSpPr>
        <p:grpSpPr bwMode="auto">
          <a:xfrm>
            <a:off x="3851275" y="5373688"/>
            <a:ext cx="1079500" cy="360362"/>
            <a:chOff x="2562" y="3385"/>
            <a:chExt cx="680" cy="227"/>
          </a:xfrm>
        </p:grpSpPr>
        <p:sp>
          <p:nvSpPr>
            <p:cNvPr id="47159" name="Rectangle 60"/>
            <p:cNvSpPr>
              <a:spLocks noChangeArrowheads="1"/>
            </p:cNvSpPr>
            <p:nvPr/>
          </p:nvSpPr>
          <p:spPr bwMode="auto">
            <a:xfrm>
              <a:off x="2562" y="3385"/>
              <a:ext cx="227" cy="227"/>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60" name="Rectangle 61"/>
            <p:cNvSpPr>
              <a:spLocks noChangeArrowheads="1"/>
            </p:cNvSpPr>
            <p:nvPr/>
          </p:nvSpPr>
          <p:spPr bwMode="auto">
            <a:xfrm>
              <a:off x="2789" y="3385"/>
              <a:ext cx="227" cy="227"/>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I</a:t>
              </a:r>
            </a:p>
          </p:txBody>
        </p:sp>
        <p:sp>
          <p:nvSpPr>
            <p:cNvPr id="47161" name="Rectangle 62"/>
            <p:cNvSpPr>
              <a:spLocks noChangeArrowheads="1"/>
            </p:cNvSpPr>
            <p:nvPr/>
          </p:nvSpPr>
          <p:spPr bwMode="auto">
            <a:xfrm>
              <a:off x="3015" y="3385"/>
              <a:ext cx="227" cy="227"/>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grpSp>
      <p:sp>
        <p:nvSpPr>
          <p:cNvPr id="47142" name="Rectangle 63"/>
          <p:cNvSpPr>
            <a:spLocks noChangeArrowheads="1"/>
          </p:cNvSpPr>
          <p:nvPr/>
        </p:nvSpPr>
        <p:spPr bwMode="auto">
          <a:xfrm>
            <a:off x="6264275" y="4508500"/>
            <a:ext cx="360363" cy="360363"/>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43" name="Rectangle 64"/>
          <p:cNvSpPr>
            <a:spLocks noChangeArrowheads="1"/>
          </p:cNvSpPr>
          <p:nvPr/>
        </p:nvSpPr>
        <p:spPr bwMode="auto">
          <a:xfrm>
            <a:off x="6624638" y="4508500"/>
            <a:ext cx="360362" cy="360363"/>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F</a:t>
            </a:r>
          </a:p>
        </p:txBody>
      </p:sp>
      <p:sp>
        <p:nvSpPr>
          <p:cNvPr id="47144" name="Rectangle 65"/>
          <p:cNvSpPr>
            <a:spLocks noChangeArrowheads="1"/>
          </p:cNvSpPr>
          <p:nvPr/>
        </p:nvSpPr>
        <p:spPr bwMode="auto">
          <a:xfrm>
            <a:off x="6983413" y="4508500"/>
            <a:ext cx="360362" cy="360363"/>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47145" name="Rectangle 66"/>
          <p:cNvSpPr>
            <a:spLocks noChangeArrowheads="1"/>
          </p:cNvSpPr>
          <p:nvPr/>
        </p:nvSpPr>
        <p:spPr bwMode="auto">
          <a:xfrm>
            <a:off x="7883525" y="4508500"/>
            <a:ext cx="360363" cy="360363"/>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
        <p:nvSpPr>
          <p:cNvPr id="47146" name="Rectangle 67"/>
          <p:cNvSpPr>
            <a:spLocks noChangeArrowheads="1"/>
          </p:cNvSpPr>
          <p:nvPr/>
        </p:nvSpPr>
        <p:spPr bwMode="auto">
          <a:xfrm>
            <a:off x="8243888" y="4508500"/>
            <a:ext cx="360362" cy="360363"/>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G</a:t>
            </a:r>
          </a:p>
        </p:txBody>
      </p:sp>
      <p:sp>
        <p:nvSpPr>
          <p:cNvPr id="47147" name="Rectangle 68"/>
          <p:cNvSpPr>
            <a:spLocks noChangeArrowheads="1"/>
          </p:cNvSpPr>
          <p:nvPr/>
        </p:nvSpPr>
        <p:spPr bwMode="auto">
          <a:xfrm>
            <a:off x="8602663" y="4508500"/>
            <a:ext cx="360362" cy="360363"/>
          </a:xfrm>
          <a:prstGeom prst="rect">
            <a:avLst/>
          </a:prstGeom>
          <a:solidFill>
            <a:srgbClr val="C0C0C0"/>
          </a:solidFill>
          <a:ln w="9525">
            <a:solidFill>
              <a:schemeClr val="tx1"/>
            </a:solidFill>
            <a:miter lim="800000"/>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0</a:t>
            </a:r>
          </a:p>
        </p:txBody>
      </p:sp>
      <p:sp>
        <p:nvSpPr>
          <p:cNvPr id="47148" name="Line 72"/>
          <p:cNvSpPr>
            <a:spLocks noChangeShapeType="1"/>
          </p:cNvSpPr>
          <p:nvPr/>
        </p:nvSpPr>
        <p:spPr bwMode="auto">
          <a:xfrm>
            <a:off x="5867400" y="2349500"/>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49" name="Text Box 73"/>
          <p:cNvSpPr txBox="1">
            <a:spLocks noChangeArrowheads="1"/>
          </p:cNvSpPr>
          <p:nvPr/>
        </p:nvSpPr>
        <p:spPr bwMode="auto">
          <a:xfrm>
            <a:off x="5580063" y="1916113"/>
            <a:ext cx="6842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root</a:t>
            </a:r>
          </a:p>
        </p:txBody>
      </p:sp>
      <p:sp>
        <p:nvSpPr>
          <p:cNvPr id="47150" name="Line 74"/>
          <p:cNvSpPr>
            <a:spLocks noChangeShapeType="1"/>
          </p:cNvSpPr>
          <p:nvPr/>
        </p:nvSpPr>
        <p:spPr bwMode="auto">
          <a:xfrm flipH="1">
            <a:off x="4500563" y="2924175"/>
            <a:ext cx="1008062" cy="649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51" name="Line 75"/>
          <p:cNvSpPr>
            <a:spLocks noChangeShapeType="1"/>
          </p:cNvSpPr>
          <p:nvPr/>
        </p:nvSpPr>
        <p:spPr bwMode="auto">
          <a:xfrm>
            <a:off x="6227763" y="2924175"/>
            <a:ext cx="1296987"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52" name="Line 76"/>
          <p:cNvSpPr>
            <a:spLocks noChangeShapeType="1"/>
          </p:cNvSpPr>
          <p:nvPr/>
        </p:nvSpPr>
        <p:spPr bwMode="auto">
          <a:xfrm flipH="1">
            <a:off x="3563938" y="3789363"/>
            <a:ext cx="503237" cy="719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53" name="Line 77"/>
          <p:cNvSpPr>
            <a:spLocks noChangeShapeType="1"/>
          </p:cNvSpPr>
          <p:nvPr/>
        </p:nvSpPr>
        <p:spPr bwMode="auto">
          <a:xfrm flipH="1">
            <a:off x="2700338" y="4652963"/>
            <a:ext cx="43180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54" name="Line 78"/>
          <p:cNvSpPr>
            <a:spLocks noChangeShapeType="1"/>
          </p:cNvSpPr>
          <p:nvPr/>
        </p:nvSpPr>
        <p:spPr bwMode="auto">
          <a:xfrm>
            <a:off x="3851275" y="4652963"/>
            <a:ext cx="504825"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55" name="Line 79"/>
          <p:cNvSpPr>
            <a:spLocks noChangeShapeType="1"/>
          </p:cNvSpPr>
          <p:nvPr/>
        </p:nvSpPr>
        <p:spPr bwMode="auto">
          <a:xfrm>
            <a:off x="4787900" y="3716338"/>
            <a:ext cx="43180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56" name="Line 80"/>
          <p:cNvSpPr>
            <a:spLocks noChangeShapeType="1"/>
          </p:cNvSpPr>
          <p:nvPr/>
        </p:nvSpPr>
        <p:spPr bwMode="auto">
          <a:xfrm flipH="1">
            <a:off x="6804025" y="3716338"/>
            <a:ext cx="360363"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57" name="Line 81"/>
          <p:cNvSpPr>
            <a:spLocks noChangeShapeType="1"/>
          </p:cNvSpPr>
          <p:nvPr/>
        </p:nvSpPr>
        <p:spPr bwMode="auto">
          <a:xfrm>
            <a:off x="7885113" y="3644900"/>
            <a:ext cx="503237"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58" name="AutoShape 82">
            <a:hlinkClick r:id="rId2" action="ppaction://hlinksldjump" highlightClick="1"/>
          </p:cNvPr>
          <p:cNvSpPr>
            <a:spLocks noChangeArrowheads="1"/>
          </p:cNvSpPr>
          <p:nvPr/>
        </p:nvSpPr>
        <p:spPr bwMode="auto">
          <a:xfrm>
            <a:off x="8459788" y="6165850"/>
            <a:ext cx="431800" cy="433388"/>
          </a:xfrm>
          <a:prstGeom prst="actionButtonBackPrevious">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endParaRPr lang="zh-TW" altLang="en-US"/>
          </a:p>
        </p:txBody>
      </p:sp>
    </p:spTree>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47663"/>
            <a:ext cx="7980362" cy="701675"/>
          </a:xfrm>
        </p:spPr>
        <p:txBody>
          <a:bodyPr>
            <a:normAutofit fontScale="90000"/>
          </a:bodyPr>
          <a:lstStyle/>
          <a:p>
            <a:pPr>
              <a:defRPr/>
            </a:pPr>
            <a:r>
              <a:rPr lang="en-US" b="1" dirty="0"/>
              <a:t>Advantages and disadvantages of linked representation</a:t>
            </a:r>
            <a:endParaRPr lang="en-US" dirty="0"/>
          </a:p>
        </p:txBody>
      </p:sp>
      <p:sp>
        <p:nvSpPr>
          <p:cNvPr id="3" name="Content Placeholder 2"/>
          <p:cNvSpPr>
            <a:spLocks noGrp="1"/>
          </p:cNvSpPr>
          <p:nvPr>
            <p:ph idx="1"/>
          </p:nvPr>
        </p:nvSpPr>
        <p:spPr>
          <a:xfrm>
            <a:off x="671513" y="1277938"/>
            <a:ext cx="8335962" cy="4835525"/>
          </a:xfrm>
        </p:spPr>
        <p:txBody>
          <a:bodyPr>
            <a:noAutofit/>
          </a:bodyPr>
          <a:lstStyle/>
          <a:p>
            <a:pPr marL="0" indent="0">
              <a:buFontTx/>
              <a:buNone/>
              <a:defRPr/>
            </a:pPr>
            <a:r>
              <a:rPr lang="en-US" sz="2000" b="1" dirty="0"/>
              <a:t>Advantages</a:t>
            </a:r>
          </a:p>
          <a:p>
            <a:pPr marL="457200" indent="-457200">
              <a:buFont typeface="+mj-lt"/>
              <a:buAutoNum type="arabicPeriod"/>
              <a:defRPr/>
            </a:pPr>
            <a:r>
              <a:rPr lang="en-US" sz="2000" dirty="0"/>
              <a:t>A particular node can be placed at any location in the memory.</a:t>
            </a:r>
          </a:p>
          <a:p>
            <a:pPr marL="457200" indent="-457200">
              <a:buFont typeface="+mj-lt"/>
              <a:buAutoNum type="arabicPeriod"/>
              <a:defRPr/>
            </a:pPr>
            <a:r>
              <a:rPr lang="en-US" sz="2000" dirty="0"/>
              <a:t>Insertions and deletions can be made directly without data movements.</a:t>
            </a:r>
          </a:p>
          <a:p>
            <a:pPr marL="457200" indent="-457200">
              <a:buFont typeface="+mj-lt"/>
              <a:buAutoNum type="arabicPeriod"/>
              <a:defRPr/>
            </a:pPr>
            <a:r>
              <a:rPr lang="en-US" sz="2000" dirty="0"/>
              <a:t>It is best for any type of trees.</a:t>
            </a:r>
          </a:p>
          <a:p>
            <a:pPr marL="457200" indent="-457200">
              <a:buFont typeface="+mj-lt"/>
              <a:buAutoNum type="arabicPeriod"/>
              <a:defRPr/>
            </a:pPr>
            <a:r>
              <a:rPr lang="en-US" sz="2000" dirty="0"/>
              <a:t>It is flexible because the system take care of allocating and freeing of nodes.</a:t>
            </a:r>
          </a:p>
          <a:p>
            <a:pPr marL="0" indent="0">
              <a:buFontTx/>
              <a:buNone/>
              <a:defRPr/>
            </a:pPr>
            <a:endParaRPr lang="en-US" sz="2000" b="1" dirty="0"/>
          </a:p>
          <a:p>
            <a:pPr marL="0" indent="0">
              <a:buFontTx/>
              <a:buNone/>
              <a:defRPr/>
            </a:pPr>
            <a:r>
              <a:rPr lang="en-US" sz="2000" b="1" dirty="0"/>
              <a:t>Disadvantage</a:t>
            </a:r>
            <a:endParaRPr lang="en-US" sz="2000" dirty="0"/>
          </a:p>
          <a:p>
            <a:pPr marL="457200" indent="-457200">
              <a:buFont typeface="+mj-lt"/>
              <a:buAutoNum type="arabicPeriod"/>
              <a:defRPr/>
            </a:pPr>
            <a:r>
              <a:rPr lang="en-US" sz="2000" dirty="0"/>
              <a:t>It is difficult to understand.</a:t>
            </a:r>
          </a:p>
          <a:p>
            <a:pPr marL="457200" indent="-457200">
              <a:buFont typeface="+mj-lt"/>
              <a:buAutoNum type="arabicPeriod"/>
              <a:defRPr/>
            </a:pPr>
            <a:r>
              <a:rPr lang="en-US" sz="2000" dirty="0"/>
              <a:t>Additional memory is needed for storing pointers</a:t>
            </a:r>
          </a:p>
          <a:p>
            <a:pPr marL="457200" indent="-457200">
              <a:buFont typeface="+mj-lt"/>
              <a:buAutoNum type="arabicPeriod"/>
              <a:defRPr/>
            </a:pPr>
            <a:r>
              <a:rPr lang="en-US" sz="2000" dirty="0"/>
              <a:t>Accessing a particular node is not easy.</a:t>
            </a:r>
          </a:p>
        </p:txBody>
      </p:sp>
    </p:spTree>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9154" name="Title 1"/>
          <p:cNvSpPr>
            <a:spLocks noGrp="1"/>
          </p:cNvSpPr>
          <p:nvPr>
            <p:ph type="title"/>
          </p:nvPr>
        </p:nvSpPr>
        <p:spPr>
          <a:xfrm>
            <a:off x="0" y="0"/>
            <a:ext cx="9144000" cy="546100"/>
          </a:xfrm>
        </p:spPr>
        <p:txBody>
          <a:bodyPr/>
          <a:lstStyle/>
          <a:p>
            <a:r>
              <a:rPr lang="en-US" altLang="en-US" sz="3200"/>
              <a:t>Recursive Function to create a binary tree</a:t>
            </a:r>
          </a:p>
        </p:txBody>
      </p:sp>
      <p:sp>
        <p:nvSpPr>
          <p:cNvPr id="49155" name="Content Placeholder 2"/>
          <p:cNvSpPr>
            <a:spLocks noGrp="1"/>
          </p:cNvSpPr>
          <p:nvPr>
            <p:ph idx="1"/>
          </p:nvPr>
        </p:nvSpPr>
        <p:spPr bwMode="auto">
          <a:xfrm>
            <a:off x="14288" y="546100"/>
            <a:ext cx="9129712" cy="6311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en-US" altLang="en-US" sz="1800"/>
              <a:t>Nodeptr CreateBinaryTree(int item){</a:t>
            </a:r>
          </a:p>
          <a:p>
            <a:pPr marL="0" indent="0">
              <a:buFontTx/>
              <a:buNone/>
            </a:pPr>
            <a:r>
              <a:rPr lang="en-US" altLang="en-US" sz="1800"/>
              <a:t>    int x;</a:t>
            </a:r>
          </a:p>
          <a:p>
            <a:pPr marL="0" indent="0">
              <a:buFontTx/>
              <a:buNone/>
            </a:pPr>
            <a:endParaRPr lang="en-US" altLang="en-US" sz="1800"/>
          </a:p>
          <a:p>
            <a:pPr marL="0" indent="0">
              <a:buFontTx/>
              <a:buNone/>
            </a:pPr>
            <a:r>
              <a:rPr lang="en-US" altLang="en-US" sz="1800"/>
              <a:t>    if (item!=-1)   { //until input is not equal to -1</a:t>
            </a:r>
          </a:p>
          <a:p>
            <a:pPr marL="400050" lvl="1" indent="0">
              <a:buFontTx/>
              <a:buNone/>
            </a:pPr>
            <a:r>
              <a:rPr lang="en-US" altLang="en-US" sz="1800">
                <a:solidFill>
                  <a:srgbClr val="3333FF"/>
                </a:solidFill>
              </a:rPr>
              <a:t>        Nodeptr temp = getnode();</a:t>
            </a:r>
          </a:p>
          <a:p>
            <a:pPr marL="400050" lvl="1" indent="0">
              <a:buFontTx/>
              <a:buNone/>
            </a:pPr>
            <a:r>
              <a:rPr lang="en-US" altLang="en-US" sz="1800">
                <a:solidFill>
                  <a:srgbClr val="3333FF"/>
                </a:solidFill>
              </a:rPr>
              <a:t>        temp-&gt;data = item;</a:t>
            </a:r>
          </a:p>
          <a:p>
            <a:pPr marL="400050" lvl="1" indent="0">
              <a:buFontTx/>
              <a:buNone/>
            </a:pPr>
            <a:endParaRPr lang="en-US" altLang="en-US" sz="1800">
              <a:solidFill>
                <a:srgbClr val="3333FF"/>
              </a:solidFill>
            </a:endParaRPr>
          </a:p>
          <a:p>
            <a:pPr marL="400050" lvl="1" indent="0">
              <a:buFontTx/>
              <a:buNone/>
            </a:pPr>
            <a:r>
              <a:rPr lang="en-US" altLang="en-US" sz="1800">
                <a:solidFill>
                  <a:srgbClr val="3333FF"/>
                </a:solidFill>
              </a:rPr>
              <a:t>        printf("Enter the lchild of %d :",item);</a:t>
            </a:r>
          </a:p>
          <a:p>
            <a:pPr marL="400050" lvl="1" indent="0">
              <a:buFontTx/>
              <a:buNone/>
            </a:pPr>
            <a:r>
              <a:rPr lang="en-US" altLang="en-US" sz="1800">
                <a:solidFill>
                  <a:srgbClr val="3333FF"/>
                </a:solidFill>
              </a:rPr>
              <a:t>        scanf("%d",&amp;x);</a:t>
            </a:r>
          </a:p>
          <a:p>
            <a:pPr marL="400050" lvl="1" indent="0">
              <a:buFontTx/>
              <a:buNone/>
            </a:pPr>
            <a:r>
              <a:rPr lang="en-US" altLang="en-US" sz="1800">
                <a:solidFill>
                  <a:srgbClr val="3333FF"/>
                </a:solidFill>
              </a:rPr>
              <a:t>        temp-&gt;lchild = CreateBinaryTree(x);</a:t>
            </a:r>
          </a:p>
          <a:p>
            <a:pPr marL="400050" lvl="1" indent="0">
              <a:buFontTx/>
              <a:buNone/>
            </a:pPr>
            <a:endParaRPr lang="en-US" altLang="en-US" sz="1800">
              <a:solidFill>
                <a:srgbClr val="3333FF"/>
              </a:solidFill>
            </a:endParaRPr>
          </a:p>
          <a:p>
            <a:pPr marL="400050" lvl="1" indent="0">
              <a:buFontTx/>
              <a:buNone/>
            </a:pPr>
            <a:r>
              <a:rPr lang="en-US" altLang="en-US" sz="1800">
                <a:solidFill>
                  <a:srgbClr val="3333FF"/>
                </a:solidFill>
              </a:rPr>
              <a:t>        printf("Enter the rchild of %d :",item);</a:t>
            </a:r>
          </a:p>
          <a:p>
            <a:pPr marL="400050" lvl="1" indent="0">
              <a:buFontTx/>
              <a:buNone/>
            </a:pPr>
            <a:r>
              <a:rPr lang="en-US" altLang="en-US" sz="1800">
                <a:solidFill>
                  <a:srgbClr val="3333FF"/>
                </a:solidFill>
              </a:rPr>
              <a:t>        scanf("%d",&amp;x);</a:t>
            </a:r>
          </a:p>
          <a:p>
            <a:pPr marL="400050" lvl="1" indent="0">
              <a:buFontTx/>
              <a:buNone/>
            </a:pPr>
            <a:r>
              <a:rPr lang="en-US" altLang="en-US" sz="1800">
                <a:solidFill>
                  <a:srgbClr val="3333FF"/>
                </a:solidFill>
              </a:rPr>
              <a:t>        temp-&gt;rchild = CreateBinaryTree(x);</a:t>
            </a:r>
          </a:p>
          <a:p>
            <a:pPr marL="400050" lvl="1" indent="0">
              <a:buFontTx/>
              <a:buNone/>
            </a:pPr>
            <a:endParaRPr lang="en-US" altLang="en-US" sz="1800">
              <a:solidFill>
                <a:srgbClr val="3333FF"/>
              </a:solidFill>
            </a:endParaRPr>
          </a:p>
          <a:p>
            <a:pPr marL="400050" lvl="1" indent="0">
              <a:buFontTx/>
              <a:buNone/>
            </a:pPr>
            <a:r>
              <a:rPr lang="en-US" altLang="en-US" sz="1800">
                <a:solidFill>
                  <a:srgbClr val="3333FF"/>
                </a:solidFill>
              </a:rPr>
              <a:t>        return temp;</a:t>
            </a:r>
          </a:p>
          <a:p>
            <a:pPr marL="0" indent="0">
              <a:buFontTx/>
              <a:buNone/>
            </a:pPr>
            <a:r>
              <a:rPr lang="en-US" altLang="en-US" sz="1800"/>
              <a:t>    }</a:t>
            </a:r>
          </a:p>
          <a:p>
            <a:pPr marL="0" indent="0">
              <a:buFontTx/>
              <a:buNone/>
            </a:pPr>
            <a:r>
              <a:rPr lang="en-US" altLang="en-US" sz="1800"/>
              <a:t>    return NULL;</a:t>
            </a:r>
          </a:p>
          <a:p>
            <a:pPr marL="0" indent="0">
              <a:buFontTx/>
              <a:buNone/>
            </a:pPr>
            <a:r>
              <a:rPr lang="en-US" altLang="en-US" sz="1800"/>
              <a:t>}</a:t>
            </a:r>
          </a:p>
          <a:p>
            <a:pPr marL="0" indent="0">
              <a:buFontTx/>
              <a:buNone/>
            </a:pPr>
            <a:endParaRPr lang="en-US" altLang="en-US" sz="1800"/>
          </a:p>
          <a:p>
            <a:pPr marL="0" indent="0">
              <a:buFontTx/>
              <a:buNone/>
            </a:pPr>
            <a:endParaRPr lang="en-US" altLang="en-US" sz="1800"/>
          </a:p>
        </p:txBody>
      </p:sp>
    </p:spTree>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84213" y="347663"/>
            <a:ext cx="7980362" cy="701675"/>
          </a:xfrm>
        </p:spPr>
        <p:txBody>
          <a:bodyPr/>
          <a:lstStyle/>
          <a:p>
            <a:endParaRPr lang="en-US" altLang="en-US"/>
          </a:p>
        </p:txBody>
      </p:sp>
      <p:sp>
        <p:nvSpPr>
          <p:cNvPr id="50179" name="Content Placeholder 2"/>
          <p:cNvSpPr>
            <a:spLocks noGrp="1"/>
          </p:cNvSpPr>
          <p:nvPr>
            <p:ph idx="1"/>
          </p:nvPr>
        </p:nvSpPr>
        <p:spPr bwMode="auto">
          <a:xfrm>
            <a:off x="671513" y="1277938"/>
            <a:ext cx="7978775" cy="4986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en-US" altLang="en-US" sz="2400"/>
              <a:t>int main()</a:t>
            </a:r>
          </a:p>
          <a:p>
            <a:pPr marL="0" indent="0">
              <a:buFontTx/>
              <a:buNone/>
            </a:pPr>
            <a:r>
              <a:rPr lang="en-US" altLang="en-US" sz="2400"/>
              <a:t>{</a:t>
            </a:r>
          </a:p>
          <a:p>
            <a:pPr marL="0" indent="0">
              <a:buFontTx/>
              <a:buNone/>
            </a:pPr>
            <a:r>
              <a:rPr lang="en-US" altLang="en-US" sz="2400"/>
              <a:t>   Nodeptr root = NULL;</a:t>
            </a:r>
          </a:p>
          <a:p>
            <a:pPr marL="0" indent="0">
              <a:buFontTx/>
              <a:buNone/>
            </a:pPr>
            <a:r>
              <a:rPr lang="en-US" altLang="en-US" sz="2400"/>
              <a:t>    int item;</a:t>
            </a:r>
          </a:p>
          <a:p>
            <a:pPr marL="0" indent="0">
              <a:buFontTx/>
              <a:buNone/>
            </a:pPr>
            <a:endParaRPr lang="en-US" altLang="en-US" sz="2400"/>
          </a:p>
          <a:p>
            <a:pPr marL="0" indent="0">
              <a:buFontTx/>
              <a:buNone/>
            </a:pPr>
            <a:r>
              <a:rPr lang="en-US" altLang="en-US" sz="2400"/>
              <a:t>    printf("Creating the tree : \n");</a:t>
            </a:r>
          </a:p>
          <a:p>
            <a:pPr marL="0" indent="0">
              <a:buFontTx/>
              <a:buNone/>
            </a:pPr>
            <a:r>
              <a:rPr lang="en-US" altLang="en-US" sz="2400"/>
              <a:t>    printf(“Enter the root : “);</a:t>
            </a:r>
          </a:p>
          <a:p>
            <a:pPr marL="0" indent="0">
              <a:buFontTx/>
              <a:buNone/>
            </a:pPr>
            <a:r>
              <a:rPr lang="en-US" altLang="en-US" sz="2400"/>
              <a:t>    scanf("%d",&amp;item);</a:t>
            </a:r>
          </a:p>
          <a:p>
            <a:pPr marL="0" indent="0">
              <a:buFontTx/>
              <a:buNone/>
            </a:pPr>
            <a:endParaRPr lang="en-US" altLang="en-US" sz="2400"/>
          </a:p>
          <a:p>
            <a:pPr marL="0" indent="0">
              <a:buFontTx/>
              <a:buNone/>
            </a:pPr>
            <a:r>
              <a:rPr lang="en-US" altLang="en-US" sz="2400"/>
              <a:t>    root=CreateBinaryTree(item);</a:t>
            </a:r>
          </a:p>
          <a:p>
            <a:pPr marL="0" indent="0">
              <a:buFontTx/>
              <a:buNone/>
            </a:pPr>
            <a:r>
              <a:rPr lang="en-US" altLang="en-US" sz="2400"/>
              <a:t>	…</a:t>
            </a:r>
          </a:p>
          <a:p>
            <a:pPr marL="0" indent="0">
              <a:buFontTx/>
              <a:buNone/>
            </a:pPr>
            <a:endParaRPr lang="en-US" altLang="en-US" sz="2400"/>
          </a:p>
        </p:txBody>
      </p:sp>
    </p:spTree>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4213" y="347663"/>
            <a:ext cx="7980362" cy="701675"/>
          </a:xfrm>
        </p:spPr>
        <p:txBody>
          <a:bodyPr/>
          <a:lstStyle/>
          <a:p>
            <a:pPr eaLnBrk="1" hangingPunct="1"/>
            <a:r>
              <a:rPr lang="en-US" altLang="zh-TW"/>
              <a:t>Tree Traversal</a:t>
            </a:r>
          </a:p>
        </p:txBody>
      </p:sp>
      <p:sp>
        <p:nvSpPr>
          <p:cNvPr id="51203" name="Rectangle 3"/>
          <p:cNvSpPr>
            <a:spLocks noGrp="1" noChangeArrowheads="1"/>
          </p:cNvSpPr>
          <p:nvPr>
            <p:ph type="body" idx="1"/>
          </p:nvPr>
        </p:nvSpPr>
        <p:spPr bwMode="auto">
          <a:xfrm>
            <a:off x="685800" y="1190625"/>
            <a:ext cx="836295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2400"/>
              <a:t>Let L, V, and R stand for moving left, visiting </a:t>
            </a:r>
            <a:br>
              <a:rPr lang="en-US" altLang="zh-TW" sz="2400"/>
            </a:br>
            <a:r>
              <a:rPr lang="en-US" altLang="zh-TW" sz="2400"/>
              <a:t>the node, and moving right.</a:t>
            </a:r>
          </a:p>
          <a:p>
            <a:pPr eaLnBrk="1" hangingPunct="1"/>
            <a:r>
              <a:rPr lang="en-US" altLang="zh-TW" sz="2400"/>
              <a:t>There are six possible combinations of traversal for a binary tree</a:t>
            </a:r>
          </a:p>
          <a:p>
            <a:pPr lvl="1" eaLnBrk="1" hangingPunct="1"/>
            <a:r>
              <a:rPr lang="en-US" altLang="zh-TW" sz="2400"/>
              <a:t>LVR, LRV, VLR, VRL, RVL, RLV</a:t>
            </a:r>
          </a:p>
          <a:p>
            <a:pPr eaLnBrk="1" hangingPunct="1"/>
            <a:r>
              <a:rPr lang="en-US" altLang="zh-TW" sz="2400"/>
              <a:t>Adopt convention that we traverse left before </a:t>
            </a:r>
            <a:br>
              <a:rPr lang="en-US" altLang="zh-TW" sz="2400"/>
            </a:br>
            <a:r>
              <a:rPr lang="en-US" altLang="zh-TW" sz="2400"/>
              <a:t>right, only 3 traversals remain</a:t>
            </a:r>
          </a:p>
          <a:p>
            <a:pPr lvl="1" eaLnBrk="1" hangingPunct="1"/>
            <a:r>
              <a:rPr lang="en-US" altLang="zh-TW" sz="2400"/>
              <a:t>LVR, LRV, VLR</a:t>
            </a:r>
          </a:p>
          <a:p>
            <a:pPr lvl="1" eaLnBrk="1" hangingPunct="1"/>
            <a:r>
              <a:rPr lang="en-US" altLang="zh-TW" sz="2400">
                <a:sym typeface="Wingdings" panose="05000000000000000000" pitchFamily="2" charset="2"/>
              </a:rPr>
              <a:t></a:t>
            </a:r>
            <a:r>
              <a:rPr lang="en-US" altLang="zh-TW" sz="2400"/>
              <a:t>inorder, postorder, preorder </a:t>
            </a:r>
          </a:p>
          <a:p>
            <a:pPr algn="just" eaLnBrk="1" hangingPunct="1">
              <a:lnSpc>
                <a:spcPct val="90000"/>
              </a:lnSpc>
            </a:pPr>
            <a:r>
              <a:rPr lang="en-US" altLang="zh-TW" sz="2400"/>
              <a:t>When implementing the traversal, a recursion is perfect for the task.</a:t>
            </a:r>
          </a:p>
          <a:p>
            <a:pPr algn="just" eaLnBrk="1" hangingPunct="1">
              <a:lnSpc>
                <a:spcPct val="90000"/>
              </a:lnSpc>
            </a:pPr>
            <a:endParaRPr lang="en-US" altLang="zh-TW" sz="2400"/>
          </a:p>
        </p:txBody>
      </p:sp>
    </p:spTree>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84213" y="347663"/>
            <a:ext cx="7980362" cy="701675"/>
          </a:xfrm>
        </p:spPr>
        <p:txBody>
          <a:bodyPr/>
          <a:lstStyle/>
          <a:p>
            <a:r>
              <a:rPr lang="en-US" altLang="zh-TW"/>
              <a:t>Tree Traversal</a:t>
            </a:r>
            <a:endParaRPr lang="en-US" altLang="en-US"/>
          </a:p>
        </p:txBody>
      </p:sp>
      <p:sp>
        <p:nvSpPr>
          <p:cNvPr id="52227" name="Content Placeholder 2"/>
          <p:cNvSpPr>
            <a:spLocks noGrp="1"/>
          </p:cNvSpPr>
          <p:nvPr>
            <p:ph idx="1"/>
          </p:nvPr>
        </p:nvSpPr>
        <p:spPr bwMode="auto">
          <a:xfrm>
            <a:off x="709613" y="1277938"/>
            <a:ext cx="7940675"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800" u="sng">
                <a:cs typeface="Times New Roman" panose="02020603050405020304" pitchFamily="18" charset="0"/>
              </a:rPr>
              <a:t>Inorder traversal</a:t>
            </a:r>
          </a:p>
          <a:p>
            <a:r>
              <a:rPr lang="en-US" altLang="en-US" sz="2800">
                <a:cs typeface="Times New Roman" panose="02020603050405020304" pitchFamily="18" charset="0"/>
              </a:rPr>
              <a:t>It can be recursively defined as follows.</a:t>
            </a:r>
          </a:p>
          <a:p>
            <a:pPr marL="914400" lvl="1" indent="-514350">
              <a:buFont typeface="Calibri" panose="020F0502020204030204" pitchFamily="34" charset="0"/>
              <a:buAutoNum type="arabicPeriod"/>
            </a:pPr>
            <a:r>
              <a:rPr lang="en-US" altLang="en-US">
                <a:cs typeface="Times New Roman" panose="02020603050405020304" pitchFamily="18" charset="0"/>
              </a:rPr>
              <a:t>Traverse the left subtree in inorder.</a:t>
            </a:r>
          </a:p>
          <a:p>
            <a:pPr marL="914400" lvl="1" indent="-514350">
              <a:buFont typeface="Calibri" panose="020F0502020204030204" pitchFamily="34" charset="0"/>
              <a:buAutoNum type="arabicPeriod"/>
            </a:pPr>
            <a:r>
              <a:rPr lang="en-US" altLang="en-US">
                <a:cs typeface="Times New Roman" panose="02020603050405020304" pitchFamily="18" charset="0"/>
              </a:rPr>
              <a:t>Process the root node.</a:t>
            </a:r>
          </a:p>
          <a:p>
            <a:pPr marL="914400" lvl="1" indent="-514350">
              <a:buFont typeface="Calibri" panose="020F0502020204030204" pitchFamily="34" charset="0"/>
              <a:buAutoNum type="arabicPeriod"/>
            </a:pPr>
            <a:r>
              <a:rPr lang="en-US" altLang="en-US">
                <a:cs typeface="Times New Roman" panose="02020603050405020304" pitchFamily="18" charset="0"/>
              </a:rPr>
              <a:t>Traverse the right subtree in inorder.	</a:t>
            </a:r>
            <a:endParaRPr lang="en-US" altLang="en-US"/>
          </a:p>
        </p:txBody>
      </p:sp>
    </p:spTree>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53250" name="Title 1"/>
          <p:cNvSpPr>
            <a:spLocks noGrp="1"/>
          </p:cNvSpPr>
          <p:nvPr>
            <p:ph type="title"/>
          </p:nvPr>
        </p:nvSpPr>
        <p:spPr>
          <a:xfrm>
            <a:off x="684213" y="382588"/>
            <a:ext cx="7980362" cy="666750"/>
          </a:xfrm>
        </p:spPr>
        <p:txBody>
          <a:bodyPr/>
          <a:lstStyle/>
          <a:p>
            <a:r>
              <a:rPr lang="en-US" altLang="en-US"/>
              <a:t>Inorder Traversal</a:t>
            </a:r>
          </a:p>
        </p:txBody>
      </p:sp>
      <p:sp>
        <p:nvSpPr>
          <p:cNvPr id="3" name="Content Placeholder 2"/>
          <p:cNvSpPr>
            <a:spLocks noGrp="1"/>
          </p:cNvSpPr>
          <p:nvPr>
            <p:ph idx="1"/>
          </p:nvPr>
        </p:nvSpPr>
        <p:spPr>
          <a:xfrm>
            <a:off x="671513" y="1146175"/>
            <a:ext cx="8472487" cy="5610225"/>
          </a:xfrm>
        </p:spPr>
        <p:txBody>
          <a:bodyPr/>
          <a:lstStyle/>
          <a:p>
            <a:pPr algn="just">
              <a:defRPr/>
            </a:pPr>
            <a:r>
              <a:rPr lang="en-US" sz="2400" dirty="0">
                <a:cs typeface="Times New Roman" pitchFamily="18" charset="0"/>
              </a:rPr>
              <a:t>Move towards the left of the tree( till the leaf node), display that node and then move towards right and repeat the process.</a:t>
            </a:r>
          </a:p>
          <a:p>
            <a:pPr algn="just">
              <a:defRPr/>
            </a:pPr>
            <a:r>
              <a:rPr lang="en-US" sz="2400" dirty="0">
                <a:cs typeface="Times New Roman" pitchFamily="18" charset="0"/>
              </a:rPr>
              <a:t>Since same process is repeated at every stage, recursion will serve the purpose.</a:t>
            </a:r>
          </a:p>
          <a:p>
            <a:pPr algn="just">
              <a:defRPr/>
            </a:pPr>
            <a:r>
              <a:rPr lang="en-US" sz="2400" dirty="0">
                <a:cs typeface="Times New Roman" pitchFamily="18" charset="0"/>
              </a:rPr>
              <a:t>Example:																												</a:t>
            </a:r>
          </a:p>
          <a:p>
            <a:pPr algn="just">
              <a:defRPr/>
            </a:pPr>
            <a:endParaRPr lang="en-US" sz="2400" dirty="0">
              <a:cs typeface="Times New Roman" pitchFamily="18" charset="0"/>
            </a:endParaRPr>
          </a:p>
          <a:p>
            <a:pPr marL="0" indent="0" algn="just">
              <a:buFontTx/>
              <a:buNone/>
              <a:defRPr/>
            </a:pPr>
            <a:r>
              <a:rPr lang="en-US" sz="2400" dirty="0">
                <a:cs typeface="Times New Roman" pitchFamily="18" charset="0"/>
              </a:rPr>
              <a:t>	</a:t>
            </a:r>
          </a:p>
          <a:p>
            <a:pPr algn="just">
              <a:buFont typeface="Arial" charset="0"/>
              <a:buNone/>
              <a:defRPr/>
            </a:pPr>
            <a:endParaRPr lang="en-US" sz="2400" dirty="0">
              <a:cs typeface="Times New Roman" pitchFamily="18" charset="0"/>
            </a:endParaRPr>
          </a:p>
          <a:p>
            <a:pPr algn="just">
              <a:buFont typeface="Arial" charset="0"/>
              <a:buNone/>
              <a:defRPr/>
            </a:pPr>
            <a:endParaRPr lang="en-US" sz="2400" dirty="0">
              <a:cs typeface="Times New Roman" pitchFamily="18" charset="0"/>
            </a:endParaRPr>
          </a:p>
        </p:txBody>
      </p:sp>
      <p:pic>
        <p:nvPicPr>
          <p:cNvPr id="5325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1788" y="3206750"/>
            <a:ext cx="3719512" cy="284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Rectangle 4"/>
          <p:cNvSpPr>
            <a:spLocks noChangeArrowheads="1"/>
          </p:cNvSpPr>
          <p:nvPr/>
        </p:nvSpPr>
        <p:spPr bwMode="auto">
          <a:xfrm>
            <a:off x="1119188" y="6372225"/>
            <a:ext cx="8024812"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nSpc>
                <a:spcPts val="1800"/>
              </a:lnSpc>
            </a:pPr>
            <a:r>
              <a:rPr lang="en-US" altLang="en-US">
                <a:latin typeface="Times New Roman" panose="02020603050405020304" pitchFamily="18" charset="0"/>
                <a:cs typeface="Times New Roman" panose="02020603050405020304" pitchFamily="18" charset="0"/>
              </a:rPr>
              <a:t>Inorder traversal of above tree gives GDHBAEICF</a:t>
            </a: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84213" y="347663"/>
            <a:ext cx="7980362" cy="701675"/>
          </a:xfrm>
        </p:spPr>
        <p:txBody>
          <a:bodyPr/>
          <a:lstStyle/>
          <a:p>
            <a:r>
              <a:rPr lang="en-US" altLang="en-US"/>
              <a:t>A Family Tree</a:t>
            </a:r>
            <a:endParaRPr lang="en-IN" altLang="en-US"/>
          </a:p>
        </p:txBody>
      </p:sp>
      <p:sp>
        <p:nvSpPr>
          <p:cNvPr id="20483" name="Content Placeholder 2"/>
          <p:cNvSpPr>
            <a:spLocks noGrp="1"/>
          </p:cNvSpPr>
          <p:nvPr>
            <p:ph idx="1"/>
          </p:nvPr>
        </p:nvSpPr>
        <p:spPr bwMode="auto">
          <a:xfrm>
            <a:off x="671513" y="1277938"/>
            <a:ext cx="7978775"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pic>
        <p:nvPicPr>
          <p:cNvPr id="2048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2060575"/>
            <a:ext cx="7121525"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Content Placeholder 2"/>
          <p:cNvSpPr>
            <a:spLocks noGrp="1"/>
          </p:cNvSpPr>
          <p:nvPr>
            <p:ph idx="1"/>
          </p:nvPr>
        </p:nvSpPr>
        <p:spPr bwMode="auto">
          <a:xfrm>
            <a:off x="-14288" y="1474788"/>
            <a:ext cx="9144001" cy="538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1800">
                <a:cs typeface="Times New Roman" panose="02020603050405020304" pitchFamily="18" charset="0"/>
              </a:rPr>
              <a:t>Move towards left, we end up in G. G does not have a left child. Now display the root node( in this case it is G). Hence G is displayed first. </a:t>
            </a:r>
          </a:p>
          <a:p>
            <a:pPr algn="just"/>
            <a:r>
              <a:rPr lang="en-US" altLang="en-US" sz="1800">
                <a:cs typeface="Times New Roman" panose="02020603050405020304" pitchFamily="18" charset="0"/>
              </a:rPr>
              <a:t>Move to the right of G, which is also NULL. Hence go back to root of G and print it. So D is printed next.</a:t>
            </a:r>
          </a:p>
          <a:p>
            <a:pPr algn="just"/>
            <a:r>
              <a:rPr lang="en-US" altLang="en-US" sz="1800">
                <a:cs typeface="Times New Roman" panose="02020603050405020304" pitchFamily="18" charset="0"/>
              </a:rPr>
              <a:t>Go to the right of D, which is H. Now another root H is visited.</a:t>
            </a:r>
          </a:p>
          <a:p>
            <a:pPr algn="just"/>
            <a:r>
              <a:rPr lang="en-US" altLang="en-US" sz="1800">
                <a:cs typeface="Times New Roman" panose="02020603050405020304" pitchFamily="18" charset="0"/>
              </a:rPr>
              <a:t>Move to the left of H, which is NULL. So go back to root H and print it and go to right of H, which is NULL.</a:t>
            </a:r>
          </a:p>
          <a:p>
            <a:pPr algn="just"/>
            <a:r>
              <a:rPr lang="en-US" altLang="en-US" sz="1800">
                <a:cs typeface="Times New Roman" panose="02020603050405020304" pitchFamily="18" charset="0"/>
              </a:rPr>
              <a:t>Go back to the root B and print it and go right of B, which is NULL. So go back to root of B, which is A and print it.</a:t>
            </a:r>
          </a:p>
          <a:p>
            <a:pPr algn="just"/>
            <a:r>
              <a:rPr lang="en-US" altLang="en-US" sz="1800">
                <a:cs typeface="Times New Roman" panose="02020603050405020304" pitchFamily="18" charset="0"/>
              </a:rPr>
              <a:t>Traversing of left subtree is finished and so move towards right of it &amp; reach C.</a:t>
            </a:r>
          </a:p>
          <a:p>
            <a:pPr algn="just"/>
            <a:r>
              <a:rPr lang="en-US" altLang="en-US" sz="1800">
                <a:cs typeface="Times New Roman" panose="02020603050405020304" pitchFamily="18" charset="0"/>
              </a:rPr>
              <a:t>Move to the left of C and reach E. Again move to left, which is NULL. Print root E and go to right of E to reach I.</a:t>
            </a:r>
          </a:p>
          <a:p>
            <a:pPr algn="just">
              <a:lnSpc>
                <a:spcPts val="2175"/>
              </a:lnSpc>
            </a:pPr>
            <a:r>
              <a:rPr lang="en-US" altLang="en-US" sz="1800">
                <a:cs typeface="Times New Roman" panose="02020603050405020304" pitchFamily="18" charset="0"/>
              </a:rPr>
              <a:t>Move to left of I, which is NULL. Hence go back to root  I, print it and move to its right, which is NULL.</a:t>
            </a:r>
          </a:p>
          <a:p>
            <a:pPr algn="just">
              <a:lnSpc>
                <a:spcPts val="2175"/>
              </a:lnSpc>
            </a:pPr>
            <a:r>
              <a:rPr lang="en-US" altLang="en-US" sz="1800">
                <a:cs typeface="Times New Roman" panose="02020603050405020304" pitchFamily="18" charset="0"/>
              </a:rPr>
              <a:t>Go back to root C, print it and go to its right and reach F.</a:t>
            </a:r>
          </a:p>
          <a:p>
            <a:pPr algn="just">
              <a:lnSpc>
                <a:spcPts val="2175"/>
              </a:lnSpc>
            </a:pPr>
            <a:r>
              <a:rPr lang="en-US" altLang="en-US" sz="1800">
                <a:cs typeface="Times New Roman" panose="02020603050405020304" pitchFamily="18" charset="0"/>
              </a:rPr>
              <a:t>Move to left of F, which is NULL. Hence go back to F, print it and go to its right, which is also NULL.</a:t>
            </a:r>
          </a:p>
        </p:txBody>
      </p:sp>
      <p:sp>
        <p:nvSpPr>
          <p:cNvPr id="54275" name="Title 1"/>
          <p:cNvSpPr>
            <a:spLocks noGrp="1"/>
          </p:cNvSpPr>
          <p:nvPr>
            <p:ph type="title"/>
          </p:nvPr>
        </p:nvSpPr>
        <p:spPr>
          <a:xfrm>
            <a:off x="396875" y="0"/>
            <a:ext cx="7981950" cy="668338"/>
          </a:xfrm>
        </p:spPr>
        <p:txBody>
          <a:bodyPr/>
          <a:lstStyle/>
          <a:p>
            <a:r>
              <a:rPr lang="en-US" altLang="en-US" sz="2800"/>
              <a:t>Inorder Traversal - Example</a:t>
            </a:r>
          </a:p>
        </p:txBody>
      </p:sp>
      <p:pic>
        <p:nvPicPr>
          <p:cNvPr id="5427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21513" y="0"/>
            <a:ext cx="1931987"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684213" y="347663"/>
            <a:ext cx="7980362" cy="701675"/>
          </a:xfrm>
        </p:spPr>
        <p:txBody>
          <a:bodyPr/>
          <a:lstStyle/>
          <a:p>
            <a:endParaRPr lang="en-US" altLang="en-US"/>
          </a:p>
        </p:txBody>
      </p:sp>
      <p:pic>
        <p:nvPicPr>
          <p:cNvPr id="5632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247775"/>
            <a:ext cx="799623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888" y="4659313"/>
            <a:ext cx="27368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84213" y="347663"/>
            <a:ext cx="7980362" cy="701675"/>
          </a:xfrm>
        </p:spPr>
        <p:txBody>
          <a:bodyPr/>
          <a:lstStyle/>
          <a:p>
            <a:endParaRPr lang="en-US" altLang="en-US"/>
          </a:p>
        </p:txBody>
      </p:sp>
      <p:pic>
        <p:nvPicPr>
          <p:cNvPr id="5734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249363"/>
            <a:ext cx="7399338"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888" y="4659313"/>
            <a:ext cx="27368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p:cNvSpPr>
            <a:spLocks noGrp="1"/>
          </p:cNvSpPr>
          <p:nvPr>
            <p:ph idx="1"/>
          </p:nvPr>
        </p:nvSpPr>
        <p:spPr bwMode="auto">
          <a:xfrm>
            <a:off x="641350" y="1184275"/>
            <a:ext cx="8351838" cy="5143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endParaRPr lang="en-US" altLang="en-US" sz="2800" dirty="0">
              <a:cs typeface="Times New Roman" panose="02020603050405020304" pitchFamily="18" charset="0"/>
            </a:endParaRPr>
          </a:p>
          <a:p>
            <a:pPr>
              <a:buFontTx/>
              <a:buNone/>
            </a:pPr>
            <a:r>
              <a:rPr lang="en-US" altLang="en-US" sz="2800" dirty="0">
                <a:cs typeface="Times New Roman" panose="02020603050405020304" pitchFamily="18" charset="0"/>
              </a:rPr>
              <a:t>/*recursive algorithm for </a:t>
            </a:r>
            <a:r>
              <a:rPr lang="en-US" altLang="en-US" sz="2800" dirty="0" err="1">
                <a:cs typeface="Times New Roman" panose="02020603050405020304" pitchFamily="18" charset="0"/>
              </a:rPr>
              <a:t>inorder</a:t>
            </a:r>
            <a:r>
              <a:rPr lang="en-US" altLang="en-US" sz="2800" dirty="0">
                <a:cs typeface="Times New Roman" panose="02020603050405020304" pitchFamily="18" charset="0"/>
              </a:rPr>
              <a:t> traversal*/</a:t>
            </a:r>
          </a:p>
          <a:p>
            <a:pPr>
              <a:lnSpc>
                <a:spcPts val="1725"/>
              </a:lnSpc>
              <a:buFontTx/>
              <a:buNone/>
            </a:pPr>
            <a:endParaRPr lang="en-US" altLang="en-US" sz="2800" dirty="0">
              <a:cs typeface="Times New Roman" panose="02020603050405020304" pitchFamily="18" charset="0"/>
            </a:endParaRPr>
          </a:p>
          <a:p>
            <a:pPr>
              <a:lnSpc>
                <a:spcPts val="1725"/>
              </a:lnSpc>
              <a:buFontTx/>
              <a:buNone/>
            </a:pPr>
            <a:r>
              <a:rPr lang="en-US" altLang="en-US" sz="2800" dirty="0">
                <a:cs typeface="Times New Roman" panose="02020603050405020304" pitchFamily="18" charset="0"/>
              </a:rPr>
              <a:t>void </a:t>
            </a:r>
            <a:r>
              <a:rPr lang="en-US" altLang="en-US" sz="2800" dirty="0" err="1">
                <a:cs typeface="Times New Roman" panose="02020603050405020304" pitchFamily="18" charset="0"/>
              </a:rPr>
              <a:t>inorder</a:t>
            </a:r>
            <a:r>
              <a:rPr lang="en-US" altLang="en-US" sz="2800" dirty="0">
                <a:cs typeface="Times New Roman" panose="02020603050405020304" pitchFamily="18" charset="0"/>
              </a:rPr>
              <a:t>(</a:t>
            </a:r>
            <a:r>
              <a:rPr lang="en-US" altLang="en-US" sz="2800" dirty="0" err="1">
                <a:cs typeface="Times New Roman" panose="02020603050405020304" pitchFamily="18" charset="0"/>
              </a:rPr>
              <a:t>Nodeptr</a:t>
            </a:r>
            <a:r>
              <a:rPr lang="en-US" altLang="en-US" sz="2800" dirty="0">
                <a:cs typeface="Times New Roman" panose="02020603050405020304" pitchFamily="18" charset="0"/>
              </a:rPr>
              <a:t> root)</a:t>
            </a:r>
          </a:p>
          <a:p>
            <a:pPr>
              <a:lnSpc>
                <a:spcPts val="1725"/>
              </a:lnSpc>
              <a:buFontTx/>
              <a:buNone/>
            </a:pPr>
            <a:r>
              <a:rPr lang="en-US" altLang="en-US" sz="2800" dirty="0">
                <a:cs typeface="Times New Roman" panose="02020603050405020304" pitchFamily="18" charset="0"/>
              </a:rPr>
              <a:t>{</a:t>
            </a:r>
          </a:p>
          <a:p>
            <a:pPr>
              <a:lnSpc>
                <a:spcPts val="1725"/>
              </a:lnSpc>
              <a:buFontTx/>
              <a:buNone/>
            </a:pPr>
            <a:r>
              <a:rPr lang="en-US" altLang="en-US" sz="2800" dirty="0">
                <a:cs typeface="Times New Roman" panose="02020603050405020304" pitchFamily="18" charset="0"/>
              </a:rPr>
              <a:t>	if (root)</a:t>
            </a:r>
          </a:p>
          <a:p>
            <a:pPr>
              <a:lnSpc>
                <a:spcPts val="1725"/>
              </a:lnSpc>
              <a:buFontTx/>
              <a:buNone/>
            </a:pPr>
            <a:r>
              <a:rPr lang="en-US" altLang="en-US" sz="2800" dirty="0">
                <a:cs typeface="Times New Roman" panose="02020603050405020304" pitchFamily="18" charset="0"/>
              </a:rPr>
              <a:t>	{</a:t>
            </a:r>
          </a:p>
          <a:p>
            <a:pPr>
              <a:lnSpc>
                <a:spcPts val="1725"/>
              </a:lnSpc>
              <a:buFontTx/>
              <a:buNone/>
            </a:pPr>
            <a:r>
              <a:rPr lang="en-US" altLang="en-US" sz="2800" dirty="0">
                <a:cs typeface="Times New Roman" panose="02020603050405020304" pitchFamily="18" charset="0"/>
              </a:rPr>
              <a:t>		</a:t>
            </a:r>
            <a:r>
              <a:rPr lang="en-US" altLang="en-US" sz="2800" dirty="0" err="1">
                <a:cs typeface="Times New Roman" panose="02020603050405020304" pitchFamily="18" charset="0"/>
              </a:rPr>
              <a:t>inorder</a:t>
            </a:r>
            <a:r>
              <a:rPr lang="en-US" altLang="en-US" sz="2800" dirty="0">
                <a:cs typeface="Times New Roman" panose="02020603050405020304" pitchFamily="18" charset="0"/>
              </a:rPr>
              <a:t>(</a:t>
            </a:r>
            <a:r>
              <a:rPr lang="en-US" altLang="en-US" sz="2800" dirty="0" err="1">
                <a:cs typeface="Times New Roman" panose="02020603050405020304" pitchFamily="18" charset="0"/>
              </a:rPr>
              <a:t>root</a:t>
            </a:r>
            <a:r>
              <a:rPr lang="en-US" altLang="en-US" sz="2800" dirty="0" err="1">
                <a:cs typeface="Times New Roman" panose="02020603050405020304" pitchFamily="18" charset="0"/>
                <a:sym typeface="Wingdings" panose="05000000000000000000" pitchFamily="2" charset="2"/>
              </a:rPr>
              <a:t>lchild</a:t>
            </a:r>
            <a:r>
              <a:rPr lang="en-US" altLang="en-US" sz="2800" dirty="0">
                <a:cs typeface="Times New Roman" panose="02020603050405020304" pitchFamily="18" charset="0"/>
                <a:sym typeface="Wingdings" panose="05000000000000000000" pitchFamily="2" charset="2"/>
              </a:rPr>
              <a:t>);</a:t>
            </a:r>
          </a:p>
          <a:p>
            <a:pPr>
              <a:lnSpc>
                <a:spcPts val="1725"/>
              </a:lnSpc>
              <a:buFontTx/>
              <a:buNone/>
            </a:pPr>
            <a:r>
              <a:rPr lang="en-US" altLang="en-US" sz="2800" dirty="0">
                <a:cs typeface="Times New Roman" panose="02020603050405020304" pitchFamily="18" charset="0"/>
                <a:sym typeface="Wingdings" panose="05000000000000000000" pitchFamily="2" charset="2"/>
              </a:rPr>
              <a:t>		</a:t>
            </a:r>
            <a:r>
              <a:rPr lang="en-US" altLang="en-US" sz="2800" dirty="0" err="1">
                <a:cs typeface="Times New Roman" panose="02020603050405020304" pitchFamily="18" charset="0"/>
                <a:sym typeface="Wingdings" panose="05000000000000000000" pitchFamily="2" charset="2"/>
              </a:rPr>
              <a:t>printf</a:t>
            </a:r>
            <a:r>
              <a:rPr lang="en-US" altLang="en-US" sz="2800" dirty="0">
                <a:cs typeface="Times New Roman" panose="02020603050405020304" pitchFamily="18" charset="0"/>
                <a:sym typeface="Wingdings" panose="05000000000000000000" pitchFamily="2" charset="2"/>
              </a:rPr>
              <a:t>(“%d “, </a:t>
            </a:r>
            <a:r>
              <a:rPr lang="en-US" altLang="en-US" sz="2800" dirty="0" err="1">
                <a:cs typeface="Times New Roman" panose="02020603050405020304" pitchFamily="18" charset="0"/>
                <a:sym typeface="Wingdings" panose="05000000000000000000" pitchFamily="2" charset="2"/>
              </a:rPr>
              <a:t>rootdata</a:t>
            </a:r>
            <a:r>
              <a:rPr lang="en-US" altLang="en-US" sz="2800" dirty="0">
                <a:cs typeface="Times New Roman" panose="02020603050405020304" pitchFamily="18" charset="0"/>
                <a:sym typeface="Wingdings" panose="05000000000000000000" pitchFamily="2" charset="2"/>
              </a:rPr>
              <a:t>);</a:t>
            </a:r>
          </a:p>
          <a:p>
            <a:pPr>
              <a:lnSpc>
                <a:spcPts val="1725"/>
              </a:lnSpc>
              <a:buFontTx/>
              <a:buNone/>
            </a:pPr>
            <a:r>
              <a:rPr lang="en-US" altLang="en-US" sz="2800" dirty="0">
                <a:cs typeface="Times New Roman" panose="02020603050405020304" pitchFamily="18" charset="0"/>
                <a:sym typeface="Wingdings" panose="05000000000000000000" pitchFamily="2" charset="2"/>
              </a:rPr>
              <a:t>		</a:t>
            </a:r>
            <a:r>
              <a:rPr lang="en-US" altLang="en-US" sz="2800" dirty="0" err="1">
                <a:cs typeface="Times New Roman" panose="02020603050405020304" pitchFamily="18" charset="0"/>
                <a:sym typeface="Wingdings" panose="05000000000000000000" pitchFamily="2" charset="2"/>
              </a:rPr>
              <a:t>inorder</a:t>
            </a:r>
            <a:r>
              <a:rPr lang="en-US" altLang="en-US" sz="2800" dirty="0">
                <a:cs typeface="Times New Roman" panose="02020603050405020304" pitchFamily="18" charset="0"/>
                <a:sym typeface="Wingdings" panose="05000000000000000000" pitchFamily="2" charset="2"/>
              </a:rPr>
              <a:t>(</a:t>
            </a:r>
            <a:r>
              <a:rPr lang="en-US" altLang="en-US" sz="2800" dirty="0" err="1">
                <a:cs typeface="Times New Roman" panose="02020603050405020304" pitchFamily="18" charset="0"/>
                <a:sym typeface="Wingdings" panose="05000000000000000000" pitchFamily="2" charset="2"/>
              </a:rPr>
              <a:t>rootrchild</a:t>
            </a:r>
            <a:r>
              <a:rPr lang="en-US" altLang="en-US" sz="2800" dirty="0">
                <a:cs typeface="Times New Roman" panose="02020603050405020304" pitchFamily="18" charset="0"/>
                <a:sym typeface="Wingdings" panose="05000000000000000000" pitchFamily="2" charset="2"/>
              </a:rPr>
              <a:t>);</a:t>
            </a:r>
            <a:endParaRPr lang="en-US" altLang="en-US" sz="2800" dirty="0">
              <a:cs typeface="Times New Roman" panose="02020603050405020304" pitchFamily="18" charset="0"/>
            </a:endParaRPr>
          </a:p>
          <a:p>
            <a:pPr>
              <a:lnSpc>
                <a:spcPts val="1725"/>
              </a:lnSpc>
              <a:buFontTx/>
              <a:buNone/>
            </a:pPr>
            <a:r>
              <a:rPr lang="en-US" altLang="en-US" sz="2800" dirty="0">
                <a:cs typeface="Times New Roman" panose="02020603050405020304" pitchFamily="18" charset="0"/>
              </a:rPr>
              <a:t> 	}</a:t>
            </a:r>
          </a:p>
          <a:p>
            <a:pPr>
              <a:lnSpc>
                <a:spcPts val="1725"/>
              </a:lnSpc>
              <a:buFontTx/>
              <a:buNone/>
            </a:pPr>
            <a:r>
              <a:rPr lang="en-US" altLang="en-US" sz="2800" dirty="0">
                <a:cs typeface="Times New Roman" panose="02020603050405020304" pitchFamily="18" charset="0"/>
              </a:rPr>
              <a:t>}</a:t>
            </a:r>
          </a:p>
        </p:txBody>
      </p:sp>
      <p:sp>
        <p:nvSpPr>
          <p:cNvPr id="58371" name="Title 1"/>
          <p:cNvSpPr>
            <a:spLocks noGrp="1"/>
          </p:cNvSpPr>
          <p:nvPr>
            <p:ph type="title"/>
          </p:nvPr>
        </p:nvSpPr>
        <p:spPr>
          <a:xfrm>
            <a:off x="684213" y="382588"/>
            <a:ext cx="7980362" cy="666750"/>
          </a:xfrm>
        </p:spPr>
        <p:txBody>
          <a:bodyPr/>
          <a:lstStyle/>
          <a:p>
            <a:r>
              <a:rPr lang="en-US" altLang="en-US"/>
              <a:t>Inorder Traversal</a:t>
            </a:r>
          </a:p>
        </p:txBody>
      </p:sp>
    </p:spTree>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684213" y="347663"/>
            <a:ext cx="7980362" cy="701675"/>
          </a:xfrm>
        </p:spPr>
        <p:txBody>
          <a:bodyPr/>
          <a:lstStyle/>
          <a:p>
            <a:r>
              <a:rPr lang="en-US" altLang="en-US"/>
              <a:t>Inorder Traversal Example</a:t>
            </a:r>
          </a:p>
        </p:txBody>
      </p:sp>
      <p:pic>
        <p:nvPicPr>
          <p:cNvPr id="6041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18025" y="1352550"/>
            <a:ext cx="4448175" cy="336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TextBox 5"/>
          <p:cNvSpPr txBox="1">
            <a:spLocks noChangeArrowheads="1"/>
          </p:cNvSpPr>
          <p:nvPr/>
        </p:nvSpPr>
        <p:spPr bwMode="auto">
          <a:xfrm>
            <a:off x="784225" y="4697413"/>
            <a:ext cx="34877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dirty="0"/>
              <a:t>Binary tree with operators and operands - Expression tree</a:t>
            </a:r>
          </a:p>
        </p:txBody>
      </p:sp>
      <p:sp>
        <p:nvSpPr>
          <p:cNvPr id="60421" name="TextBox 6"/>
          <p:cNvSpPr txBox="1">
            <a:spLocks noChangeArrowheads="1"/>
          </p:cNvSpPr>
          <p:nvPr/>
        </p:nvSpPr>
        <p:spPr bwMode="auto">
          <a:xfrm>
            <a:off x="5291138" y="4832350"/>
            <a:ext cx="3486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t>Trace of the program</a:t>
            </a:r>
          </a:p>
        </p:txBody>
      </p:sp>
      <p:grpSp>
        <p:nvGrpSpPr>
          <p:cNvPr id="60422" name="Group 3"/>
          <p:cNvGrpSpPr>
            <a:grpSpLocks/>
          </p:cNvGrpSpPr>
          <p:nvPr/>
        </p:nvGrpSpPr>
        <p:grpSpPr bwMode="auto">
          <a:xfrm>
            <a:off x="928688" y="1647825"/>
            <a:ext cx="2505075" cy="2452688"/>
            <a:chOff x="2178050" y="1989138"/>
            <a:chExt cx="4337050" cy="3727450"/>
          </a:xfrm>
        </p:grpSpPr>
        <p:sp>
          <p:nvSpPr>
            <p:cNvPr id="60423" name="Oval 4"/>
            <p:cNvSpPr>
              <a:spLocks noChangeArrowheads="1"/>
            </p:cNvSpPr>
            <p:nvPr/>
          </p:nvSpPr>
          <p:spPr bwMode="auto">
            <a:xfrm>
              <a:off x="5327650" y="1989138"/>
              <a:ext cx="503239" cy="503236"/>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t>
              </a:r>
            </a:p>
          </p:txBody>
        </p:sp>
        <p:sp>
          <p:nvSpPr>
            <p:cNvPr id="60424" name="Oval 5"/>
            <p:cNvSpPr>
              <a:spLocks noChangeArrowheads="1"/>
            </p:cNvSpPr>
            <p:nvPr/>
          </p:nvSpPr>
          <p:spPr bwMode="auto">
            <a:xfrm>
              <a:off x="4535488" y="2781300"/>
              <a:ext cx="503237"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zh-TW" altLang="en-US"/>
                <a:t>*</a:t>
              </a:r>
            </a:p>
          </p:txBody>
        </p:sp>
        <p:sp>
          <p:nvSpPr>
            <p:cNvPr id="60425" name="Oval 6"/>
            <p:cNvSpPr>
              <a:spLocks noChangeArrowheads="1"/>
            </p:cNvSpPr>
            <p:nvPr/>
          </p:nvSpPr>
          <p:spPr bwMode="auto">
            <a:xfrm>
              <a:off x="6011863" y="2781300"/>
              <a:ext cx="503237"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60426" name="Line 18"/>
            <p:cNvSpPr>
              <a:spLocks noChangeShapeType="1"/>
            </p:cNvSpPr>
            <p:nvPr/>
          </p:nvSpPr>
          <p:spPr bwMode="auto">
            <a:xfrm flipH="1">
              <a:off x="4932363" y="240665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7" name="Line 20"/>
            <p:cNvSpPr>
              <a:spLocks noChangeShapeType="1"/>
            </p:cNvSpPr>
            <p:nvPr/>
          </p:nvSpPr>
          <p:spPr bwMode="auto">
            <a:xfrm>
              <a:off x="5773738" y="2406650"/>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8" name="Oval 21"/>
            <p:cNvSpPr>
              <a:spLocks noChangeArrowheads="1"/>
            </p:cNvSpPr>
            <p:nvPr/>
          </p:nvSpPr>
          <p:spPr bwMode="auto">
            <a:xfrm>
              <a:off x="3749675" y="360680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zh-TW" altLang="en-US"/>
                <a:t>*</a:t>
              </a:r>
            </a:p>
          </p:txBody>
        </p:sp>
        <p:sp>
          <p:nvSpPr>
            <p:cNvPr id="60429" name="Oval 22"/>
            <p:cNvSpPr>
              <a:spLocks noChangeArrowheads="1"/>
            </p:cNvSpPr>
            <p:nvPr/>
          </p:nvSpPr>
          <p:spPr bwMode="auto">
            <a:xfrm>
              <a:off x="5226050" y="360680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60430" name="Line 23"/>
            <p:cNvSpPr>
              <a:spLocks noChangeShapeType="1"/>
            </p:cNvSpPr>
            <p:nvPr/>
          </p:nvSpPr>
          <p:spPr bwMode="auto">
            <a:xfrm flipH="1">
              <a:off x="4146550" y="323215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1" name="Line 24"/>
            <p:cNvSpPr>
              <a:spLocks noChangeShapeType="1"/>
            </p:cNvSpPr>
            <p:nvPr/>
          </p:nvSpPr>
          <p:spPr bwMode="auto">
            <a:xfrm>
              <a:off x="4987925" y="3232150"/>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2" name="Oval 25"/>
            <p:cNvSpPr>
              <a:spLocks noChangeArrowheads="1"/>
            </p:cNvSpPr>
            <p:nvPr/>
          </p:nvSpPr>
          <p:spPr bwMode="auto">
            <a:xfrm>
              <a:off x="2963863" y="4418013"/>
              <a:ext cx="503237" cy="50323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t>
              </a:r>
            </a:p>
          </p:txBody>
        </p:sp>
        <p:sp>
          <p:nvSpPr>
            <p:cNvPr id="60433" name="Oval 26"/>
            <p:cNvSpPr>
              <a:spLocks noChangeArrowheads="1"/>
            </p:cNvSpPr>
            <p:nvPr/>
          </p:nvSpPr>
          <p:spPr bwMode="auto">
            <a:xfrm>
              <a:off x="4440238" y="4418013"/>
              <a:ext cx="503237" cy="50323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60434" name="Line 27"/>
            <p:cNvSpPr>
              <a:spLocks noChangeShapeType="1"/>
            </p:cNvSpPr>
            <p:nvPr/>
          </p:nvSpPr>
          <p:spPr bwMode="auto">
            <a:xfrm flipH="1">
              <a:off x="3360738" y="4043363"/>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5" name="Line 28"/>
            <p:cNvSpPr>
              <a:spLocks noChangeShapeType="1"/>
            </p:cNvSpPr>
            <p:nvPr/>
          </p:nvSpPr>
          <p:spPr bwMode="auto">
            <a:xfrm>
              <a:off x="4202113" y="4043363"/>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6" name="Oval 29"/>
            <p:cNvSpPr>
              <a:spLocks noChangeArrowheads="1"/>
            </p:cNvSpPr>
            <p:nvPr/>
          </p:nvSpPr>
          <p:spPr bwMode="auto">
            <a:xfrm>
              <a:off x="2178050" y="521335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60437" name="Oval 30"/>
            <p:cNvSpPr>
              <a:spLocks noChangeArrowheads="1"/>
            </p:cNvSpPr>
            <p:nvPr/>
          </p:nvSpPr>
          <p:spPr bwMode="auto">
            <a:xfrm>
              <a:off x="3654425" y="521335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60438" name="Line 31"/>
            <p:cNvSpPr>
              <a:spLocks noChangeShapeType="1"/>
            </p:cNvSpPr>
            <p:nvPr/>
          </p:nvSpPr>
          <p:spPr bwMode="auto">
            <a:xfrm flipH="1">
              <a:off x="2574925" y="483870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9" name="Line 32"/>
            <p:cNvSpPr>
              <a:spLocks noChangeShapeType="1"/>
            </p:cNvSpPr>
            <p:nvPr/>
          </p:nvSpPr>
          <p:spPr bwMode="auto">
            <a:xfrm>
              <a:off x="3416300" y="4838700"/>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Rectangle: Rounded Corners 1">
            <a:extLst>
              <a:ext uri="{FF2B5EF4-FFF2-40B4-BE49-F238E27FC236}">
                <a16:creationId xmlns:a16="http://schemas.microsoft.com/office/drawing/2014/main" id="{F7D52295-83AD-494F-B09D-CC70694C2185}"/>
              </a:ext>
            </a:extLst>
          </p:cNvPr>
          <p:cNvSpPr/>
          <p:nvPr/>
        </p:nvSpPr>
        <p:spPr>
          <a:xfrm>
            <a:off x="294290" y="5586501"/>
            <a:ext cx="8671910" cy="987139"/>
          </a:xfrm>
          <a:prstGeom prst="roundRect">
            <a:avLst/>
          </a:prstGeom>
        </p:spPr>
        <p:style>
          <a:lnRef idx="2">
            <a:schemeClr val="accent6"/>
          </a:lnRef>
          <a:fillRef idx="1">
            <a:schemeClr val="lt1"/>
          </a:fillRef>
          <a:effectRef idx="0">
            <a:schemeClr val="accent6"/>
          </a:effectRef>
          <a:fontRef idx="minor">
            <a:schemeClr val="dk1"/>
          </a:fontRef>
        </p:style>
        <p:txBody>
          <a:bodyPr tIns="180000" rtlCol="0" anchor="ctr"/>
          <a:lstStyle/>
          <a:p>
            <a:pPr algn="ctr"/>
            <a:r>
              <a:rPr lang="en-US" altLang="en-US" sz="2000" dirty="0">
                <a:latin typeface="Times New Roman" panose="02020603050405020304" pitchFamily="18" charset="0"/>
                <a:cs typeface="Times New Roman" panose="02020603050405020304" pitchFamily="18" charset="0"/>
              </a:rPr>
              <a:t>A node that has </a:t>
            </a:r>
            <a:r>
              <a:rPr lang="en-US" altLang="en-US" sz="2000" b="1" dirty="0">
                <a:latin typeface="Times New Roman" panose="02020603050405020304" pitchFamily="18" charset="0"/>
                <a:cs typeface="Times New Roman" panose="02020603050405020304" pitchFamily="18" charset="0"/>
              </a:rPr>
              <a:t>no action</a:t>
            </a:r>
            <a:r>
              <a:rPr lang="en-US" altLang="en-US" sz="2000" dirty="0">
                <a:latin typeface="Times New Roman" panose="02020603050405020304" pitchFamily="18" charset="0"/>
                <a:cs typeface="Times New Roman" panose="02020603050405020304" pitchFamily="18" charset="0"/>
              </a:rPr>
              <a:t> indicates that the node is </a:t>
            </a:r>
            <a:r>
              <a:rPr lang="en-US" altLang="en-US" sz="2000" b="1" dirty="0">
                <a:latin typeface="Times New Roman" panose="02020603050405020304" pitchFamily="18" charset="0"/>
                <a:cs typeface="Times New Roman" panose="02020603050405020304" pitchFamily="18" charset="0"/>
              </a:rPr>
              <a:t>added to the stack</a:t>
            </a:r>
            <a:r>
              <a:rPr lang="en-US" altLang="en-US" sz="2000" dirty="0">
                <a:latin typeface="Times New Roman" panose="02020603050405020304" pitchFamily="18" charset="0"/>
                <a:cs typeface="Times New Roman" panose="02020603050405020304" pitchFamily="18" charset="0"/>
              </a:rPr>
              <a:t>, while a node that has a </a:t>
            </a:r>
            <a:r>
              <a:rPr lang="en-US" altLang="en-US" sz="2000" b="1" i="1" dirty="0" err="1">
                <a:latin typeface="Times New Roman" panose="02020603050405020304" pitchFamily="18" charset="0"/>
                <a:cs typeface="Times New Roman" panose="02020603050405020304" pitchFamily="18" charset="0"/>
              </a:rPr>
              <a:t>printf</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action</a:t>
            </a:r>
            <a:r>
              <a:rPr lang="en-US" altLang="en-US" sz="2000" dirty="0">
                <a:latin typeface="Times New Roman" panose="02020603050405020304" pitchFamily="18" charset="0"/>
                <a:cs typeface="Times New Roman" panose="02020603050405020304" pitchFamily="18" charset="0"/>
              </a:rPr>
              <a:t> indicates that the node is </a:t>
            </a:r>
            <a:r>
              <a:rPr lang="en-US" altLang="en-US" sz="2000" b="1" dirty="0">
                <a:latin typeface="Times New Roman" panose="02020603050405020304" pitchFamily="18" charset="0"/>
                <a:cs typeface="Times New Roman" panose="02020603050405020304" pitchFamily="18" charset="0"/>
              </a:rPr>
              <a:t>removed from the stack</a:t>
            </a:r>
            <a:r>
              <a:rPr lang="en-US" altLang="en-US" sz="2000" dirty="0">
                <a:latin typeface="Times New Roman" panose="02020603050405020304" pitchFamily="18" charset="0"/>
                <a:cs typeface="Times New Roman" panose="02020603050405020304" pitchFamily="18" charset="0"/>
              </a:rPr>
              <a:t>.</a:t>
            </a:r>
          </a:p>
          <a:p>
            <a:pPr algn="ctr"/>
            <a:endParaRPr lang="en-IN" dirty="0"/>
          </a:p>
        </p:txBody>
      </p:sp>
    </p:spTree>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4" y="1154113"/>
            <a:ext cx="7980362" cy="5321299"/>
          </a:xfrm>
        </p:spPr>
        <p:txBody>
          <a:bodyPr rtlCol="0">
            <a:normAutofit/>
          </a:bodyPr>
          <a:lstStyle/>
          <a:p>
            <a:pPr lvl="1" indent="-742950">
              <a:buFontTx/>
              <a:buNone/>
              <a:defRPr/>
            </a:pPr>
            <a:r>
              <a:rPr lang="en-US" dirty="0">
                <a:cs typeface="Times New Roman" pitchFamily="18" charset="0"/>
              </a:rPr>
              <a:t>Preorder traversal is defined as</a:t>
            </a:r>
          </a:p>
          <a:p>
            <a:pPr marL="591503" lvl="1" indent="-385763">
              <a:buFont typeface="+mj-lt"/>
              <a:buAutoNum type="arabicPeriod"/>
              <a:defRPr/>
            </a:pPr>
            <a:r>
              <a:rPr lang="en-US" dirty="0">
                <a:cs typeface="Times New Roman" pitchFamily="18" charset="0"/>
              </a:rPr>
              <a:t>Process the node.</a:t>
            </a:r>
          </a:p>
          <a:p>
            <a:pPr marL="591503" lvl="1" indent="-385763">
              <a:buFont typeface="+mj-lt"/>
              <a:buAutoNum type="arabicPeriod"/>
              <a:defRPr/>
            </a:pPr>
            <a:r>
              <a:rPr lang="en-US" dirty="0">
                <a:cs typeface="Times New Roman" pitchFamily="18" charset="0"/>
              </a:rPr>
              <a:t>Traverse the left </a:t>
            </a:r>
            <a:r>
              <a:rPr lang="en-US" dirty="0" err="1">
                <a:cs typeface="Times New Roman" pitchFamily="18" charset="0"/>
              </a:rPr>
              <a:t>subtree</a:t>
            </a:r>
            <a:r>
              <a:rPr lang="en-US" dirty="0">
                <a:cs typeface="Times New Roman" pitchFamily="18" charset="0"/>
              </a:rPr>
              <a:t> in preorder.</a:t>
            </a:r>
          </a:p>
          <a:p>
            <a:pPr marL="591503" lvl="1" indent="-385763">
              <a:buFont typeface="+mj-lt"/>
              <a:buAutoNum type="arabicPeriod"/>
              <a:defRPr/>
            </a:pPr>
            <a:r>
              <a:rPr lang="en-US" dirty="0">
                <a:cs typeface="Times New Roman" pitchFamily="18" charset="0"/>
              </a:rPr>
              <a:t>Traverse the right subtree in preorder.</a:t>
            </a:r>
          </a:p>
          <a:p>
            <a:pPr marL="591503" lvl="1" indent="-385763">
              <a:buFont typeface="+mj-lt"/>
              <a:buAutoNum type="arabicPeriod"/>
              <a:defRPr/>
            </a:pPr>
            <a:endParaRPr lang="en-US" dirty="0">
              <a:cs typeface="Times New Roman" pitchFamily="18" charset="0"/>
            </a:endParaRPr>
          </a:p>
          <a:p>
            <a:pPr marL="205740" lvl="1" indent="0">
              <a:buNone/>
              <a:defRPr/>
            </a:pPr>
            <a:r>
              <a:rPr lang="en-US" dirty="0">
                <a:cs typeface="Times New Roman" pitchFamily="18" charset="0"/>
              </a:rPr>
              <a:t>In preorder, </a:t>
            </a:r>
          </a:p>
          <a:p>
            <a:pPr marL="591503" lvl="1" indent="-385763">
              <a:buFont typeface="Arial" pitchFamily="34" charset="0"/>
              <a:buChar char="•"/>
              <a:defRPr/>
            </a:pPr>
            <a:r>
              <a:rPr lang="en-US" dirty="0">
                <a:cs typeface="Times New Roman" pitchFamily="18" charset="0"/>
              </a:rPr>
              <a:t>we first visit the node, </a:t>
            </a:r>
          </a:p>
          <a:p>
            <a:pPr marL="591503" lvl="1" indent="-385763">
              <a:buFont typeface="Arial" pitchFamily="34" charset="0"/>
              <a:buChar char="•"/>
              <a:defRPr/>
            </a:pPr>
            <a:r>
              <a:rPr lang="en-US" dirty="0">
                <a:cs typeface="Times New Roman" pitchFamily="18" charset="0"/>
              </a:rPr>
              <a:t>then move towards left </a:t>
            </a:r>
          </a:p>
          <a:p>
            <a:pPr marL="591503" lvl="1" indent="-385763">
              <a:buFont typeface="Arial" pitchFamily="34" charset="0"/>
              <a:buChar char="•"/>
              <a:defRPr/>
            </a:pPr>
            <a:r>
              <a:rPr lang="en-US" dirty="0">
                <a:cs typeface="Times New Roman" pitchFamily="18" charset="0"/>
              </a:rPr>
              <a:t>and then to the right </a:t>
            </a:r>
          </a:p>
          <a:p>
            <a:pPr marL="205740" lvl="1" indent="0">
              <a:buNone/>
              <a:defRPr/>
            </a:pPr>
            <a:r>
              <a:rPr lang="en-US" dirty="0">
                <a:cs typeface="Times New Roman" pitchFamily="18" charset="0"/>
              </a:rPr>
              <a:t>    recursively.</a:t>
            </a:r>
          </a:p>
          <a:p>
            <a:pPr marL="385763" indent="-385763">
              <a:spcAft>
                <a:spcPts val="0"/>
              </a:spcAft>
              <a:buFontTx/>
              <a:buNone/>
              <a:defRPr/>
            </a:pPr>
            <a:endParaRPr lang="en-US" sz="2800" dirty="0">
              <a:cs typeface="Times New Roman" pitchFamily="18" charset="0"/>
            </a:endParaRPr>
          </a:p>
          <a:p>
            <a:pPr marL="385763" indent="-385763">
              <a:spcAft>
                <a:spcPts val="0"/>
              </a:spcAft>
              <a:buFontTx/>
              <a:buNone/>
              <a:defRPr/>
            </a:pPr>
            <a:endParaRPr lang="en-US" sz="2800" dirty="0">
              <a:cs typeface="Times New Roman" pitchFamily="18" charset="0"/>
            </a:endParaRPr>
          </a:p>
          <a:p>
            <a:pPr>
              <a:spcAft>
                <a:spcPts val="0"/>
              </a:spcAft>
              <a:buFontTx/>
              <a:buNone/>
              <a:defRPr/>
            </a:pPr>
            <a:endParaRPr lang="en-US" sz="2800" u="sng" dirty="0">
              <a:cs typeface="Times New Roman" pitchFamily="18" charset="0"/>
            </a:endParaRPr>
          </a:p>
          <a:p>
            <a:pPr>
              <a:spcAft>
                <a:spcPts val="0"/>
              </a:spcAft>
              <a:buFontTx/>
              <a:buNone/>
              <a:defRPr/>
            </a:pPr>
            <a:endParaRPr lang="en-US" sz="2800" u="sng" dirty="0">
              <a:cs typeface="Times New Roman" pitchFamily="18" charset="0"/>
            </a:endParaRPr>
          </a:p>
        </p:txBody>
      </p:sp>
      <p:sp>
        <p:nvSpPr>
          <p:cNvPr id="61443" name="Title 1"/>
          <p:cNvSpPr>
            <a:spLocks noGrp="1"/>
          </p:cNvSpPr>
          <p:nvPr>
            <p:ph type="title"/>
          </p:nvPr>
        </p:nvSpPr>
        <p:spPr>
          <a:xfrm>
            <a:off x="684213" y="382588"/>
            <a:ext cx="7980362" cy="666750"/>
          </a:xfrm>
        </p:spPr>
        <p:txBody>
          <a:bodyPr/>
          <a:lstStyle/>
          <a:p>
            <a:r>
              <a:rPr lang="en-US" altLang="en-US" dirty="0"/>
              <a:t>Preorder Traversal</a:t>
            </a:r>
          </a:p>
        </p:txBody>
      </p:sp>
      <p:pic>
        <p:nvPicPr>
          <p:cNvPr id="61444" name="Picture 3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92068" y="4083887"/>
            <a:ext cx="2120866" cy="16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2"/>
          <p:cNvSpPr>
            <a:spLocks noGrp="1"/>
          </p:cNvSpPr>
          <p:nvPr>
            <p:ph idx="1"/>
          </p:nvPr>
        </p:nvSpPr>
        <p:spPr bwMode="auto">
          <a:xfrm>
            <a:off x="685800" y="1522413"/>
            <a:ext cx="7978775" cy="4760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1725"/>
              </a:lnSpc>
              <a:buFontTx/>
              <a:buNone/>
            </a:pPr>
            <a:r>
              <a:rPr lang="en-US" altLang="en-US" sz="2800">
                <a:cs typeface="Times New Roman" panose="02020603050405020304" pitchFamily="18" charset="0"/>
              </a:rPr>
              <a:t>void preorder(Nodeptr root)</a:t>
            </a:r>
          </a:p>
          <a:p>
            <a:pPr>
              <a:lnSpc>
                <a:spcPts val="1725"/>
              </a:lnSpc>
              <a:buFontTx/>
              <a:buNone/>
            </a:pPr>
            <a:r>
              <a:rPr lang="en-US" altLang="en-US" sz="2800">
                <a:cs typeface="Times New Roman" panose="02020603050405020304" pitchFamily="18" charset="0"/>
              </a:rPr>
              <a:t>{</a:t>
            </a:r>
          </a:p>
          <a:p>
            <a:pPr>
              <a:lnSpc>
                <a:spcPts val="1725"/>
              </a:lnSpc>
              <a:buFontTx/>
              <a:buNone/>
            </a:pPr>
            <a:endParaRPr lang="en-US" altLang="en-US" sz="2800">
              <a:cs typeface="Times New Roman" panose="02020603050405020304" pitchFamily="18" charset="0"/>
            </a:endParaRPr>
          </a:p>
          <a:p>
            <a:pPr>
              <a:lnSpc>
                <a:spcPts val="1725"/>
              </a:lnSpc>
              <a:buFontTx/>
              <a:buNone/>
            </a:pPr>
            <a:r>
              <a:rPr lang="en-US" altLang="en-US" sz="2800">
                <a:cs typeface="Times New Roman" panose="02020603050405020304" pitchFamily="18" charset="0"/>
              </a:rPr>
              <a:t>	if(root)</a:t>
            </a:r>
          </a:p>
          <a:p>
            <a:pPr>
              <a:lnSpc>
                <a:spcPts val="1725"/>
              </a:lnSpc>
              <a:buFontTx/>
              <a:buNone/>
            </a:pPr>
            <a:r>
              <a:rPr lang="en-US" altLang="en-US" sz="2800">
                <a:cs typeface="Times New Roman" panose="02020603050405020304" pitchFamily="18" charset="0"/>
              </a:rPr>
              <a:t>	{</a:t>
            </a:r>
          </a:p>
          <a:p>
            <a:pPr>
              <a:lnSpc>
                <a:spcPts val="1725"/>
              </a:lnSpc>
              <a:buFontTx/>
              <a:buNone/>
            </a:pPr>
            <a:r>
              <a:rPr lang="en-US" altLang="en-US" sz="2800">
                <a:cs typeface="Times New Roman" panose="02020603050405020304" pitchFamily="18" charset="0"/>
              </a:rPr>
              <a:t>		</a:t>
            </a:r>
            <a:r>
              <a:rPr lang="en-US" altLang="en-US" sz="2800">
                <a:cs typeface="Times New Roman" panose="02020603050405020304" pitchFamily="18" charset="0"/>
                <a:sym typeface="Wingdings" panose="05000000000000000000" pitchFamily="2" charset="2"/>
              </a:rPr>
              <a:t>printf(“%d “, rootdata);</a:t>
            </a:r>
          </a:p>
          <a:p>
            <a:pPr>
              <a:lnSpc>
                <a:spcPts val="1725"/>
              </a:lnSpc>
              <a:buFontTx/>
              <a:buNone/>
            </a:pPr>
            <a:r>
              <a:rPr lang="en-US" altLang="en-US" sz="2800">
                <a:cs typeface="Times New Roman" panose="02020603050405020304" pitchFamily="18" charset="0"/>
              </a:rPr>
              <a:t>		preorder(root</a:t>
            </a:r>
            <a:r>
              <a:rPr lang="en-US" altLang="en-US" sz="2800">
                <a:cs typeface="Times New Roman" panose="02020603050405020304" pitchFamily="18" charset="0"/>
                <a:sym typeface="Wingdings" panose="05000000000000000000" pitchFamily="2" charset="2"/>
              </a:rPr>
              <a:t>lchild);</a:t>
            </a:r>
          </a:p>
          <a:p>
            <a:pPr>
              <a:lnSpc>
                <a:spcPts val="1725"/>
              </a:lnSpc>
              <a:buFontTx/>
              <a:buNone/>
            </a:pPr>
            <a:r>
              <a:rPr lang="en-US" altLang="en-US" sz="2800">
                <a:cs typeface="Times New Roman" panose="02020603050405020304" pitchFamily="18" charset="0"/>
                <a:sym typeface="Wingdings" panose="05000000000000000000" pitchFamily="2" charset="2"/>
              </a:rPr>
              <a:t>		preorder(rootrchild);</a:t>
            </a:r>
            <a:endParaRPr lang="en-US" altLang="en-US" sz="2800">
              <a:cs typeface="Times New Roman" panose="02020603050405020304" pitchFamily="18" charset="0"/>
            </a:endParaRPr>
          </a:p>
          <a:p>
            <a:pPr>
              <a:lnSpc>
                <a:spcPts val="1725"/>
              </a:lnSpc>
              <a:buFontTx/>
              <a:buNone/>
            </a:pPr>
            <a:r>
              <a:rPr lang="en-US" altLang="en-US" sz="2800">
                <a:cs typeface="Times New Roman" panose="02020603050405020304" pitchFamily="18" charset="0"/>
              </a:rPr>
              <a:t> </a:t>
            </a:r>
          </a:p>
          <a:p>
            <a:pPr>
              <a:lnSpc>
                <a:spcPts val="1725"/>
              </a:lnSpc>
              <a:buFontTx/>
              <a:buNone/>
            </a:pPr>
            <a:r>
              <a:rPr lang="en-US" altLang="en-US" sz="2800">
                <a:cs typeface="Times New Roman" panose="02020603050405020304" pitchFamily="18" charset="0"/>
              </a:rPr>
              <a:t>	}</a:t>
            </a:r>
          </a:p>
          <a:p>
            <a:pPr>
              <a:lnSpc>
                <a:spcPts val="1725"/>
              </a:lnSpc>
              <a:buFontTx/>
              <a:buNone/>
            </a:pPr>
            <a:r>
              <a:rPr lang="en-US" altLang="en-US" sz="2800">
                <a:cs typeface="Times New Roman" panose="02020603050405020304" pitchFamily="18" charset="0"/>
              </a:rPr>
              <a:t>}</a:t>
            </a:r>
          </a:p>
          <a:p>
            <a:endParaRPr lang="en-US" altLang="en-US" sz="2800"/>
          </a:p>
        </p:txBody>
      </p:sp>
      <p:sp>
        <p:nvSpPr>
          <p:cNvPr id="63491" name="Title 1"/>
          <p:cNvSpPr>
            <a:spLocks noGrp="1"/>
          </p:cNvSpPr>
          <p:nvPr>
            <p:ph type="title"/>
          </p:nvPr>
        </p:nvSpPr>
        <p:spPr>
          <a:xfrm>
            <a:off x="684213" y="347663"/>
            <a:ext cx="7980362" cy="701675"/>
          </a:xfrm>
        </p:spPr>
        <p:txBody>
          <a:bodyPr/>
          <a:lstStyle/>
          <a:p>
            <a:r>
              <a:rPr lang="en-US" altLang="en-US"/>
              <a:t>Preorder Traversal</a:t>
            </a:r>
          </a:p>
        </p:txBody>
      </p:sp>
    </p:spTree>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8863" y="1690688"/>
            <a:ext cx="5805487"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Title 1"/>
          <p:cNvSpPr>
            <a:spLocks noGrp="1"/>
          </p:cNvSpPr>
          <p:nvPr>
            <p:ph type="title"/>
          </p:nvPr>
        </p:nvSpPr>
        <p:spPr>
          <a:xfrm>
            <a:off x="684213" y="347663"/>
            <a:ext cx="7980362" cy="701675"/>
          </a:xfrm>
        </p:spPr>
        <p:txBody>
          <a:bodyPr/>
          <a:lstStyle/>
          <a:p>
            <a:r>
              <a:rPr lang="en-US" altLang="en-US" u="sng">
                <a:latin typeface="Times New Roman" panose="02020603050405020304" pitchFamily="18" charset="0"/>
                <a:cs typeface="Times New Roman" panose="02020603050405020304" pitchFamily="18" charset="0"/>
              </a:rPr>
              <a:t>Traversing left sub tree in preorder</a:t>
            </a:r>
          </a:p>
        </p:txBody>
      </p:sp>
      <p:pic>
        <p:nvPicPr>
          <p:cNvPr id="6451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888" y="4659313"/>
            <a:ext cx="27368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684213" y="347663"/>
            <a:ext cx="7980362" cy="701675"/>
          </a:xfrm>
        </p:spPr>
        <p:txBody>
          <a:bodyPr/>
          <a:lstStyle/>
          <a:p>
            <a:r>
              <a:rPr lang="en-US" altLang="en-US" u="sng">
                <a:latin typeface="Times New Roman" panose="02020603050405020304" pitchFamily="18" charset="0"/>
                <a:cs typeface="Times New Roman" panose="02020603050405020304" pitchFamily="18" charset="0"/>
              </a:rPr>
              <a:t>Traversing right sub tree in preorder</a:t>
            </a:r>
          </a:p>
        </p:txBody>
      </p:sp>
      <p:pic>
        <p:nvPicPr>
          <p:cNvPr id="6553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192213"/>
            <a:ext cx="7429500"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332288"/>
            <a:ext cx="27368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3" y="1296988"/>
            <a:ext cx="8281987" cy="4589462"/>
          </a:xfrm>
        </p:spPr>
        <p:txBody>
          <a:bodyPr rtlCol="0">
            <a:normAutofit/>
          </a:bodyPr>
          <a:lstStyle/>
          <a:p>
            <a:pPr>
              <a:spcAft>
                <a:spcPts val="0"/>
              </a:spcAft>
              <a:buFontTx/>
              <a:buNone/>
              <a:defRPr/>
            </a:pPr>
            <a:r>
              <a:rPr lang="en-US" sz="2400" dirty="0">
                <a:cs typeface="Times New Roman" pitchFamily="18" charset="0"/>
              </a:rPr>
              <a:t>Post order traversal is defined as</a:t>
            </a:r>
          </a:p>
          <a:p>
            <a:pPr marL="385763" indent="-385763">
              <a:spcAft>
                <a:spcPts val="0"/>
              </a:spcAft>
              <a:buFont typeface="+mj-lt"/>
              <a:buAutoNum type="arabicPeriod"/>
              <a:defRPr/>
            </a:pPr>
            <a:r>
              <a:rPr lang="en-US" sz="2400" dirty="0">
                <a:cs typeface="Times New Roman" pitchFamily="18" charset="0"/>
              </a:rPr>
              <a:t>Traverse the left </a:t>
            </a:r>
            <a:r>
              <a:rPr lang="en-US" sz="2400" dirty="0" err="1">
                <a:cs typeface="Times New Roman" pitchFamily="18" charset="0"/>
              </a:rPr>
              <a:t>subtree</a:t>
            </a:r>
            <a:r>
              <a:rPr lang="en-US" sz="2400" dirty="0">
                <a:cs typeface="Times New Roman" pitchFamily="18" charset="0"/>
              </a:rPr>
              <a:t> in </a:t>
            </a:r>
            <a:r>
              <a:rPr lang="en-US" sz="2400" dirty="0" err="1">
                <a:cs typeface="Times New Roman" pitchFamily="18" charset="0"/>
              </a:rPr>
              <a:t>postorder</a:t>
            </a:r>
            <a:r>
              <a:rPr lang="en-US" sz="2400" dirty="0">
                <a:cs typeface="Times New Roman" pitchFamily="18" charset="0"/>
              </a:rPr>
              <a:t>.</a:t>
            </a:r>
          </a:p>
          <a:p>
            <a:pPr marL="385763" indent="-385763">
              <a:spcAft>
                <a:spcPts val="0"/>
              </a:spcAft>
              <a:buFont typeface="+mj-lt"/>
              <a:buAutoNum type="arabicPeriod"/>
              <a:defRPr/>
            </a:pPr>
            <a:r>
              <a:rPr lang="en-US" sz="2400" dirty="0">
                <a:cs typeface="Times New Roman" pitchFamily="18" charset="0"/>
              </a:rPr>
              <a:t>Traverse the right </a:t>
            </a:r>
            <a:r>
              <a:rPr lang="en-US" sz="2400" dirty="0" err="1">
                <a:cs typeface="Times New Roman" pitchFamily="18" charset="0"/>
              </a:rPr>
              <a:t>subtree</a:t>
            </a:r>
            <a:r>
              <a:rPr lang="en-US" sz="2400" dirty="0">
                <a:cs typeface="Times New Roman" pitchFamily="18" charset="0"/>
              </a:rPr>
              <a:t> in </a:t>
            </a:r>
            <a:r>
              <a:rPr lang="en-US" sz="2400" dirty="0" err="1">
                <a:cs typeface="Times New Roman" pitchFamily="18" charset="0"/>
              </a:rPr>
              <a:t>postorder</a:t>
            </a:r>
            <a:r>
              <a:rPr lang="en-US" sz="2400" dirty="0">
                <a:cs typeface="Times New Roman" pitchFamily="18" charset="0"/>
              </a:rPr>
              <a:t>.</a:t>
            </a:r>
          </a:p>
          <a:p>
            <a:pPr marL="385763" indent="-385763">
              <a:spcAft>
                <a:spcPts val="0"/>
              </a:spcAft>
              <a:buFont typeface="+mj-lt"/>
              <a:buAutoNum type="arabicPeriod"/>
              <a:defRPr/>
            </a:pPr>
            <a:r>
              <a:rPr lang="en-US" sz="2400" dirty="0">
                <a:cs typeface="Times New Roman" pitchFamily="18" charset="0"/>
              </a:rPr>
              <a:t>Process the root node.</a:t>
            </a:r>
          </a:p>
          <a:p>
            <a:pPr marL="0" indent="0">
              <a:spcAft>
                <a:spcPts val="0"/>
              </a:spcAft>
              <a:buFontTx/>
              <a:buNone/>
              <a:defRPr/>
            </a:pPr>
            <a:endParaRPr lang="en-US" sz="2400" dirty="0">
              <a:cs typeface="Times New Roman" pitchFamily="18" charset="0"/>
            </a:endParaRPr>
          </a:p>
          <a:p>
            <a:pPr marL="0" indent="0">
              <a:spcAft>
                <a:spcPts val="0"/>
              </a:spcAft>
              <a:buNone/>
              <a:defRPr/>
            </a:pPr>
            <a:r>
              <a:rPr lang="en-US" sz="2400">
                <a:cs typeface="Times New Roman" pitchFamily="18" charset="0"/>
              </a:rPr>
              <a:t>    In </a:t>
            </a:r>
            <a:r>
              <a:rPr lang="en-US" sz="2400" dirty="0">
                <a:cs typeface="Times New Roman" pitchFamily="18" charset="0"/>
              </a:rPr>
              <a:t>post order traversal, </a:t>
            </a:r>
          </a:p>
          <a:p>
            <a:pPr marL="385763" indent="-385763">
              <a:spcAft>
                <a:spcPts val="0"/>
              </a:spcAft>
              <a:buFont typeface="Arial" pitchFamily="34" charset="0"/>
              <a:buChar char="•"/>
              <a:defRPr/>
            </a:pPr>
            <a:r>
              <a:rPr lang="en-US" sz="2400" dirty="0">
                <a:cs typeface="Times New Roman" pitchFamily="18" charset="0"/>
              </a:rPr>
              <a:t>we first traverse towards left, </a:t>
            </a:r>
          </a:p>
          <a:p>
            <a:pPr marL="385763" indent="-385763">
              <a:spcAft>
                <a:spcPts val="0"/>
              </a:spcAft>
              <a:buFont typeface="Arial" pitchFamily="34" charset="0"/>
              <a:buChar char="•"/>
              <a:defRPr/>
            </a:pPr>
            <a:r>
              <a:rPr lang="en-US" sz="2400" dirty="0">
                <a:cs typeface="Times New Roman" pitchFamily="18" charset="0"/>
              </a:rPr>
              <a:t>then move to right and </a:t>
            </a:r>
          </a:p>
          <a:p>
            <a:pPr marL="385763" indent="-385763">
              <a:spcAft>
                <a:spcPts val="0"/>
              </a:spcAft>
              <a:buFont typeface="Arial" pitchFamily="34" charset="0"/>
              <a:buChar char="•"/>
              <a:defRPr/>
            </a:pPr>
            <a:r>
              <a:rPr lang="en-US" sz="2400" dirty="0">
                <a:cs typeface="Times New Roman" pitchFamily="18" charset="0"/>
              </a:rPr>
              <a:t>then visit the root. </a:t>
            </a:r>
          </a:p>
          <a:p>
            <a:pPr marL="0" indent="0">
              <a:spcAft>
                <a:spcPts val="0"/>
              </a:spcAft>
              <a:buNone/>
              <a:defRPr/>
            </a:pPr>
            <a:r>
              <a:rPr lang="en-US" sz="2400" dirty="0">
                <a:cs typeface="Times New Roman" pitchFamily="18" charset="0"/>
              </a:rPr>
              <a:t>    This process is repeated recursively. </a:t>
            </a:r>
          </a:p>
        </p:txBody>
      </p:sp>
      <p:sp>
        <p:nvSpPr>
          <p:cNvPr id="66563" name="Title 1"/>
          <p:cNvSpPr>
            <a:spLocks noGrp="1"/>
          </p:cNvSpPr>
          <p:nvPr>
            <p:ph type="title"/>
          </p:nvPr>
        </p:nvSpPr>
        <p:spPr>
          <a:xfrm>
            <a:off x="684213" y="347663"/>
            <a:ext cx="7980362" cy="701675"/>
          </a:xfrm>
        </p:spPr>
        <p:txBody>
          <a:bodyPr/>
          <a:lstStyle/>
          <a:p>
            <a:r>
              <a:rPr lang="en-US" altLang="en-US" u="sng">
                <a:latin typeface="Times New Roman" panose="02020603050405020304" pitchFamily="18" charset="0"/>
                <a:cs typeface="Times New Roman" panose="02020603050405020304" pitchFamily="18" charset="0"/>
              </a:rPr>
              <a:t>Post order traversal</a:t>
            </a:r>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4213" y="347663"/>
            <a:ext cx="7980362" cy="701675"/>
          </a:xfrm>
        </p:spPr>
        <p:txBody>
          <a:bodyPr/>
          <a:lstStyle/>
          <a:p>
            <a:r>
              <a:rPr lang="en-IN" altLang="en-US"/>
              <a:t>tree of species, from zoology</a:t>
            </a:r>
          </a:p>
        </p:txBody>
      </p:sp>
      <p:sp>
        <p:nvSpPr>
          <p:cNvPr id="21507" name="Content Placeholder 2"/>
          <p:cNvSpPr>
            <a:spLocks noGrp="1"/>
          </p:cNvSpPr>
          <p:nvPr>
            <p:ph idx="1"/>
          </p:nvPr>
        </p:nvSpPr>
        <p:spPr bwMode="auto">
          <a:xfrm>
            <a:off x="671513" y="1277938"/>
            <a:ext cx="7978775"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pic>
        <p:nvPicPr>
          <p:cNvPr id="21508" name="Picture 2" descr="http://people.cs.ksu.edu/~schmidt/300s05/Lectures/GrammarNotes/speci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220913"/>
            <a:ext cx="7548562"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684213" y="347663"/>
            <a:ext cx="7980362" cy="701675"/>
          </a:xfrm>
        </p:spPr>
        <p:txBody>
          <a:bodyPr/>
          <a:lstStyle/>
          <a:p>
            <a:r>
              <a:rPr lang="en-US" altLang="en-US" u="sng">
                <a:latin typeface="Times New Roman" panose="02020603050405020304" pitchFamily="18" charset="0"/>
                <a:cs typeface="Times New Roman" panose="02020603050405020304" pitchFamily="18" charset="0"/>
              </a:rPr>
              <a:t>Post order traversal-Example</a:t>
            </a:r>
          </a:p>
        </p:txBody>
      </p:sp>
      <p:pic>
        <p:nvPicPr>
          <p:cNvPr id="68611"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9688" y="1262063"/>
            <a:ext cx="7058025" cy="468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591050"/>
            <a:ext cx="27368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684213" y="347663"/>
            <a:ext cx="7980362" cy="701675"/>
          </a:xfrm>
        </p:spPr>
        <p:txBody>
          <a:bodyPr/>
          <a:lstStyle/>
          <a:p>
            <a:r>
              <a:rPr lang="en-US" altLang="en-US" u="sng">
                <a:latin typeface="Times New Roman" panose="02020603050405020304" pitchFamily="18" charset="0"/>
                <a:cs typeface="Times New Roman" panose="02020603050405020304" pitchFamily="18" charset="0"/>
              </a:rPr>
              <a:t>Post order traversal - Example</a:t>
            </a:r>
          </a:p>
        </p:txBody>
      </p:sp>
      <p:pic>
        <p:nvPicPr>
          <p:cNvPr id="6963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7575" y="1360488"/>
            <a:ext cx="7558088"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605338"/>
            <a:ext cx="27368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5800" y="1714500"/>
            <a:ext cx="7978775" cy="3260725"/>
          </a:xfrm>
        </p:spPr>
        <p:txBody>
          <a:bodyPr>
            <a:spAutoFit/>
          </a:bodyPr>
          <a:lstStyle/>
          <a:p>
            <a:pPr marL="0" indent="0">
              <a:lnSpc>
                <a:spcPts val="1725"/>
              </a:lnSpc>
              <a:buFontTx/>
              <a:buNone/>
              <a:defRPr/>
            </a:pPr>
            <a:r>
              <a:rPr lang="en-US" sz="2800" dirty="0">
                <a:latin typeface="+mj-lt"/>
                <a:cs typeface="Times New Roman" pitchFamily="18" charset="0"/>
              </a:rPr>
              <a:t>void </a:t>
            </a:r>
            <a:r>
              <a:rPr lang="en-US" sz="2800" dirty="0" err="1">
                <a:latin typeface="+mj-lt"/>
                <a:cs typeface="Times New Roman" pitchFamily="18" charset="0"/>
              </a:rPr>
              <a:t>postorder</a:t>
            </a:r>
            <a:r>
              <a:rPr lang="en-US" sz="2800" dirty="0">
                <a:latin typeface="+mj-lt"/>
                <a:cs typeface="Times New Roman" pitchFamily="18" charset="0"/>
              </a:rPr>
              <a:t>(</a:t>
            </a:r>
            <a:r>
              <a:rPr lang="en-US" sz="2800" dirty="0" err="1">
                <a:latin typeface="+mj-lt"/>
                <a:cs typeface="Times New Roman" pitchFamily="18" charset="0"/>
              </a:rPr>
              <a:t>Nodeptr</a:t>
            </a:r>
            <a:r>
              <a:rPr lang="en-US" sz="2800" dirty="0">
                <a:latin typeface="+mj-lt"/>
                <a:cs typeface="Times New Roman" pitchFamily="18" charset="0"/>
              </a:rPr>
              <a:t> root)</a:t>
            </a:r>
          </a:p>
          <a:p>
            <a:pPr marL="0" indent="0">
              <a:lnSpc>
                <a:spcPts val="1725"/>
              </a:lnSpc>
              <a:buFontTx/>
              <a:buNone/>
              <a:defRPr/>
            </a:pPr>
            <a:r>
              <a:rPr lang="en-US" sz="2800" dirty="0">
                <a:latin typeface="+mj-lt"/>
                <a:cs typeface="Times New Roman" pitchFamily="18" charset="0"/>
              </a:rPr>
              <a:t>{</a:t>
            </a:r>
          </a:p>
          <a:p>
            <a:pPr marL="0" indent="0">
              <a:lnSpc>
                <a:spcPts val="1725"/>
              </a:lnSpc>
              <a:buFontTx/>
              <a:buNone/>
              <a:defRPr/>
            </a:pPr>
            <a:r>
              <a:rPr lang="en-US" sz="2800" dirty="0">
                <a:latin typeface="+mj-lt"/>
                <a:cs typeface="Times New Roman" pitchFamily="18" charset="0"/>
              </a:rPr>
              <a:t>	if(root)</a:t>
            </a:r>
          </a:p>
          <a:p>
            <a:pPr marL="0" indent="0">
              <a:lnSpc>
                <a:spcPts val="1725"/>
              </a:lnSpc>
              <a:buFontTx/>
              <a:buNone/>
              <a:defRPr/>
            </a:pPr>
            <a:r>
              <a:rPr lang="en-US" sz="2800" dirty="0">
                <a:latin typeface="+mj-lt"/>
                <a:cs typeface="Times New Roman" pitchFamily="18" charset="0"/>
              </a:rPr>
              <a:t>	{</a:t>
            </a:r>
          </a:p>
          <a:p>
            <a:pPr marL="0" indent="0">
              <a:lnSpc>
                <a:spcPts val="1725"/>
              </a:lnSpc>
              <a:buFontTx/>
              <a:buNone/>
              <a:defRPr/>
            </a:pPr>
            <a:r>
              <a:rPr lang="en-US" sz="2800" dirty="0">
                <a:latin typeface="+mj-lt"/>
                <a:cs typeface="Times New Roman" pitchFamily="18" charset="0"/>
              </a:rPr>
              <a:t>		</a:t>
            </a:r>
            <a:r>
              <a:rPr lang="en-US" sz="2800" dirty="0" err="1">
                <a:latin typeface="+mj-lt"/>
                <a:cs typeface="Times New Roman" pitchFamily="18" charset="0"/>
              </a:rPr>
              <a:t>postorder</a:t>
            </a:r>
            <a:r>
              <a:rPr lang="en-US" sz="2800" dirty="0">
                <a:latin typeface="+mj-lt"/>
                <a:cs typeface="Times New Roman" pitchFamily="18" charset="0"/>
              </a:rPr>
              <a:t>(</a:t>
            </a:r>
            <a:r>
              <a:rPr lang="en-US" sz="2800" dirty="0" err="1">
                <a:latin typeface="+mj-lt"/>
                <a:cs typeface="Times New Roman" pitchFamily="18" charset="0"/>
              </a:rPr>
              <a:t>root</a:t>
            </a:r>
            <a:r>
              <a:rPr lang="en-US" sz="2800" dirty="0" err="1">
                <a:latin typeface="+mj-lt"/>
                <a:cs typeface="Times New Roman" pitchFamily="18" charset="0"/>
                <a:sym typeface="Wingdings" pitchFamily="2" charset="2"/>
              </a:rPr>
              <a:t>lchild</a:t>
            </a:r>
            <a:r>
              <a:rPr lang="en-US" sz="2800" dirty="0">
                <a:latin typeface="+mj-lt"/>
                <a:cs typeface="Times New Roman" pitchFamily="18" charset="0"/>
                <a:sym typeface="Wingdings" pitchFamily="2" charset="2"/>
              </a:rPr>
              <a:t>);</a:t>
            </a:r>
          </a:p>
          <a:p>
            <a:pPr marL="0" indent="0">
              <a:lnSpc>
                <a:spcPts val="1725"/>
              </a:lnSpc>
              <a:buFontTx/>
              <a:buNone/>
              <a:defRPr/>
            </a:pPr>
            <a:r>
              <a:rPr lang="en-US" sz="2800" dirty="0">
                <a:latin typeface="+mj-lt"/>
                <a:cs typeface="Times New Roman" pitchFamily="18" charset="0"/>
                <a:sym typeface="Wingdings" pitchFamily="2" charset="2"/>
              </a:rPr>
              <a:t>		</a:t>
            </a:r>
            <a:r>
              <a:rPr lang="en-US" sz="2800" dirty="0" err="1">
                <a:latin typeface="+mj-lt"/>
                <a:cs typeface="Times New Roman" pitchFamily="18" charset="0"/>
                <a:sym typeface="Wingdings" pitchFamily="2" charset="2"/>
              </a:rPr>
              <a:t>postorder</a:t>
            </a:r>
            <a:r>
              <a:rPr lang="en-US" sz="2800" dirty="0">
                <a:latin typeface="+mj-lt"/>
                <a:cs typeface="Times New Roman" pitchFamily="18" charset="0"/>
                <a:sym typeface="Wingdings" pitchFamily="2" charset="2"/>
              </a:rPr>
              <a:t>(</a:t>
            </a:r>
            <a:r>
              <a:rPr lang="en-US" sz="2800" dirty="0" err="1">
                <a:latin typeface="+mj-lt"/>
                <a:cs typeface="Times New Roman" pitchFamily="18" charset="0"/>
                <a:sym typeface="Wingdings" pitchFamily="2" charset="2"/>
              </a:rPr>
              <a:t>rootrchild</a:t>
            </a:r>
            <a:r>
              <a:rPr lang="en-US" sz="2800" dirty="0">
                <a:latin typeface="+mj-lt"/>
                <a:cs typeface="Times New Roman" pitchFamily="18" charset="0"/>
                <a:sym typeface="Wingdings" pitchFamily="2" charset="2"/>
              </a:rPr>
              <a:t>);</a:t>
            </a:r>
          </a:p>
          <a:p>
            <a:pPr marL="0" indent="0">
              <a:lnSpc>
                <a:spcPts val="1725"/>
              </a:lnSpc>
              <a:buFontTx/>
              <a:buNone/>
              <a:defRPr/>
            </a:pPr>
            <a:r>
              <a:rPr lang="en-US" sz="2800" dirty="0">
                <a:latin typeface="+mj-lt"/>
                <a:cs typeface="Times New Roman" pitchFamily="18" charset="0"/>
              </a:rPr>
              <a:t>		</a:t>
            </a:r>
            <a:r>
              <a:rPr lang="en-US" sz="2800" dirty="0" err="1">
                <a:latin typeface="+mj-lt"/>
                <a:cs typeface="Times New Roman" pitchFamily="18" charset="0"/>
                <a:sym typeface="Wingdings" pitchFamily="2" charset="2"/>
              </a:rPr>
              <a:t>printf</a:t>
            </a:r>
            <a:r>
              <a:rPr lang="en-US" sz="2800" dirty="0">
                <a:latin typeface="+mj-lt"/>
                <a:cs typeface="Times New Roman" pitchFamily="18" charset="0"/>
                <a:sym typeface="Wingdings" pitchFamily="2" charset="2"/>
              </a:rPr>
              <a:t>(“%d “,</a:t>
            </a:r>
            <a:r>
              <a:rPr lang="en-US" sz="2800" dirty="0" err="1">
                <a:latin typeface="+mj-lt"/>
                <a:cs typeface="Times New Roman" pitchFamily="18" charset="0"/>
                <a:sym typeface="Wingdings" pitchFamily="2" charset="2"/>
              </a:rPr>
              <a:t>rootdata</a:t>
            </a:r>
            <a:r>
              <a:rPr lang="en-US" sz="2800" dirty="0">
                <a:latin typeface="+mj-lt"/>
                <a:cs typeface="Times New Roman" pitchFamily="18" charset="0"/>
                <a:sym typeface="Wingdings" pitchFamily="2" charset="2"/>
              </a:rPr>
              <a:t>);</a:t>
            </a:r>
            <a:endParaRPr lang="en-US" sz="2800" dirty="0">
              <a:latin typeface="+mj-lt"/>
              <a:cs typeface="Times New Roman" pitchFamily="18" charset="0"/>
            </a:endParaRPr>
          </a:p>
          <a:p>
            <a:pPr marL="0" indent="0">
              <a:lnSpc>
                <a:spcPts val="1725"/>
              </a:lnSpc>
              <a:buFontTx/>
              <a:buNone/>
              <a:defRPr/>
            </a:pPr>
            <a:r>
              <a:rPr lang="en-US" sz="2800" dirty="0">
                <a:latin typeface="+mj-lt"/>
                <a:cs typeface="Times New Roman" pitchFamily="18" charset="0"/>
              </a:rPr>
              <a:t> 	}</a:t>
            </a:r>
          </a:p>
          <a:p>
            <a:pPr marL="0" indent="0">
              <a:lnSpc>
                <a:spcPts val="1725"/>
              </a:lnSpc>
              <a:buFontTx/>
              <a:buNone/>
              <a:defRPr/>
            </a:pPr>
            <a:r>
              <a:rPr lang="en-US" sz="2800" dirty="0">
                <a:latin typeface="+mj-lt"/>
                <a:cs typeface="Times New Roman" pitchFamily="18" charset="0"/>
              </a:rPr>
              <a:t>}</a:t>
            </a:r>
          </a:p>
          <a:p>
            <a:pPr>
              <a:defRPr/>
            </a:pPr>
            <a:endParaRPr lang="en-US" sz="2800" dirty="0">
              <a:latin typeface="+mj-lt"/>
            </a:endParaRPr>
          </a:p>
        </p:txBody>
      </p:sp>
      <p:sp>
        <p:nvSpPr>
          <p:cNvPr id="70659" name="Title 1"/>
          <p:cNvSpPr>
            <a:spLocks noGrp="1"/>
          </p:cNvSpPr>
          <p:nvPr>
            <p:ph type="title"/>
          </p:nvPr>
        </p:nvSpPr>
        <p:spPr>
          <a:xfrm>
            <a:off x="684213" y="347663"/>
            <a:ext cx="7980362" cy="701675"/>
          </a:xfrm>
        </p:spPr>
        <p:txBody>
          <a:bodyPr/>
          <a:lstStyle/>
          <a:p>
            <a:r>
              <a:rPr lang="en-US" altLang="en-US" u="sng">
                <a:latin typeface="Times New Roman" panose="02020603050405020304" pitchFamily="18" charset="0"/>
                <a:cs typeface="Times New Roman" panose="02020603050405020304" pitchFamily="18" charset="0"/>
              </a:rPr>
              <a:t>Post order traversal</a:t>
            </a:r>
          </a:p>
        </p:txBody>
      </p:sp>
    </p:spTree>
  </p:cSld>
  <p:clrMapOvr>
    <a:masterClrMapping/>
  </p:clrMapOvr>
  <p:transition spd="slow">
    <p:randomBar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4213" y="347663"/>
            <a:ext cx="7980362" cy="701675"/>
          </a:xfrm>
        </p:spPr>
        <p:txBody>
          <a:bodyPr/>
          <a:lstStyle/>
          <a:p>
            <a:pPr eaLnBrk="1" hangingPunct="1"/>
            <a:r>
              <a:rPr lang="en-US" altLang="zh-TW" sz="3200"/>
              <a:t>Binary Tree With Arithmetic Expression</a:t>
            </a:r>
          </a:p>
        </p:txBody>
      </p:sp>
      <p:grpSp>
        <p:nvGrpSpPr>
          <p:cNvPr id="71683" name="Group 1"/>
          <p:cNvGrpSpPr>
            <a:grpSpLocks/>
          </p:cNvGrpSpPr>
          <p:nvPr/>
        </p:nvGrpSpPr>
        <p:grpSpPr bwMode="auto">
          <a:xfrm>
            <a:off x="2178050" y="1989138"/>
            <a:ext cx="4337050" cy="3727450"/>
            <a:chOff x="2178050" y="1989138"/>
            <a:chExt cx="4337050" cy="3727450"/>
          </a:xfrm>
        </p:grpSpPr>
        <p:sp>
          <p:nvSpPr>
            <p:cNvPr id="71684" name="Oval 4"/>
            <p:cNvSpPr>
              <a:spLocks noChangeArrowheads="1"/>
            </p:cNvSpPr>
            <p:nvPr/>
          </p:nvSpPr>
          <p:spPr bwMode="auto">
            <a:xfrm>
              <a:off x="5327650" y="1989138"/>
              <a:ext cx="503238" cy="50323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t>
              </a:r>
            </a:p>
          </p:txBody>
        </p:sp>
        <p:sp>
          <p:nvSpPr>
            <p:cNvPr id="71685" name="Oval 5"/>
            <p:cNvSpPr>
              <a:spLocks noChangeArrowheads="1"/>
            </p:cNvSpPr>
            <p:nvPr/>
          </p:nvSpPr>
          <p:spPr bwMode="auto">
            <a:xfrm>
              <a:off x="4535488" y="2781300"/>
              <a:ext cx="503237"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zh-TW" altLang="en-US"/>
                <a:t>*</a:t>
              </a:r>
            </a:p>
          </p:txBody>
        </p:sp>
        <p:sp>
          <p:nvSpPr>
            <p:cNvPr id="71686" name="Oval 6"/>
            <p:cNvSpPr>
              <a:spLocks noChangeArrowheads="1"/>
            </p:cNvSpPr>
            <p:nvPr/>
          </p:nvSpPr>
          <p:spPr bwMode="auto">
            <a:xfrm>
              <a:off x="6011863" y="2781300"/>
              <a:ext cx="503237"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71687" name="Line 18"/>
            <p:cNvSpPr>
              <a:spLocks noChangeShapeType="1"/>
            </p:cNvSpPr>
            <p:nvPr/>
          </p:nvSpPr>
          <p:spPr bwMode="auto">
            <a:xfrm flipH="1">
              <a:off x="4932363" y="240665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88" name="Line 20"/>
            <p:cNvSpPr>
              <a:spLocks noChangeShapeType="1"/>
            </p:cNvSpPr>
            <p:nvPr/>
          </p:nvSpPr>
          <p:spPr bwMode="auto">
            <a:xfrm>
              <a:off x="5773738" y="2406650"/>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89" name="Oval 21"/>
            <p:cNvSpPr>
              <a:spLocks noChangeArrowheads="1"/>
            </p:cNvSpPr>
            <p:nvPr/>
          </p:nvSpPr>
          <p:spPr bwMode="auto">
            <a:xfrm>
              <a:off x="3749675" y="360680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zh-TW" altLang="en-US"/>
                <a:t>*</a:t>
              </a:r>
            </a:p>
          </p:txBody>
        </p:sp>
        <p:sp>
          <p:nvSpPr>
            <p:cNvPr id="71690" name="Oval 22"/>
            <p:cNvSpPr>
              <a:spLocks noChangeArrowheads="1"/>
            </p:cNvSpPr>
            <p:nvPr/>
          </p:nvSpPr>
          <p:spPr bwMode="auto">
            <a:xfrm>
              <a:off x="5226050" y="360680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71691" name="Line 23"/>
            <p:cNvSpPr>
              <a:spLocks noChangeShapeType="1"/>
            </p:cNvSpPr>
            <p:nvPr/>
          </p:nvSpPr>
          <p:spPr bwMode="auto">
            <a:xfrm flipH="1">
              <a:off x="4146550" y="323215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2" name="Line 24"/>
            <p:cNvSpPr>
              <a:spLocks noChangeShapeType="1"/>
            </p:cNvSpPr>
            <p:nvPr/>
          </p:nvSpPr>
          <p:spPr bwMode="auto">
            <a:xfrm>
              <a:off x="4987925" y="3232150"/>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3" name="Oval 25"/>
            <p:cNvSpPr>
              <a:spLocks noChangeArrowheads="1"/>
            </p:cNvSpPr>
            <p:nvPr/>
          </p:nvSpPr>
          <p:spPr bwMode="auto">
            <a:xfrm>
              <a:off x="2963863" y="4418013"/>
              <a:ext cx="503237" cy="50323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t>
              </a:r>
            </a:p>
          </p:txBody>
        </p:sp>
        <p:sp>
          <p:nvSpPr>
            <p:cNvPr id="71694" name="Oval 26"/>
            <p:cNvSpPr>
              <a:spLocks noChangeArrowheads="1"/>
            </p:cNvSpPr>
            <p:nvPr/>
          </p:nvSpPr>
          <p:spPr bwMode="auto">
            <a:xfrm>
              <a:off x="4440238" y="4418013"/>
              <a:ext cx="503237" cy="50323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71695" name="Line 27"/>
            <p:cNvSpPr>
              <a:spLocks noChangeShapeType="1"/>
            </p:cNvSpPr>
            <p:nvPr/>
          </p:nvSpPr>
          <p:spPr bwMode="auto">
            <a:xfrm flipH="1">
              <a:off x="3360738" y="4043363"/>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6" name="Line 28"/>
            <p:cNvSpPr>
              <a:spLocks noChangeShapeType="1"/>
            </p:cNvSpPr>
            <p:nvPr/>
          </p:nvSpPr>
          <p:spPr bwMode="auto">
            <a:xfrm>
              <a:off x="4202113" y="4043363"/>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7" name="Oval 29"/>
            <p:cNvSpPr>
              <a:spLocks noChangeArrowheads="1"/>
            </p:cNvSpPr>
            <p:nvPr/>
          </p:nvSpPr>
          <p:spPr bwMode="auto">
            <a:xfrm>
              <a:off x="2178050" y="521335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71698" name="Oval 30"/>
            <p:cNvSpPr>
              <a:spLocks noChangeArrowheads="1"/>
            </p:cNvSpPr>
            <p:nvPr/>
          </p:nvSpPr>
          <p:spPr bwMode="auto">
            <a:xfrm>
              <a:off x="3654425" y="521335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71699" name="Line 31"/>
            <p:cNvSpPr>
              <a:spLocks noChangeShapeType="1"/>
            </p:cNvSpPr>
            <p:nvPr/>
          </p:nvSpPr>
          <p:spPr bwMode="auto">
            <a:xfrm flipH="1">
              <a:off x="2574925" y="483870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00" name="Line 32"/>
            <p:cNvSpPr>
              <a:spLocks noChangeShapeType="1"/>
            </p:cNvSpPr>
            <p:nvPr/>
          </p:nvSpPr>
          <p:spPr bwMode="auto">
            <a:xfrm>
              <a:off x="3416300" y="4838700"/>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randomBa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4213" y="347663"/>
            <a:ext cx="7980362" cy="701675"/>
          </a:xfrm>
        </p:spPr>
        <p:txBody>
          <a:bodyPr/>
          <a:lstStyle/>
          <a:p>
            <a:pPr eaLnBrk="1" hangingPunct="1"/>
            <a:r>
              <a:rPr lang="en-US" altLang="zh-TW"/>
              <a:t>Tree Traversal</a:t>
            </a:r>
          </a:p>
        </p:txBody>
      </p:sp>
      <p:sp>
        <p:nvSpPr>
          <p:cNvPr id="72707" name="Rectangle 3"/>
          <p:cNvSpPr>
            <a:spLocks noGrp="1" noChangeArrowheads="1"/>
          </p:cNvSpPr>
          <p:nvPr>
            <p:ph type="body" idx="1"/>
          </p:nvPr>
        </p:nvSpPr>
        <p:spPr bwMode="auto">
          <a:xfrm>
            <a:off x="685800" y="1190625"/>
            <a:ext cx="76962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a:t>Inorder Traversal: A/B*C*D+E</a:t>
            </a:r>
          </a:p>
          <a:p>
            <a:pPr lvl="1" eaLnBrk="1" hangingPunct="1">
              <a:buFontTx/>
              <a:buNone/>
            </a:pPr>
            <a:r>
              <a:rPr lang="en-US" altLang="zh-TW"/>
              <a:t>=&gt; Infix form</a:t>
            </a:r>
          </a:p>
          <a:p>
            <a:pPr eaLnBrk="1" hangingPunct="1"/>
            <a:r>
              <a:rPr lang="en-US" altLang="zh-TW"/>
              <a:t>Preorder Traversal: +**/ABCDE</a:t>
            </a:r>
          </a:p>
          <a:p>
            <a:pPr lvl="1" eaLnBrk="1" hangingPunct="1">
              <a:buFontTx/>
              <a:buNone/>
            </a:pPr>
            <a:r>
              <a:rPr lang="en-US" altLang="zh-TW"/>
              <a:t>=&gt; Prefix form</a:t>
            </a:r>
          </a:p>
          <a:p>
            <a:pPr eaLnBrk="1" hangingPunct="1"/>
            <a:r>
              <a:rPr lang="en-US" altLang="zh-TW"/>
              <a:t>Postorder Traversal: AB/C*D*E+</a:t>
            </a:r>
          </a:p>
          <a:p>
            <a:pPr lvl="1" eaLnBrk="1" hangingPunct="1">
              <a:buFontTx/>
              <a:buNone/>
            </a:pPr>
            <a:r>
              <a:rPr lang="en-US" altLang="zh-TW"/>
              <a:t>=&gt; Postfix form</a:t>
            </a:r>
          </a:p>
        </p:txBody>
      </p:sp>
    </p:spTree>
  </p:cSld>
  <p:clrMapOvr>
    <a:masterClrMapping/>
  </p:clrMapOvr>
  <p:transition spd="slow">
    <p:randomBar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14438"/>
            <a:ext cx="8229600" cy="4927600"/>
          </a:xfrm>
        </p:spPr>
        <p:txBody>
          <a:bodyPr rtlCol="0">
            <a:normAutofit fontScale="70000" lnSpcReduction="20000"/>
          </a:bodyPr>
          <a:lstStyle/>
          <a:p>
            <a:pPr fontAlgn="auto">
              <a:spcAft>
                <a:spcPts val="0"/>
              </a:spcAft>
              <a:buFont typeface="Arial" pitchFamily="34" charset="0"/>
              <a:buChar char="•"/>
              <a:defRPr/>
            </a:pPr>
            <a:r>
              <a:rPr lang="en-US" sz="3300" dirty="0">
                <a:latin typeface="Times New Roman" pitchFamily="18" charset="0"/>
                <a:cs typeface="Times New Roman" pitchFamily="18" charset="0"/>
              </a:rPr>
              <a:t>Every time a node is visited, it is pushed to stack without printing its info and move left. </a:t>
            </a:r>
          </a:p>
          <a:p>
            <a:pPr fontAlgn="auto">
              <a:spcAft>
                <a:spcPts val="0"/>
              </a:spcAft>
              <a:buFont typeface="Arial" pitchFamily="34" charset="0"/>
              <a:buChar char="•"/>
              <a:defRPr/>
            </a:pPr>
            <a:r>
              <a:rPr lang="en-US" sz="3300" dirty="0">
                <a:latin typeface="Times New Roman" pitchFamily="18" charset="0"/>
                <a:cs typeface="Times New Roman" pitchFamily="18" charset="0"/>
              </a:rPr>
              <a:t>After finishing left, pop element from stack, print it and move right. </a:t>
            </a:r>
            <a:r>
              <a:rPr lang="en-US" sz="2800" dirty="0">
                <a:latin typeface="Times New Roman" pitchFamily="18" charset="0"/>
                <a:cs typeface="Times New Roman" pitchFamily="18" charset="0"/>
              </a:rPr>
              <a:t>																																																							</a:t>
            </a:r>
          </a:p>
          <a:p>
            <a:pPr fontAlgn="auto">
              <a:spcAft>
                <a:spcPts val="0"/>
              </a:spcAft>
              <a:buFont typeface="Arial" pitchFamily="34" charset="0"/>
              <a:buNone/>
              <a:defRPr/>
            </a:pPr>
            <a:r>
              <a:rPr lang="en-US" sz="2800" dirty="0">
                <a:latin typeface="Times New Roman" pitchFamily="18" charset="0"/>
                <a:cs typeface="Times New Roman" pitchFamily="18" charset="0"/>
              </a:rPr>
              <a:t>				</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a:p>
            <a:pPr fontAlgn="auto">
              <a:spcAft>
                <a:spcPts val="0"/>
              </a:spcAft>
              <a:buFont typeface="Arial" pitchFamily="34" charset="0"/>
              <a:buNone/>
              <a:defRPr/>
            </a:pPr>
            <a:r>
              <a:rPr lang="en-US" sz="2800" dirty="0">
                <a:latin typeface="Times New Roman" pitchFamily="18" charset="0"/>
                <a:cs typeface="Times New Roman" pitchFamily="18" charset="0"/>
              </a:rPr>
              <a:t>Here 10, 20 , 5 is pushed to stack. Then pop 5, print it and move right.</a:t>
            </a:r>
          </a:p>
          <a:p>
            <a:pPr fontAlgn="auto">
              <a:spcAft>
                <a:spcPts val="0"/>
              </a:spcAft>
              <a:buFont typeface="Arial" pitchFamily="34" charset="0"/>
              <a:buNone/>
              <a:defRPr/>
            </a:pPr>
            <a:r>
              <a:rPr lang="en-US" sz="2800" dirty="0">
                <a:latin typeface="Times New Roman" pitchFamily="18" charset="0"/>
                <a:cs typeface="Times New Roman" pitchFamily="18" charset="0"/>
              </a:rPr>
              <a:t>Now pop 20, print it and move right and push 30 and move left.</a:t>
            </a:r>
          </a:p>
          <a:p>
            <a:pPr fontAlgn="auto">
              <a:spcAft>
                <a:spcPts val="0"/>
              </a:spcAft>
              <a:buFont typeface="Arial" pitchFamily="34" charset="0"/>
              <a:buNone/>
              <a:defRPr/>
            </a:pPr>
            <a:r>
              <a:rPr lang="en-US" sz="2800" dirty="0">
                <a:latin typeface="Times New Roman" pitchFamily="18" charset="0"/>
                <a:cs typeface="Times New Roman" pitchFamily="18" charset="0"/>
              </a:rPr>
              <a:t>Pop 30, print it and move right.</a:t>
            </a:r>
          </a:p>
          <a:p>
            <a:pPr fontAlgn="auto">
              <a:spcAft>
                <a:spcPts val="0"/>
              </a:spcAft>
              <a:buFont typeface="Arial" pitchFamily="34" charset="0"/>
              <a:buNone/>
              <a:defRPr/>
            </a:pPr>
            <a:r>
              <a:rPr lang="en-US" sz="2800" dirty="0">
                <a:latin typeface="Times New Roman" pitchFamily="18" charset="0"/>
                <a:cs typeface="Times New Roman" pitchFamily="18" charset="0"/>
              </a:rPr>
              <a:t>Pop 10, print it and move right and push 40 and so on	  </a:t>
            </a:r>
          </a:p>
        </p:txBody>
      </p:sp>
      <p:sp>
        <p:nvSpPr>
          <p:cNvPr id="4" name="Oval 3"/>
          <p:cNvSpPr/>
          <p:nvPr/>
        </p:nvSpPr>
        <p:spPr>
          <a:xfrm>
            <a:off x="3460750" y="3265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2" name="TextBox 4"/>
          <p:cNvSpPr txBox="1">
            <a:spLocks noChangeArrowheads="1"/>
          </p:cNvSpPr>
          <p:nvPr/>
        </p:nvSpPr>
        <p:spPr bwMode="auto">
          <a:xfrm>
            <a:off x="3536950" y="3265488"/>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6" name="Oval 5"/>
          <p:cNvSpPr/>
          <p:nvPr/>
        </p:nvSpPr>
        <p:spPr>
          <a:xfrm>
            <a:off x="2851150" y="3875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4" name="TextBox 6"/>
          <p:cNvSpPr txBox="1">
            <a:spLocks noChangeArrowheads="1"/>
          </p:cNvSpPr>
          <p:nvPr/>
        </p:nvSpPr>
        <p:spPr bwMode="auto">
          <a:xfrm>
            <a:off x="3003550" y="3951288"/>
            <a:ext cx="38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5 </a:t>
            </a:r>
          </a:p>
        </p:txBody>
      </p:sp>
      <p:sp>
        <p:nvSpPr>
          <p:cNvPr id="8" name="Oval 7"/>
          <p:cNvSpPr/>
          <p:nvPr/>
        </p:nvSpPr>
        <p:spPr>
          <a:xfrm>
            <a:off x="4070350" y="3875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6" name="TextBox 8"/>
          <p:cNvSpPr txBox="1">
            <a:spLocks noChangeArrowheads="1"/>
          </p:cNvSpPr>
          <p:nvPr/>
        </p:nvSpPr>
        <p:spPr bwMode="auto">
          <a:xfrm>
            <a:off x="4146550" y="3951288"/>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30 </a:t>
            </a:r>
          </a:p>
        </p:txBody>
      </p:sp>
      <p:cxnSp>
        <p:nvCxnSpPr>
          <p:cNvPr id="10" name="Straight Connector 9"/>
          <p:cNvCxnSpPr>
            <a:stCxn id="4" idx="3"/>
          </p:cNvCxnSpPr>
          <p:nvPr/>
        </p:nvCxnSpPr>
        <p:spPr>
          <a:xfrm rot="5400000">
            <a:off x="3281362" y="3606801"/>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3927475" y="3709988"/>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070350" y="2351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40" name="TextBox 12"/>
          <p:cNvSpPr txBox="1">
            <a:spLocks noChangeArrowheads="1"/>
          </p:cNvSpPr>
          <p:nvPr/>
        </p:nvSpPr>
        <p:spPr bwMode="auto">
          <a:xfrm>
            <a:off x="4070350" y="235108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14" name="Oval 13"/>
          <p:cNvSpPr/>
          <p:nvPr/>
        </p:nvSpPr>
        <p:spPr>
          <a:xfrm>
            <a:off x="4832350" y="32607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42" name="TextBox 14"/>
          <p:cNvSpPr txBox="1">
            <a:spLocks noChangeArrowheads="1"/>
          </p:cNvSpPr>
          <p:nvPr/>
        </p:nvSpPr>
        <p:spPr bwMode="auto">
          <a:xfrm>
            <a:off x="4984750" y="3260725"/>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40</a:t>
            </a:r>
            <a:r>
              <a:rPr lang="en-US" altLang="en-US">
                <a:latin typeface="Calibri" panose="020F0502020204030204" pitchFamily="34" charset="0"/>
              </a:rPr>
              <a:t> </a:t>
            </a:r>
          </a:p>
        </p:txBody>
      </p:sp>
      <p:cxnSp>
        <p:nvCxnSpPr>
          <p:cNvPr id="16" name="Straight Connector 15"/>
          <p:cNvCxnSpPr>
            <a:endCxn id="73732" idx="0"/>
          </p:cNvCxnSpPr>
          <p:nvPr/>
        </p:nvCxnSpPr>
        <p:spPr>
          <a:xfrm rot="5400000">
            <a:off x="3708400" y="2827338"/>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4514850" y="2795588"/>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745" name="Rectangle 2"/>
          <p:cNvSpPr>
            <a:spLocks noGrp="1" noChangeArrowheads="1"/>
          </p:cNvSpPr>
          <p:nvPr>
            <p:ph type="title"/>
          </p:nvPr>
        </p:nvSpPr>
        <p:spPr>
          <a:xfrm>
            <a:off x="684213" y="347663"/>
            <a:ext cx="7980362" cy="701675"/>
          </a:xfrm>
        </p:spPr>
        <p:txBody>
          <a:bodyPr/>
          <a:lstStyle/>
          <a:p>
            <a:pPr eaLnBrk="1" hangingPunct="1"/>
            <a:r>
              <a:rPr lang="en-US" altLang="zh-TW"/>
              <a:t>Iterative Inorder Traversal</a:t>
            </a:r>
          </a:p>
        </p:txBody>
      </p:sp>
    </p:spTree>
  </p:cSld>
  <p:clrMapOvr>
    <a:masterClrMapping/>
  </p:clrMapOvr>
  <p:transition spd="slow">
    <p:randomBar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84213" y="347663"/>
            <a:ext cx="7980362" cy="701675"/>
          </a:xfrm>
        </p:spPr>
        <p:txBody>
          <a:bodyPr/>
          <a:lstStyle/>
          <a:p>
            <a:pPr eaLnBrk="1" hangingPunct="1"/>
            <a:r>
              <a:rPr lang="en-US" altLang="zh-TW"/>
              <a:t>Iterative Inorder Traversal</a:t>
            </a:r>
          </a:p>
        </p:txBody>
      </p:sp>
      <p:sp>
        <p:nvSpPr>
          <p:cNvPr id="75779" name="Rectangle 3"/>
          <p:cNvSpPr>
            <a:spLocks noGrp="1" noChangeArrowheads="1"/>
          </p:cNvSpPr>
          <p:nvPr>
            <p:ph type="body" idx="1"/>
          </p:nvPr>
        </p:nvSpPr>
        <p:spPr bwMode="auto">
          <a:xfrm>
            <a:off x="685800" y="1190625"/>
            <a:ext cx="3654425"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Tx/>
              <a:buNone/>
            </a:pPr>
            <a:r>
              <a:rPr lang="en-US" altLang="zh-TW" sz="1800" dirty="0">
                <a:latin typeface="Arial" panose="020B0604020202020204" pitchFamily="34" charset="0"/>
              </a:rPr>
              <a:t>void </a:t>
            </a:r>
            <a:r>
              <a:rPr lang="en-US" altLang="zh-TW" sz="1800" dirty="0" err="1">
                <a:latin typeface="Arial" panose="020B0604020202020204" pitchFamily="34" charset="0"/>
              </a:rPr>
              <a:t>iterative_inorder</a:t>
            </a:r>
            <a:r>
              <a:rPr lang="en-US" altLang="zh-TW" sz="1800" dirty="0">
                <a:latin typeface="Arial" panose="020B0604020202020204" pitchFamily="34" charset="0"/>
              </a:rPr>
              <a:t>(</a:t>
            </a:r>
            <a:r>
              <a:rPr lang="en-US" altLang="zh-TW" sz="1800" dirty="0" err="1">
                <a:latin typeface="Arial" panose="020B0604020202020204" pitchFamily="34" charset="0"/>
              </a:rPr>
              <a:t>Nodeptr</a:t>
            </a:r>
            <a:r>
              <a:rPr lang="en-US" altLang="zh-TW" sz="1800" dirty="0">
                <a:latin typeface="Arial" panose="020B0604020202020204" pitchFamily="34" charset="0"/>
              </a:rPr>
              <a:t> root)</a:t>
            </a:r>
          </a:p>
          <a:p>
            <a:pPr eaLnBrk="1" hangingPunct="1">
              <a:lnSpc>
                <a:spcPct val="80000"/>
              </a:lnSpc>
              <a:buFontTx/>
              <a:buNone/>
            </a:pPr>
            <a:r>
              <a:rPr lang="en-US" altLang="zh-TW" sz="1800" dirty="0">
                <a:latin typeface="Arial" panose="020B0604020202020204" pitchFamily="34" charset="0"/>
              </a:rPr>
              <a:t>{</a:t>
            </a:r>
          </a:p>
          <a:p>
            <a:pPr eaLnBrk="1" hangingPunct="1">
              <a:lnSpc>
                <a:spcPct val="80000"/>
              </a:lnSpc>
              <a:buFontTx/>
              <a:buNone/>
            </a:pPr>
            <a:r>
              <a:rPr lang="en-US" altLang="zh-TW" sz="1800" dirty="0">
                <a:latin typeface="Arial" panose="020B0604020202020204" pitchFamily="34" charset="0"/>
              </a:rPr>
              <a:t>    </a:t>
            </a:r>
            <a:r>
              <a:rPr lang="en-US" altLang="zh-TW" sz="1800" dirty="0" err="1">
                <a:latin typeface="Arial" panose="020B0604020202020204" pitchFamily="34" charset="0"/>
              </a:rPr>
              <a:t>Nodeptr</a:t>
            </a:r>
            <a:r>
              <a:rPr lang="en-US" altLang="zh-TW" sz="1800" dirty="0">
                <a:latin typeface="Arial" panose="020B0604020202020204" pitchFamily="34" charset="0"/>
              </a:rPr>
              <a:t> cur;</a:t>
            </a:r>
          </a:p>
          <a:p>
            <a:pPr eaLnBrk="1" hangingPunct="1">
              <a:lnSpc>
                <a:spcPct val="80000"/>
              </a:lnSpc>
              <a:buFontTx/>
              <a:buNone/>
            </a:pPr>
            <a:r>
              <a:rPr lang="en-US" altLang="zh-TW" sz="1800" dirty="0">
                <a:latin typeface="Arial" panose="020B0604020202020204" pitchFamily="34" charset="0"/>
              </a:rPr>
              <a:t>    </a:t>
            </a:r>
            <a:r>
              <a:rPr lang="en-US" altLang="zh-TW" sz="1800" dirty="0" err="1">
                <a:latin typeface="Arial" panose="020B0604020202020204" pitchFamily="34" charset="0"/>
              </a:rPr>
              <a:t>int</a:t>
            </a:r>
            <a:r>
              <a:rPr lang="en-US" altLang="zh-TW" sz="1800" dirty="0">
                <a:latin typeface="Arial" panose="020B0604020202020204" pitchFamily="34" charset="0"/>
              </a:rPr>
              <a:t> done = false;</a:t>
            </a:r>
          </a:p>
          <a:p>
            <a:pPr eaLnBrk="1" hangingPunct="1">
              <a:lnSpc>
                <a:spcPct val="80000"/>
              </a:lnSpc>
              <a:buFontTx/>
              <a:buNone/>
            </a:pPr>
            <a:endParaRPr lang="en-US" altLang="zh-TW" sz="1800" dirty="0">
              <a:latin typeface="Arial" panose="020B0604020202020204" pitchFamily="34" charset="0"/>
            </a:endParaRPr>
          </a:p>
          <a:p>
            <a:pPr eaLnBrk="1" hangingPunct="1">
              <a:lnSpc>
                <a:spcPct val="80000"/>
              </a:lnSpc>
              <a:buFontTx/>
              <a:buNone/>
            </a:pPr>
            <a:r>
              <a:rPr lang="en-US" altLang="zh-TW" sz="1800" dirty="0">
                <a:latin typeface="Arial" panose="020B0604020202020204" pitchFamily="34" charset="0"/>
              </a:rPr>
              <a:t>    STACK *s, s1;</a:t>
            </a:r>
          </a:p>
          <a:p>
            <a:pPr eaLnBrk="1" hangingPunct="1">
              <a:lnSpc>
                <a:spcPct val="80000"/>
              </a:lnSpc>
              <a:buFontTx/>
              <a:buNone/>
            </a:pPr>
            <a:r>
              <a:rPr lang="en-US" altLang="zh-TW" sz="1800" dirty="0">
                <a:latin typeface="Arial" panose="020B0604020202020204" pitchFamily="34" charset="0"/>
              </a:rPr>
              <a:t>    s= &amp;s1;</a:t>
            </a:r>
          </a:p>
          <a:p>
            <a:pPr eaLnBrk="1" hangingPunct="1">
              <a:lnSpc>
                <a:spcPct val="80000"/>
              </a:lnSpc>
              <a:buFontTx/>
              <a:buNone/>
            </a:pPr>
            <a:r>
              <a:rPr lang="en-US" altLang="zh-TW" sz="1800" dirty="0">
                <a:latin typeface="Arial" panose="020B0604020202020204" pitchFamily="34" charset="0"/>
              </a:rPr>
              <a:t>    s-&gt;top = -1;</a:t>
            </a:r>
          </a:p>
          <a:p>
            <a:pPr eaLnBrk="1" hangingPunct="1">
              <a:lnSpc>
                <a:spcPct val="80000"/>
              </a:lnSpc>
              <a:buFontTx/>
              <a:buNone/>
            </a:pPr>
            <a:r>
              <a:rPr lang="en-US" altLang="zh-TW" sz="1800" dirty="0">
                <a:latin typeface="Arial" panose="020B0604020202020204" pitchFamily="34" charset="0"/>
              </a:rPr>
              <a:t>    if(root==NULL){</a:t>
            </a:r>
          </a:p>
          <a:p>
            <a:pPr eaLnBrk="1" hangingPunct="1">
              <a:lnSpc>
                <a:spcPct val="80000"/>
              </a:lnSpc>
              <a:buFontTx/>
              <a:buNone/>
            </a:pPr>
            <a:r>
              <a:rPr lang="en-US" altLang="zh-TW" sz="1800" dirty="0">
                <a:latin typeface="Arial" panose="020B0604020202020204" pitchFamily="34" charset="0"/>
              </a:rPr>
              <a:t>        </a:t>
            </a:r>
            <a:r>
              <a:rPr lang="en-US" altLang="zh-TW" sz="1800" dirty="0" err="1">
                <a:latin typeface="Arial" panose="020B0604020202020204" pitchFamily="34" charset="0"/>
              </a:rPr>
              <a:t>printf</a:t>
            </a:r>
            <a:r>
              <a:rPr lang="en-US" altLang="zh-TW" sz="1800" dirty="0">
                <a:latin typeface="Arial" panose="020B0604020202020204" pitchFamily="34" charset="0"/>
              </a:rPr>
              <a:t>("Empty Tree\n");</a:t>
            </a:r>
          </a:p>
          <a:p>
            <a:pPr eaLnBrk="1" hangingPunct="1">
              <a:lnSpc>
                <a:spcPct val="80000"/>
              </a:lnSpc>
              <a:buFontTx/>
              <a:buNone/>
            </a:pPr>
            <a:r>
              <a:rPr lang="en-US" altLang="zh-TW" sz="1800" dirty="0">
                <a:latin typeface="Arial" panose="020B0604020202020204" pitchFamily="34" charset="0"/>
              </a:rPr>
              <a:t>        return;</a:t>
            </a:r>
          </a:p>
          <a:p>
            <a:pPr eaLnBrk="1" hangingPunct="1">
              <a:lnSpc>
                <a:spcPct val="80000"/>
              </a:lnSpc>
              <a:buFontTx/>
              <a:buNone/>
            </a:pPr>
            <a:r>
              <a:rPr lang="en-US" altLang="zh-TW" sz="1800" dirty="0">
                <a:latin typeface="Arial" panose="020B0604020202020204" pitchFamily="34" charset="0"/>
              </a:rPr>
              <a:t>    }</a:t>
            </a:r>
          </a:p>
        </p:txBody>
      </p:sp>
      <p:grpSp>
        <p:nvGrpSpPr>
          <p:cNvPr id="75780" name="Group 3"/>
          <p:cNvGrpSpPr>
            <a:grpSpLocks/>
          </p:cNvGrpSpPr>
          <p:nvPr/>
        </p:nvGrpSpPr>
        <p:grpSpPr bwMode="auto">
          <a:xfrm>
            <a:off x="438150" y="4191000"/>
            <a:ext cx="2505075" cy="2452688"/>
            <a:chOff x="2178050" y="1989138"/>
            <a:chExt cx="4337050" cy="3727450"/>
          </a:xfrm>
        </p:grpSpPr>
        <p:sp>
          <p:nvSpPr>
            <p:cNvPr id="75782" name="Oval 4"/>
            <p:cNvSpPr>
              <a:spLocks noChangeArrowheads="1"/>
            </p:cNvSpPr>
            <p:nvPr/>
          </p:nvSpPr>
          <p:spPr bwMode="auto">
            <a:xfrm>
              <a:off x="5327650" y="1989138"/>
              <a:ext cx="503238" cy="50323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t>
              </a:r>
            </a:p>
          </p:txBody>
        </p:sp>
        <p:sp>
          <p:nvSpPr>
            <p:cNvPr id="75783" name="Oval 5"/>
            <p:cNvSpPr>
              <a:spLocks noChangeArrowheads="1"/>
            </p:cNvSpPr>
            <p:nvPr/>
          </p:nvSpPr>
          <p:spPr bwMode="auto">
            <a:xfrm>
              <a:off x="4535488" y="2781300"/>
              <a:ext cx="503237"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zh-TW" altLang="en-US"/>
                <a:t>*</a:t>
              </a:r>
            </a:p>
          </p:txBody>
        </p:sp>
        <p:sp>
          <p:nvSpPr>
            <p:cNvPr id="75784" name="Oval 6"/>
            <p:cNvSpPr>
              <a:spLocks noChangeArrowheads="1"/>
            </p:cNvSpPr>
            <p:nvPr/>
          </p:nvSpPr>
          <p:spPr bwMode="auto">
            <a:xfrm>
              <a:off x="6011863" y="2781300"/>
              <a:ext cx="503237"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75785" name="Line 18"/>
            <p:cNvSpPr>
              <a:spLocks noChangeShapeType="1"/>
            </p:cNvSpPr>
            <p:nvPr/>
          </p:nvSpPr>
          <p:spPr bwMode="auto">
            <a:xfrm flipH="1">
              <a:off x="4932363" y="240665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6" name="Line 20"/>
            <p:cNvSpPr>
              <a:spLocks noChangeShapeType="1"/>
            </p:cNvSpPr>
            <p:nvPr/>
          </p:nvSpPr>
          <p:spPr bwMode="auto">
            <a:xfrm>
              <a:off x="5773738" y="2406650"/>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7" name="Oval 21"/>
            <p:cNvSpPr>
              <a:spLocks noChangeArrowheads="1"/>
            </p:cNvSpPr>
            <p:nvPr/>
          </p:nvSpPr>
          <p:spPr bwMode="auto">
            <a:xfrm>
              <a:off x="3749675" y="360680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zh-TW" altLang="en-US"/>
                <a:t>*</a:t>
              </a:r>
            </a:p>
          </p:txBody>
        </p:sp>
        <p:sp>
          <p:nvSpPr>
            <p:cNvPr id="75788" name="Oval 22"/>
            <p:cNvSpPr>
              <a:spLocks noChangeArrowheads="1"/>
            </p:cNvSpPr>
            <p:nvPr/>
          </p:nvSpPr>
          <p:spPr bwMode="auto">
            <a:xfrm>
              <a:off x="5226050" y="360680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75789" name="Line 23"/>
            <p:cNvSpPr>
              <a:spLocks noChangeShapeType="1"/>
            </p:cNvSpPr>
            <p:nvPr/>
          </p:nvSpPr>
          <p:spPr bwMode="auto">
            <a:xfrm flipH="1">
              <a:off x="4146550" y="323215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0" name="Line 24"/>
            <p:cNvSpPr>
              <a:spLocks noChangeShapeType="1"/>
            </p:cNvSpPr>
            <p:nvPr/>
          </p:nvSpPr>
          <p:spPr bwMode="auto">
            <a:xfrm>
              <a:off x="4987925" y="3232150"/>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1" name="Oval 25"/>
            <p:cNvSpPr>
              <a:spLocks noChangeArrowheads="1"/>
            </p:cNvSpPr>
            <p:nvPr/>
          </p:nvSpPr>
          <p:spPr bwMode="auto">
            <a:xfrm>
              <a:off x="2963863" y="4418013"/>
              <a:ext cx="503237" cy="50323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t>
              </a:r>
            </a:p>
          </p:txBody>
        </p:sp>
        <p:sp>
          <p:nvSpPr>
            <p:cNvPr id="75792" name="Oval 26"/>
            <p:cNvSpPr>
              <a:spLocks noChangeArrowheads="1"/>
            </p:cNvSpPr>
            <p:nvPr/>
          </p:nvSpPr>
          <p:spPr bwMode="auto">
            <a:xfrm>
              <a:off x="4440238" y="4418013"/>
              <a:ext cx="503237" cy="50323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75793" name="Line 27"/>
            <p:cNvSpPr>
              <a:spLocks noChangeShapeType="1"/>
            </p:cNvSpPr>
            <p:nvPr/>
          </p:nvSpPr>
          <p:spPr bwMode="auto">
            <a:xfrm flipH="1">
              <a:off x="3360738" y="4043363"/>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4" name="Line 28"/>
            <p:cNvSpPr>
              <a:spLocks noChangeShapeType="1"/>
            </p:cNvSpPr>
            <p:nvPr/>
          </p:nvSpPr>
          <p:spPr bwMode="auto">
            <a:xfrm>
              <a:off x="4202113" y="4043363"/>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5" name="Oval 29"/>
            <p:cNvSpPr>
              <a:spLocks noChangeArrowheads="1"/>
            </p:cNvSpPr>
            <p:nvPr/>
          </p:nvSpPr>
          <p:spPr bwMode="auto">
            <a:xfrm>
              <a:off x="2178050" y="521335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75796" name="Oval 30"/>
            <p:cNvSpPr>
              <a:spLocks noChangeArrowheads="1"/>
            </p:cNvSpPr>
            <p:nvPr/>
          </p:nvSpPr>
          <p:spPr bwMode="auto">
            <a:xfrm>
              <a:off x="3654425" y="521335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75797" name="Line 31"/>
            <p:cNvSpPr>
              <a:spLocks noChangeShapeType="1"/>
            </p:cNvSpPr>
            <p:nvPr/>
          </p:nvSpPr>
          <p:spPr bwMode="auto">
            <a:xfrm flipH="1">
              <a:off x="2574925" y="483870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8" name="Line 32"/>
            <p:cNvSpPr>
              <a:spLocks noChangeShapeType="1"/>
            </p:cNvSpPr>
            <p:nvPr/>
          </p:nvSpPr>
          <p:spPr bwMode="auto">
            <a:xfrm>
              <a:off x="3416300" y="4838700"/>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5781" name="Rectangle 1"/>
          <p:cNvSpPr>
            <a:spLocks noChangeArrowheads="1"/>
          </p:cNvSpPr>
          <p:nvPr/>
        </p:nvSpPr>
        <p:spPr bwMode="auto">
          <a:xfrm>
            <a:off x="4557713" y="1131888"/>
            <a:ext cx="4572000" cy="42465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t>    cur=root;</a:t>
            </a:r>
          </a:p>
          <a:p>
            <a:r>
              <a:rPr lang="en-US" altLang="en-US"/>
              <a:t>    while(!done){</a:t>
            </a:r>
          </a:p>
          <a:p>
            <a:r>
              <a:rPr lang="en-US" altLang="en-US"/>
              <a:t>        while(cur!=NULL){</a:t>
            </a:r>
          </a:p>
          <a:p>
            <a:r>
              <a:rPr lang="en-US" altLang="en-US"/>
              <a:t>            Push(s, cur);</a:t>
            </a:r>
          </a:p>
          <a:p>
            <a:r>
              <a:rPr lang="en-US" altLang="en-US"/>
              <a:t>            cur=cur-&gt;lchild;</a:t>
            </a:r>
          </a:p>
          <a:p>
            <a:r>
              <a:rPr lang="en-US" altLang="en-US"/>
              <a:t>        }</a:t>
            </a:r>
          </a:p>
          <a:p>
            <a:r>
              <a:rPr lang="en-US" altLang="en-US"/>
              <a:t>        if(!IsEmptyStack(s)){</a:t>
            </a:r>
          </a:p>
          <a:p>
            <a:r>
              <a:rPr lang="en-US" altLang="en-US"/>
              <a:t>            cur=Pop(s);</a:t>
            </a:r>
          </a:p>
          <a:p>
            <a:r>
              <a:rPr lang="en-US" altLang="en-US"/>
              <a:t>            printf("%d ",cur-&gt;data);</a:t>
            </a:r>
          </a:p>
          <a:p>
            <a:r>
              <a:rPr lang="en-US" altLang="en-US"/>
              <a:t>            cur=cur-&gt;rchild;</a:t>
            </a:r>
          </a:p>
          <a:p>
            <a:r>
              <a:rPr lang="en-US" altLang="en-US"/>
              <a:t>        }</a:t>
            </a:r>
          </a:p>
          <a:p>
            <a:r>
              <a:rPr lang="en-US" altLang="en-US"/>
              <a:t>        else</a:t>
            </a:r>
          </a:p>
          <a:p>
            <a:r>
              <a:rPr lang="en-US" altLang="en-US"/>
              <a:t>            done = true;</a:t>
            </a:r>
          </a:p>
          <a:p>
            <a:r>
              <a:rPr lang="en-US" altLang="en-US"/>
              <a:t>    }</a:t>
            </a:r>
          </a:p>
          <a:p>
            <a:r>
              <a:rPr lang="en-US" altLang="en-US"/>
              <a:t>}</a:t>
            </a:r>
          </a:p>
        </p:txBody>
      </p:sp>
    </p:spTree>
  </p:cSld>
  <p:clrMapOvr>
    <a:masterClrMapping/>
  </p:clrMapOvr>
  <p:transition spd="slow">
    <p:randomBar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
            <a:ext cx="8382000" cy="6477000"/>
          </a:xfrm>
        </p:spPr>
        <p:txBody>
          <a:bodyPr rtlCol="0">
            <a:normAutofit/>
          </a:bodyPr>
          <a:lstStyle/>
          <a:p>
            <a:pPr fontAlgn="auto">
              <a:spcAft>
                <a:spcPts val="0"/>
              </a:spcAft>
              <a:buFont typeface="Arial" pitchFamily="34" charset="0"/>
              <a:buNone/>
              <a:defRPr/>
            </a:pPr>
            <a:r>
              <a:rPr lang="en-US" sz="2800" dirty="0">
                <a:latin typeface="Times New Roman" pitchFamily="18" charset="0"/>
                <a:cs typeface="Times New Roman" pitchFamily="18" charset="0"/>
              </a:rPr>
              <a:t>Ex:																																																					</a:t>
            </a:r>
          </a:p>
          <a:p>
            <a:pPr marL="514350" indent="-514350" fontAlgn="auto">
              <a:lnSpc>
                <a:spcPts val="2700"/>
              </a:lnSpc>
              <a:spcAft>
                <a:spcPts val="0"/>
              </a:spcAft>
              <a:buFont typeface="Arial" pitchFamily="34" charset="0"/>
              <a:buAutoNum type="arabicPeriod"/>
              <a:defRPr/>
            </a:pPr>
            <a:r>
              <a:rPr lang="en-US" sz="2800" u="sng" dirty="0">
                <a:latin typeface="Times New Roman" pitchFamily="18" charset="0"/>
                <a:cs typeface="Times New Roman" pitchFamily="18" charset="0"/>
              </a:rPr>
              <a:t>After 1</a:t>
            </a:r>
            <a:r>
              <a:rPr lang="en-US" sz="2800" u="sng" baseline="30000" dirty="0">
                <a:latin typeface="Times New Roman" pitchFamily="18" charset="0"/>
                <a:cs typeface="Times New Roman" pitchFamily="18" charset="0"/>
              </a:rPr>
              <a:t>st</a:t>
            </a:r>
            <a:r>
              <a:rPr lang="en-US" sz="2800" u="sng" dirty="0">
                <a:latin typeface="Times New Roman" pitchFamily="18" charset="0"/>
                <a:cs typeface="Times New Roman" pitchFamily="18" charset="0"/>
              </a:rPr>
              <a:t> iteration of while loop</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Node 10 is pushed to stack</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a:t>
            </a:r>
            <a:r>
              <a:rPr lang="en-US" sz="2800" dirty="0">
                <a:latin typeface="Times New Roman" pitchFamily="18" charset="0"/>
                <a:cs typeface="Times New Roman" pitchFamily="18" charset="0"/>
              </a:rPr>
              <a:t>ur=20</a:t>
            </a:r>
          </a:p>
          <a:p>
            <a:pPr fontAlgn="auto">
              <a:lnSpc>
                <a:spcPts val="2700"/>
              </a:lnSpc>
              <a:spcAft>
                <a:spcPts val="0"/>
              </a:spcAft>
              <a:buFont typeface="Arial" pitchFamily="34" charset="0"/>
              <a:buNone/>
              <a:defRPr/>
            </a:pPr>
            <a:endParaRPr lang="en-US" sz="2800" u="sng" dirty="0">
              <a:latin typeface="Times New Roman" pitchFamily="18" charset="0"/>
              <a:cs typeface="Times New Roman" pitchFamily="18" charset="0"/>
            </a:endParaRPr>
          </a:p>
          <a:p>
            <a:pPr marL="514350" indent="-514350" fontAlgn="auto">
              <a:lnSpc>
                <a:spcPts val="2700"/>
              </a:lnSpc>
              <a:spcAft>
                <a:spcPts val="0"/>
              </a:spcAft>
              <a:buFont typeface="Arial" pitchFamily="34" charset="0"/>
              <a:buAutoNum type="arabicPeriod" startAt="2"/>
              <a:defRPr/>
            </a:pPr>
            <a:r>
              <a:rPr lang="en-US" sz="2800" u="sng" dirty="0">
                <a:latin typeface="Times New Roman" pitchFamily="18" charset="0"/>
                <a:cs typeface="Times New Roman" pitchFamily="18" charset="0"/>
              </a:rPr>
              <a:t>After 2</a:t>
            </a:r>
            <a:r>
              <a:rPr lang="en-US" sz="2800" u="sng" baseline="30000" dirty="0">
                <a:latin typeface="Times New Roman" pitchFamily="18" charset="0"/>
                <a:cs typeface="Times New Roman" pitchFamily="18" charset="0"/>
              </a:rPr>
              <a:t>nd</a:t>
            </a:r>
            <a:r>
              <a:rPr lang="en-US" sz="2800" u="sng" dirty="0">
                <a:latin typeface="Times New Roman" pitchFamily="18" charset="0"/>
                <a:cs typeface="Times New Roman" pitchFamily="18" charset="0"/>
              </a:rPr>
              <a:t>  iteration of while loop</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Node 20 is pushed to stack</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a:t>
            </a:r>
            <a:r>
              <a:rPr lang="en-US" sz="2800" dirty="0">
                <a:latin typeface="Times New Roman" pitchFamily="18" charset="0"/>
                <a:cs typeface="Times New Roman" pitchFamily="18" charset="0"/>
              </a:rPr>
              <a:t>ur=5</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Oval 3"/>
          <p:cNvSpPr/>
          <p:nvPr/>
        </p:nvSpPr>
        <p:spPr>
          <a:xfrm>
            <a:off x="1066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6804" name="TextBox 4"/>
          <p:cNvSpPr txBox="1">
            <a:spLocks noChangeArrowheads="1"/>
          </p:cNvSpPr>
          <p:nvPr/>
        </p:nvSpPr>
        <p:spPr bwMode="auto">
          <a:xfrm>
            <a:off x="1143000" y="10668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6" name="Oval 5"/>
          <p:cNvSpPr/>
          <p:nvPr/>
        </p:nvSpPr>
        <p:spPr>
          <a:xfrm>
            <a:off x="4572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6806" name="TextBox 6"/>
          <p:cNvSpPr txBox="1">
            <a:spLocks noChangeArrowheads="1"/>
          </p:cNvSpPr>
          <p:nvPr/>
        </p:nvSpPr>
        <p:spPr bwMode="auto">
          <a:xfrm>
            <a:off x="609600" y="1752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5 </a:t>
            </a:r>
          </a:p>
        </p:txBody>
      </p:sp>
      <p:sp>
        <p:nvSpPr>
          <p:cNvPr id="8" name="Oval 7"/>
          <p:cNvSpPr/>
          <p:nvPr/>
        </p:nvSpPr>
        <p:spPr>
          <a:xfrm>
            <a:off x="16764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6808" name="TextBox 8"/>
          <p:cNvSpPr txBox="1">
            <a:spLocks noChangeArrowheads="1"/>
          </p:cNvSpPr>
          <p:nvPr/>
        </p:nvSpPr>
        <p:spPr bwMode="auto">
          <a:xfrm>
            <a:off x="1752600" y="17526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30 </a:t>
            </a:r>
          </a:p>
        </p:txBody>
      </p:sp>
      <p:cxnSp>
        <p:nvCxnSpPr>
          <p:cNvPr id="10" name="Straight Connector 9"/>
          <p:cNvCxnSpPr>
            <a:stCxn id="4" idx="3"/>
          </p:cNvCxnSpPr>
          <p:nvPr/>
        </p:nvCxnSpPr>
        <p:spPr>
          <a:xfrm rot="5400000">
            <a:off x="887412" y="1408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533525" y="15113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76400" y="152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6812" name="TextBox 12"/>
          <p:cNvSpPr txBox="1">
            <a:spLocks noChangeArrowheads="1"/>
          </p:cNvSpPr>
          <p:nvPr/>
        </p:nvSpPr>
        <p:spPr bwMode="auto">
          <a:xfrm>
            <a:off x="1676400" y="1524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14" name="Oval 13"/>
          <p:cNvSpPr/>
          <p:nvPr/>
        </p:nvSpPr>
        <p:spPr>
          <a:xfrm>
            <a:off x="2438400" y="10620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6814" name="TextBox 14"/>
          <p:cNvSpPr txBox="1">
            <a:spLocks noChangeArrowheads="1"/>
          </p:cNvSpPr>
          <p:nvPr/>
        </p:nvSpPr>
        <p:spPr bwMode="auto">
          <a:xfrm>
            <a:off x="2590800" y="1062038"/>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40</a:t>
            </a:r>
            <a:r>
              <a:rPr lang="en-US" altLang="en-US">
                <a:latin typeface="Calibri" panose="020F0502020204030204" pitchFamily="34" charset="0"/>
              </a:rPr>
              <a:t> </a:t>
            </a:r>
          </a:p>
        </p:txBody>
      </p:sp>
      <p:cxnSp>
        <p:nvCxnSpPr>
          <p:cNvPr id="16" name="Straight Connector 15"/>
          <p:cNvCxnSpPr>
            <a:endCxn id="76804" idx="0"/>
          </p:cNvCxnSpPr>
          <p:nvPr/>
        </p:nvCxnSpPr>
        <p:spPr>
          <a:xfrm rot="5400000">
            <a:off x="1314450" y="6286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120900" y="5969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019800" y="31242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0" name="Straight Connector 19"/>
          <p:cNvCxnSpPr/>
          <p:nvPr/>
        </p:nvCxnSpPr>
        <p:spPr>
          <a:xfrm>
            <a:off x="6019800" y="3581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19800" y="3962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820" name="TextBox 27"/>
          <p:cNvSpPr txBox="1">
            <a:spLocks noChangeArrowheads="1"/>
          </p:cNvSpPr>
          <p:nvPr/>
        </p:nvSpPr>
        <p:spPr bwMode="auto">
          <a:xfrm>
            <a:off x="6400800" y="39433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29" name="Rectangle 28"/>
          <p:cNvSpPr/>
          <p:nvPr/>
        </p:nvSpPr>
        <p:spPr>
          <a:xfrm>
            <a:off x="6019800" y="47990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0" name="Straight Connector 29"/>
          <p:cNvCxnSpPr/>
          <p:nvPr/>
        </p:nvCxnSpPr>
        <p:spPr>
          <a:xfrm>
            <a:off x="6019800" y="5256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19800" y="5637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824" name="TextBox 31"/>
          <p:cNvSpPr txBox="1">
            <a:spLocks noChangeArrowheads="1"/>
          </p:cNvSpPr>
          <p:nvPr/>
        </p:nvSpPr>
        <p:spPr bwMode="auto">
          <a:xfrm>
            <a:off x="6400800" y="561816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76825" name="TextBox 32"/>
          <p:cNvSpPr txBox="1">
            <a:spLocks noChangeArrowheads="1"/>
          </p:cNvSpPr>
          <p:nvPr/>
        </p:nvSpPr>
        <p:spPr bwMode="auto">
          <a:xfrm>
            <a:off x="6400800" y="52578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Tree>
  </p:cSld>
  <p:clrMapOvr>
    <a:masterClrMapping/>
  </p:clrMapOvr>
  <p:transition spd="slow">
    <p:randomBar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2"/>
          <p:cNvSpPr>
            <a:spLocks noGrp="1"/>
          </p:cNvSpPr>
          <p:nvPr>
            <p:ph idx="1"/>
          </p:nvPr>
        </p:nvSpPr>
        <p:spPr bwMode="auto">
          <a:xfrm>
            <a:off x="614363" y="152400"/>
            <a:ext cx="8377237" cy="655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indent="-514350">
              <a:lnSpc>
                <a:spcPts val="2700"/>
              </a:lnSpc>
              <a:buFontTx/>
              <a:buAutoNum type="arabicPeriod" startAt="3"/>
            </a:pPr>
            <a:r>
              <a:rPr lang="en-US" altLang="en-US" sz="2800" u="sng">
                <a:latin typeface="Times New Roman" panose="02020603050405020304" pitchFamily="18" charset="0"/>
                <a:cs typeface="Times New Roman" panose="02020603050405020304" pitchFamily="18" charset="0"/>
              </a:rPr>
              <a:t>After 3</a:t>
            </a:r>
            <a:r>
              <a:rPr lang="en-US" altLang="en-US" sz="2800" u="sng" baseline="30000">
                <a:latin typeface="Times New Roman" panose="02020603050405020304" pitchFamily="18" charset="0"/>
                <a:cs typeface="Times New Roman" panose="02020603050405020304" pitchFamily="18" charset="0"/>
              </a:rPr>
              <a:t>rd</a:t>
            </a:r>
            <a:r>
              <a:rPr lang="en-US" altLang="en-US" sz="2800" u="sng">
                <a:latin typeface="Times New Roman" panose="02020603050405020304" pitchFamily="18" charset="0"/>
                <a:cs typeface="Times New Roman" panose="02020603050405020304" pitchFamily="18" charset="0"/>
              </a:rPr>
              <a:t>   iteration of while loop</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Node 5 is pushed to stack</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cur=cur</a:t>
            </a:r>
            <a:r>
              <a:rPr lang="en-US" altLang="en-US" sz="2800">
                <a:latin typeface="Times New Roman" panose="02020603050405020304" pitchFamily="18" charset="0"/>
                <a:cs typeface="Times New Roman" panose="02020603050405020304" pitchFamily="18" charset="0"/>
                <a:sym typeface="Wingdings" panose="05000000000000000000" pitchFamily="2" charset="2"/>
              </a:rPr>
              <a:t>lchild; i.e c</a:t>
            </a:r>
            <a:r>
              <a:rPr lang="en-US" altLang="en-US" sz="2800">
                <a:latin typeface="Times New Roman" panose="02020603050405020304" pitchFamily="18" charset="0"/>
                <a:cs typeface="Times New Roman" panose="02020603050405020304" pitchFamily="18" charset="0"/>
              </a:rPr>
              <a:t>ur=NULL</a:t>
            </a:r>
          </a:p>
          <a:p>
            <a:pPr marL="514350" indent="-514350">
              <a:lnSpc>
                <a:spcPts val="2700"/>
              </a:lnSpc>
              <a:buFontTx/>
              <a:buNone/>
            </a:pPr>
            <a:endParaRPr lang="en-US" altLang="en-US" sz="2800">
              <a:latin typeface="Times New Roman" panose="02020603050405020304" pitchFamily="18" charset="0"/>
              <a:cs typeface="Times New Roman" panose="02020603050405020304" pitchFamily="18" charset="0"/>
            </a:endParaRPr>
          </a:p>
          <a:p>
            <a:pPr marL="514350" indent="-514350">
              <a:lnSpc>
                <a:spcPts val="2700"/>
              </a:lnSpc>
              <a:buFontTx/>
              <a:buNone/>
            </a:pPr>
            <a:r>
              <a:rPr lang="en-US" altLang="en-US" sz="2800" u="sng">
                <a:latin typeface="Times New Roman" panose="02020603050405020304" pitchFamily="18" charset="0"/>
                <a:cs typeface="Times New Roman" panose="02020603050405020304" pitchFamily="18" charset="0"/>
              </a:rPr>
              <a:t>4. While loop terminates since cur==NULL</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Stack is not empty</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cur=pop( );i.e cur=node 5;</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Print 5</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cur=cur</a:t>
            </a:r>
            <a:r>
              <a:rPr lang="en-US" altLang="en-US" sz="2800">
                <a:latin typeface="Times New Roman" panose="02020603050405020304" pitchFamily="18" charset="0"/>
                <a:cs typeface="Times New Roman" panose="02020603050405020304" pitchFamily="18" charset="0"/>
                <a:sym typeface="Wingdings" panose="05000000000000000000" pitchFamily="2" charset="2"/>
              </a:rPr>
              <a:t>rchild; i.e  cur=NULL</a:t>
            </a:r>
          </a:p>
          <a:p>
            <a:pPr marL="514350" indent="-514350">
              <a:lnSpc>
                <a:spcPts val="2700"/>
              </a:lnSpc>
              <a:buFontTx/>
              <a:buNone/>
            </a:pPr>
            <a:endParaRPr lang="en-US" altLang="en-US" sz="2800">
              <a:latin typeface="Times New Roman" panose="02020603050405020304" pitchFamily="18" charset="0"/>
              <a:cs typeface="Times New Roman" panose="02020603050405020304" pitchFamily="18" charset="0"/>
              <a:sym typeface="Wingdings" panose="05000000000000000000" pitchFamily="2" charset="2"/>
            </a:endParaRPr>
          </a:p>
          <a:p>
            <a:pPr marL="514350" indent="-514350">
              <a:lnSpc>
                <a:spcPts val="2700"/>
              </a:lnSpc>
              <a:buFontTx/>
              <a:buAutoNum type="arabicPeriod" startAt="5"/>
            </a:pPr>
            <a:r>
              <a:rPr lang="en-US" altLang="en-US" sz="2800" u="sng">
                <a:latin typeface="Times New Roman" panose="02020603050405020304" pitchFamily="18" charset="0"/>
                <a:cs typeface="Times New Roman" panose="02020603050405020304" pitchFamily="18" charset="0"/>
                <a:sym typeface="Wingdings" panose="05000000000000000000" pitchFamily="2" charset="2"/>
              </a:rPr>
              <a:t>cur==NULL, while loop not entered</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sym typeface="Wingdings" panose="05000000000000000000" pitchFamily="2" charset="2"/>
              </a:rPr>
              <a:t>Stack not empty</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sym typeface="Wingdings" panose="05000000000000000000" pitchFamily="2" charset="2"/>
              </a:rPr>
              <a:t>cur=pop( ); i.e cur=node 20 </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Print 20</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cur=cur</a:t>
            </a:r>
            <a:r>
              <a:rPr lang="en-US" altLang="en-US" sz="2800">
                <a:latin typeface="Times New Roman" panose="02020603050405020304" pitchFamily="18" charset="0"/>
                <a:cs typeface="Times New Roman" panose="02020603050405020304" pitchFamily="18" charset="0"/>
                <a:sym typeface="Wingdings" panose="05000000000000000000" pitchFamily="2" charset="2"/>
              </a:rPr>
              <a:t>rchild; i.e cur=30</a:t>
            </a:r>
            <a:endParaRPr lang="en-US" altLang="en-US" sz="2800">
              <a:latin typeface="Times New Roman" panose="02020603050405020304" pitchFamily="18" charset="0"/>
              <a:cs typeface="Times New Roman" panose="02020603050405020304" pitchFamily="18" charset="0"/>
            </a:endParaRPr>
          </a:p>
          <a:p>
            <a:pPr marL="514350" indent="-514350">
              <a:buFontTx/>
              <a:buNone/>
            </a:pPr>
            <a:endParaRPr lang="en-US" altLang="en-US" sz="2800">
              <a:latin typeface="Times New Roman" panose="02020603050405020304" pitchFamily="18" charset="0"/>
              <a:cs typeface="Times New Roman" panose="02020603050405020304" pitchFamily="18" charset="0"/>
            </a:endParaRPr>
          </a:p>
        </p:txBody>
      </p:sp>
      <p:sp>
        <p:nvSpPr>
          <p:cNvPr id="4" name="Rectangle 3"/>
          <p:cNvSpPr/>
          <p:nvPr/>
        </p:nvSpPr>
        <p:spPr>
          <a:xfrm>
            <a:off x="6400800" y="3048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400800" y="762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00800" y="1143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854" name="TextBox 6"/>
          <p:cNvSpPr txBox="1">
            <a:spLocks noChangeArrowheads="1"/>
          </p:cNvSpPr>
          <p:nvPr/>
        </p:nvSpPr>
        <p:spPr bwMode="auto">
          <a:xfrm>
            <a:off x="6781800" y="11239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78855" name="TextBox 7"/>
          <p:cNvSpPr txBox="1">
            <a:spLocks noChangeArrowheads="1"/>
          </p:cNvSpPr>
          <p:nvPr/>
        </p:nvSpPr>
        <p:spPr bwMode="auto">
          <a:xfrm>
            <a:off x="6781800" y="76358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78856" name="TextBox 8"/>
          <p:cNvSpPr txBox="1">
            <a:spLocks noChangeArrowheads="1"/>
          </p:cNvSpPr>
          <p:nvPr/>
        </p:nvSpPr>
        <p:spPr bwMode="auto">
          <a:xfrm>
            <a:off x="6781800" y="3810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5</a:t>
            </a:r>
            <a:r>
              <a:rPr lang="en-US" altLang="en-US">
                <a:latin typeface="Calibri" panose="020F0502020204030204" pitchFamily="34" charset="0"/>
              </a:rPr>
              <a:t> </a:t>
            </a:r>
          </a:p>
        </p:txBody>
      </p:sp>
      <p:sp>
        <p:nvSpPr>
          <p:cNvPr id="10" name="Rectangle 9"/>
          <p:cNvSpPr/>
          <p:nvPr/>
        </p:nvSpPr>
        <p:spPr>
          <a:xfrm>
            <a:off x="6400800" y="28178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p:nvCxnSpPr>
        <p:spPr>
          <a:xfrm>
            <a:off x="6400800" y="3275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00800" y="3656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860" name="TextBox 12"/>
          <p:cNvSpPr txBox="1">
            <a:spLocks noChangeArrowheads="1"/>
          </p:cNvSpPr>
          <p:nvPr/>
        </p:nvSpPr>
        <p:spPr bwMode="auto">
          <a:xfrm>
            <a:off x="6781800" y="36385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78861" name="TextBox 13"/>
          <p:cNvSpPr txBox="1">
            <a:spLocks noChangeArrowheads="1"/>
          </p:cNvSpPr>
          <p:nvPr/>
        </p:nvSpPr>
        <p:spPr bwMode="auto">
          <a:xfrm>
            <a:off x="6781800" y="32575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15" name="Rectangle 14"/>
          <p:cNvSpPr/>
          <p:nvPr/>
        </p:nvSpPr>
        <p:spPr>
          <a:xfrm>
            <a:off x="6400800" y="49530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6" name="Straight Connector 15"/>
          <p:cNvCxnSpPr/>
          <p:nvPr/>
        </p:nvCxnSpPr>
        <p:spPr>
          <a:xfrm>
            <a:off x="6400800" y="5410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400800" y="5791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865" name="TextBox 17"/>
          <p:cNvSpPr txBox="1">
            <a:spLocks noChangeArrowheads="1"/>
          </p:cNvSpPr>
          <p:nvPr/>
        </p:nvSpPr>
        <p:spPr bwMode="auto">
          <a:xfrm>
            <a:off x="6781800" y="57737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Tree>
  </p:cSld>
  <p:clrMapOvr>
    <a:masterClrMapping/>
  </p:clrMapOvr>
  <p:transition spd="slow">
    <p:randomBar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152400"/>
            <a:ext cx="8296275" cy="6553200"/>
          </a:xfrm>
        </p:spPr>
        <p:txBody>
          <a:bodyPr rtlCol="0">
            <a:normAutofit lnSpcReduction="10000"/>
          </a:bodyPr>
          <a:lstStyle/>
          <a:p>
            <a:pPr fontAlgn="auto">
              <a:spcAft>
                <a:spcPts val="0"/>
              </a:spcAft>
              <a:buFont typeface="Arial" pitchFamily="34" charset="0"/>
              <a:buNone/>
              <a:defRPr/>
            </a:pPr>
            <a:r>
              <a:rPr lang="en-US" sz="2800" u="sng" dirty="0">
                <a:latin typeface="Times New Roman" pitchFamily="18" charset="0"/>
                <a:cs typeface="Times New Roman" pitchFamily="18" charset="0"/>
              </a:rPr>
              <a:t>6. While loop is entered</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Node 30 is pushed to stack</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cur=NULL</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u="sng" dirty="0">
                <a:latin typeface="Times New Roman" pitchFamily="18" charset="0"/>
                <a:cs typeface="Times New Roman" pitchFamily="18" charset="0"/>
              </a:rPr>
              <a:t>7. While loop terminates since cur==NULL</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Stack not empty</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cur=pop(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cur=node 30;</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Print 30</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u="sng" dirty="0">
                <a:latin typeface="Times New Roman" pitchFamily="18" charset="0"/>
                <a:cs typeface="Times New Roman" pitchFamily="18" charset="0"/>
                <a:sym typeface="Wingdings" pitchFamily="2" charset="2"/>
              </a:rPr>
              <a:t>8.  cur==NULL, while loop not entered</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Stack not empty</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cur=pop( );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cur=node 10 </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Print 10</a:t>
            </a:r>
            <a:endParaRPr lang="en-US" sz="2800" dirty="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cur=40</a:t>
            </a:r>
            <a:endParaRPr lang="en-US" sz="2800" dirty="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6400800" y="1524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400800" y="6096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00800" y="9906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902" name="TextBox 6"/>
          <p:cNvSpPr txBox="1">
            <a:spLocks noChangeArrowheads="1"/>
          </p:cNvSpPr>
          <p:nvPr/>
        </p:nvSpPr>
        <p:spPr bwMode="auto">
          <a:xfrm>
            <a:off x="6781800" y="9731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80903" name="TextBox 7"/>
          <p:cNvSpPr txBox="1">
            <a:spLocks noChangeArrowheads="1"/>
          </p:cNvSpPr>
          <p:nvPr/>
        </p:nvSpPr>
        <p:spPr bwMode="auto">
          <a:xfrm>
            <a:off x="6781800" y="6096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30</a:t>
            </a:r>
            <a:r>
              <a:rPr lang="en-US" altLang="en-US">
                <a:latin typeface="Calibri" panose="020F0502020204030204" pitchFamily="34" charset="0"/>
              </a:rPr>
              <a:t> </a:t>
            </a:r>
          </a:p>
        </p:txBody>
      </p:sp>
      <p:sp>
        <p:nvSpPr>
          <p:cNvPr id="9" name="Rectangle 8"/>
          <p:cNvSpPr/>
          <p:nvPr/>
        </p:nvSpPr>
        <p:spPr>
          <a:xfrm>
            <a:off x="7010400" y="25908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0" name="Straight Connector 9"/>
          <p:cNvCxnSpPr/>
          <p:nvPr/>
        </p:nvCxnSpPr>
        <p:spPr>
          <a:xfrm>
            <a:off x="7010400" y="3048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10400" y="3429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907" name="TextBox 11"/>
          <p:cNvSpPr txBox="1">
            <a:spLocks noChangeArrowheads="1"/>
          </p:cNvSpPr>
          <p:nvPr/>
        </p:nvSpPr>
        <p:spPr bwMode="auto">
          <a:xfrm>
            <a:off x="7391400" y="34115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14" name="Rectangle 13"/>
          <p:cNvSpPr/>
          <p:nvPr/>
        </p:nvSpPr>
        <p:spPr>
          <a:xfrm>
            <a:off x="7010400" y="51038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 name="Straight Connector 14"/>
          <p:cNvCxnSpPr/>
          <p:nvPr/>
        </p:nvCxnSpPr>
        <p:spPr>
          <a:xfrm>
            <a:off x="7010400" y="5561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010400" y="5942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84213" y="347663"/>
            <a:ext cx="7980362" cy="701675"/>
          </a:xfrm>
        </p:spPr>
        <p:txBody>
          <a:bodyPr/>
          <a:lstStyle/>
          <a:p>
            <a:r>
              <a:rPr lang="en-US" altLang="en-US"/>
              <a:t>Ordered Tree or Search Tree</a:t>
            </a:r>
            <a:endParaRPr lang="en-IN" altLang="en-US"/>
          </a:p>
        </p:txBody>
      </p:sp>
      <p:sp>
        <p:nvSpPr>
          <p:cNvPr id="22531" name="Content Placeholder 2"/>
          <p:cNvSpPr>
            <a:spLocks noGrp="1"/>
          </p:cNvSpPr>
          <p:nvPr>
            <p:ph idx="1"/>
          </p:nvPr>
        </p:nvSpPr>
        <p:spPr bwMode="auto">
          <a:xfrm>
            <a:off x="671513" y="1277938"/>
            <a:ext cx="7978775"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pic>
        <p:nvPicPr>
          <p:cNvPr id="22532" name="Picture 2" descr="http://people.cs.ksu.edu/~schmidt/300s05/Lectures/GrammarNotes/orderedtre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1973263"/>
            <a:ext cx="7108825"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613" y="152400"/>
            <a:ext cx="8205787" cy="6477000"/>
          </a:xfrm>
        </p:spPr>
        <p:txBody>
          <a:bodyPr rtlCol="0">
            <a:normAutofit/>
          </a:bodyPr>
          <a:lstStyle/>
          <a:p>
            <a:pPr fontAlgn="auto">
              <a:spcAft>
                <a:spcPts val="0"/>
              </a:spcAft>
              <a:buFont typeface="Arial" pitchFamily="34" charset="0"/>
              <a:buNone/>
              <a:defRPr/>
            </a:pPr>
            <a:r>
              <a:rPr lang="en-US" sz="2800" u="sng" dirty="0">
                <a:latin typeface="Times New Roman" pitchFamily="18" charset="0"/>
                <a:cs typeface="Times New Roman" pitchFamily="18" charset="0"/>
              </a:rPr>
              <a:t>9. While loop is entered</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Node 40 is pushed to stack</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cur=NULL</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u="sng" dirty="0">
                <a:latin typeface="Times New Roman" pitchFamily="18" charset="0"/>
                <a:cs typeface="Times New Roman" pitchFamily="18" charset="0"/>
              </a:rPr>
              <a:t>10. While loop terminates since cur==NULL</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Stack not empty</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cur=pop(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cur=node 40;</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Print 40</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u="sng" dirty="0">
                <a:latin typeface="Times New Roman" pitchFamily="18" charset="0"/>
                <a:cs typeface="Times New Roman" pitchFamily="18" charset="0"/>
                <a:sym typeface="Wingdings" pitchFamily="2" charset="2"/>
              </a:rPr>
              <a:t>11. cur==NULL and stack empty</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return </a:t>
            </a:r>
          </a:p>
          <a:p>
            <a:pPr marL="514350" indent="-514350"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Hence elements printed are: 5 20 30 10 40</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6400800" y="2270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400800" y="684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00800" y="1065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950" name="TextBox 6"/>
          <p:cNvSpPr txBox="1">
            <a:spLocks noChangeArrowheads="1"/>
          </p:cNvSpPr>
          <p:nvPr/>
        </p:nvSpPr>
        <p:spPr bwMode="auto">
          <a:xfrm>
            <a:off x="6781800" y="10477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40</a:t>
            </a:r>
            <a:r>
              <a:rPr lang="en-US" altLang="en-US">
                <a:latin typeface="Calibri" panose="020F0502020204030204" pitchFamily="34" charset="0"/>
              </a:rPr>
              <a:t> </a:t>
            </a:r>
          </a:p>
        </p:txBody>
      </p:sp>
      <p:sp>
        <p:nvSpPr>
          <p:cNvPr id="8" name="Rectangle 7"/>
          <p:cNvSpPr/>
          <p:nvPr/>
        </p:nvSpPr>
        <p:spPr>
          <a:xfrm>
            <a:off x="7086600" y="27432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9" name="Straight Connector 8"/>
          <p:cNvCxnSpPr/>
          <p:nvPr/>
        </p:nvCxnSpPr>
        <p:spPr>
          <a:xfrm>
            <a:off x="7086600" y="3200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86600" y="3581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2"/>
          <p:cNvSpPr>
            <a:spLocks noGrp="1"/>
          </p:cNvSpPr>
          <p:nvPr>
            <p:ph idx="1"/>
          </p:nvPr>
        </p:nvSpPr>
        <p:spPr bwMode="auto">
          <a:xfrm>
            <a:off x="614363" y="152400"/>
            <a:ext cx="8377237" cy="6477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800" u="sng">
                <a:latin typeface="Times New Roman" panose="02020603050405020304" pitchFamily="18" charset="0"/>
                <a:cs typeface="Times New Roman" panose="02020603050405020304" pitchFamily="18" charset="0"/>
              </a:rPr>
              <a:t>Iterative postorder traversal</a:t>
            </a:r>
          </a:p>
          <a:p>
            <a:r>
              <a:rPr lang="en-US" altLang="en-US" sz="2800">
                <a:latin typeface="Times New Roman" panose="02020603050405020304" pitchFamily="18" charset="0"/>
                <a:cs typeface="Times New Roman" panose="02020603050405020304" pitchFamily="18" charset="0"/>
              </a:rPr>
              <a:t>Here a flag variable to keep track of traversing. Flag is associated with each node. Flag== -1 indicates that traversing right subtree of that node is over.</a:t>
            </a:r>
          </a:p>
          <a:p>
            <a:pPr>
              <a:buFontTx/>
              <a:buNone/>
            </a:pPr>
            <a:r>
              <a:rPr lang="en-US" altLang="en-US" sz="2800">
                <a:latin typeface="Times New Roman" panose="02020603050405020304" pitchFamily="18" charset="0"/>
                <a:cs typeface="Times New Roman" panose="02020603050405020304" pitchFamily="18" charset="0"/>
              </a:rPr>
              <a:t>Algorithm:</a:t>
            </a:r>
          </a:p>
          <a:p>
            <a:r>
              <a:rPr lang="en-US" altLang="en-US" sz="2800">
                <a:latin typeface="Times New Roman" panose="02020603050405020304" pitchFamily="18" charset="0"/>
                <a:cs typeface="Times New Roman" panose="02020603050405020304" pitchFamily="18" charset="0"/>
              </a:rPr>
              <a:t>Traverse left and push the nodes to stack with their flags set to 1, until NULL is reached.</a:t>
            </a:r>
          </a:p>
          <a:p>
            <a:r>
              <a:rPr lang="en-US" altLang="en-US" sz="2800">
                <a:latin typeface="Times New Roman" panose="02020603050405020304" pitchFamily="18" charset="0"/>
                <a:cs typeface="Times New Roman" panose="02020603050405020304" pitchFamily="18" charset="0"/>
              </a:rPr>
              <a:t>Then flag of current node is set to -1 and its right subtree is traversed. Flag is set to -1 to indicate that traversing right subtree of that node is over.</a:t>
            </a:r>
          </a:p>
          <a:p>
            <a:r>
              <a:rPr lang="en-US" altLang="en-US" sz="2800">
                <a:latin typeface="Times New Roman" panose="02020603050405020304" pitchFamily="18" charset="0"/>
                <a:cs typeface="Times New Roman" panose="02020603050405020304" pitchFamily="18" charset="0"/>
              </a:rPr>
              <a:t>Hence is flag is -1, it means traversing right subtree of that node is over and you can print the item. if flag is not –ve, traversing right is not done, hence traverse right.      </a:t>
            </a:r>
          </a:p>
        </p:txBody>
      </p:sp>
    </p:spTree>
  </p:cSld>
  <p:clrMapOvr>
    <a:masterClrMapping/>
  </p:clrMapOvr>
  <p:transition spd="slow">
    <p:randomBar dir="vert"/>
  </p:transition>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2625"/>
            <a:ext cx="8828088" cy="5946775"/>
          </a:xfrm>
        </p:spPr>
        <p:txBody>
          <a:bodyPr rtlCol="0">
            <a:normAutofit fontScale="85000" lnSpcReduction="20000"/>
          </a:bodyPr>
          <a:lstStyle/>
          <a:p>
            <a:pPr fontAlgn="auto">
              <a:spcAft>
                <a:spcPts val="0"/>
              </a:spcAft>
              <a:buFont typeface="Arial" pitchFamily="34" charset="0"/>
              <a:buNone/>
              <a:defRPr/>
            </a:pPr>
            <a:r>
              <a:rPr lang="en-US" sz="2800" dirty="0">
                <a:latin typeface="Times New Roman" pitchFamily="18" charset="0"/>
                <a:cs typeface="Times New Roman" pitchFamily="18" charset="0"/>
              </a:rPr>
              <a:t>/*function for iterative </a:t>
            </a:r>
            <a:r>
              <a:rPr lang="en-US" sz="2800" dirty="0" err="1">
                <a:latin typeface="Times New Roman" pitchFamily="18" charset="0"/>
                <a:cs typeface="Times New Roman" pitchFamily="18" charset="0"/>
              </a:rPr>
              <a:t>postorder</a:t>
            </a:r>
            <a:r>
              <a:rPr lang="en-US" sz="2800" dirty="0">
                <a:latin typeface="Times New Roman" pitchFamily="18" charset="0"/>
                <a:cs typeface="Times New Roman" pitchFamily="18" charset="0"/>
              </a:rPr>
              <a:t> traversal*/</a:t>
            </a:r>
          </a:p>
          <a:p>
            <a:pPr fontAlgn="auto">
              <a:spcAft>
                <a:spcPts val="0"/>
              </a:spcAft>
              <a:buFont typeface="Arial" pitchFamily="34" charset="0"/>
              <a:buNone/>
              <a:defRPr/>
            </a:pPr>
            <a:r>
              <a:rPr lang="en-US" sz="2800" dirty="0">
                <a:latin typeface="Times New Roman" pitchFamily="18" charset="0"/>
                <a:cs typeface="Times New Roman" pitchFamily="18" charset="0"/>
              </a:rPr>
              <a:t>void </a:t>
            </a:r>
            <a:r>
              <a:rPr lang="en-US" sz="2800" dirty="0" err="1">
                <a:latin typeface="Times New Roman" pitchFamily="18" charset="0"/>
                <a:cs typeface="Times New Roman" pitchFamily="18" charset="0"/>
              </a:rPr>
              <a:t>postorder</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Nodeptr</a:t>
            </a:r>
            <a:r>
              <a:rPr lang="en-US" sz="2800" dirty="0">
                <a:latin typeface="Times New Roman" pitchFamily="18" charset="0"/>
                <a:cs typeface="Times New Roman" pitchFamily="18" charset="0"/>
              </a:rPr>
              <a:t> root)</a:t>
            </a:r>
          </a:p>
          <a:p>
            <a:pPr fontAlgn="auto">
              <a:spcAft>
                <a:spcPts val="0"/>
              </a:spcAft>
              <a:buFont typeface="Arial" pitchFamily="34" charset="0"/>
              <a:buNone/>
              <a:defRPr/>
            </a:pPr>
            <a:r>
              <a:rPr lang="en-US" sz="2800" dirty="0">
                <a:latin typeface="Times New Roman" pitchFamily="18" charset="0"/>
                <a:cs typeface="Times New Roman" pitchFamily="18" charset="0"/>
              </a:rPr>
              <a:t>{</a:t>
            </a:r>
          </a:p>
          <a:p>
            <a:pPr fontAlgn="auto">
              <a:spcAft>
                <a:spcPts val="0"/>
              </a:spcAft>
              <a:buFont typeface="Arial" pitchFamily="34" charset="0"/>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struct</a:t>
            </a:r>
            <a:r>
              <a:rPr lang="en-US" sz="2800" dirty="0">
                <a:latin typeface="Times New Roman" pitchFamily="18" charset="0"/>
                <a:cs typeface="Times New Roman" pitchFamily="18" charset="0"/>
              </a:rPr>
              <a:t> stack</a:t>
            </a:r>
          </a:p>
          <a:p>
            <a:pPr fontAlgn="auto">
              <a:spcAft>
                <a:spcPts val="0"/>
              </a:spcAft>
              <a:buFont typeface="Arial" pitchFamily="34" charset="0"/>
              <a:buNone/>
              <a:defRPr/>
            </a:pPr>
            <a:r>
              <a:rPr lang="en-US" sz="2800" dirty="0">
                <a:latin typeface="Times New Roman" pitchFamily="18" charset="0"/>
                <a:cs typeface="Times New Roman" pitchFamily="18" charset="0"/>
              </a:rPr>
              <a:t>	{</a:t>
            </a:r>
          </a:p>
          <a:p>
            <a:pPr fontAlgn="auto">
              <a:spcAft>
                <a:spcPts val="0"/>
              </a:spcAft>
              <a:buFont typeface="Arial" pitchFamily="34" charset="0"/>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Nodeptr</a:t>
            </a:r>
            <a:r>
              <a:rPr lang="en-US" sz="2800" dirty="0">
                <a:latin typeface="Times New Roman" pitchFamily="18" charset="0"/>
                <a:cs typeface="Times New Roman" pitchFamily="18" charset="0"/>
              </a:rPr>
              <a:t> node;</a:t>
            </a:r>
          </a:p>
          <a:p>
            <a:pPr fontAlgn="auto">
              <a:spcAft>
                <a:spcPts val="0"/>
              </a:spcAft>
              <a:buFont typeface="Arial" pitchFamily="34" charset="0"/>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flag;</a:t>
            </a:r>
          </a:p>
          <a:p>
            <a:pPr fontAlgn="auto">
              <a:spcAft>
                <a:spcPts val="0"/>
              </a:spcAft>
              <a:buFont typeface="Arial" pitchFamily="34" charset="0"/>
              <a:buNone/>
              <a:defRPr/>
            </a:pPr>
            <a:r>
              <a:rPr lang="en-US" sz="2800" dirty="0">
                <a:latin typeface="Times New Roman" pitchFamily="18" charset="0"/>
                <a:cs typeface="Times New Roman" pitchFamily="18" charset="0"/>
              </a:rPr>
              <a:t>	}; </a:t>
            </a:r>
          </a:p>
          <a:p>
            <a:pPr fontAlgn="auto">
              <a:spcAft>
                <a:spcPts val="0"/>
              </a:spcAft>
              <a:buFont typeface="Arial" pitchFamily="34" charset="0"/>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Nodeptr</a:t>
            </a:r>
            <a:r>
              <a:rPr lang="en-US" sz="2800" dirty="0">
                <a:latin typeface="Times New Roman" pitchFamily="18" charset="0"/>
                <a:cs typeface="Times New Roman" pitchFamily="18" charset="0"/>
              </a:rPr>
              <a:t> cur;</a:t>
            </a:r>
          </a:p>
          <a:p>
            <a:pPr fontAlgn="auto">
              <a:spcAft>
                <a:spcPts val="0"/>
              </a:spcAft>
              <a:buFont typeface="Arial" pitchFamily="34" charset="0"/>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struct</a:t>
            </a:r>
            <a:r>
              <a:rPr lang="en-US" sz="2800" dirty="0">
                <a:latin typeface="Times New Roman" pitchFamily="18" charset="0"/>
                <a:cs typeface="Times New Roman" pitchFamily="18" charset="0"/>
              </a:rPr>
              <a:t> stack  s[20];</a:t>
            </a:r>
          </a:p>
          <a:p>
            <a:pPr fontAlgn="auto">
              <a:spcAft>
                <a:spcPts val="0"/>
              </a:spcAft>
              <a:buFont typeface="Arial" pitchFamily="34" charset="0"/>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top=-1;</a:t>
            </a:r>
          </a:p>
          <a:p>
            <a:pPr fontAlgn="auto">
              <a:spcAft>
                <a:spcPts val="0"/>
              </a:spcAft>
              <a:buFont typeface="Arial" pitchFamily="34" charset="0"/>
              <a:buNone/>
              <a:defRPr/>
            </a:pPr>
            <a:r>
              <a:rPr lang="en-US" sz="2800" dirty="0">
                <a:latin typeface="Times New Roman" pitchFamily="18" charset="0"/>
                <a:cs typeface="Times New Roman" pitchFamily="18" charset="0"/>
              </a:rPr>
              <a:t>	if(root==NULL)</a:t>
            </a:r>
          </a:p>
          <a:p>
            <a:pPr fontAlgn="auto">
              <a:spcAft>
                <a:spcPts val="0"/>
              </a:spcAft>
              <a:buFont typeface="Arial" pitchFamily="34" charset="0"/>
              <a:buNone/>
              <a:defRPr/>
            </a:pPr>
            <a:r>
              <a:rPr lang="en-US" sz="2800" dirty="0">
                <a:latin typeface="Times New Roman" pitchFamily="18" charset="0"/>
                <a:cs typeface="Times New Roman" pitchFamily="18" charset="0"/>
              </a:rPr>
              <a:t>	{</a:t>
            </a:r>
          </a:p>
          <a:p>
            <a:pPr fontAlgn="auto">
              <a:spcAft>
                <a:spcPts val="0"/>
              </a:spcAft>
              <a:buFont typeface="Arial" pitchFamily="34" charset="0"/>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printf</a:t>
            </a:r>
            <a:r>
              <a:rPr lang="en-US" sz="2800" dirty="0">
                <a:latin typeface="Times New Roman" pitchFamily="18" charset="0"/>
                <a:cs typeface="Times New Roman" pitchFamily="18" charset="0"/>
              </a:rPr>
              <a:t>(“tree is empty”);</a:t>
            </a:r>
          </a:p>
          <a:p>
            <a:pPr fontAlgn="auto">
              <a:spcAft>
                <a:spcPts val="0"/>
              </a:spcAft>
              <a:buFont typeface="Arial" pitchFamily="34" charset="0"/>
              <a:buNone/>
              <a:defRPr/>
            </a:pPr>
            <a:r>
              <a:rPr lang="en-US" sz="2800" dirty="0">
                <a:latin typeface="Times New Roman" pitchFamily="18" charset="0"/>
                <a:cs typeface="Times New Roman" pitchFamily="18" charset="0"/>
              </a:rPr>
              <a:t>		return;</a:t>
            </a:r>
          </a:p>
          <a:p>
            <a:pPr fontAlgn="auto">
              <a:spcAft>
                <a:spcPts val="0"/>
              </a:spcAft>
              <a:buFont typeface="Arial" pitchFamily="34" charset="0"/>
              <a:buNone/>
              <a:defRPr/>
            </a:pPr>
            <a:r>
              <a:rPr lang="en-US" sz="2800" dirty="0">
                <a:latin typeface="Times New Roman" pitchFamily="18" charset="0"/>
                <a:cs typeface="Times New Roman" pitchFamily="18" charset="0"/>
              </a:rPr>
              <a:t>	}</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87043" name="Rectangle 2"/>
          <p:cNvSpPr>
            <a:spLocks noGrp="1" noChangeArrowheads="1"/>
          </p:cNvSpPr>
          <p:nvPr>
            <p:ph type="title"/>
          </p:nvPr>
        </p:nvSpPr>
        <p:spPr>
          <a:xfrm>
            <a:off x="684213" y="0"/>
            <a:ext cx="7980362" cy="682625"/>
          </a:xfrm>
        </p:spPr>
        <p:txBody>
          <a:bodyPr/>
          <a:lstStyle/>
          <a:p>
            <a:pPr eaLnBrk="1" hangingPunct="1"/>
            <a:r>
              <a:rPr lang="en-US" altLang="zh-TW"/>
              <a:t>Iterative Postorder Traversal</a:t>
            </a:r>
          </a:p>
        </p:txBody>
      </p:sp>
    </p:spTree>
  </p:cSld>
  <p:clrMapOvr>
    <a:masterClrMapping/>
  </p:clrMapOvr>
  <p:transition spd="slow">
    <p:randomBar dir="vert"/>
  </p:transition>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Content Placeholder 2"/>
          <p:cNvSpPr>
            <a:spLocks noGrp="1"/>
          </p:cNvSpPr>
          <p:nvPr>
            <p:ph idx="1"/>
          </p:nvPr>
        </p:nvSpPr>
        <p:spPr bwMode="auto">
          <a:xfrm>
            <a:off x="0" y="152400"/>
            <a:ext cx="9144000" cy="655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2400"/>
              </a:lnSpc>
              <a:buFontTx/>
              <a:buNone/>
            </a:pPr>
            <a:r>
              <a:rPr lang="en-US" altLang="en-US" sz="1600">
                <a:latin typeface="Times New Roman" panose="02020603050405020304" pitchFamily="18" charset="0"/>
                <a:cs typeface="Times New Roman" panose="02020603050405020304" pitchFamily="18" charset="0"/>
              </a:rPr>
              <a:t>cur=root;</a:t>
            </a:r>
          </a:p>
          <a:p>
            <a:pPr>
              <a:lnSpc>
                <a:spcPts val="2400"/>
              </a:lnSpc>
              <a:buFontTx/>
              <a:buNone/>
            </a:pPr>
            <a:r>
              <a:rPr lang="en-US" altLang="en-US" sz="1600">
                <a:latin typeface="Times New Roman" panose="02020603050405020304" pitchFamily="18" charset="0"/>
                <a:cs typeface="Times New Roman" panose="02020603050405020304" pitchFamily="18" charset="0"/>
              </a:rPr>
              <a:t>for(; ;){</a:t>
            </a:r>
          </a:p>
          <a:p>
            <a:pPr>
              <a:lnSpc>
                <a:spcPts val="2400"/>
              </a:lnSpc>
              <a:buFontTx/>
              <a:buNone/>
            </a:pPr>
            <a:r>
              <a:rPr lang="en-US" altLang="en-US" sz="1600">
                <a:latin typeface="Times New Roman" panose="02020603050405020304" pitchFamily="18" charset="0"/>
                <a:cs typeface="Times New Roman" panose="02020603050405020304" pitchFamily="18" charset="0"/>
              </a:rPr>
              <a:t>	while(cur!=NULL){	//traverse left and push the nodes to the stack and set flag to 1</a:t>
            </a:r>
          </a:p>
          <a:p>
            <a:pPr>
              <a:lnSpc>
                <a:spcPts val="2400"/>
              </a:lnSpc>
              <a:buFontTx/>
              <a:buNone/>
            </a:pPr>
            <a:r>
              <a:rPr lang="en-US" altLang="en-US" sz="1600">
                <a:latin typeface="Times New Roman" panose="02020603050405020304" pitchFamily="18" charset="0"/>
                <a:cs typeface="Times New Roman" panose="02020603050405020304" pitchFamily="18" charset="0"/>
              </a:rPr>
              <a:t>		s[++top].node=cur;	</a:t>
            </a:r>
          </a:p>
          <a:p>
            <a:pPr>
              <a:lnSpc>
                <a:spcPts val="2400"/>
              </a:lnSpc>
              <a:buFontTx/>
              <a:buNone/>
            </a:pPr>
            <a:r>
              <a:rPr lang="en-US" altLang="en-US" sz="1600">
                <a:latin typeface="Times New Roman" panose="02020603050405020304" pitchFamily="18" charset="0"/>
                <a:cs typeface="Times New Roman" panose="02020603050405020304" pitchFamily="18" charset="0"/>
              </a:rPr>
              <a:t>		s[top].flag = 1;				</a:t>
            </a:r>
          </a:p>
          <a:p>
            <a:pPr>
              <a:lnSpc>
                <a:spcPts val="2400"/>
              </a:lnSpc>
              <a:buFontTx/>
              <a:buNone/>
            </a:pPr>
            <a:r>
              <a:rPr lang="en-US" altLang="en-US" sz="1600">
                <a:latin typeface="Times New Roman" panose="02020603050405020304" pitchFamily="18" charset="0"/>
                <a:cs typeface="Times New Roman" panose="02020603050405020304" pitchFamily="18" charset="0"/>
              </a:rPr>
              <a:t>		cur=cur</a:t>
            </a:r>
            <a:r>
              <a:rPr lang="en-US" altLang="en-US" sz="1600">
                <a:latin typeface="Times New Roman" panose="02020603050405020304" pitchFamily="18" charset="0"/>
                <a:cs typeface="Times New Roman" panose="02020603050405020304" pitchFamily="18" charset="0"/>
                <a:sym typeface="Wingdings" panose="05000000000000000000" pitchFamily="2" charset="2"/>
              </a:rPr>
              <a:t>llink;</a:t>
            </a:r>
            <a:endParaRPr lang="en-US" altLang="en-US" sz="1600">
              <a:latin typeface="Times New Roman" panose="02020603050405020304" pitchFamily="18" charset="0"/>
              <a:cs typeface="Times New Roman" panose="02020603050405020304" pitchFamily="18" charset="0"/>
            </a:endParaRPr>
          </a:p>
          <a:p>
            <a:pPr>
              <a:lnSpc>
                <a:spcPts val="2400"/>
              </a:lnSpc>
              <a:buFontTx/>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	}</a:t>
            </a:r>
          </a:p>
          <a:p>
            <a:pPr>
              <a:lnSpc>
                <a:spcPts val="2400"/>
              </a:lnSpc>
              <a:buFontTx/>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	while(s[top].flag&lt;0){     //if flag is –ve, right subtree is visited and hence node is popped and printed</a:t>
            </a:r>
          </a:p>
          <a:p>
            <a:pPr>
              <a:lnSpc>
                <a:spcPts val="2400"/>
              </a:lnSpc>
              <a:buFontTx/>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		cur=s[top--].node;	</a:t>
            </a:r>
          </a:p>
          <a:p>
            <a:pPr>
              <a:lnSpc>
                <a:spcPts val="2400"/>
              </a:lnSpc>
              <a:buFontTx/>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		printf(“%d”, curinfo);     				        </a:t>
            </a:r>
          </a:p>
          <a:p>
            <a:pPr>
              <a:lnSpc>
                <a:spcPts val="2400"/>
              </a:lnSpc>
              <a:buFontTx/>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		if(stack_empty(top))	   //if stack is empty, traversal is complete</a:t>
            </a:r>
          </a:p>
          <a:p>
            <a:pPr>
              <a:lnSpc>
                <a:spcPts val="2400"/>
              </a:lnSpc>
              <a:buFontTx/>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			return;				</a:t>
            </a:r>
          </a:p>
          <a:p>
            <a:pPr>
              <a:lnSpc>
                <a:spcPts val="2400"/>
              </a:lnSpc>
              <a:buFontTx/>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	}</a:t>
            </a:r>
          </a:p>
          <a:p>
            <a:pPr>
              <a:buFontTx/>
              <a:buNone/>
            </a:pPr>
            <a:r>
              <a:rPr lang="en-US" altLang="en-US" sz="1600">
                <a:latin typeface="Times New Roman" panose="02020603050405020304" pitchFamily="18" charset="0"/>
                <a:cs typeface="Times New Roman" panose="02020603050405020304" pitchFamily="18" charset="0"/>
              </a:rPr>
              <a:t>	cur= s[top].node;   //after left subtree is </a:t>
            </a:r>
            <a:r>
              <a:rPr lang="en-US" altLang="en-US" sz="1600">
                <a:latin typeface="Times New Roman" panose="02020603050405020304" pitchFamily="18" charset="0"/>
                <a:cs typeface="Times New Roman" panose="02020603050405020304" pitchFamily="18" charset="0"/>
                <a:sym typeface="Wingdings" panose="05000000000000000000" pitchFamily="2" charset="2"/>
              </a:rPr>
              <a:t>traversed, move to right and  set its flag to -1 to 			//indicate  right subtree is traversed*/</a:t>
            </a:r>
          </a:p>
          <a:p>
            <a:pPr>
              <a:buFontTx/>
              <a:buNone/>
            </a:pPr>
            <a:r>
              <a:rPr lang="en-US" altLang="en-US" sz="1600">
                <a:latin typeface="Times New Roman" panose="02020603050405020304" pitchFamily="18" charset="0"/>
                <a:cs typeface="Times New Roman" panose="02020603050405020304" pitchFamily="18" charset="0"/>
              </a:rPr>
              <a:t>	cur=cur</a:t>
            </a:r>
            <a:r>
              <a:rPr lang="en-US" altLang="en-US" sz="1600">
                <a:latin typeface="Times New Roman" panose="02020603050405020304" pitchFamily="18" charset="0"/>
                <a:cs typeface="Times New Roman" panose="02020603050405020304" pitchFamily="18" charset="0"/>
                <a:sym typeface="Wingdings" panose="05000000000000000000" pitchFamily="2" charset="2"/>
              </a:rPr>
              <a:t>rlink;		   	</a:t>
            </a:r>
          </a:p>
          <a:p>
            <a:pPr>
              <a:buFontTx/>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	s[top].flag = -1;								</a:t>
            </a:r>
          </a:p>
          <a:p>
            <a:pPr>
              <a:buFontTx/>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a:t>
            </a:r>
          </a:p>
          <a:p>
            <a:pPr>
              <a:buFontTx/>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160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
            <a:ext cx="8382000" cy="6477000"/>
          </a:xfrm>
        </p:spPr>
        <p:txBody>
          <a:bodyPr rtlCol="0">
            <a:normAutofit lnSpcReduction="10000"/>
          </a:bodyPr>
          <a:lstStyle/>
          <a:p>
            <a:pPr fontAlgn="auto">
              <a:spcAft>
                <a:spcPts val="0"/>
              </a:spcAft>
              <a:buFont typeface="Arial" pitchFamily="34" charset="0"/>
              <a:buNone/>
              <a:defRPr/>
            </a:pPr>
            <a:r>
              <a:rPr lang="en-US" sz="2800" dirty="0">
                <a:latin typeface="Times New Roman" pitchFamily="18" charset="0"/>
                <a:cs typeface="Times New Roman" pitchFamily="18" charset="0"/>
              </a:rPr>
              <a:t>Ex:																																												</a:t>
            </a:r>
          </a:p>
          <a:p>
            <a:pPr fontAlgn="auto">
              <a:spcAft>
                <a:spcPts val="0"/>
              </a:spcAft>
              <a:buFont typeface="Arial" pitchFamily="34" charset="0"/>
              <a:buNone/>
              <a:defRPr/>
            </a:pPr>
            <a:r>
              <a:rPr lang="en-US" sz="2800" dirty="0">
                <a:latin typeface="Times New Roman" pitchFamily="18" charset="0"/>
                <a:cs typeface="Times New Roman" pitchFamily="18" charset="0"/>
              </a:rPr>
              <a:t>Initially cur =10;							</a:t>
            </a:r>
          </a:p>
          <a:p>
            <a:pPr marL="514350" indent="-514350" fontAlgn="auto">
              <a:lnSpc>
                <a:spcPts val="2700"/>
              </a:lnSpc>
              <a:spcAft>
                <a:spcPts val="0"/>
              </a:spcAft>
              <a:buFont typeface="Arial" pitchFamily="34" charset="0"/>
              <a:buAutoNum type="arabicPeriod"/>
              <a:defRPr/>
            </a:pPr>
            <a:r>
              <a:rPr lang="en-US" sz="2800" u="sng" dirty="0">
                <a:latin typeface="Times New Roman" pitchFamily="18" charset="0"/>
                <a:cs typeface="Times New Roman" pitchFamily="18" charset="0"/>
              </a:rPr>
              <a:t>After 1</a:t>
            </a:r>
            <a:r>
              <a:rPr lang="en-US" sz="2800" u="sng" baseline="30000" dirty="0">
                <a:latin typeface="Times New Roman" pitchFamily="18" charset="0"/>
                <a:cs typeface="Times New Roman" pitchFamily="18" charset="0"/>
              </a:rPr>
              <a:t>st</a:t>
            </a:r>
            <a:r>
              <a:rPr lang="en-US" sz="2800" u="sng" dirty="0">
                <a:latin typeface="Times New Roman" pitchFamily="18" charset="0"/>
                <a:cs typeface="Times New Roman" pitchFamily="18" charset="0"/>
              </a:rPr>
              <a:t> iteration of 1</a:t>
            </a:r>
            <a:r>
              <a:rPr lang="en-US" sz="2800" u="sng" baseline="30000" dirty="0">
                <a:latin typeface="Times New Roman" pitchFamily="18" charset="0"/>
                <a:cs typeface="Times New Roman" pitchFamily="18" charset="0"/>
              </a:rPr>
              <a:t>st</a:t>
            </a:r>
            <a:r>
              <a:rPr lang="en-US" sz="2800" u="sng" dirty="0">
                <a:latin typeface="Times New Roman" pitchFamily="18" charset="0"/>
                <a:cs typeface="Times New Roman" pitchFamily="18" charset="0"/>
              </a:rPr>
              <a:t> while loop</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Node 10 is pushed to stack &amp; its flag set to 1.</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a:t>
            </a:r>
            <a:r>
              <a:rPr lang="en-US" sz="2800" dirty="0">
                <a:latin typeface="Times New Roman" pitchFamily="18" charset="0"/>
                <a:cs typeface="Times New Roman" pitchFamily="18" charset="0"/>
              </a:rPr>
              <a:t>ur=20</a:t>
            </a:r>
          </a:p>
          <a:p>
            <a:pPr fontAlgn="auto">
              <a:lnSpc>
                <a:spcPts val="2700"/>
              </a:lnSpc>
              <a:spcAft>
                <a:spcPts val="0"/>
              </a:spcAft>
              <a:buFont typeface="Arial" pitchFamily="34" charset="0"/>
              <a:buNone/>
              <a:defRPr/>
            </a:pPr>
            <a:endParaRPr lang="en-US" sz="2800" u="sng" dirty="0">
              <a:latin typeface="Times New Roman" pitchFamily="18" charset="0"/>
              <a:cs typeface="Times New Roman" pitchFamily="18" charset="0"/>
            </a:endParaRPr>
          </a:p>
          <a:p>
            <a:pPr marL="514350" indent="-514350" fontAlgn="auto">
              <a:lnSpc>
                <a:spcPts val="2700"/>
              </a:lnSpc>
              <a:spcAft>
                <a:spcPts val="0"/>
              </a:spcAft>
              <a:buFont typeface="Arial" pitchFamily="34" charset="0"/>
              <a:buAutoNum type="arabicPeriod" startAt="2"/>
              <a:defRPr/>
            </a:pPr>
            <a:r>
              <a:rPr lang="en-US" sz="2800" u="sng" dirty="0">
                <a:latin typeface="Times New Roman" pitchFamily="18" charset="0"/>
                <a:cs typeface="Times New Roman" pitchFamily="18" charset="0"/>
              </a:rPr>
              <a:t>After 2</a:t>
            </a:r>
            <a:r>
              <a:rPr lang="en-US" sz="2800" u="sng" baseline="30000" dirty="0">
                <a:latin typeface="Times New Roman" pitchFamily="18" charset="0"/>
                <a:cs typeface="Times New Roman" pitchFamily="18" charset="0"/>
              </a:rPr>
              <a:t>nd</a:t>
            </a:r>
            <a:r>
              <a:rPr lang="en-US" sz="2800" u="sng" dirty="0">
                <a:latin typeface="Times New Roman" pitchFamily="18" charset="0"/>
                <a:cs typeface="Times New Roman" pitchFamily="18" charset="0"/>
              </a:rPr>
              <a:t>  iteration of 1</a:t>
            </a:r>
            <a:r>
              <a:rPr lang="en-US" sz="2800" u="sng" baseline="30000" dirty="0">
                <a:latin typeface="Times New Roman" pitchFamily="18" charset="0"/>
                <a:cs typeface="Times New Roman" pitchFamily="18" charset="0"/>
              </a:rPr>
              <a:t>st</a:t>
            </a:r>
            <a:r>
              <a:rPr lang="en-US" sz="2800" u="sng" dirty="0">
                <a:latin typeface="Times New Roman" pitchFamily="18" charset="0"/>
                <a:cs typeface="Times New Roman" pitchFamily="18" charset="0"/>
              </a:rPr>
              <a:t> while loop</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Node 20 is pushed to stack &amp; its flag set to 1</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a:t>
            </a:r>
            <a:r>
              <a:rPr lang="en-US" sz="2800" dirty="0">
                <a:latin typeface="Times New Roman" pitchFamily="18" charset="0"/>
                <a:cs typeface="Times New Roman" pitchFamily="18" charset="0"/>
              </a:rPr>
              <a:t>ur=5</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Oval 3"/>
          <p:cNvSpPr/>
          <p:nvPr/>
        </p:nvSpPr>
        <p:spPr>
          <a:xfrm>
            <a:off x="1066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40" name="TextBox 4"/>
          <p:cNvSpPr txBox="1">
            <a:spLocks noChangeArrowheads="1"/>
          </p:cNvSpPr>
          <p:nvPr/>
        </p:nvSpPr>
        <p:spPr bwMode="auto">
          <a:xfrm>
            <a:off x="1143000" y="10668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6" name="Oval 5"/>
          <p:cNvSpPr/>
          <p:nvPr/>
        </p:nvSpPr>
        <p:spPr>
          <a:xfrm>
            <a:off x="4572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42" name="TextBox 6"/>
          <p:cNvSpPr txBox="1">
            <a:spLocks noChangeArrowheads="1"/>
          </p:cNvSpPr>
          <p:nvPr/>
        </p:nvSpPr>
        <p:spPr bwMode="auto">
          <a:xfrm>
            <a:off x="609600" y="1752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5 </a:t>
            </a:r>
          </a:p>
        </p:txBody>
      </p:sp>
      <p:sp>
        <p:nvSpPr>
          <p:cNvPr id="8" name="Oval 7"/>
          <p:cNvSpPr/>
          <p:nvPr/>
        </p:nvSpPr>
        <p:spPr>
          <a:xfrm>
            <a:off x="16764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44" name="TextBox 8"/>
          <p:cNvSpPr txBox="1">
            <a:spLocks noChangeArrowheads="1"/>
          </p:cNvSpPr>
          <p:nvPr/>
        </p:nvSpPr>
        <p:spPr bwMode="auto">
          <a:xfrm>
            <a:off x="1752600" y="17526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30 </a:t>
            </a:r>
          </a:p>
        </p:txBody>
      </p:sp>
      <p:cxnSp>
        <p:nvCxnSpPr>
          <p:cNvPr id="10" name="Straight Connector 9"/>
          <p:cNvCxnSpPr>
            <a:stCxn id="4" idx="3"/>
          </p:cNvCxnSpPr>
          <p:nvPr/>
        </p:nvCxnSpPr>
        <p:spPr>
          <a:xfrm rot="5400000">
            <a:off x="887412" y="1408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533525" y="15113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76400" y="152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48" name="TextBox 12"/>
          <p:cNvSpPr txBox="1">
            <a:spLocks noChangeArrowheads="1"/>
          </p:cNvSpPr>
          <p:nvPr/>
        </p:nvSpPr>
        <p:spPr bwMode="auto">
          <a:xfrm>
            <a:off x="1676400" y="1524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14" name="Oval 13"/>
          <p:cNvSpPr/>
          <p:nvPr/>
        </p:nvSpPr>
        <p:spPr>
          <a:xfrm>
            <a:off x="2438400" y="10620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50" name="TextBox 14"/>
          <p:cNvSpPr txBox="1">
            <a:spLocks noChangeArrowheads="1"/>
          </p:cNvSpPr>
          <p:nvPr/>
        </p:nvSpPr>
        <p:spPr bwMode="auto">
          <a:xfrm>
            <a:off x="2590800" y="1062038"/>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40</a:t>
            </a:r>
            <a:r>
              <a:rPr lang="en-US" altLang="en-US">
                <a:latin typeface="Calibri" panose="020F0502020204030204" pitchFamily="34" charset="0"/>
              </a:rPr>
              <a:t> </a:t>
            </a:r>
          </a:p>
        </p:txBody>
      </p:sp>
      <p:cxnSp>
        <p:nvCxnSpPr>
          <p:cNvPr id="16" name="Straight Connector 15"/>
          <p:cNvCxnSpPr>
            <a:endCxn id="91140" idx="0"/>
          </p:cNvCxnSpPr>
          <p:nvPr/>
        </p:nvCxnSpPr>
        <p:spPr>
          <a:xfrm rot="5400000">
            <a:off x="1314450" y="6286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120900" y="5969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873875" y="2468563"/>
            <a:ext cx="1600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0" name="Straight Connector 19"/>
          <p:cNvCxnSpPr/>
          <p:nvPr/>
        </p:nvCxnSpPr>
        <p:spPr>
          <a:xfrm>
            <a:off x="6873875" y="292576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873875" y="330676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156" name="TextBox 27"/>
          <p:cNvSpPr txBox="1">
            <a:spLocks noChangeArrowheads="1"/>
          </p:cNvSpPr>
          <p:nvPr/>
        </p:nvSpPr>
        <p:spPr bwMode="auto">
          <a:xfrm>
            <a:off x="7102475" y="32877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cxnSp>
        <p:nvCxnSpPr>
          <p:cNvPr id="39" name="Straight Connector 38"/>
          <p:cNvCxnSpPr>
            <a:stCxn id="18" idx="0"/>
            <a:endCxn id="18" idx="2"/>
          </p:cNvCxnSpPr>
          <p:nvPr/>
        </p:nvCxnSpPr>
        <p:spPr>
          <a:xfrm rot="16200000" flipH="1">
            <a:off x="7063582" y="3078956"/>
            <a:ext cx="1220788"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986588" y="4316413"/>
            <a:ext cx="1600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41" name="Straight Connector 40"/>
          <p:cNvCxnSpPr/>
          <p:nvPr/>
        </p:nvCxnSpPr>
        <p:spPr>
          <a:xfrm>
            <a:off x="6986588" y="477361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986588" y="515461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161" name="TextBox 42"/>
          <p:cNvSpPr txBox="1">
            <a:spLocks noChangeArrowheads="1"/>
          </p:cNvSpPr>
          <p:nvPr/>
        </p:nvSpPr>
        <p:spPr bwMode="auto">
          <a:xfrm>
            <a:off x="7215188" y="513556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cxnSp>
        <p:nvCxnSpPr>
          <p:cNvPr id="44" name="Straight Connector 43"/>
          <p:cNvCxnSpPr>
            <a:stCxn id="40" idx="0"/>
            <a:endCxn id="40" idx="2"/>
          </p:cNvCxnSpPr>
          <p:nvPr/>
        </p:nvCxnSpPr>
        <p:spPr>
          <a:xfrm rot="16200000" flipH="1">
            <a:off x="7176294" y="4926806"/>
            <a:ext cx="1220788"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163" name="TextBox 44"/>
          <p:cNvSpPr txBox="1">
            <a:spLocks noChangeArrowheads="1"/>
          </p:cNvSpPr>
          <p:nvPr/>
        </p:nvSpPr>
        <p:spPr bwMode="auto">
          <a:xfrm>
            <a:off x="7788275" y="330676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91164" name="TextBox 45"/>
          <p:cNvSpPr txBox="1">
            <a:spLocks noChangeArrowheads="1"/>
          </p:cNvSpPr>
          <p:nvPr/>
        </p:nvSpPr>
        <p:spPr bwMode="auto">
          <a:xfrm>
            <a:off x="7900988" y="51387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91165" name="TextBox 46"/>
          <p:cNvSpPr txBox="1">
            <a:spLocks noChangeArrowheads="1"/>
          </p:cNvSpPr>
          <p:nvPr/>
        </p:nvSpPr>
        <p:spPr bwMode="auto">
          <a:xfrm>
            <a:off x="7215188" y="47577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91166" name="TextBox 47"/>
          <p:cNvSpPr txBox="1">
            <a:spLocks noChangeArrowheads="1"/>
          </p:cNvSpPr>
          <p:nvPr/>
        </p:nvSpPr>
        <p:spPr bwMode="auto">
          <a:xfrm>
            <a:off x="7900988" y="47577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Tree>
  </p:cSld>
  <p:clrMapOvr>
    <a:masterClrMapping/>
  </p:clrMapOvr>
  <p:transition spd="slow">
    <p:randomBar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Content Placeholder 2"/>
          <p:cNvSpPr>
            <a:spLocks noGrp="1"/>
          </p:cNvSpPr>
          <p:nvPr>
            <p:ph idx="1"/>
          </p:nvPr>
        </p:nvSpPr>
        <p:spPr bwMode="auto">
          <a:xfrm>
            <a:off x="736600" y="152400"/>
            <a:ext cx="8255000" cy="655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indent="-514350">
              <a:lnSpc>
                <a:spcPts val="2700"/>
              </a:lnSpc>
              <a:buFontTx/>
              <a:buAutoNum type="arabicPeriod" startAt="3"/>
            </a:pPr>
            <a:r>
              <a:rPr lang="en-US" altLang="en-US" sz="2800" u="sng">
                <a:latin typeface="Times New Roman" panose="02020603050405020304" pitchFamily="18" charset="0"/>
                <a:cs typeface="Times New Roman" panose="02020603050405020304" pitchFamily="18" charset="0"/>
              </a:rPr>
              <a:t>After 3</a:t>
            </a:r>
            <a:r>
              <a:rPr lang="en-US" altLang="en-US" sz="2800" u="sng" baseline="30000">
                <a:latin typeface="Times New Roman" panose="02020603050405020304" pitchFamily="18" charset="0"/>
                <a:cs typeface="Times New Roman" panose="02020603050405020304" pitchFamily="18" charset="0"/>
              </a:rPr>
              <a:t>rd</a:t>
            </a:r>
            <a:r>
              <a:rPr lang="en-US" altLang="en-US" sz="2800" u="sng">
                <a:latin typeface="Times New Roman" panose="02020603050405020304" pitchFamily="18" charset="0"/>
                <a:cs typeface="Times New Roman" panose="02020603050405020304" pitchFamily="18" charset="0"/>
              </a:rPr>
              <a:t>   iteration of 1</a:t>
            </a:r>
            <a:r>
              <a:rPr lang="en-US" altLang="en-US" sz="2800" u="sng" baseline="30000">
                <a:latin typeface="Times New Roman" panose="02020603050405020304" pitchFamily="18" charset="0"/>
                <a:cs typeface="Times New Roman" panose="02020603050405020304" pitchFamily="18" charset="0"/>
              </a:rPr>
              <a:t>st</a:t>
            </a:r>
            <a:r>
              <a:rPr lang="en-US" altLang="en-US" sz="2800" u="sng">
                <a:latin typeface="Times New Roman" panose="02020603050405020304" pitchFamily="18" charset="0"/>
                <a:cs typeface="Times New Roman" panose="02020603050405020304" pitchFamily="18" charset="0"/>
              </a:rPr>
              <a:t> while loop</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Node 5 is pushed to stack &amp; its flag set to 1.</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cur=cur</a:t>
            </a:r>
            <a:r>
              <a:rPr lang="en-US" altLang="en-US" sz="2800">
                <a:latin typeface="Times New Roman" panose="02020603050405020304" pitchFamily="18" charset="0"/>
                <a:cs typeface="Times New Roman" panose="02020603050405020304" pitchFamily="18" charset="0"/>
                <a:sym typeface="Wingdings" panose="05000000000000000000" pitchFamily="2" charset="2"/>
              </a:rPr>
              <a:t>lchild; i.e c</a:t>
            </a:r>
            <a:r>
              <a:rPr lang="en-US" altLang="en-US" sz="2800">
                <a:latin typeface="Times New Roman" panose="02020603050405020304" pitchFamily="18" charset="0"/>
                <a:cs typeface="Times New Roman" panose="02020603050405020304" pitchFamily="18" charset="0"/>
              </a:rPr>
              <a:t>ur=NULL</a:t>
            </a:r>
          </a:p>
          <a:p>
            <a:pPr marL="514350" indent="-514350">
              <a:lnSpc>
                <a:spcPts val="2700"/>
              </a:lnSpc>
              <a:buFontTx/>
              <a:buNone/>
            </a:pPr>
            <a:endParaRPr lang="en-US" altLang="en-US" sz="2800">
              <a:latin typeface="Times New Roman" panose="02020603050405020304" pitchFamily="18" charset="0"/>
              <a:cs typeface="Times New Roman" panose="02020603050405020304" pitchFamily="18" charset="0"/>
            </a:endParaRPr>
          </a:p>
          <a:p>
            <a:pPr marL="514350" indent="-514350">
              <a:lnSpc>
                <a:spcPts val="2700"/>
              </a:lnSpc>
              <a:buFontTx/>
              <a:buNone/>
            </a:pPr>
            <a:r>
              <a:rPr lang="en-US" altLang="en-US" sz="2800" u="sng">
                <a:latin typeface="Times New Roman" panose="02020603050405020304" pitchFamily="18" charset="0"/>
                <a:cs typeface="Times New Roman" panose="02020603050405020304" pitchFamily="18" charset="0"/>
              </a:rPr>
              <a:t>4. While loop terminates since cur==NULL</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Since s[top].flag!=-1, 2</a:t>
            </a:r>
            <a:r>
              <a:rPr lang="en-US" altLang="en-US" sz="2800" baseline="30000">
                <a:latin typeface="Times New Roman" panose="02020603050405020304" pitchFamily="18" charset="0"/>
                <a:cs typeface="Times New Roman" panose="02020603050405020304" pitchFamily="18" charset="0"/>
              </a:rPr>
              <a:t>nd</a:t>
            </a:r>
            <a:r>
              <a:rPr lang="en-US" altLang="en-US" sz="2800">
                <a:latin typeface="Times New Roman" panose="02020603050405020304" pitchFamily="18" charset="0"/>
                <a:cs typeface="Times New Roman" panose="02020603050405020304" pitchFamily="18" charset="0"/>
              </a:rPr>
              <a:t> while  not entered.  </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cur=s[top].node;  i.e cur=node 5;</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cur=cur</a:t>
            </a:r>
            <a:r>
              <a:rPr lang="en-US" altLang="en-US" sz="2800">
                <a:latin typeface="Times New Roman" panose="02020603050405020304" pitchFamily="18" charset="0"/>
                <a:cs typeface="Times New Roman" panose="02020603050405020304" pitchFamily="18" charset="0"/>
                <a:sym typeface="Wingdings" panose="05000000000000000000" pitchFamily="2" charset="2"/>
              </a:rPr>
              <a:t>rchild;   i.e cur=NULL;</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sym typeface="Wingdings" panose="05000000000000000000" pitchFamily="2" charset="2"/>
              </a:rPr>
              <a:t>s[top].flag =-1</a:t>
            </a:r>
            <a:endParaRPr lang="en-US" altLang="en-US" sz="2800">
              <a:latin typeface="Times New Roman" panose="02020603050405020304" pitchFamily="18" charset="0"/>
              <a:cs typeface="Times New Roman" panose="02020603050405020304" pitchFamily="18" charset="0"/>
            </a:endParaRPr>
          </a:p>
          <a:p>
            <a:pPr marL="514350" indent="-514350">
              <a:lnSpc>
                <a:spcPts val="2700"/>
              </a:lnSpc>
              <a:buFontTx/>
              <a:buNone/>
            </a:pPr>
            <a:endParaRPr lang="en-US" altLang="en-US" sz="2800">
              <a:latin typeface="Times New Roman" panose="02020603050405020304" pitchFamily="18" charset="0"/>
              <a:cs typeface="Times New Roman" panose="02020603050405020304" pitchFamily="18" charset="0"/>
              <a:sym typeface="Wingdings" panose="05000000000000000000" pitchFamily="2" charset="2"/>
            </a:endParaRPr>
          </a:p>
          <a:p>
            <a:pPr marL="514350" indent="-514350">
              <a:lnSpc>
                <a:spcPts val="2700"/>
              </a:lnSpc>
              <a:buFontTx/>
              <a:buAutoNum type="arabicPeriod" startAt="5"/>
            </a:pPr>
            <a:r>
              <a:rPr lang="en-US" altLang="en-US" sz="2800" u="sng">
                <a:latin typeface="Times New Roman" panose="02020603050405020304" pitchFamily="18" charset="0"/>
                <a:cs typeface="Times New Roman" panose="02020603050405020304" pitchFamily="18" charset="0"/>
                <a:sym typeface="Wingdings" panose="05000000000000000000" pitchFamily="2" charset="2"/>
              </a:rPr>
              <a:t>cur==NULL, 1</a:t>
            </a:r>
            <a:r>
              <a:rPr lang="en-US" altLang="en-US" sz="2800" u="sng" baseline="30000">
                <a:latin typeface="Times New Roman" panose="02020603050405020304" pitchFamily="18" charset="0"/>
                <a:cs typeface="Times New Roman" panose="02020603050405020304" pitchFamily="18" charset="0"/>
                <a:sym typeface="Wingdings" panose="05000000000000000000" pitchFamily="2" charset="2"/>
              </a:rPr>
              <a:t>st</a:t>
            </a:r>
            <a:r>
              <a:rPr lang="en-US" altLang="en-US" sz="2800" u="sng">
                <a:latin typeface="Times New Roman" panose="02020603050405020304" pitchFamily="18" charset="0"/>
                <a:cs typeface="Times New Roman" panose="02020603050405020304" pitchFamily="18" charset="0"/>
                <a:sym typeface="Wingdings" panose="05000000000000000000" pitchFamily="2" charset="2"/>
              </a:rPr>
              <a:t> while loop not entered</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sym typeface="Wingdings" panose="05000000000000000000" pitchFamily="2" charset="2"/>
              </a:rPr>
              <a:t>Since s.[top].flag&lt;0, 2</a:t>
            </a:r>
            <a:r>
              <a:rPr lang="en-US" altLang="en-US" sz="2800" baseline="30000">
                <a:latin typeface="Times New Roman" panose="02020603050405020304" pitchFamily="18" charset="0"/>
                <a:cs typeface="Times New Roman" panose="02020603050405020304" pitchFamily="18" charset="0"/>
                <a:sym typeface="Wingdings" panose="05000000000000000000" pitchFamily="2" charset="2"/>
              </a:rPr>
              <a:t>nd</a:t>
            </a:r>
            <a:r>
              <a:rPr lang="en-US" altLang="en-US" sz="2800">
                <a:latin typeface="Times New Roman" panose="02020603050405020304" pitchFamily="18" charset="0"/>
                <a:cs typeface="Times New Roman" panose="02020603050405020304" pitchFamily="18" charset="0"/>
                <a:sym typeface="Wingdings" panose="05000000000000000000" pitchFamily="2" charset="2"/>
              </a:rPr>
              <a:t> while is entered.</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cur=s[top].node;  i.e cur=node 5;</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Print 5</a:t>
            </a:r>
          </a:p>
          <a:p>
            <a:pPr marL="514350" indent="-514350">
              <a:lnSpc>
                <a:spcPts val="2700"/>
              </a:lnSpc>
              <a:buFontTx/>
              <a:buNone/>
            </a:pPr>
            <a:r>
              <a:rPr lang="en-US" altLang="en-US" sz="2800">
                <a:latin typeface="Times New Roman" panose="02020603050405020304" pitchFamily="18" charset="0"/>
                <a:cs typeface="Times New Roman" panose="02020603050405020304" pitchFamily="18" charset="0"/>
              </a:rPr>
              <a:t>Stack is not empty, continue;</a:t>
            </a:r>
          </a:p>
          <a:p>
            <a:pPr marL="514350" indent="-514350">
              <a:buFontTx/>
              <a:buNone/>
            </a:pPr>
            <a:endParaRPr lang="en-US" altLang="en-US" sz="2800">
              <a:latin typeface="Times New Roman" panose="02020603050405020304" pitchFamily="18" charset="0"/>
              <a:cs typeface="Times New Roman" panose="02020603050405020304" pitchFamily="18" charset="0"/>
            </a:endParaRPr>
          </a:p>
        </p:txBody>
      </p:sp>
      <p:sp>
        <p:nvSpPr>
          <p:cNvPr id="19" name="Rectangle 18"/>
          <p:cNvSpPr/>
          <p:nvPr/>
        </p:nvSpPr>
        <p:spPr>
          <a:xfrm>
            <a:off x="7162800" y="50260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0" name="Straight Connector 19"/>
          <p:cNvCxnSpPr/>
          <p:nvPr/>
        </p:nvCxnSpPr>
        <p:spPr>
          <a:xfrm>
            <a:off x="7162800" y="5483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162800" y="5864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190" name="TextBox 21"/>
          <p:cNvSpPr txBox="1">
            <a:spLocks noChangeArrowheads="1"/>
          </p:cNvSpPr>
          <p:nvPr/>
        </p:nvSpPr>
        <p:spPr bwMode="auto">
          <a:xfrm>
            <a:off x="7391400" y="584517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93191" name="TextBox 22"/>
          <p:cNvSpPr txBox="1">
            <a:spLocks noChangeArrowheads="1"/>
          </p:cNvSpPr>
          <p:nvPr/>
        </p:nvSpPr>
        <p:spPr bwMode="auto">
          <a:xfrm>
            <a:off x="8077200" y="58483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93192" name="TextBox 23"/>
          <p:cNvSpPr txBox="1">
            <a:spLocks noChangeArrowheads="1"/>
          </p:cNvSpPr>
          <p:nvPr/>
        </p:nvSpPr>
        <p:spPr bwMode="auto">
          <a:xfrm>
            <a:off x="7391400" y="54673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93193" name="TextBox 24"/>
          <p:cNvSpPr txBox="1">
            <a:spLocks noChangeArrowheads="1"/>
          </p:cNvSpPr>
          <p:nvPr/>
        </p:nvSpPr>
        <p:spPr bwMode="auto">
          <a:xfrm>
            <a:off x="8077200" y="54673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26" name="Rectangle 25"/>
          <p:cNvSpPr/>
          <p:nvPr/>
        </p:nvSpPr>
        <p:spPr>
          <a:xfrm>
            <a:off x="7412038" y="2366963"/>
            <a:ext cx="1600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7" name="Straight Connector 26"/>
          <p:cNvCxnSpPr/>
          <p:nvPr/>
        </p:nvCxnSpPr>
        <p:spPr>
          <a:xfrm>
            <a:off x="7412038" y="282416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412038" y="320516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197" name="TextBox 28"/>
          <p:cNvSpPr txBox="1">
            <a:spLocks noChangeArrowheads="1"/>
          </p:cNvSpPr>
          <p:nvPr/>
        </p:nvSpPr>
        <p:spPr bwMode="auto">
          <a:xfrm>
            <a:off x="7640638" y="320516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93198" name="TextBox 29"/>
          <p:cNvSpPr txBox="1">
            <a:spLocks noChangeArrowheads="1"/>
          </p:cNvSpPr>
          <p:nvPr/>
        </p:nvSpPr>
        <p:spPr bwMode="auto">
          <a:xfrm>
            <a:off x="8326438" y="3187700"/>
            <a:ext cx="5334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93199" name="TextBox 30"/>
          <p:cNvSpPr txBox="1">
            <a:spLocks noChangeArrowheads="1"/>
          </p:cNvSpPr>
          <p:nvPr/>
        </p:nvSpPr>
        <p:spPr bwMode="auto">
          <a:xfrm>
            <a:off x="7640638" y="2806700"/>
            <a:ext cx="5334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93200" name="TextBox 31"/>
          <p:cNvSpPr txBox="1">
            <a:spLocks noChangeArrowheads="1"/>
          </p:cNvSpPr>
          <p:nvPr/>
        </p:nvSpPr>
        <p:spPr bwMode="auto">
          <a:xfrm>
            <a:off x="8326438" y="2806700"/>
            <a:ext cx="5334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33" name="Rectangle 32"/>
          <p:cNvSpPr/>
          <p:nvPr/>
        </p:nvSpPr>
        <p:spPr>
          <a:xfrm>
            <a:off x="7505700" y="80963"/>
            <a:ext cx="1600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4" name="Straight Connector 33"/>
          <p:cNvCxnSpPr/>
          <p:nvPr/>
        </p:nvCxnSpPr>
        <p:spPr>
          <a:xfrm>
            <a:off x="7505700" y="53816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505700" y="91916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204" name="TextBox 35"/>
          <p:cNvSpPr txBox="1">
            <a:spLocks noChangeArrowheads="1"/>
          </p:cNvSpPr>
          <p:nvPr/>
        </p:nvSpPr>
        <p:spPr bwMode="auto">
          <a:xfrm>
            <a:off x="7734300" y="9001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93205" name="TextBox 36"/>
          <p:cNvSpPr txBox="1">
            <a:spLocks noChangeArrowheads="1"/>
          </p:cNvSpPr>
          <p:nvPr/>
        </p:nvSpPr>
        <p:spPr bwMode="auto">
          <a:xfrm>
            <a:off x="8420100" y="901700"/>
            <a:ext cx="5334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93206" name="TextBox 37"/>
          <p:cNvSpPr txBox="1">
            <a:spLocks noChangeArrowheads="1"/>
          </p:cNvSpPr>
          <p:nvPr/>
        </p:nvSpPr>
        <p:spPr bwMode="auto">
          <a:xfrm>
            <a:off x="7734300" y="520700"/>
            <a:ext cx="5334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93207" name="TextBox 38"/>
          <p:cNvSpPr txBox="1">
            <a:spLocks noChangeArrowheads="1"/>
          </p:cNvSpPr>
          <p:nvPr/>
        </p:nvSpPr>
        <p:spPr bwMode="auto">
          <a:xfrm>
            <a:off x="8420100" y="520700"/>
            <a:ext cx="5334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cxnSp>
        <p:nvCxnSpPr>
          <p:cNvPr id="40" name="Straight Connector 39"/>
          <p:cNvCxnSpPr/>
          <p:nvPr/>
        </p:nvCxnSpPr>
        <p:spPr>
          <a:xfrm rot="16200000" flipH="1">
            <a:off x="7656513" y="688975"/>
            <a:ext cx="12207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7562850" y="2974975"/>
            <a:ext cx="122078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7313613" y="563721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211" name="TextBox 42"/>
          <p:cNvSpPr txBox="1">
            <a:spLocks noChangeArrowheads="1"/>
          </p:cNvSpPr>
          <p:nvPr/>
        </p:nvSpPr>
        <p:spPr bwMode="auto">
          <a:xfrm>
            <a:off x="7734300" y="619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5</a:t>
            </a:r>
            <a:r>
              <a:rPr lang="en-US" altLang="en-US">
                <a:latin typeface="Calibri" panose="020F0502020204030204" pitchFamily="34" charset="0"/>
              </a:rPr>
              <a:t> </a:t>
            </a:r>
          </a:p>
        </p:txBody>
      </p:sp>
      <p:sp>
        <p:nvSpPr>
          <p:cNvPr id="93212" name="TextBox 43"/>
          <p:cNvSpPr txBox="1">
            <a:spLocks noChangeArrowheads="1"/>
          </p:cNvSpPr>
          <p:nvPr/>
        </p:nvSpPr>
        <p:spPr bwMode="auto">
          <a:xfrm>
            <a:off x="8420100" y="619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93213" name="TextBox 44"/>
          <p:cNvSpPr txBox="1">
            <a:spLocks noChangeArrowheads="1"/>
          </p:cNvSpPr>
          <p:nvPr/>
        </p:nvSpPr>
        <p:spPr bwMode="auto">
          <a:xfrm>
            <a:off x="7640638" y="23479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5</a:t>
            </a:r>
            <a:r>
              <a:rPr lang="en-US" altLang="en-US">
                <a:latin typeface="Calibri" panose="020F0502020204030204" pitchFamily="34" charset="0"/>
              </a:rPr>
              <a:t> </a:t>
            </a:r>
          </a:p>
        </p:txBody>
      </p:sp>
      <p:sp>
        <p:nvSpPr>
          <p:cNvPr id="93214" name="TextBox 45"/>
          <p:cNvSpPr txBox="1">
            <a:spLocks noChangeArrowheads="1"/>
          </p:cNvSpPr>
          <p:nvPr/>
        </p:nvSpPr>
        <p:spPr bwMode="auto">
          <a:xfrm>
            <a:off x="8326438" y="23479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Tree>
  </p:cSld>
  <p:clrMapOvr>
    <a:masterClrMapping/>
  </p:clrMapOvr>
  <p:transition spd="slow">
    <p:randomBar dir="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338" y="152400"/>
            <a:ext cx="8323262" cy="6553200"/>
          </a:xfrm>
        </p:spPr>
        <p:txBody>
          <a:bodyPr rtlCol="0">
            <a:normAutofit/>
          </a:bodyPr>
          <a:lstStyle/>
          <a:p>
            <a:pPr fontAlgn="auto">
              <a:spcAft>
                <a:spcPts val="0"/>
              </a:spcAft>
              <a:buFont typeface="Arial" pitchFamily="34" charset="0"/>
              <a:buNone/>
              <a:defRPr/>
            </a:pPr>
            <a:r>
              <a:rPr lang="en-US" sz="2800" u="sng" dirty="0">
                <a:latin typeface="Times New Roman" pitchFamily="18" charset="0"/>
                <a:cs typeface="Times New Roman" pitchFamily="18" charset="0"/>
              </a:rPr>
              <a:t>6. s[top].flag!=-1, 2</a:t>
            </a:r>
            <a:r>
              <a:rPr lang="en-US" sz="2800" u="sng" baseline="30000" dirty="0">
                <a:latin typeface="Times New Roman" pitchFamily="18" charset="0"/>
                <a:cs typeface="Times New Roman" pitchFamily="18" charset="0"/>
              </a:rPr>
              <a:t>nd</a:t>
            </a:r>
            <a:r>
              <a:rPr lang="en-US" sz="2800" u="sng" dirty="0">
                <a:latin typeface="Times New Roman" pitchFamily="18" charset="0"/>
                <a:cs typeface="Times New Roman" pitchFamily="18" charset="0"/>
              </a:rPr>
              <a:t> While loop is exited</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cur=s[top].node;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cur=20;</a:t>
            </a:r>
            <a:endParaRPr lang="en-US" sz="2800" dirty="0">
              <a:latin typeface="Times New Roman" pitchFamily="18" charset="0"/>
              <a:cs typeface="Times New Roman" pitchFamily="18" charset="0"/>
              <a:sym typeface="Wingdings" pitchFamily="2" charset="2"/>
            </a:endParaRP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cur=</a:t>
            </a:r>
            <a:r>
              <a:rPr lang="en-US" sz="2800" dirty="0" err="1">
                <a:latin typeface="Times New Roman" pitchFamily="18" charset="0"/>
                <a:cs typeface="Times New Roman" pitchFamily="18" charset="0"/>
                <a:sym typeface="Wingdings" pitchFamily="2" charset="2"/>
              </a:rPr>
              <a:t>currchild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cur=30;</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s[top].flag =-1</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a:p>
            <a:pPr fontAlgn="auto">
              <a:spcAft>
                <a:spcPts val="0"/>
              </a:spcAft>
              <a:buFont typeface="Arial" pitchFamily="34" charset="0"/>
              <a:buNone/>
              <a:defRPr/>
            </a:pPr>
            <a:r>
              <a:rPr lang="en-US" sz="2800" u="sng" dirty="0">
                <a:latin typeface="Times New Roman" pitchFamily="18" charset="0"/>
                <a:cs typeface="Times New Roman" pitchFamily="18" charset="0"/>
              </a:rPr>
              <a:t>7. 1</a:t>
            </a:r>
            <a:r>
              <a:rPr lang="en-US" sz="2800" u="sng" baseline="30000" dirty="0">
                <a:latin typeface="Times New Roman" pitchFamily="18" charset="0"/>
                <a:cs typeface="Times New Roman" pitchFamily="18" charset="0"/>
              </a:rPr>
              <a:t>st</a:t>
            </a:r>
            <a:r>
              <a:rPr lang="en-US" sz="2800" u="sng" dirty="0">
                <a:latin typeface="Times New Roman" pitchFamily="18" charset="0"/>
                <a:cs typeface="Times New Roman" pitchFamily="18" charset="0"/>
              </a:rPr>
              <a:t> while is entered</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Node 30 is pushed to stack &amp; its flag set to 1.</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a:t>
            </a:r>
            <a:r>
              <a:rPr lang="en-US" sz="2800" dirty="0">
                <a:latin typeface="Times New Roman" pitchFamily="18" charset="0"/>
                <a:cs typeface="Times New Roman" pitchFamily="18" charset="0"/>
              </a:rPr>
              <a:t>ur=NULL</a:t>
            </a:r>
          </a:p>
          <a:p>
            <a:pPr marL="514350" indent="-514350"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AutoNum type="arabicPeriod" startAt="8"/>
              <a:defRPr/>
            </a:pPr>
            <a:r>
              <a:rPr lang="en-US" sz="2800" u="sng" dirty="0">
                <a:latin typeface="Times New Roman" pitchFamily="18" charset="0"/>
                <a:cs typeface="Times New Roman" pitchFamily="18" charset="0"/>
                <a:sym typeface="Wingdings" pitchFamily="2" charset="2"/>
              </a:rPr>
              <a:t>cur==NULL, 1</a:t>
            </a:r>
            <a:r>
              <a:rPr lang="en-US" sz="2800" u="sng" baseline="30000" dirty="0">
                <a:latin typeface="Times New Roman" pitchFamily="18" charset="0"/>
                <a:cs typeface="Times New Roman" pitchFamily="18" charset="0"/>
                <a:sym typeface="Wingdings" pitchFamily="2" charset="2"/>
              </a:rPr>
              <a:t>st</a:t>
            </a:r>
            <a:r>
              <a:rPr lang="en-US" sz="2800" u="sng" dirty="0">
                <a:latin typeface="Times New Roman" pitchFamily="18" charset="0"/>
                <a:cs typeface="Times New Roman" pitchFamily="18" charset="0"/>
                <a:sym typeface="Wingdings" pitchFamily="2" charset="2"/>
              </a:rPr>
              <a:t> while loop exits</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Since s[top]!=-1, 2</a:t>
            </a:r>
            <a:r>
              <a:rPr lang="en-US" sz="2800" baseline="30000" dirty="0">
                <a:latin typeface="Times New Roman" pitchFamily="18" charset="0"/>
                <a:cs typeface="Times New Roman" pitchFamily="18" charset="0"/>
                <a:sym typeface="Wingdings" pitchFamily="2" charset="2"/>
              </a:rPr>
              <a:t>nd</a:t>
            </a:r>
            <a:r>
              <a:rPr lang="en-US" sz="2800" dirty="0">
                <a:latin typeface="Times New Roman" pitchFamily="18" charset="0"/>
                <a:cs typeface="Times New Roman" pitchFamily="18" charset="0"/>
                <a:sym typeface="Wingdings" pitchFamily="2" charset="2"/>
              </a:rPr>
              <a:t> while not entered.</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cur=s[top].node;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cur=30;</a:t>
            </a:r>
          </a:p>
          <a:p>
            <a:pPr fontAlgn="auto">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cur=NULL;</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s[top].flag =-1</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17" name="Rectangle 16"/>
          <p:cNvSpPr/>
          <p:nvPr/>
        </p:nvSpPr>
        <p:spPr>
          <a:xfrm>
            <a:off x="7239000" y="50260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8" name="Straight Connector 17"/>
          <p:cNvCxnSpPr/>
          <p:nvPr/>
        </p:nvCxnSpPr>
        <p:spPr>
          <a:xfrm>
            <a:off x="7239000" y="5483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239000" y="5864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238" name="TextBox 19"/>
          <p:cNvSpPr txBox="1">
            <a:spLocks noChangeArrowheads="1"/>
          </p:cNvSpPr>
          <p:nvPr/>
        </p:nvSpPr>
        <p:spPr bwMode="auto">
          <a:xfrm>
            <a:off x="7467600" y="584517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95239" name="TextBox 20"/>
          <p:cNvSpPr txBox="1">
            <a:spLocks noChangeArrowheads="1"/>
          </p:cNvSpPr>
          <p:nvPr/>
        </p:nvSpPr>
        <p:spPr bwMode="auto">
          <a:xfrm>
            <a:off x="8153400" y="58483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95240" name="TextBox 21"/>
          <p:cNvSpPr txBox="1">
            <a:spLocks noChangeArrowheads="1"/>
          </p:cNvSpPr>
          <p:nvPr/>
        </p:nvSpPr>
        <p:spPr bwMode="auto">
          <a:xfrm>
            <a:off x="7467600" y="54673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cxnSp>
        <p:nvCxnSpPr>
          <p:cNvPr id="24" name="Straight Connector 23"/>
          <p:cNvCxnSpPr/>
          <p:nvPr/>
        </p:nvCxnSpPr>
        <p:spPr>
          <a:xfrm rot="16200000" flipH="1">
            <a:off x="7389813" y="563721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239000" y="25876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6" name="Straight Connector 25"/>
          <p:cNvCxnSpPr/>
          <p:nvPr/>
        </p:nvCxnSpPr>
        <p:spPr>
          <a:xfrm>
            <a:off x="7239000" y="30448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239000" y="34258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245" name="TextBox 27"/>
          <p:cNvSpPr txBox="1">
            <a:spLocks noChangeArrowheads="1"/>
          </p:cNvSpPr>
          <p:nvPr/>
        </p:nvSpPr>
        <p:spPr bwMode="auto">
          <a:xfrm>
            <a:off x="7467600" y="340677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95246" name="TextBox 28"/>
          <p:cNvSpPr txBox="1">
            <a:spLocks noChangeArrowheads="1"/>
          </p:cNvSpPr>
          <p:nvPr/>
        </p:nvSpPr>
        <p:spPr bwMode="auto">
          <a:xfrm>
            <a:off x="8153400" y="34099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95247" name="TextBox 29"/>
          <p:cNvSpPr txBox="1">
            <a:spLocks noChangeArrowheads="1"/>
          </p:cNvSpPr>
          <p:nvPr/>
        </p:nvSpPr>
        <p:spPr bwMode="auto">
          <a:xfrm>
            <a:off x="7467600" y="30289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95248" name="TextBox 30"/>
          <p:cNvSpPr txBox="1">
            <a:spLocks noChangeArrowheads="1"/>
          </p:cNvSpPr>
          <p:nvPr/>
        </p:nvSpPr>
        <p:spPr bwMode="auto">
          <a:xfrm>
            <a:off x="8153400" y="30289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cxnSp>
        <p:nvCxnSpPr>
          <p:cNvPr id="32" name="Straight Connector 31"/>
          <p:cNvCxnSpPr/>
          <p:nvPr/>
        </p:nvCxnSpPr>
        <p:spPr>
          <a:xfrm rot="16200000" flipH="1">
            <a:off x="7389813" y="319881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239000" y="2286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4" name="Straight Connector 33"/>
          <p:cNvCxnSpPr/>
          <p:nvPr/>
        </p:nvCxnSpPr>
        <p:spPr>
          <a:xfrm>
            <a:off x="7239000" y="685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239000" y="1066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253" name="TextBox 35"/>
          <p:cNvSpPr txBox="1">
            <a:spLocks noChangeArrowheads="1"/>
          </p:cNvSpPr>
          <p:nvPr/>
        </p:nvSpPr>
        <p:spPr bwMode="auto">
          <a:xfrm>
            <a:off x="7467600" y="10477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95254" name="TextBox 36"/>
          <p:cNvSpPr txBox="1">
            <a:spLocks noChangeArrowheads="1"/>
          </p:cNvSpPr>
          <p:nvPr/>
        </p:nvSpPr>
        <p:spPr bwMode="auto">
          <a:xfrm>
            <a:off x="8153400" y="1049338"/>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95255" name="TextBox 37"/>
          <p:cNvSpPr txBox="1">
            <a:spLocks noChangeArrowheads="1"/>
          </p:cNvSpPr>
          <p:nvPr/>
        </p:nvSpPr>
        <p:spPr bwMode="auto">
          <a:xfrm>
            <a:off x="7467600" y="668338"/>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95256" name="TextBox 38"/>
          <p:cNvSpPr txBox="1">
            <a:spLocks noChangeArrowheads="1"/>
          </p:cNvSpPr>
          <p:nvPr/>
        </p:nvSpPr>
        <p:spPr bwMode="auto">
          <a:xfrm>
            <a:off x="8077200" y="668338"/>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cxnSp>
        <p:nvCxnSpPr>
          <p:cNvPr id="40" name="Straight Connector 39"/>
          <p:cNvCxnSpPr/>
          <p:nvPr/>
        </p:nvCxnSpPr>
        <p:spPr>
          <a:xfrm rot="16200000" flipH="1">
            <a:off x="7389813" y="839788"/>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258" name="TextBox 40"/>
          <p:cNvSpPr txBox="1">
            <a:spLocks noChangeArrowheads="1"/>
          </p:cNvSpPr>
          <p:nvPr/>
        </p:nvSpPr>
        <p:spPr bwMode="auto">
          <a:xfrm>
            <a:off x="7467600" y="25908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30</a:t>
            </a:r>
            <a:r>
              <a:rPr lang="en-US" altLang="en-US">
                <a:latin typeface="Calibri" panose="020F0502020204030204" pitchFamily="34" charset="0"/>
              </a:rPr>
              <a:t> </a:t>
            </a:r>
          </a:p>
        </p:txBody>
      </p:sp>
      <p:sp>
        <p:nvSpPr>
          <p:cNvPr id="95259" name="TextBox 41"/>
          <p:cNvSpPr txBox="1">
            <a:spLocks noChangeArrowheads="1"/>
          </p:cNvSpPr>
          <p:nvPr/>
        </p:nvSpPr>
        <p:spPr bwMode="auto">
          <a:xfrm>
            <a:off x="8153400" y="25908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95260" name="TextBox 42"/>
          <p:cNvSpPr txBox="1">
            <a:spLocks noChangeArrowheads="1"/>
          </p:cNvSpPr>
          <p:nvPr/>
        </p:nvSpPr>
        <p:spPr bwMode="auto">
          <a:xfrm>
            <a:off x="7467600" y="50101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30</a:t>
            </a:r>
            <a:r>
              <a:rPr lang="en-US" altLang="en-US">
                <a:latin typeface="Calibri" panose="020F0502020204030204" pitchFamily="34" charset="0"/>
              </a:rPr>
              <a:t> </a:t>
            </a:r>
          </a:p>
        </p:txBody>
      </p:sp>
      <p:sp>
        <p:nvSpPr>
          <p:cNvPr id="95261" name="TextBox 43"/>
          <p:cNvSpPr txBox="1">
            <a:spLocks noChangeArrowheads="1"/>
          </p:cNvSpPr>
          <p:nvPr/>
        </p:nvSpPr>
        <p:spPr bwMode="auto">
          <a:xfrm>
            <a:off x="8153400" y="50101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95262" name="TextBox 44"/>
          <p:cNvSpPr txBox="1">
            <a:spLocks noChangeArrowheads="1"/>
          </p:cNvSpPr>
          <p:nvPr/>
        </p:nvSpPr>
        <p:spPr bwMode="auto">
          <a:xfrm>
            <a:off x="8153400" y="54673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Tree>
  </p:cSld>
  <p:clrMapOvr>
    <a:masterClrMapping/>
  </p:clrMapOvr>
  <p:transition spd="slow">
    <p:randomBar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152400"/>
            <a:ext cx="8220075" cy="6477000"/>
          </a:xfrm>
        </p:spPr>
        <p:txBody>
          <a:bodyPr rtlCol="0">
            <a:normAutofit/>
          </a:bodyPr>
          <a:lstStyle/>
          <a:p>
            <a:pPr marL="514350" indent="-514350" fontAlgn="auto">
              <a:lnSpc>
                <a:spcPts val="2700"/>
              </a:lnSpc>
              <a:spcAft>
                <a:spcPts val="0"/>
              </a:spcAft>
              <a:buFont typeface="Arial" pitchFamily="34" charset="0"/>
              <a:buNone/>
              <a:defRPr/>
            </a:pPr>
            <a:r>
              <a:rPr lang="en-US" sz="2800" u="sng" dirty="0">
                <a:latin typeface="Times New Roman" pitchFamily="18" charset="0"/>
                <a:cs typeface="Times New Roman" pitchFamily="18" charset="0"/>
              </a:rPr>
              <a:t>9. </a:t>
            </a:r>
            <a:r>
              <a:rPr lang="en-US" sz="2800" u="sng" dirty="0">
                <a:latin typeface="Times New Roman" pitchFamily="18" charset="0"/>
                <a:cs typeface="Times New Roman" pitchFamily="18" charset="0"/>
                <a:sym typeface="Wingdings" pitchFamily="2" charset="2"/>
              </a:rPr>
              <a:t>cur==NULL, 1</a:t>
            </a:r>
            <a:r>
              <a:rPr lang="en-US" sz="2800" u="sng" baseline="30000" dirty="0">
                <a:latin typeface="Times New Roman" pitchFamily="18" charset="0"/>
                <a:cs typeface="Times New Roman" pitchFamily="18" charset="0"/>
                <a:sym typeface="Wingdings" pitchFamily="2" charset="2"/>
              </a:rPr>
              <a:t>st</a:t>
            </a:r>
            <a:r>
              <a:rPr lang="en-US" sz="2800" u="sng" dirty="0">
                <a:latin typeface="Times New Roman" pitchFamily="18" charset="0"/>
                <a:cs typeface="Times New Roman" pitchFamily="18" charset="0"/>
                <a:sym typeface="Wingdings" pitchFamily="2" charset="2"/>
              </a:rPr>
              <a:t> while loop not entered</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Since s.[top].flag&lt;0, 2</a:t>
            </a:r>
            <a:r>
              <a:rPr lang="en-US" sz="2800" baseline="30000" dirty="0">
                <a:latin typeface="Times New Roman" pitchFamily="18" charset="0"/>
                <a:cs typeface="Times New Roman" pitchFamily="18" charset="0"/>
                <a:sym typeface="Wingdings" pitchFamily="2" charset="2"/>
              </a:rPr>
              <a:t>nd</a:t>
            </a:r>
            <a:r>
              <a:rPr lang="en-US" sz="2800" dirty="0">
                <a:latin typeface="Times New Roman" pitchFamily="18" charset="0"/>
                <a:cs typeface="Times New Roman" pitchFamily="18" charset="0"/>
                <a:sym typeface="Wingdings" pitchFamily="2" charset="2"/>
              </a:rPr>
              <a:t> while is entered.</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cur=s[top].node;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cur=node 30;</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Print 30</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Stack is not empty, continue;</a:t>
            </a:r>
          </a:p>
          <a:p>
            <a:pPr fontAlgn="auto">
              <a:spcAft>
                <a:spcPts val="0"/>
              </a:spcAft>
              <a:buFont typeface="Arial" pitchFamily="34" charset="0"/>
              <a:buNone/>
              <a:defRPr/>
            </a:pPr>
            <a:r>
              <a:rPr lang="en-US" sz="2800" u="sng" dirty="0">
                <a:latin typeface="Times New Roman" pitchFamily="18" charset="0"/>
                <a:cs typeface="Times New Roman" pitchFamily="18" charset="0"/>
              </a:rPr>
              <a:t>10. s[top].flag&lt;0, 2</a:t>
            </a:r>
            <a:r>
              <a:rPr lang="en-US" sz="2800" u="sng" baseline="30000" dirty="0">
                <a:latin typeface="Times New Roman" pitchFamily="18" charset="0"/>
                <a:cs typeface="Times New Roman" pitchFamily="18" charset="0"/>
              </a:rPr>
              <a:t>nd</a:t>
            </a:r>
            <a:r>
              <a:rPr lang="en-US" sz="2800" u="sng" dirty="0">
                <a:latin typeface="Times New Roman" pitchFamily="18" charset="0"/>
                <a:cs typeface="Times New Roman" pitchFamily="18" charset="0"/>
              </a:rPr>
              <a:t> While loop continues </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cur=s[top].node;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cur=node 20;</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Print 20</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Stack is not empty, continue;</a:t>
            </a:r>
          </a:p>
          <a:p>
            <a:pPr marL="514350" indent="-514350"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u="sng" dirty="0">
                <a:latin typeface="Times New Roman" pitchFamily="18" charset="0"/>
                <a:cs typeface="Times New Roman" pitchFamily="18" charset="0"/>
                <a:sym typeface="Wingdings" pitchFamily="2" charset="2"/>
              </a:rPr>
              <a:t>11. </a:t>
            </a:r>
            <a:r>
              <a:rPr lang="en-US" sz="2800" u="sng" dirty="0">
                <a:latin typeface="Times New Roman" pitchFamily="18" charset="0"/>
                <a:cs typeface="Times New Roman" pitchFamily="18" charset="0"/>
              </a:rPr>
              <a:t>s[top].flag!=-1, 2</a:t>
            </a:r>
            <a:r>
              <a:rPr lang="en-US" sz="2800" u="sng" baseline="30000" dirty="0">
                <a:latin typeface="Times New Roman" pitchFamily="18" charset="0"/>
                <a:cs typeface="Times New Roman" pitchFamily="18" charset="0"/>
              </a:rPr>
              <a:t>nd</a:t>
            </a:r>
            <a:r>
              <a:rPr lang="en-US" sz="2800" u="sng" dirty="0">
                <a:latin typeface="Times New Roman" pitchFamily="18" charset="0"/>
                <a:cs typeface="Times New Roman" pitchFamily="18" charset="0"/>
              </a:rPr>
              <a:t> While loop is exited</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cur=s[top].node;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cur=10;</a:t>
            </a:r>
            <a:endParaRPr lang="en-US" sz="2800" dirty="0">
              <a:latin typeface="Times New Roman" pitchFamily="18" charset="0"/>
              <a:cs typeface="Times New Roman" pitchFamily="18" charset="0"/>
              <a:sym typeface="Wingdings" pitchFamily="2" charset="2"/>
            </a:endParaRP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cur=</a:t>
            </a:r>
            <a:r>
              <a:rPr lang="en-US" sz="2800" dirty="0" err="1">
                <a:latin typeface="Times New Roman" pitchFamily="18" charset="0"/>
                <a:cs typeface="Times New Roman" pitchFamily="18" charset="0"/>
                <a:sym typeface="Wingdings" pitchFamily="2" charset="2"/>
              </a:rPr>
              <a:t>currchild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cur=40;</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s[top].flag =-1</a:t>
            </a:r>
          </a:p>
          <a:p>
            <a:pPr marL="514350" indent="-514350"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sym typeface="Wingdings" pitchFamily="2" charset="2"/>
            </a:endParaRP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17" name="Rectangle 16"/>
          <p:cNvSpPr/>
          <p:nvPr/>
        </p:nvSpPr>
        <p:spPr>
          <a:xfrm>
            <a:off x="7239000" y="246063"/>
            <a:ext cx="1600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8" name="Straight Connector 17"/>
          <p:cNvCxnSpPr/>
          <p:nvPr/>
        </p:nvCxnSpPr>
        <p:spPr>
          <a:xfrm>
            <a:off x="7239000" y="70326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239000" y="108426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286" name="TextBox 19"/>
          <p:cNvSpPr txBox="1">
            <a:spLocks noChangeArrowheads="1"/>
          </p:cNvSpPr>
          <p:nvPr/>
        </p:nvSpPr>
        <p:spPr bwMode="auto">
          <a:xfrm>
            <a:off x="7467600" y="1063625"/>
            <a:ext cx="5334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97287" name="TextBox 20"/>
          <p:cNvSpPr txBox="1">
            <a:spLocks noChangeArrowheads="1"/>
          </p:cNvSpPr>
          <p:nvPr/>
        </p:nvSpPr>
        <p:spPr bwMode="auto">
          <a:xfrm>
            <a:off x="8153400" y="10668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sp>
        <p:nvSpPr>
          <p:cNvPr id="97288" name="TextBox 21"/>
          <p:cNvSpPr txBox="1">
            <a:spLocks noChangeArrowheads="1"/>
          </p:cNvSpPr>
          <p:nvPr/>
        </p:nvSpPr>
        <p:spPr bwMode="auto">
          <a:xfrm>
            <a:off x="7467600" y="6858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97289" name="TextBox 22"/>
          <p:cNvSpPr txBox="1">
            <a:spLocks noChangeArrowheads="1"/>
          </p:cNvSpPr>
          <p:nvPr/>
        </p:nvSpPr>
        <p:spPr bwMode="auto">
          <a:xfrm>
            <a:off x="8153400" y="6858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cxnSp>
        <p:nvCxnSpPr>
          <p:cNvPr id="24" name="Straight Connector 23"/>
          <p:cNvCxnSpPr/>
          <p:nvPr/>
        </p:nvCxnSpPr>
        <p:spPr>
          <a:xfrm rot="16200000" flipH="1">
            <a:off x="7389813" y="85566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239000" y="29686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7239000" y="34258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239000" y="38068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294" name="TextBox 15"/>
          <p:cNvSpPr txBox="1">
            <a:spLocks noChangeArrowheads="1"/>
          </p:cNvSpPr>
          <p:nvPr/>
        </p:nvSpPr>
        <p:spPr bwMode="auto">
          <a:xfrm>
            <a:off x="7467600" y="378777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97295" name="TextBox 26"/>
          <p:cNvSpPr txBox="1">
            <a:spLocks noChangeArrowheads="1"/>
          </p:cNvSpPr>
          <p:nvPr/>
        </p:nvSpPr>
        <p:spPr bwMode="auto">
          <a:xfrm>
            <a:off x="8153400" y="37909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cxnSp>
        <p:nvCxnSpPr>
          <p:cNvPr id="28" name="Straight Connector 27"/>
          <p:cNvCxnSpPr/>
          <p:nvPr/>
        </p:nvCxnSpPr>
        <p:spPr>
          <a:xfrm rot="16200000" flipH="1">
            <a:off x="7391400" y="3579813"/>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239000" y="49498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0" name="Straight Connector 29"/>
          <p:cNvCxnSpPr/>
          <p:nvPr/>
        </p:nvCxnSpPr>
        <p:spPr>
          <a:xfrm>
            <a:off x="7239000" y="54070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239000" y="57880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300" name="TextBox 31"/>
          <p:cNvSpPr txBox="1">
            <a:spLocks noChangeArrowheads="1"/>
          </p:cNvSpPr>
          <p:nvPr/>
        </p:nvSpPr>
        <p:spPr bwMode="auto">
          <a:xfrm>
            <a:off x="7467600" y="576897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97301" name="TextBox 32"/>
          <p:cNvSpPr txBox="1">
            <a:spLocks noChangeArrowheads="1"/>
          </p:cNvSpPr>
          <p:nvPr/>
        </p:nvSpPr>
        <p:spPr bwMode="auto">
          <a:xfrm>
            <a:off x="8153400" y="57721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cxnSp>
        <p:nvCxnSpPr>
          <p:cNvPr id="34" name="Straight Connector 33"/>
          <p:cNvCxnSpPr/>
          <p:nvPr/>
        </p:nvCxnSpPr>
        <p:spPr>
          <a:xfrm rot="16200000" flipH="1">
            <a:off x="7391400" y="5561013"/>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888" y="152400"/>
            <a:ext cx="8240712" cy="6553200"/>
          </a:xfrm>
        </p:spPr>
        <p:txBody>
          <a:bodyPr rtlCol="0">
            <a:normAutofit fontScale="92500" lnSpcReduction="10000"/>
          </a:bodyPr>
          <a:lstStyle/>
          <a:p>
            <a:pPr fontAlgn="auto">
              <a:spcAft>
                <a:spcPts val="0"/>
              </a:spcAft>
              <a:buFont typeface="Arial" pitchFamily="34" charset="0"/>
              <a:buNone/>
              <a:defRPr/>
            </a:pPr>
            <a:r>
              <a:rPr lang="en-US" sz="2800" u="sng" dirty="0">
                <a:latin typeface="Times New Roman" pitchFamily="18" charset="0"/>
                <a:cs typeface="Times New Roman" pitchFamily="18" charset="0"/>
              </a:rPr>
              <a:t>12.	1</a:t>
            </a:r>
            <a:r>
              <a:rPr lang="en-US" sz="2800" u="sng" baseline="30000" dirty="0">
                <a:latin typeface="Times New Roman" pitchFamily="18" charset="0"/>
                <a:cs typeface="Times New Roman" pitchFamily="18" charset="0"/>
              </a:rPr>
              <a:t>st</a:t>
            </a:r>
            <a:r>
              <a:rPr lang="en-US" sz="2800" u="sng" dirty="0">
                <a:latin typeface="Times New Roman" pitchFamily="18" charset="0"/>
                <a:cs typeface="Times New Roman" pitchFamily="18" charset="0"/>
              </a:rPr>
              <a:t> while is entered</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Node 40 is pushed to stack &amp; its flag set to 1.</a:t>
            </a:r>
          </a:p>
          <a:p>
            <a:pPr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a:t>
            </a:r>
            <a:r>
              <a:rPr lang="en-US" sz="2800" dirty="0">
                <a:latin typeface="Times New Roman" pitchFamily="18" charset="0"/>
                <a:cs typeface="Times New Roman" pitchFamily="18" charset="0"/>
              </a:rPr>
              <a:t>ur=NULL</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u="sng" dirty="0">
                <a:latin typeface="Times New Roman" pitchFamily="18" charset="0"/>
                <a:cs typeface="Times New Roman" pitchFamily="18" charset="0"/>
                <a:sym typeface="Wingdings" pitchFamily="2" charset="2"/>
              </a:rPr>
              <a:t>13.		cur==NULL, 1</a:t>
            </a:r>
            <a:r>
              <a:rPr lang="en-US" sz="2800" u="sng" baseline="30000" dirty="0">
                <a:latin typeface="Times New Roman" pitchFamily="18" charset="0"/>
                <a:cs typeface="Times New Roman" pitchFamily="18" charset="0"/>
                <a:sym typeface="Wingdings" pitchFamily="2" charset="2"/>
              </a:rPr>
              <a:t>st</a:t>
            </a:r>
            <a:r>
              <a:rPr lang="en-US" sz="2800" u="sng" dirty="0">
                <a:latin typeface="Times New Roman" pitchFamily="18" charset="0"/>
                <a:cs typeface="Times New Roman" pitchFamily="18" charset="0"/>
                <a:sym typeface="Wingdings" pitchFamily="2" charset="2"/>
              </a:rPr>
              <a:t> while loop exits</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Since s[top]!=-1, 2</a:t>
            </a:r>
            <a:r>
              <a:rPr lang="en-US" sz="2800" baseline="30000" dirty="0">
                <a:latin typeface="Times New Roman" pitchFamily="18" charset="0"/>
                <a:cs typeface="Times New Roman" pitchFamily="18" charset="0"/>
                <a:sym typeface="Wingdings" pitchFamily="2" charset="2"/>
              </a:rPr>
              <a:t>nd</a:t>
            </a:r>
            <a:r>
              <a:rPr lang="en-US" sz="2800" dirty="0">
                <a:latin typeface="Times New Roman" pitchFamily="18" charset="0"/>
                <a:cs typeface="Times New Roman" pitchFamily="18" charset="0"/>
                <a:sym typeface="Wingdings" pitchFamily="2" charset="2"/>
              </a:rPr>
              <a:t> while not entered.</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cur=s[top].node;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cur=40;</a:t>
            </a:r>
          </a:p>
          <a:p>
            <a:pPr fontAlgn="auto">
              <a:spcAft>
                <a:spcPts val="0"/>
              </a:spcAft>
              <a:buFont typeface="Arial" pitchFamily="34" charset="0"/>
              <a:buNone/>
              <a:defRPr/>
            </a:pPr>
            <a:r>
              <a:rPr lang="en-US" sz="2800" dirty="0">
                <a:latin typeface="Times New Roman" pitchFamily="18" charset="0"/>
                <a:cs typeface="Times New Roman" pitchFamily="18" charset="0"/>
              </a:rPr>
              <a:t>cur=</a:t>
            </a: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rchild</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i.e</a:t>
            </a:r>
            <a:r>
              <a:rPr lang="en-US" sz="2800" dirty="0">
                <a:latin typeface="Times New Roman" pitchFamily="18" charset="0"/>
                <a:cs typeface="Times New Roman" pitchFamily="18" charset="0"/>
                <a:sym typeface="Wingdings" pitchFamily="2" charset="2"/>
              </a:rPr>
              <a:t> cur=NULL;</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s[top].flag =-1</a:t>
            </a:r>
          </a:p>
          <a:p>
            <a:pPr fontAlgn="auto">
              <a:spcAft>
                <a:spcPts val="0"/>
              </a:spcAft>
              <a:buFont typeface="Arial" pitchFamily="34" charset="0"/>
              <a:buNone/>
              <a:defRPr/>
            </a:pPr>
            <a:endParaRPr lang="en-US" sz="2800" dirty="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u="sng" dirty="0">
                <a:latin typeface="Times New Roman" pitchFamily="18" charset="0"/>
                <a:cs typeface="Times New Roman" pitchFamily="18" charset="0"/>
                <a:sym typeface="Wingdings" pitchFamily="2" charset="2"/>
              </a:rPr>
              <a:t>14.		cur==NULL, 1</a:t>
            </a:r>
            <a:r>
              <a:rPr lang="en-US" sz="2800" u="sng" baseline="30000" dirty="0">
                <a:latin typeface="Times New Roman" pitchFamily="18" charset="0"/>
                <a:cs typeface="Times New Roman" pitchFamily="18" charset="0"/>
                <a:sym typeface="Wingdings" pitchFamily="2" charset="2"/>
              </a:rPr>
              <a:t>st</a:t>
            </a:r>
            <a:r>
              <a:rPr lang="en-US" sz="2800" u="sng" dirty="0">
                <a:latin typeface="Times New Roman" pitchFamily="18" charset="0"/>
                <a:cs typeface="Times New Roman" pitchFamily="18" charset="0"/>
                <a:sym typeface="Wingdings" pitchFamily="2" charset="2"/>
              </a:rPr>
              <a:t> while loop not entered</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Since s.[top].flag&lt;0, 2</a:t>
            </a:r>
            <a:r>
              <a:rPr lang="en-US" sz="2800" baseline="30000" dirty="0">
                <a:latin typeface="Times New Roman" pitchFamily="18" charset="0"/>
                <a:cs typeface="Times New Roman" pitchFamily="18" charset="0"/>
                <a:sym typeface="Wingdings" pitchFamily="2" charset="2"/>
              </a:rPr>
              <a:t>nd</a:t>
            </a:r>
            <a:r>
              <a:rPr lang="en-US" sz="2800" dirty="0">
                <a:latin typeface="Times New Roman" pitchFamily="18" charset="0"/>
                <a:cs typeface="Times New Roman" pitchFamily="18" charset="0"/>
                <a:sym typeface="Wingdings" pitchFamily="2" charset="2"/>
              </a:rPr>
              <a:t> while is entered.</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cur=s[top].node;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cur=node 40;</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Print 40</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Stack is not empty, continue;</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7239000" y="2286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7239000" y="685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239000" y="1066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334" name="TextBox 6"/>
          <p:cNvSpPr txBox="1">
            <a:spLocks noChangeArrowheads="1"/>
          </p:cNvSpPr>
          <p:nvPr/>
        </p:nvSpPr>
        <p:spPr bwMode="auto">
          <a:xfrm>
            <a:off x="7467600" y="10477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99335" name="TextBox 7"/>
          <p:cNvSpPr txBox="1">
            <a:spLocks noChangeArrowheads="1"/>
          </p:cNvSpPr>
          <p:nvPr/>
        </p:nvSpPr>
        <p:spPr bwMode="auto">
          <a:xfrm>
            <a:off x="8153400" y="1049338"/>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cxnSp>
        <p:nvCxnSpPr>
          <p:cNvPr id="9" name="Straight Connector 8"/>
          <p:cNvCxnSpPr/>
          <p:nvPr/>
        </p:nvCxnSpPr>
        <p:spPr>
          <a:xfrm rot="16200000" flipH="1">
            <a:off x="7391400" y="839788"/>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239000" y="24384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p:nvCxnSpPr>
        <p:spPr>
          <a:xfrm>
            <a:off x="7239000" y="2895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239000" y="3276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340" name="TextBox 12"/>
          <p:cNvSpPr txBox="1">
            <a:spLocks noChangeArrowheads="1"/>
          </p:cNvSpPr>
          <p:nvPr/>
        </p:nvSpPr>
        <p:spPr bwMode="auto">
          <a:xfrm>
            <a:off x="7467600" y="32575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99341" name="TextBox 13"/>
          <p:cNvSpPr txBox="1">
            <a:spLocks noChangeArrowheads="1"/>
          </p:cNvSpPr>
          <p:nvPr/>
        </p:nvSpPr>
        <p:spPr bwMode="auto">
          <a:xfrm>
            <a:off x="8153400" y="3259138"/>
            <a:ext cx="533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cxnSp>
        <p:nvCxnSpPr>
          <p:cNvPr id="15" name="Straight Connector 14"/>
          <p:cNvCxnSpPr/>
          <p:nvPr/>
        </p:nvCxnSpPr>
        <p:spPr>
          <a:xfrm rot="16200000" flipH="1">
            <a:off x="7391400" y="3049588"/>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239000" y="49498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7" name="Straight Connector 16"/>
          <p:cNvCxnSpPr/>
          <p:nvPr/>
        </p:nvCxnSpPr>
        <p:spPr>
          <a:xfrm>
            <a:off x="7239000" y="54070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239000" y="57880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346" name="TextBox 18"/>
          <p:cNvSpPr txBox="1">
            <a:spLocks noChangeArrowheads="1"/>
          </p:cNvSpPr>
          <p:nvPr/>
        </p:nvSpPr>
        <p:spPr bwMode="auto">
          <a:xfrm>
            <a:off x="7467600" y="576897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99347" name="TextBox 19"/>
          <p:cNvSpPr txBox="1">
            <a:spLocks noChangeArrowheads="1"/>
          </p:cNvSpPr>
          <p:nvPr/>
        </p:nvSpPr>
        <p:spPr bwMode="auto">
          <a:xfrm>
            <a:off x="8153400" y="57721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a:t>
            </a:r>
            <a:r>
              <a:rPr lang="en-US" altLang="en-US">
                <a:latin typeface="Calibri" panose="020F0502020204030204" pitchFamily="34" charset="0"/>
              </a:rPr>
              <a:t> </a:t>
            </a:r>
          </a:p>
        </p:txBody>
      </p:sp>
      <p:cxnSp>
        <p:nvCxnSpPr>
          <p:cNvPr id="21" name="Straight Connector 20"/>
          <p:cNvCxnSpPr/>
          <p:nvPr/>
        </p:nvCxnSpPr>
        <p:spPr>
          <a:xfrm rot="16200000" flipH="1">
            <a:off x="7391400" y="5561013"/>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349" name="TextBox 21"/>
          <p:cNvSpPr txBox="1">
            <a:spLocks noChangeArrowheads="1"/>
          </p:cNvSpPr>
          <p:nvPr/>
        </p:nvSpPr>
        <p:spPr bwMode="auto">
          <a:xfrm>
            <a:off x="7467600" y="6858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40</a:t>
            </a:r>
            <a:r>
              <a:rPr lang="en-US" altLang="en-US">
                <a:latin typeface="Calibri" panose="020F0502020204030204" pitchFamily="34" charset="0"/>
              </a:rPr>
              <a:t> </a:t>
            </a:r>
          </a:p>
        </p:txBody>
      </p:sp>
      <p:sp>
        <p:nvSpPr>
          <p:cNvPr id="99350" name="TextBox 22"/>
          <p:cNvSpPr txBox="1">
            <a:spLocks noChangeArrowheads="1"/>
          </p:cNvSpPr>
          <p:nvPr/>
        </p:nvSpPr>
        <p:spPr bwMode="auto">
          <a:xfrm>
            <a:off x="8153400" y="68897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 1</a:t>
            </a:r>
            <a:r>
              <a:rPr lang="en-US" altLang="en-US">
                <a:latin typeface="Calibri" panose="020F0502020204030204" pitchFamily="34" charset="0"/>
              </a:rPr>
              <a:t> </a:t>
            </a:r>
          </a:p>
        </p:txBody>
      </p:sp>
      <p:sp>
        <p:nvSpPr>
          <p:cNvPr id="99351" name="TextBox 23"/>
          <p:cNvSpPr txBox="1">
            <a:spLocks noChangeArrowheads="1"/>
          </p:cNvSpPr>
          <p:nvPr/>
        </p:nvSpPr>
        <p:spPr bwMode="auto">
          <a:xfrm>
            <a:off x="7467600" y="294957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40</a:t>
            </a:r>
            <a:r>
              <a:rPr lang="en-US" altLang="en-US">
                <a:latin typeface="Calibri" panose="020F0502020204030204" pitchFamily="34" charset="0"/>
              </a:rPr>
              <a:t> </a:t>
            </a:r>
          </a:p>
        </p:txBody>
      </p:sp>
      <p:sp>
        <p:nvSpPr>
          <p:cNvPr id="99352" name="TextBox 24"/>
          <p:cNvSpPr txBox="1">
            <a:spLocks noChangeArrowheads="1"/>
          </p:cNvSpPr>
          <p:nvPr/>
        </p:nvSpPr>
        <p:spPr bwMode="auto">
          <a:xfrm>
            <a:off x="8153400" y="29527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 -1</a:t>
            </a:r>
            <a:r>
              <a:rPr lang="en-US" altLang="en-US">
                <a:latin typeface="Calibri" panose="020F0502020204030204" pitchFamily="34" charset="0"/>
              </a:rPr>
              <a:t> </a:t>
            </a:r>
          </a:p>
        </p:txBody>
      </p:sp>
    </p:spTree>
  </p:cSld>
  <p:clrMapOvr>
    <a:masterClrMapping/>
  </p:clrMapOvr>
  <p:transition spd="slow">
    <p:randomBar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152400"/>
            <a:ext cx="8296275" cy="6553200"/>
          </a:xfrm>
        </p:spPr>
        <p:txBody>
          <a:bodyPr rtlCol="0">
            <a:normAutofit/>
          </a:bodyPr>
          <a:lstStyle/>
          <a:p>
            <a:pPr fontAlgn="auto">
              <a:spcAft>
                <a:spcPts val="0"/>
              </a:spcAft>
              <a:buFont typeface="Arial" pitchFamily="34" charset="0"/>
              <a:buNone/>
              <a:defRPr/>
            </a:pPr>
            <a:r>
              <a:rPr lang="en-US" sz="2800" u="sng" dirty="0">
                <a:latin typeface="Times New Roman" pitchFamily="18" charset="0"/>
                <a:cs typeface="Times New Roman" pitchFamily="18" charset="0"/>
              </a:rPr>
              <a:t>15.	s[top].flag&lt;0, 2</a:t>
            </a:r>
            <a:r>
              <a:rPr lang="en-US" sz="2800" u="sng" baseline="30000" dirty="0">
                <a:latin typeface="Times New Roman" pitchFamily="18" charset="0"/>
                <a:cs typeface="Times New Roman" pitchFamily="18" charset="0"/>
              </a:rPr>
              <a:t>nd</a:t>
            </a:r>
            <a:r>
              <a:rPr lang="en-US" sz="2800" u="sng" dirty="0">
                <a:latin typeface="Times New Roman" pitchFamily="18" charset="0"/>
                <a:cs typeface="Times New Roman" pitchFamily="18" charset="0"/>
              </a:rPr>
              <a:t> While loop continues </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cur=s[top].node;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cur=node 10;</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Print 10</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Stack is empty, stop;</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a:p>
            <a:pPr fontAlgn="auto">
              <a:spcAft>
                <a:spcPts val="0"/>
              </a:spcAft>
              <a:buFont typeface="Arial" pitchFamily="34" charset="0"/>
              <a:buNone/>
              <a:defRPr/>
            </a:pPr>
            <a:r>
              <a:rPr lang="en-US" sz="2800" dirty="0">
                <a:latin typeface="Times New Roman" pitchFamily="18" charset="0"/>
                <a:cs typeface="Times New Roman" pitchFamily="18" charset="0"/>
              </a:rPr>
              <a:t>Hence elements printed in </a:t>
            </a:r>
            <a:r>
              <a:rPr lang="en-US" sz="2800" dirty="0" err="1">
                <a:latin typeface="Times New Roman" pitchFamily="18" charset="0"/>
                <a:cs typeface="Times New Roman" pitchFamily="18" charset="0"/>
              </a:rPr>
              <a:t>postorder</a:t>
            </a:r>
            <a:r>
              <a:rPr lang="en-US" sz="2800" dirty="0">
                <a:latin typeface="Times New Roman" pitchFamily="18" charset="0"/>
                <a:cs typeface="Times New Roman" pitchFamily="18" charset="0"/>
              </a:rPr>
              <a:t> are: 5, 30, 20, 40, 10 </a:t>
            </a:r>
          </a:p>
        </p:txBody>
      </p:sp>
      <p:sp>
        <p:nvSpPr>
          <p:cNvPr id="4" name="Rectangle 3"/>
          <p:cNvSpPr/>
          <p:nvPr/>
        </p:nvSpPr>
        <p:spPr>
          <a:xfrm>
            <a:off x="7239000" y="4540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7239000" y="911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239000" y="1292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7391400" y="1065213"/>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84213" y="347663"/>
            <a:ext cx="7980362" cy="701675"/>
          </a:xfrm>
        </p:spPr>
        <p:txBody>
          <a:bodyPr/>
          <a:lstStyle/>
          <a:p>
            <a:r>
              <a:rPr lang="en-US" altLang="en-US" dirty="0"/>
              <a:t>Parse Tree</a:t>
            </a:r>
            <a:endParaRPr lang="en-IN" altLang="en-US" dirty="0"/>
          </a:p>
        </p:txBody>
      </p:sp>
      <p:pic>
        <p:nvPicPr>
          <p:cNvPr id="2355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0463" y="1771650"/>
            <a:ext cx="6894512" cy="3716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ntent Placeholder 2"/>
          <p:cNvSpPr>
            <a:spLocks noGrp="1"/>
          </p:cNvSpPr>
          <p:nvPr>
            <p:ph idx="1"/>
          </p:nvPr>
        </p:nvSpPr>
        <p:spPr bwMode="auto">
          <a:xfrm>
            <a:off x="682625" y="1187450"/>
            <a:ext cx="8308975" cy="5441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800">
                <a:latin typeface="Times New Roman" panose="02020603050405020304" pitchFamily="18" charset="0"/>
                <a:cs typeface="Times New Roman" panose="02020603050405020304" pitchFamily="18" charset="0"/>
              </a:rPr>
              <a:t>void preorder(NODEPTR root)</a:t>
            </a:r>
          </a:p>
          <a:p>
            <a:pPr>
              <a:buFontTx/>
              <a:buNone/>
            </a:pPr>
            <a:r>
              <a:rPr lang="en-US" altLang="en-US" sz="2800">
                <a:latin typeface="Times New Roman" panose="02020603050405020304" pitchFamily="18" charset="0"/>
                <a:cs typeface="Times New Roman" panose="02020603050405020304" pitchFamily="18" charset="0"/>
              </a:rPr>
              <a:t>{</a:t>
            </a:r>
          </a:p>
          <a:p>
            <a:pPr eaLnBrk="1" hangingPunct="1">
              <a:lnSpc>
                <a:spcPct val="80000"/>
              </a:lnSpc>
              <a:buFontTx/>
              <a:buNone/>
            </a:pPr>
            <a:r>
              <a:rPr lang="en-US" altLang="zh-TW" sz="2800">
                <a:latin typeface="Arial" panose="020B0604020202020204" pitchFamily="34" charset="0"/>
              </a:rPr>
              <a:t>	STACK *s, s1;</a:t>
            </a:r>
          </a:p>
          <a:p>
            <a:pPr eaLnBrk="1" hangingPunct="1">
              <a:lnSpc>
                <a:spcPct val="80000"/>
              </a:lnSpc>
              <a:buFontTx/>
              <a:buNone/>
            </a:pPr>
            <a:r>
              <a:rPr lang="en-US" altLang="zh-TW" sz="2800">
                <a:latin typeface="Arial" panose="020B0604020202020204" pitchFamily="34" charset="0"/>
              </a:rPr>
              <a:t>    s= &amp;s1;</a:t>
            </a:r>
          </a:p>
          <a:p>
            <a:pPr eaLnBrk="1" hangingPunct="1">
              <a:lnSpc>
                <a:spcPct val="80000"/>
              </a:lnSpc>
              <a:buFontTx/>
              <a:buNone/>
            </a:pPr>
            <a:r>
              <a:rPr lang="en-US" altLang="zh-TW" sz="2800">
                <a:latin typeface="Arial" panose="020B0604020202020204" pitchFamily="34" charset="0"/>
              </a:rPr>
              <a:t>    s-&gt;top = -1; </a:t>
            </a:r>
            <a:r>
              <a:rPr lang="en-US" altLang="en-US" sz="2800">
                <a:latin typeface="Times New Roman" panose="02020603050405020304" pitchFamily="18" charset="0"/>
                <a:cs typeface="Times New Roman" panose="02020603050405020304" pitchFamily="18" charset="0"/>
              </a:rPr>
              <a:t>	</a:t>
            </a:r>
          </a:p>
          <a:p>
            <a:pPr eaLnBrk="1" hangingPunct="1">
              <a:lnSpc>
                <a:spcPct val="80000"/>
              </a:lnSpc>
              <a:buFontTx/>
              <a:buNone/>
            </a:pPr>
            <a:endParaRPr lang="en-US" altLang="en-US" sz="2800">
              <a:latin typeface="Times New Roman" panose="02020603050405020304" pitchFamily="18" charset="0"/>
              <a:cs typeface="Times New Roman" panose="02020603050405020304" pitchFamily="18" charset="0"/>
            </a:endParaRPr>
          </a:p>
          <a:p>
            <a:pPr>
              <a:buFontTx/>
              <a:buNone/>
            </a:pPr>
            <a:r>
              <a:rPr lang="en-US" altLang="en-US" sz="2800">
                <a:latin typeface="Times New Roman" panose="02020603050405020304" pitchFamily="18" charset="0"/>
                <a:cs typeface="Times New Roman" panose="02020603050405020304" pitchFamily="18" charset="0"/>
              </a:rPr>
              <a:t>	Nodeptr cur;</a:t>
            </a:r>
          </a:p>
          <a:p>
            <a:pPr>
              <a:buFontTx/>
              <a:buNone/>
            </a:pPr>
            <a:r>
              <a:rPr lang="en-US" altLang="en-US" sz="2800">
                <a:latin typeface="Times New Roman" panose="02020603050405020304" pitchFamily="18" charset="0"/>
                <a:cs typeface="Times New Roman" panose="02020603050405020304" pitchFamily="18" charset="0"/>
              </a:rPr>
              <a:t>	if(root==NULL){</a:t>
            </a:r>
          </a:p>
          <a:p>
            <a:pPr>
              <a:buFontTx/>
              <a:buNone/>
            </a:pPr>
            <a:r>
              <a:rPr lang="en-US" altLang="en-US" sz="2800">
                <a:latin typeface="Times New Roman" panose="02020603050405020304" pitchFamily="18" charset="0"/>
                <a:cs typeface="Times New Roman" panose="02020603050405020304" pitchFamily="18" charset="0"/>
              </a:rPr>
              <a:t>		printf(“tree is empty”);</a:t>
            </a:r>
          </a:p>
          <a:p>
            <a:pPr>
              <a:buFontTx/>
              <a:buNone/>
            </a:pPr>
            <a:r>
              <a:rPr lang="en-US" altLang="en-US" sz="2800">
                <a:latin typeface="Times New Roman" panose="02020603050405020304" pitchFamily="18" charset="0"/>
                <a:cs typeface="Times New Roman" panose="02020603050405020304" pitchFamily="18" charset="0"/>
              </a:rPr>
              <a:t>		return;</a:t>
            </a:r>
          </a:p>
          <a:p>
            <a:pPr>
              <a:buFontTx/>
              <a:buNone/>
            </a:pPr>
            <a:r>
              <a:rPr lang="en-US" altLang="en-US" sz="2800">
                <a:latin typeface="Times New Roman" panose="02020603050405020304" pitchFamily="18" charset="0"/>
                <a:cs typeface="Times New Roman" panose="02020603050405020304" pitchFamily="18" charset="0"/>
              </a:rPr>
              <a:t>	}</a:t>
            </a:r>
          </a:p>
          <a:p>
            <a:pPr>
              <a:buFontTx/>
              <a:buNone/>
            </a:pPr>
            <a:endParaRPr lang="en-US" altLang="en-US" sz="2800">
              <a:latin typeface="Times New Roman" panose="02020603050405020304" pitchFamily="18" charset="0"/>
              <a:cs typeface="Times New Roman" panose="02020603050405020304" pitchFamily="18" charset="0"/>
            </a:endParaRPr>
          </a:p>
        </p:txBody>
      </p:sp>
      <p:sp>
        <p:nvSpPr>
          <p:cNvPr id="103427" name="Rectangle 2"/>
          <p:cNvSpPr>
            <a:spLocks noGrp="1" noChangeArrowheads="1"/>
          </p:cNvSpPr>
          <p:nvPr>
            <p:ph type="title"/>
          </p:nvPr>
        </p:nvSpPr>
        <p:spPr>
          <a:xfrm>
            <a:off x="684213" y="0"/>
            <a:ext cx="7980362" cy="682625"/>
          </a:xfrm>
        </p:spPr>
        <p:txBody>
          <a:bodyPr/>
          <a:lstStyle/>
          <a:p>
            <a:pPr eaLnBrk="1" hangingPunct="1"/>
            <a:r>
              <a:rPr lang="en-US" altLang="zh-TW"/>
              <a:t>Iterative Preorder Traversal</a:t>
            </a:r>
          </a:p>
        </p:txBody>
      </p:sp>
    </p:spTree>
  </p:cSld>
  <p:clrMapOvr>
    <a:masterClrMapping/>
  </p:clrMapOvr>
  <p:transition spd="slow">
    <p:randomBar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Content Placeholder 2"/>
          <p:cNvSpPr>
            <a:spLocks noGrp="1"/>
          </p:cNvSpPr>
          <p:nvPr>
            <p:ph idx="1"/>
          </p:nvPr>
        </p:nvSpPr>
        <p:spPr bwMode="auto">
          <a:xfrm>
            <a:off x="709613" y="1296988"/>
            <a:ext cx="8281987" cy="5408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2400"/>
              </a:lnSpc>
              <a:buFontTx/>
              <a:buNone/>
            </a:pPr>
            <a:r>
              <a:rPr lang="en-US" altLang="en-US" sz="2800">
                <a:latin typeface="Times New Roman" panose="02020603050405020304" pitchFamily="18" charset="0"/>
                <a:cs typeface="Times New Roman" panose="02020603050405020304" pitchFamily="18" charset="0"/>
              </a:rPr>
              <a:t>Push(s, root);</a:t>
            </a:r>
          </a:p>
          <a:p>
            <a:pPr>
              <a:lnSpc>
                <a:spcPts val="2400"/>
              </a:lnSpc>
              <a:buFontTx/>
              <a:buNone/>
            </a:pPr>
            <a:r>
              <a:rPr lang="en-US" altLang="en-US" sz="2800">
                <a:latin typeface="Times New Roman" panose="02020603050405020304" pitchFamily="18" charset="0"/>
                <a:cs typeface="Times New Roman" panose="02020603050405020304" pitchFamily="18" charset="0"/>
              </a:rPr>
              <a:t>while(!IsEmpty(s)){</a:t>
            </a:r>
          </a:p>
          <a:p>
            <a:pPr>
              <a:lnSpc>
                <a:spcPts val="2400"/>
              </a:lnSpc>
              <a:buFontTx/>
              <a:buNone/>
            </a:pPr>
            <a:r>
              <a:rPr lang="en-US" altLang="en-US" sz="2800">
                <a:latin typeface="Times New Roman" panose="02020603050405020304" pitchFamily="18" charset="0"/>
                <a:cs typeface="Times New Roman" panose="02020603050405020304" pitchFamily="18" charset="0"/>
              </a:rPr>
              <a:t>	cur = Pop(s);</a:t>
            </a:r>
          </a:p>
          <a:p>
            <a:pPr>
              <a:lnSpc>
                <a:spcPts val="2400"/>
              </a:lnSpc>
              <a:buFontTx/>
              <a:buNone/>
            </a:pPr>
            <a:r>
              <a:rPr lang="en-US" altLang="en-US" sz="2800">
                <a:latin typeface="Times New Roman" panose="02020603050405020304" pitchFamily="18" charset="0"/>
                <a:cs typeface="Times New Roman" panose="02020603050405020304" pitchFamily="18" charset="0"/>
              </a:rPr>
              <a:t>    printf(“%d ”, cur-&gt;data);</a:t>
            </a:r>
          </a:p>
          <a:p>
            <a:pPr>
              <a:lnSpc>
                <a:spcPts val="2400"/>
              </a:lnSpc>
              <a:buFontTx/>
              <a:buNone/>
            </a:pPr>
            <a:r>
              <a:rPr lang="en-US" altLang="en-US" sz="2800">
                <a:latin typeface="Times New Roman" panose="02020603050405020304" pitchFamily="18" charset="0"/>
                <a:cs typeface="Times New Roman" panose="02020603050405020304" pitchFamily="18" charset="0"/>
              </a:rPr>
              <a:t>    if (cur-&gt;rchild) Push(s, cur-&gt;rchild);</a:t>
            </a:r>
          </a:p>
          <a:p>
            <a:pPr>
              <a:lnSpc>
                <a:spcPts val="2400"/>
              </a:lnSpc>
              <a:buFontTx/>
              <a:buNone/>
            </a:pPr>
            <a:endParaRPr lang="en-US" altLang="en-US" sz="2800">
              <a:latin typeface="Times New Roman" panose="02020603050405020304" pitchFamily="18" charset="0"/>
              <a:cs typeface="Times New Roman" panose="02020603050405020304" pitchFamily="18" charset="0"/>
            </a:endParaRPr>
          </a:p>
          <a:p>
            <a:pPr>
              <a:lnSpc>
                <a:spcPts val="2400"/>
              </a:lnSpc>
              <a:buFontTx/>
              <a:buNone/>
            </a:pPr>
            <a:r>
              <a:rPr lang="en-US" altLang="en-US" sz="2800">
                <a:latin typeface="Times New Roman" panose="02020603050405020304" pitchFamily="18" charset="0"/>
                <a:cs typeface="Times New Roman" panose="02020603050405020304" pitchFamily="18" charset="0"/>
              </a:rPr>
              <a:t>	 if (cur-&gt;lchild) Push(s, cur-&gt;lchild);	</a:t>
            </a:r>
          </a:p>
          <a:p>
            <a:pPr>
              <a:lnSpc>
                <a:spcPts val="2400"/>
              </a:lnSpc>
              <a:buFontTx/>
              <a:buNone/>
            </a:pPr>
            <a:r>
              <a:rPr lang="en-US" altLang="en-US" sz="2800">
                <a:latin typeface="Times New Roman" panose="02020603050405020304" pitchFamily="18" charset="0"/>
                <a:cs typeface="Times New Roman" panose="02020603050405020304" pitchFamily="18" charset="0"/>
              </a:rPr>
              <a:t>}</a:t>
            </a:r>
          </a:p>
          <a:p>
            <a:pPr>
              <a:lnSpc>
                <a:spcPts val="2400"/>
              </a:lnSpc>
              <a:buFontTx/>
              <a:buNone/>
            </a:pPr>
            <a:endParaRPr lang="en-US" altLang="en-US" sz="2800">
              <a:latin typeface="Times New Roman" panose="02020603050405020304" pitchFamily="18" charset="0"/>
              <a:cs typeface="Times New Roman" panose="02020603050405020304" pitchFamily="18" charset="0"/>
            </a:endParaRPr>
          </a:p>
          <a:p>
            <a:pPr>
              <a:lnSpc>
                <a:spcPts val="2400"/>
              </a:lnSpc>
              <a:buFontTx/>
              <a:buNone/>
            </a:pP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Content Placeholder 2"/>
          <p:cNvSpPr>
            <a:spLocks noGrp="1"/>
          </p:cNvSpPr>
          <p:nvPr>
            <p:ph idx="1"/>
          </p:nvPr>
        </p:nvSpPr>
        <p:spPr bwMode="auto">
          <a:xfrm>
            <a:off x="609600" y="152400"/>
            <a:ext cx="8382000" cy="6477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000">
                <a:latin typeface="Times New Roman" panose="02020603050405020304" pitchFamily="18" charset="0"/>
                <a:cs typeface="Times New Roman" panose="02020603050405020304" pitchFamily="18" charset="0"/>
              </a:rPr>
              <a:t>Ex:																																		</a:t>
            </a:r>
          </a:p>
          <a:p>
            <a:pPr>
              <a:buFontTx/>
              <a:buNone/>
            </a:pPr>
            <a:r>
              <a:rPr lang="en-US" altLang="en-US" sz="2000">
                <a:latin typeface="Times New Roman" panose="02020603050405020304" pitchFamily="18" charset="0"/>
                <a:cs typeface="Times New Roman" panose="02020603050405020304" pitchFamily="18" charset="0"/>
              </a:rPr>
              <a:t>					</a:t>
            </a:r>
          </a:p>
          <a:p>
            <a:pPr>
              <a:buFontTx/>
              <a:buNone/>
            </a:pPr>
            <a:r>
              <a:rPr lang="en-US" altLang="en-US" sz="2000">
                <a:latin typeface="Times New Roman" panose="02020603050405020304" pitchFamily="18" charset="0"/>
                <a:cs typeface="Times New Roman" panose="02020603050405020304" pitchFamily="18" charset="0"/>
              </a:rPr>
              <a:t>Node 10 is pushed to stack				</a:t>
            </a:r>
          </a:p>
          <a:p>
            <a:pPr>
              <a:lnSpc>
                <a:spcPts val="2700"/>
              </a:lnSpc>
              <a:buFontTx/>
              <a:buNone/>
            </a:pPr>
            <a:r>
              <a:rPr lang="en-US" altLang="en-US" sz="2000" u="sng">
                <a:latin typeface="Times New Roman" panose="02020603050405020304" pitchFamily="18" charset="0"/>
                <a:cs typeface="Times New Roman" panose="02020603050405020304" pitchFamily="18" charset="0"/>
              </a:rPr>
              <a:t>1.	After 1</a:t>
            </a:r>
            <a:r>
              <a:rPr lang="en-US" altLang="en-US" sz="2000" u="sng" baseline="30000">
                <a:latin typeface="Times New Roman" panose="02020603050405020304" pitchFamily="18" charset="0"/>
                <a:cs typeface="Times New Roman" panose="02020603050405020304" pitchFamily="18" charset="0"/>
              </a:rPr>
              <a:t>st</a:t>
            </a:r>
            <a:r>
              <a:rPr lang="en-US" altLang="en-US" sz="2000" u="sng">
                <a:latin typeface="Times New Roman" panose="02020603050405020304" pitchFamily="18" charset="0"/>
                <a:cs typeface="Times New Roman" panose="02020603050405020304" pitchFamily="18" charset="0"/>
              </a:rPr>
              <a:t> iteration of while loop</a:t>
            </a:r>
          </a:p>
          <a:p>
            <a:pPr>
              <a:lnSpc>
                <a:spcPts val="2700"/>
              </a:lnSpc>
              <a:buFontTx/>
              <a:buNone/>
            </a:pPr>
            <a:r>
              <a:rPr lang="en-US" altLang="en-US" sz="2000">
                <a:latin typeface="Times New Roman" panose="02020603050405020304" pitchFamily="18" charset="0"/>
                <a:cs typeface="Times New Roman" panose="02020603050405020304" pitchFamily="18" charset="0"/>
              </a:rPr>
              <a:t>cur = Pop(s); </a:t>
            </a:r>
          </a:p>
          <a:p>
            <a:pPr>
              <a:lnSpc>
                <a:spcPts val="2700"/>
              </a:lnSpc>
              <a:buFontTx/>
              <a:buNone/>
            </a:pPr>
            <a:r>
              <a:rPr lang="en-US" altLang="en-US" sz="2000">
                <a:latin typeface="Times New Roman" panose="02020603050405020304" pitchFamily="18" charset="0"/>
                <a:cs typeface="Times New Roman" panose="02020603050405020304" pitchFamily="18" charset="0"/>
              </a:rPr>
              <a:t>i.e 10 is popped and printed</a:t>
            </a:r>
          </a:p>
          <a:p>
            <a:pPr>
              <a:lnSpc>
                <a:spcPts val="2700"/>
              </a:lnSpc>
              <a:buFontTx/>
              <a:buNone/>
            </a:pPr>
            <a:r>
              <a:rPr lang="en-US" altLang="en-US" sz="2000">
                <a:latin typeface="Times New Roman" panose="02020603050405020304" pitchFamily="18" charset="0"/>
                <a:cs typeface="Times New Roman" panose="02020603050405020304" pitchFamily="18" charset="0"/>
              </a:rPr>
              <a:t>cur</a:t>
            </a:r>
            <a:r>
              <a:rPr lang="en-US" altLang="en-US" sz="2000">
                <a:latin typeface="Times New Roman" panose="02020603050405020304" pitchFamily="18" charset="0"/>
                <a:cs typeface="Times New Roman" panose="02020603050405020304" pitchFamily="18" charset="0"/>
                <a:sym typeface="Wingdings" panose="05000000000000000000" pitchFamily="2" charset="2"/>
              </a:rPr>
              <a:t>rchild and cur-&gt;lchild are pushed</a:t>
            </a:r>
          </a:p>
          <a:p>
            <a:pPr>
              <a:lnSpc>
                <a:spcPts val="2700"/>
              </a:lnSpc>
              <a:buFontTx/>
              <a:buNone/>
            </a:pPr>
            <a:r>
              <a:rPr lang="en-US" altLang="en-US" sz="2000">
                <a:latin typeface="Times New Roman" panose="02020603050405020304" pitchFamily="18" charset="0"/>
                <a:cs typeface="Times New Roman" panose="02020603050405020304" pitchFamily="18" charset="0"/>
              </a:rPr>
              <a:t>i.e 40 and 20 are pushed</a:t>
            </a:r>
          </a:p>
          <a:p>
            <a:pPr>
              <a:lnSpc>
                <a:spcPts val="2700"/>
              </a:lnSpc>
              <a:buFontTx/>
              <a:buNone/>
            </a:pPr>
            <a:r>
              <a:rPr lang="en-US" altLang="en-US" sz="2000" u="sng">
                <a:latin typeface="Times New Roman" panose="02020603050405020304" pitchFamily="18" charset="0"/>
                <a:cs typeface="Times New Roman" panose="02020603050405020304" pitchFamily="18" charset="0"/>
              </a:rPr>
              <a:t>2.	After 2</a:t>
            </a:r>
            <a:r>
              <a:rPr lang="en-US" altLang="en-US" sz="2000" u="sng" baseline="30000">
                <a:latin typeface="Times New Roman" panose="02020603050405020304" pitchFamily="18" charset="0"/>
                <a:cs typeface="Times New Roman" panose="02020603050405020304" pitchFamily="18" charset="0"/>
              </a:rPr>
              <a:t>nd</a:t>
            </a:r>
            <a:r>
              <a:rPr lang="en-US" altLang="en-US" sz="2000" u="sng">
                <a:latin typeface="Times New Roman" panose="02020603050405020304" pitchFamily="18" charset="0"/>
                <a:cs typeface="Times New Roman" panose="02020603050405020304" pitchFamily="18" charset="0"/>
              </a:rPr>
              <a:t>  iteration of while loop</a:t>
            </a:r>
          </a:p>
          <a:p>
            <a:pPr>
              <a:lnSpc>
                <a:spcPts val="2700"/>
              </a:lnSpc>
              <a:buFontTx/>
              <a:buNone/>
            </a:pPr>
            <a:r>
              <a:rPr lang="en-US" altLang="en-US" sz="2000">
                <a:latin typeface="Times New Roman" panose="02020603050405020304" pitchFamily="18" charset="0"/>
                <a:cs typeface="Times New Roman" panose="02020603050405020304" pitchFamily="18" charset="0"/>
              </a:rPr>
              <a:t>cur = Pop(s); </a:t>
            </a:r>
          </a:p>
          <a:p>
            <a:pPr>
              <a:lnSpc>
                <a:spcPts val="2700"/>
              </a:lnSpc>
              <a:buFontTx/>
              <a:buNone/>
            </a:pPr>
            <a:r>
              <a:rPr lang="en-US" altLang="en-US" sz="2000">
                <a:latin typeface="Times New Roman" panose="02020603050405020304" pitchFamily="18" charset="0"/>
                <a:cs typeface="Times New Roman" panose="02020603050405020304" pitchFamily="18" charset="0"/>
              </a:rPr>
              <a:t>i.e 20 is popped and printed</a:t>
            </a:r>
          </a:p>
          <a:p>
            <a:pPr>
              <a:lnSpc>
                <a:spcPts val="2700"/>
              </a:lnSpc>
              <a:buFontTx/>
              <a:buNone/>
            </a:pPr>
            <a:r>
              <a:rPr lang="en-US" altLang="en-US" sz="2000">
                <a:latin typeface="Times New Roman" panose="02020603050405020304" pitchFamily="18" charset="0"/>
                <a:cs typeface="Times New Roman" panose="02020603050405020304" pitchFamily="18" charset="0"/>
              </a:rPr>
              <a:t>cur</a:t>
            </a:r>
            <a:r>
              <a:rPr lang="en-US" altLang="en-US" sz="2000">
                <a:latin typeface="Times New Roman" panose="02020603050405020304" pitchFamily="18" charset="0"/>
                <a:cs typeface="Times New Roman" panose="02020603050405020304" pitchFamily="18" charset="0"/>
                <a:sym typeface="Wingdings" panose="05000000000000000000" pitchFamily="2" charset="2"/>
              </a:rPr>
              <a:t>rchild and cur-&gt;lchild are pushed</a:t>
            </a:r>
          </a:p>
          <a:p>
            <a:pPr>
              <a:lnSpc>
                <a:spcPts val="2700"/>
              </a:lnSpc>
              <a:buFontTx/>
              <a:buNone/>
            </a:pPr>
            <a:r>
              <a:rPr lang="en-US" altLang="en-US" sz="2000">
                <a:latin typeface="Times New Roman" panose="02020603050405020304" pitchFamily="18" charset="0"/>
                <a:cs typeface="Times New Roman" panose="02020603050405020304" pitchFamily="18" charset="0"/>
              </a:rPr>
              <a:t>i.e 30 and 5 are pushed</a:t>
            </a:r>
          </a:p>
          <a:p>
            <a:pPr>
              <a:lnSpc>
                <a:spcPts val="2700"/>
              </a:lnSpc>
              <a:buFontTx/>
              <a:buNone/>
            </a:pPr>
            <a:endParaRPr lang="en-US" altLang="en-US" sz="2000">
              <a:latin typeface="Times New Roman" panose="02020603050405020304" pitchFamily="18" charset="0"/>
              <a:cs typeface="Times New Roman" panose="02020603050405020304" pitchFamily="18" charset="0"/>
            </a:endParaRPr>
          </a:p>
        </p:txBody>
      </p:sp>
      <p:sp>
        <p:nvSpPr>
          <p:cNvPr id="4" name="Oval 3"/>
          <p:cNvSpPr/>
          <p:nvPr/>
        </p:nvSpPr>
        <p:spPr>
          <a:xfrm>
            <a:off x="1066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7524" name="TextBox 4"/>
          <p:cNvSpPr txBox="1">
            <a:spLocks noChangeArrowheads="1"/>
          </p:cNvSpPr>
          <p:nvPr/>
        </p:nvSpPr>
        <p:spPr bwMode="auto">
          <a:xfrm>
            <a:off x="1143000" y="10668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6" name="Oval 5"/>
          <p:cNvSpPr/>
          <p:nvPr/>
        </p:nvSpPr>
        <p:spPr>
          <a:xfrm>
            <a:off x="4572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7526" name="TextBox 6"/>
          <p:cNvSpPr txBox="1">
            <a:spLocks noChangeArrowheads="1"/>
          </p:cNvSpPr>
          <p:nvPr/>
        </p:nvSpPr>
        <p:spPr bwMode="auto">
          <a:xfrm>
            <a:off x="609600" y="1752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5 </a:t>
            </a:r>
          </a:p>
        </p:txBody>
      </p:sp>
      <p:sp>
        <p:nvSpPr>
          <p:cNvPr id="8" name="Oval 7"/>
          <p:cNvSpPr/>
          <p:nvPr/>
        </p:nvSpPr>
        <p:spPr>
          <a:xfrm>
            <a:off x="16764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7528" name="TextBox 8"/>
          <p:cNvSpPr txBox="1">
            <a:spLocks noChangeArrowheads="1"/>
          </p:cNvSpPr>
          <p:nvPr/>
        </p:nvSpPr>
        <p:spPr bwMode="auto">
          <a:xfrm>
            <a:off x="1752600" y="17526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30 </a:t>
            </a:r>
          </a:p>
        </p:txBody>
      </p:sp>
      <p:cxnSp>
        <p:nvCxnSpPr>
          <p:cNvPr id="10" name="Straight Connector 9"/>
          <p:cNvCxnSpPr>
            <a:stCxn id="4" idx="3"/>
          </p:cNvCxnSpPr>
          <p:nvPr/>
        </p:nvCxnSpPr>
        <p:spPr>
          <a:xfrm rot="5400000">
            <a:off x="887412" y="1408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533525" y="15113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76400" y="152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7532" name="TextBox 12"/>
          <p:cNvSpPr txBox="1">
            <a:spLocks noChangeArrowheads="1"/>
          </p:cNvSpPr>
          <p:nvPr/>
        </p:nvSpPr>
        <p:spPr bwMode="auto">
          <a:xfrm>
            <a:off x="1676400" y="1524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14" name="Oval 13"/>
          <p:cNvSpPr/>
          <p:nvPr/>
        </p:nvSpPr>
        <p:spPr>
          <a:xfrm>
            <a:off x="2438400" y="10620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7534" name="TextBox 14"/>
          <p:cNvSpPr txBox="1">
            <a:spLocks noChangeArrowheads="1"/>
          </p:cNvSpPr>
          <p:nvPr/>
        </p:nvSpPr>
        <p:spPr bwMode="auto">
          <a:xfrm>
            <a:off x="2590800" y="1062038"/>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40</a:t>
            </a:r>
            <a:r>
              <a:rPr lang="en-US" altLang="en-US">
                <a:latin typeface="Calibri" panose="020F0502020204030204" pitchFamily="34" charset="0"/>
              </a:rPr>
              <a:t> </a:t>
            </a:r>
          </a:p>
        </p:txBody>
      </p:sp>
      <p:cxnSp>
        <p:nvCxnSpPr>
          <p:cNvPr id="16" name="Straight Connector 15"/>
          <p:cNvCxnSpPr>
            <a:endCxn id="107524" idx="0"/>
          </p:cNvCxnSpPr>
          <p:nvPr/>
        </p:nvCxnSpPr>
        <p:spPr>
          <a:xfrm rot="5400000">
            <a:off x="1314450" y="6286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120900" y="5969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019800" y="1436688"/>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0" name="Straight Connector 19"/>
          <p:cNvCxnSpPr/>
          <p:nvPr/>
        </p:nvCxnSpPr>
        <p:spPr>
          <a:xfrm>
            <a:off x="6019800" y="1893888"/>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19800" y="2274888"/>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540" name="TextBox 27"/>
          <p:cNvSpPr txBox="1">
            <a:spLocks noChangeArrowheads="1"/>
          </p:cNvSpPr>
          <p:nvPr/>
        </p:nvSpPr>
        <p:spPr bwMode="auto">
          <a:xfrm>
            <a:off x="6400800" y="22558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10</a:t>
            </a:r>
            <a:r>
              <a:rPr lang="en-US" altLang="en-US">
                <a:latin typeface="Calibri" panose="020F0502020204030204" pitchFamily="34" charset="0"/>
              </a:rPr>
              <a:t> </a:t>
            </a:r>
          </a:p>
        </p:txBody>
      </p:sp>
      <p:sp>
        <p:nvSpPr>
          <p:cNvPr id="29" name="Rectangle 28"/>
          <p:cNvSpPr/>
          <p:nvPr/>
        </p:nvSpPr>
        <p:spPr>
          <a:xfrm>
            <a:off x="6019800" y="47990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0" name="Straight Connector 29"/>
          <p:cNvCxnSpPr/>
          <p:nvPr/>
        </p:nvCxnSpPr>
        <p:spPr>
          <a:xfrm>
            <a:off x="6019800" y="5256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19800" y="5637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544" name="TextBox 31"/>
          <p:cNvSpPr txBox="1">
            <a:spLocks noChangeArrowheads="1"/>
          </p:cNvSpPr>
          <p:nvPr/>
        </p:nvSpPr>
        <p:spPr bwMode="auto">
          <a:xfrm>
            <a:off x="6400800" y="561816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40</a:t>
            </a:r>
            <a:r>
              <a:rPr lang="en-US" altLang="en-US">
                <a:latin typeface="Calibri" panose="020F0502020204030204" pitchFamily="34" charset="0"/>
              </a:rPr>
              <a:t> </a:t>
            </a:r>
          </a:p>
        </p:txBody>
      </p:sp>
      <p:sp>
        <p:nvSpPr>
          <p:cNvPr id="107545" name="TextBox 32"/>
          <p:cNvSpPr txBox="1">
            <a:spLocks noChangeArrowheads="1"/>
          </p:cNvSpPr>
          <p:nvPr/>
        </p:nvSpPr>
        <p:spPr bwMode="auto">
          <a:xfrm>
            <a:off x="6400800" y="52578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30</a:t>
            </a:r>
            <a:r>
              <a:rPr lang="en-US" altLang="en-US">
                <a:latin typeface="Calibri" panose="020F0502020204030204" pitchFamily="34" charset="0"/>
              </a:rPr>
              <a:t> </a:t>
            </a:r>
          </a:p>
        </p:txBody>
      </p:sp>
      <p:sp>
        <p:nvSpPr>
          <p:cNvPr id="26" name="Rectangle 25"/>
          <p:cNvSpPr/>
          <p:nvPr/>
        </p:nvSpPr>
        <p:spPr>
          <a:xfrm>
            <a:off x="6034088" y="2922588"/>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7" name="Straight Connector 26"/>
          <p:cNvCxnSpPr/>
          <p:nvPr/>
        </p:nvCxnSpPr>
        <p:spPr>
          <a:xfrm>
            <a:off x="6034088" y="3379788"/>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034088" y="3760788"/>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549" name="TextBox 27"/>
          <p:cNvSpPr txBox="1">
            <a:spLocks noChangeArrowheads="1"/>
          </p:cNvSpPr>
          <p:nvPr/>
        </p:nvSpPr>
        <p:spPr bwMode="auto">
          <a:xfrm>
            <a:off x="6415088" y="37417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40</a:t>
            </a:r>
            <a:r>
              <a:rPr lang="en-US" altLang="en-US">
                <a:latin typeface="Calibri" panose="020F0502020204030204" pitchFamily="34" charset="0"/>
              </a:rPr>
              <a:t> </a:t>
            </a:r>
          </a:p>
        </p:txBody>
      </p:sp>
      <p:sp>
        <p:nvSpPr>
          <p:cNvPr id="107550" name="TextBox 27"/>
          <p:cNvSpPr txBox="1">
            <a:spLocks noChangeArrowheads="1"/>
          </p:cNvSpPr>
          <p:nvPr/>
        </p:nvSpPr>
        <p:spPr bwMode="auto">
          <a:xfrm>
            <a:off x="6389688" y="331946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20</a:t>
            </a:r>
            <a:r>
              <a:rPr lang="en-US" altLang="en-US">
                <a:latin typeface="Calibri" panose="020F0502020204030204" pitchFamily="34" charset="0"/>
              </a:rPr>
              <a:t> </a:t>
            </a:r>
          </a:p>
        </p:txBody>
      </p:sp>
      <p:sp>
        <p:nvSpPr>
          <p:cNvPr id="107551" name="TextBox 32"/>
          <p:cNvSpPr txBox="1">
            <a:spLocks noChangeArrowheads="1"/>
          </p:cNvSpPr>
          <p:nvPr/>
        </p:nvSpPr>
        <p:spPr bwMode="auto">
          <a:xfrm>
            <a:off x="6483350" y="4859338"/>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5 </a:t>
            </a:r>
          </a:p>
        </p:txBody>
      </p:sp>
    </p:spTree>
  </p:cSld>
  <p:clrMapOvr>
    <a:masterClrMapping/>
  </p:clrMapOvr>
  <p:transition spd="slow">
    <p:randomBar dir="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625" y="122238"/>
            <a:ext cx="8308975" cy="6051550"/>
          </a:xfrm>
        </p:spPr>
        <p:txBody>
          <a:bodyPr rtlCol="0">
            <a:normAutofit fontScale="62500" lnSpcReduction="20000"/>
          </a:bodyPr>
          <a:lstStyle/>
          <a:p>
            <a:pPr fontAlgn="auto">
              <a:lnSpc>
                <a:spcPts val="2700"/>
              </a:lnSpc>
              <a:spcAft>
                <a:spcPts val="0"/>
              </a:spcAft>
              <a:buFont typeface="Arial" pitchFamily="34" charset="0"/>
              <a:buNone/>
              <a:defRPr/>
            </a:pPr>
            <a:r>
              <a:rPr lang="en-US" sz="2800" u="sng" dirty="0">
                <a:latin typeface="Times New Roman" pitchFamily="18" charset="0"/>
                <a:cs typeface="Times New Roman" pitchFamily="18" charset="0"/>
              </a:rPr>
              <a:t>3.	After 3</a:t>
            </a:r>
            <a:r>
              <a:rPr lang="en-US" sz="2800" u="sng" baseline="30000" dirty="0">
                <a:latin typeface="Times New Roman" pitchFamily="18" charset="0"/>
                <a:cs typeface="Times New Roman" pitchFamily="18" charset="0"/>
              </a:rPr>
              <a:t>rd</a:t>
            </a:r>
            <a:r>
              <a:rPr lang="en-US" sz="2800" u="sng" dirty="0">
                <a:latin typeface="Times New Roman" pitchFamily="18" charset="0"/>
                <a:cs typeface="Times New Roman" pitchFamily="18" charset="0"/>
              </a:rPr>
              <a:t>   iteration of while loop</a:t>
            </a:r>
          </a:p>
          <a:p>
            <a:pPr>
              <a:lnSpc>
                <a:spcPts val="2700"/>
              </a:lnSpc>
              <a:buFont typeface="Arial" charset="0"/>
              <a:buNone/>
              <a:defRPr/>
            </a:pPr>
            <a:r>
              <a:rPr lang="en-US" sz="2800" dirty="0">
                <a:latin typeface="Times New Roman" pitchFamily="18" charset="0"/>
                <a:cs typeface="Times New Roman" pitchFamily="18" charset="0"/>
              </a:rPr>
              <a:t>cur = Pop(s); </a:t>
            </a:r>
          </a:p>
          <a:p>
            <a:pPr>
              <a:lnSpc>
                <a:spcPts val="2700"/>
              </a:lnSpc>
              <a:buFont typeface="Arial" charset="0"/>
              <a:buNone/>
              <a:defRPr/>
            </a:pP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5 is popped and printed</a:t>
            </a:r>
          </a:p>
          <a:p>
            <a:pPr>
              <a:lnSpc>
                <a:spcPts val="2700"/>
              </a:lnSpc>
              <a:buFont typeface="Arial" charset="0"/>
              <a:buNone/>
              <a:defRPr/>
            </a:pP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rchild</a:t>
            </a:r>
            <a:r>
              <a:rPr lang="en-US" sz="2800" dirty="0">
                <a:latin typeface="Times New Roman" pitchFamily="18" charset="0"/>
                <a:cs typeface="Times New Roman" pitchFamily="18" charset="0"/>
                <a:sym typeface="Wingdings" pitchFamily="2" charset="2"/>
              </a:rPr>
              <a:t> and cur-&gt;</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are NULL</a:t>
            </a:r>
          </a:p>
          <a:p>
            <a:pPr>
              <a:lnSpc>
                <a:spcPts val="2700"/>
              </a:lnSpc>
              <a:buFont typeface="Arial" charset="0"/>
              <a:buNone/>
              <a:defRPr/>
            </a:pPr>
            <a:r>
              <a:rPr lang="en-US" sz="2800" dirty="0">
                <a:latin typeface="Times New Roman" pitchFamily="18" charset="0"/>
                <a:cs typeface="Times New Roman" pitchFamily="18" charset="0"/>
              </a:rPr>
              <a:t>Hence No Push</a:t>
            </a:r>
          </a:p>
          <a:p>
            <a:pPr fontAlgn="auto">
              <a:lnSpc>
                <a:spcPts val="2700"/>
              </a:lnSpc>
              <a:spcAft>
                <a:spcPts val="0"/>
              </a:spcAft>
              <a:buFont typeface="Arial" pitchFamily="34" charset="0"/>
              <a:buNone/>
              <a:defRPr/>
            </a:pPr>
            <a:r>
              <a:rPr lang="en-US" sz="2800" u="sng" dirty="0">
                <a:latin typeface="Times New Roman" pitchFamily="18" charset="0"/>
                <a:cs typeface="Times New Roman" pitchFamily="18" charset="0"/>
              </a:rPr>
              <a:t>4.	After 4</a:t>
            </a:r>
            <a:r>
              <a:rPr lang="en-US" sz="2800" u="sng" baseline="30000" dirty="0">
                <a:latin typeface="Times New Roman" pitchFamily="18" charset="0"/>
                <a:cs typeface="Times New Roman" pitchFamily="18" charset="0"/>
              </a:rPr>
              <a:t>th</a:t>
            </a:r>
            <a:r>
              <a:rPr lang="en-US" sz="2800" u="sng" dirty="0">
                <a:latin typeface="Times New Roman" pitchFamily="18" charset="0"/>
                <a:cs typeface="Times New Roman" pitchFamily="18" charset="0"/>
              </a:rPr>
              <a:t>   iteration of while loop</a:t>
            </a:r>
            <a:endParaRPr lang="en-US" sz="2800" dirty="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cur=pop( );</a:t>
            </a:r>
          </a:p>
          <a:p>
            <a:pPr marL="514350" indent="-514350" fontAlgn="auto">
              <a:lnSpc>
                <a:spcPts val="2700"/>
              </a:lnSpc>
              <a:spcAft>
                <a:spcPts val="0"/>
              </a:spcAft>
              <a:buFont typeface="Arial" pitchFamily="34" charset="0"/>
              <a:buNone/>
              <a:defRPr/>
            </a:pP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30 is popped and printed;</a:t>
            </a:r>
          </a:p>
          <a:p>
            <a:pPr marL="514350" indent="-514350" fontAlgn="auto">
              <a:lnSpc>
                <a:spcPts val="2700"/>
              </a:lnSpc>
              <a:spcAft>
                <a:spcPts val="0"/>
              </a:spcAft>
              <a:buFont typeface="Arial" pitchFamily="34" charset="0"/>
              <a:buNone/>
              <a:defRPr/>
            </a:pP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rchild</a:t>
            </a:r>
            <a:r>
              <a:rPr lang="en-US" sz="2800" dirty="0">
                <a:latin typeface="Times New Roman" pitchFamily="18" charset="0"/>
                <a:cs typeface="Times New Roman" pitchFamily="18" charset="0"/>
                <a:sym typeface="Wingdings" pitchFamily="2" charset="2"/>
              </a:rPr>
              <a:t> and cur-&gt;</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are NULL</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Hence No Push</a:t>
            </a:r>
          </a:p>
          <a:p>
            <a:pPr fontAlgn="auto">
              <a:lnSpc>
                <a:spcPts val="2700"/>
              </a:lnSpc>
              <a:spcAft>
                <a:spcPts val="0"/>
              </a:spcAft>
              <a:buFont typeface="Arial" pitchFamily="34" charset="0"/>
              <a:buNone/>
              <a:defRPr/>
            </a:pPr>
            <a:r>
              <a:rPr lang="en-US" sz="2800" u="sng" dirty="0">
                <a:latin typeface="Times New Roman" pitchFamily="18" charset="0"/>
                <a:cs typeface="Times New Roman" pitchFamily="18" charset="0"/>
              </a:rPr>
              <a:t>5.	After 5</a:t>
            </a:r>
            <a:r>
              <a:rPr lang="en-US" sz="2800" u="sng" baseline="30000" dirty="0">
                <a:latin typeface="Times New Roman" pitchFamily="18" charset="0"/>
                <a:cs typeface="Times New Roman" pitchFamily="18" charset="0"/>
              </a:rPr>
              <a:t>th</a:t>
            </a:r>
            <a:r>
              <a:rPr lang="en-US" sz="2800" u="sng" dirty="0">
                <a:latin typeface="Times New Roman" pitchFamily="18" charset="0"/>
                <a:cs typeface="Times New Roman" pitchFamily="18" charset="0"/>
              </a:rPr>
              <a:t>   iteration of while loop</a:t>
            </a:r>
            <a:endParaRPr lang="en-US" sz="2800" dirty="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rPr>
              <a:t>cur=pop( );</a:t>
            </a:r>
          </a:p>
          <a:p>
            <a:pPr marL="514350" indent="-514350" fontAlgn="auto">
              <a:lnSpc>
                <a:spcPts val="2700"/>
              </a:lnSpc>
              <a:spcAft>
                <a:spcPts val="0"/>
              </a:spcAft>
              <a:buFont typeface="Arial" pitchFamily="34" charset="0"/>
              <a:buNone/>
              <a:defRPr/>
            </a:pP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40 is popped and printed;</a:t>
            </a:r>
          </a:p>
          <a:p>
            <a:pPr marL="514350" indent="-514350" fontAlgn="auto">
              <a:lnSpc>
                <a:spcPts val="2700"/>
              </a:lnSpc>
              <a:spcAft>
                <a:spcPts val="0"/>
              </a:spcAft>
              <a:buFont typeface="Arial" pitchFamily="34" charset="0"/>
              <a:buNone/>
              <a:defRPr/>
            </a:pPr>
            <a:r>
              <a:rPr lang="en-US" sz="2800" dirty="0" err="1">
                <a:latin typeface="Times New Roman" pitchFamily="18" charset="0"/>
                <a:cs typeface="Times New Roman" pitchFamily="18" charset="0"/>
              </a:rPr>
              <a:t>cur</a:t>
            </a:r>
            <a:r>
              <a:rPr lang="en-US" sz="2800" dirty="0" err="1">
                <a:latin typeface="Times New Roman" pitchFamily="18" charset="0"/>
                <a:cs typeface="Times New Roman" pitchFamily="18" charset="0"/>
                <a:sym typeface="Wingdings" pitchFamily="2" charset="2"/>
              </a:rPr>
              <a:t>rchild</a:t>
            </a:r>
            <a:r>
              <a:rPr lang="en-US" sz="2800" dirty="0">
                <a:latin typeface="Times New Roman" pitchFamily="18" charset="0"/>
                <a:cs typeface="Times New Roman" pitchFamily="18" charset="0"/>
                <a:sym typeface="Wingdings" pitchFamily="2" charset="2"/>
              </a:rPr>
              <a:t> and cur-&gt;</a:t>
            </a:r>
            <a:r>
              <a:rPr lang="en-US" sz="2800" dirty="0" err="1">
                <a:latin typeface="Times New Roman" pitchFamily="18" charset="0"/>
                <a:cs typeface="Times New Roman" pitchFamily="18" charset="0"/>
                <a:sym typeface="Wingdings" pitchFamily="2" charset="2"/>
              </a:rPr>
              <a:t>lchild</a:t>
            </a:r>
            <a:r>
              <a:rPr lang="en-US" sz="2800" dirty="0">
                <a:latin typeface="Times New Roman" pitchFamily="18" charset="0"/>
                <a:cs typeface="Times New Roman" pitchFamily="18" charset="0"/>
                <a:sym typeface="Wingdings" pitchFamily="2" charset="2"/>
              </a:rPr>
              <a:t> are NULL</a:t>
            </a: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Hence No Push</a:t>
            </a:r>
          </a:p>
          <a:p>
            <a:pPr marL="514350" indent="-514350"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10" name="Rectangle 9"/>
          <p:cNvSpPr/>
          <p:nvPr/>
        </p:nvSpPr>
        <p:spPr>
          <a:xfrm>
            <a:off x="6400800" y="28178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p:nvCxnSpPr>
        <p:spPr>
          <a:xfrm>
            <a:off x="6400800" y="3275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00800" y="3656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574" name="TextBox 12"/>
          <p:cNvSpPr txBox="1">
            <a:spLocks noChangeArrowheads="1"/>
          </p:cNvSpPr>
          <p:nvPr/>
        </p:nvSpPr>
        <p:spPr bwMode="auto">
          <a:xfrm>
            <a:off x="6781800" y="36385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40</a:t>
            </a:r>
            <a:r>
              <a:rPr lang="en-US" altLang="en-US">
                <a:latin typeface="Calibri" panose="020F0502020204030204" pitchFamily="34" charset="0"/>
              </a:rPr>
              <a:t> </a:t>
            </a:r>
          </a:p>
        </p:txBody>
      </p:sp>
      <p:sp>
        <p:nvSpPr>
          <p:cNvPr id="15" name="Rectangle 14"/>
          <p:cNvSpPr/>
          <p:nvPr/>
        </p:nvSpPr>
        <p:spPr>
          <a:xfrm>
            <a:off x="6400800" y="49530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6" name="Straight Connector 15"/>
          <p:cNvCxnSpPr/>
          <p:nvPr/>
        </p:nvCxnSpPr>
        <p:spPr>
          <a:xfrm>
            <a:off x="6400800" y="5410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400800" y="5791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400800" y="530225"/>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9" name="Straight Connector 18"/>
          <p:cNvCxnSpPr/>
          <p:nvPr/>
        </p:nvCxnSpPr>
        <p:spPr>
          <a:xfrm>
            <a:off x="6400800" y="987425"/>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00800" y="1368425"/>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581" name="TextBox 31"/>
          <p:cNvSpPr txBox="1">
            <a:spLocks noChangeArrowheads="1"/>
          </p:cNvSpPr>
          <p:nvPr/>
        </p:nvSpPr>
        <p:spPr bwMode="auto">
          <a:xfrm>
            <a:off x="6781800" y="134937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40</a:t>
            </a:r>
            <a:r>
              <a:rPr lang="en-US" altLang="en-US">
                <a:latin typeface="Calibri" panose="020F0502020204030204" pitchFamily="34" charset="0"/>
              </a:rPr>
              <a:t> </a:t>
            </a:r>
          </a:p>
        </p:txBody>
      </p:sp>
      <p:sp>
        <p:nvSpPr>
          <p:cNvPr id="109582" name="TextBox 32"/>
          <p:cNvSpPr txBox="1">
            <a:spLocks noChangeArrowheads="1"/>
          </p:cNvSpPr>
          <p:nvPr/>
        </p:nvSpPr>
        <p:spPr bwMode="auto">
          <a:xfrm>
            <a:off x="6781800" y="9890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000">
                <a:latin typeface="Times New Roman" panose="02020603050405020304" pitchFamily="18" charset="0"/>
                <a:cs typeface="Times New Roman" panose="02020603050405020304" pitchFamily="18" charset="0"/>
              </a:rPr>
              <a:t>30</a:t>
            </a:r>
            <a:r>
              <a:rPr lang="en-US" altLang="en-US">
                <a:latin typeface="Calibri" panose="020F0502020204030204" pitchFamily="34" charset="0"/>
              </a:rPr>
              <a:t> </a:t>
            </a:r>
          </a:p>
        </p:txBody>
      </p:sp>
    </p:spTree>
  </p:cSld>
  <p:clrMapOvr>
    <a:masterClrMapping/>
  </p:clrMapOvr>
  <p:transition spd="slow">
    <p:randomBar dir="ver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800" y="152400"/>
            <a:ext cx="8356600" cy="6477000"/>
          </a:xfrm>
        </p:spPr>
        <p:txBody>
          <a:bodyPr rtlCol="0">
            <a:normAutofit/>
          </a:bodyPr>
          <a:lstStyle/>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u="sng" dirty="0">
                <a:latin typeface="Times New Roman" pitchFamily="18" charset="0"/>
                <a:cs typeface="Times New Roman" pitchFamily="18" charset="0"/>
              </a:rPr>
              <a:t>10. While loop terminates since stack is empty</a:t>
            </a:r>
          </a:p>
          <a:p>
            <a:pPr marL="514350" indent="-514350"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Hence elements printed are 10, 20, 5, 30, 40</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8" name="Rectangle 7"/>
          <p:cNvSpPr/>
          <p:nvPr/>
        </p:nvSpPr>
        <p:spPr>
          <a:xfrm>
            <a:off x="7086600" y="27432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9" name="Straight Connector 8"/>
          <p:cNvCxnSpPr/>
          <p:nvPr/>
        </p:nvCxnSpPr>
        <p:spPr>
          <a:xfrm>
            <a:off x="7086600" y="3200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86600" y="3581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84213" y="347663"/>
            <a:ext cx="7980362" cy="701675"/>
          </a:xfrm>
        </p:spPr>
        <p:txBody>
          <a:bodyPr/>
          <a:lstStyle/>
          <a:p>
            <a:pPr eaLnBrk="1" hangingPunct="1"/>
            <a:r>
              <a:rPr lang="en-US" altLang="zh-TW"/>
              <a:t>Level-Order Traversal</a:t>
            </a:r>
          </a:p>
        </p:txBody>
      </p:sp>
      <p:sp>
        <p:nvSpPr>
          <p:cNvPr id="113667" name="Rectangle 3"/>
          <p:cNvSpPr>
            <a:spLocks noGrp="1" noChangeArrowheads="1"/>
          </p:cNvSpPr>
          <p:nvPr>
            <p:ph type="body" idx="1"/>
          </p:nvPr>
        </p:nvSpPr>
        <p:spPr bwMode="auto">
          <a:xfrm>
            <a:off x="685800" y="1190625"/>
            <a:ext cx="76962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zh-TW"/>
              <a:t>All previous mentioned schemes use stacks. </a:t>
            </a:r>
          </a:p>
          <a:p>
            <a:pPr eaLnBrk="1" hangingPunct="1">
              <a:lnSpc>
                <a:spcPct val="90000"/>
              </a:lnSpc>
            </a:pPr>
            <a:r>
              <a:rPr lang="en-US" altLang="zh-TW"/>
              <a:t>Level-order traversal uses a queue.</a:t>
            </a:r>
          </a:p>
          <a:p>
            <a:pPr eaLnBrk="1" hangingPunct="1">
              <a:lnSpc>
                <a:spcPct val="90000"/>
              </a:lnSpc>
            </a:pPr>
            <a:r>
              <a:rPr lang="en-US" altLang="zh-TW"/>
              <a:t>Level-order scheme visits the root first, then the root</a:t>
            </a:r>
            <a:r>
              <a:rPr lang="en-US" altLang="zh-TW">
                <a:latin typeface="Arial" panose="020B0604020202020204" pitchFamily="34" charset="0"/>
              </a:rPr>
              <a:t>’</a:t>
            </a:r>
            <a:r>
              <a:rPr lang="en-US" altLang="zh-TW"/>
              <a:t>s left child, followed by the root</a:t>
            </a:r>
            <a:r>
              <a:rPr lang="en-US" altLang="zh-TW">
                <a:latin typeface="Arial" panose="020B0604020202020204" pitchFamily="34" charset="0"/>
              </a:rPr>
              <a:t>’</a:t>
            </a:r>
            <a:r>
              <a:rPr lang="en-US" altLang="zh-TW"/>
              <a:t>s right child.</a:t>
            </a:r>
          </a:p>
          <a:p>
            <a:pPr eaLnBrk="1" hangingPunct="1">
              <a:lnSpc>
                <a:spcPct val="90000"/>
              </a:lnSpc>
            </a:pPr>
            <a:r>
              <a:rPr lang="en-US" altLang="zh-TW"/>
              <a:t>All the node at a level are visited before moving down to another level.</a:t>
            </a:r>
          </a:p>
        </p:txBody>
      </p:sp>
    </p:spTree>
  </p:cSld>
  <p:clrMapOvr>
    <a:masterClrMapping/>
  </p:clrMapOvr>
  <p:transition spd="slow">
    <p:randomBar dir="ver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84213" y="347663"/>
            <a:ext cx="7980362" cy="701675"/>
          </a:xfrm>
        </p:spPr>
        <p:txBody>
          <a:bodyPr/>
          <a:lstStyle/>
          <a:p>
            <a:pPr eaLnBrk="1" hangingPunct="1"/>
            <a:r>
              <a:rPr lang="en-US" altLang="zh-TW" sz="3200"/>
              <a:t>Level-Order Traversal of A Binary Tree</a:t>
            </a:r>
          </a:p>
        </p:txBody>
      </p:sp>
      <p:sp>
        <p:nvSpPr>
          <p:cNvPr id="114691" name="Rectangle 3"/>
          <p:cNvSpPr>
            <a:spLocks noGrp="1" noChangeArrowheads="1"/>
          </p:cNvSpPr>
          <p:nvPr>
            <p:ph type="body" idx="1"/>
          </p:nvPr>
        </p:nvSpPr>
        <p:spPr bwMode="auto">
          <a:xfrm>
            <a:off x="685800" y="1190625"/>
            <a:ext cx="8139113" cy="5667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Tx/>
              <a:buNone/>
            </a:pPr>
            <a:r>
              <a:rPr lang="en-US" altLang="zh-TW" sz="1800" b="1">
                <a:latin typeface="Arial" panose="020B0604020202020204" pitchFamily="34" charset="0"/>
              </a:rPr>
              <a:t>void Levelorder(Nodeptr root){</a:t>
            </a:r>
          </a:p>
          <a:p>
            <a:pPr eaLnBrk="1" hangingPunct="1">
              <a:lnSpc>
                <a:spcPct val="80000"/>
              </a:lnSpc>
              <a:buFontTx/>
              <a:buNone/>
            </a:pPr>
            <a:r>
              <a:rPr lang="en-US" altLang="zh-TW" sz="1800" b="1">
                <a:latin typeface="Arial" panose="020B0604020202020204" pitchFamily="34" charset="0"/>
              </a:rPr>
              <a:t>    QUEUE *q, q1;</a:t>
            </a:r>
          </a:p>
          <a:p>
            <a:pPr eaLnBrk="1" hangingPunct="1">
              <a:lnSpc>
                <a:spcPct val="80000"/>
              </a:lnSpc>
              <a:buFontTx/>
              <a:buNone/>
            </a:pPr>
            <a:r>
              <a:rPr lang="en-US" altLang="zh-TW" sz="1800" b="1">
                <a:latin typeface="Arial" panose="020B0604020202020204" pitchFamily="34" charset="0"/>
              </a:rPr>
              <a:t>    q = &amp;q1;</a:t>
            </a:r>
          </a:p>
          <a:p>
            <a:pPr eaLnBrk="1" hangingPunct="1">
              <a:lnSpc>
                <a:spcPct val="80000"/>
              </a:lnSpc>
              <a:buFontTx/>
              <a:buNone/>
            </a:pPr>
            <a:r>
              <a:rPr lang="en-US" altLang="zh-TW" sz="1800" b="1">
                <a:latin typeface="Arial" panose="020B0604020202020204" pitchFamily="34" charset="0"/>
              </a:rPr>
              <a:t>    q-&gt;Front= -1;</a:t>
            </a:r>
          </a:p>
          <a:p>
            <a:pPr eaLnBrk="1" hangingPunct="1">
              <a:lnSpc>
                <a:spcPct val="80000"/>
              </a:lnSpc>
              <a:buFontTx/>
              <a:buNone/>
            </a:pPr>
            <a:r>
              <a:rPr lang="en-US" altLang="zh-TW" sz="1800" b="1">
                <a:latin typeface="Arial" panose="020B0604020202020204" pitchFamily="34" charset="0"/>
              </a:rPr>
              <a:t>    q-&gt;Rear = -1;</a:t>
            </a:r>
          </a:p>
          <a:p>
            <a:pPr eaLnBrk="1" hangingPunct="1">
              <a:lnSpc>
                <a:spcPct val="80000"/>
              </a:lnSpc>
              <a:buFontTx/>
              <a:buNone/>
            </a:pPr>
            <a:r>
              <a:rPr lang="en-US" altLang="zh-TW" sz="1800" b="1">
                <a:latin typeface="Arial" panose="020B0604020202020204" pitchFamily="34" charset="0"/>
              </a:rPr>
              <a:t>    if (root== NULL)    {</a:t>
            </a:r>
          </a:p>
          <a:p>
            <a:pPr eaLnBrk="1" hangingPunct="1">
              <a:lnSpc>
                <a:spcPct val="80000"/>
              </a:lnSpc>
              <a:buFontTx/>
              <a:buNone/>
            </a:pPr>
            <a:r>
              <a:rPr lang="en-US" altLang="zh-TW" sz="1800" b="1">
                <a:latin typeface="Arial" panose="020B0604020202020204" pitchFamily="34" charset="0"/>
              </a:rPr>
              <a:t>        printf("\nEmpty Tree\n");</a:t>
            </a:r>
          </a:p>
          <a:p>
            <a:pPr eaLnBrk="1" hangingPunct="1">
              <a:lnSpc>
                <a:spcPct val="80000"/>
              </a:lnSpc>
              <a:buFontTx/>
              <a:buNone/>
            </a:pPr>
            <a:r>
              <a:rPr lang="en-US" altLang="zh-TW" sz="1800" b="1">
                <a:latin typeface="Arial" panose="020B0604020202020204" pitchFamily="34" charset="0"/>
              </a:rPr>
              <a:t>        return;</a:t>
            </a:r>
          </a:p>
          <a:p>
            <a:pPr eaLnBrk="1" hangingPunct="1">
              <a:lnSpc>
                <a:spcPct val="80000"/>
              </a:lnSpc>
              <a:buFontTx/>
              <a:buNone/>
            </a:pPr>
            <a:r>
              <a:rPr lang="en-US" altLang="zh-TW" sz="1800" b="1">
                <a:latin typeface="Arial" panose="020B0604020202020204" pitchFamily="34" charset="0"/>
              </a:rPr>
              <a:t>    }</a:t>
            </a:r>
          </a:p>
          <a:p>
            <a:pPr eaLnBrk="1" hangingPunct="1">
              <a:lnSpc>
                <a:spcPct val="80000"/>
              </a:lnSpc>
              <a:buFontTx/>
              <a:buNone/>
            </a:pPr>
            <a:r>
              <a:rPr lang="en-US" altLang="zh-TW" sz="1800" b="1">
                <a:latin typeface="Arial" panose="020B0604020202020204" pitchFamily="34" charset="0"/>
              </a:rPr>
              <a:t>    InsertQ(q,root);</a:t>
            </a:r>
          </a:p>
          <a:p>
            <a:pPr eaLnBrk="1" hangingPunct="1">
              <a:lnSpc>
                <a:spcPct val="80000"/>
              </a:lnSpc>
              <a:buFontTx/>
              <a:buNone/>
            </a:pPr>
            <a:r>
              <a:rPr lang="en-US" altLang="zh-TW" sz="1800" b="1">
                <a:latin typeface="Arial" panose="020B0604020202020204" pitchFamily="34" charset="0"/>
              </a:rPr>
              <a:t>    while(!IsEmpty(q)){</a:t>
            </a:r>
          </a:p>
          <a:p>
            <a:pPr eaLnBrk="1" hangingPunct="1">
              <a:lnSpc>
                <a:spcPct val="80000"/>
              </a:lnSpc>
              <a:buFontTx/>
              <a:buNone/>
            </a:pPr>
            <a:r>
              <a:rPr lang="en-US" altLang="zh-TW" sz="1800" b="1">
                <a:latin typeface="Arial" panose="020B0604020202020204" pitchFamily="34" charset="0"/>
              </a:rPr>
              <a:t>        Nodeptr temp= DeleteQ(q);</a:t>
            </a:r>
          </a:p>
          <a:p>
            <a:pPr eaLnBrk="1" hangingPunct="1">
              <a:lnSpc>
                <a:spcPct val="80000"/>
              </a:lnSpc>
              <a:buFontTx/>
              <a:buNone/>
            </a:pPr>
            <a:r>
              <a:rPr lang="en-US" altLang="zh-TW" sz="1800" b="1">
                <a:latin typeface="Arial" panose="020B0604020202020204" pitchFamily="34" charset="0"/>
              </a:rPr>
              <a:t>        printf("%d ", temp-&gt;data);</a:t>
            </a:r>
          </a:p>
          <a:p>
            <a:pPr eaLnBrk="1" hangingPunct="1">
              <a:lnSpc>
                <a:spcPct val="80000"/>
              </a:lnSpc>
              <a:buFontTx/>
              <a:buNone/>
            </a:pPr>
            <a:r>
              <a:rPr lang="en-US" altLang="zh-TW" sz="1800" b="1">
                <a:latin typeface="Arial" panose="020B0604020202020204" pitchFamily="34" charset="0"/>
              </a:rPr>
              <a:t>        if (temp-&gt;lchild) InsertQ(q,temp-&gt;lchild);</a:t>
            </a:r>
          </a:p>
          <a:p>
            <a:pPr eaLnBrk="1" hangingPunct="1">
              <a:lnSpc>
                <a:spcPct val="80000"/>
              </a:lnSpc>
              <a:buFontTx/>
              <a:buNone/>
            </a:pPr>
            <a:r>
              <a:rPr lang="en-US" altLang="zh-TW" sz="1800" b="1">
                <a:latin typeface="Arial" panose="020B0604020202020204" pitchFamily="34" charset="0"/>
              </a:rPr>
              <a:t>        if (temp-&gt;rchild) InsertQ(q,temp-&gt;rchild);</a:t>
            </a:r>
          </a:p>
          <a:p>
            <a:pPr eaLnBrk="1" hangingPunct="1">
              <a:lnSpc>
                <a:spcPct val="80000"/>
              </a:lnSpc>
              <a:buFontTx/>
              <a:buNone/>
            </a:pPr>
            <a:endParaRPr lang="en-US" altLang="zh-TW" sz="1800" b="1">
              <a:latin typeface="Arial" panose="020B0604020202020204" pitchFamily="34" charset="0"/>
            </a:endParaRPr>
          </a:p>
          <a:p>
            <a:pPr eaLnBrk="1" hangingPunct="1">
              <a:lnSpc>
                <a:spcPct val="80000"/>
              </a:lnSpc>
              <a:buFontTx/>
              <a:buNone/>
            </a:pPr>
            <a:r>
              <a:rPr lang="en-US" altLang="zh-TW" sz="1800" b="1">
                <a:latin typeface="Arial" panose="020B0604020202020204" pitchFamily="34" charset="0"/>
              </a:rPr>
              <a:t>    }</a:t>
            </a:r>
          </a:p>
          <a:p>
            <a:pPr eaLnBrk="1" hangingPunct="1">
              <a:lnSpc>
                <a:spcPct val="80000"/>
              </a:lnSpc>
              <a:buFontTx/>
              <a:buNone/>
            </a:pPr>
            <a:endParaRPr lang="en-US" altLang="zh-TW" sz="1800" b="1">
              <a:latin typeface="Arial" panose="020B0604020202020204" pitchFamily="34" charset="0"/>
            </a:endParaRPr>
          </a:p>
          <a:p>
            <a:pPr eaLnBrk="1" hangingPunct="1">
              <a:lnSpc>
                <a:spcPct val="80000"/>
              </a:lnSpc>
              <a:buFontTx/>
              <a:buNone/>
            </a:pPr>
            <a:r>
              <a:rPr lang="en-US" altLang="zh-TW" sz="1800" b="1">
                <a:latin typeface="Arial" panose="020B0604020202020204" pitchFamily="34" charset="0"/>
              </a:rPr>
              <a:t>}</a:t>
            </a:r>
            <a:endParaRPr lang="en-US" altLang="zh-TW" sz="1800">
              <a:latin typeface="Arial" panose="020B0604020202020204" pitchFamily="34" charset="0"/>
            </a:endParaRPr>
          </a:p>
        </p:txBody>
      </p:sp>
      <p:sp>
        <p:nvSpPr>
          <p:cNvPr id="414724" name="Text Box 4"/>
          <p:cNvSpPr txBox="1">
            <a:spLocks noChangeArrowheads="1"/>
          </p:cNvSpPr>
          <p:nvPr/>
        </p:nvSpPr>
        <p:spPr bwMode="auto">
          <a:xfrm>
            <a:off x="7277100" y="4262438"/>
            <a:ext cx="1450975" cy="376237"/>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solidFill>
                  <a:schemeClr val="tx2"/>
                </a:solidFill>
              </a:rPr>
              <a:t>+*E*D/CAB</a:t>
            </a:r>
          </a:p>
        </p:txBody>
      </p:sp>
      <p:grpSp>
        <p:nvGrpSpPr>
          <p:cNvPr id="114693" name="Group 4"/>
          <p:cNvGrpSpPr>
            <a:grpSpLocks/>
          </p:cNvGrpSpPr>
          <p:nvPr/>
        </p:nvGrpSpPr>
        <p:grpSpPr bwMode="auto">
          <a:xfrm>
            <a:off x="6456363" y="1296988"/>
            <a:ext cx="2505075" cy="2452687"/>
            <a:chOff x="2178050" y="1989138"/>
            <a:chExt cx="4337050" cy="3727450"/>
          </a:xfrm>
        </p:grpSpPr>
        <p:sp>
          <p:nvSpPr>
            <p:cNvPr id="114694" name="Oval 5"/>
            <p:cNvSpPr>
              <a:spLocks noChangeArrowheads="1"/>
            </p:cNvSpPr>
            <p:nvPr/>
          </p:nvSpPr>
          <p:spPr bwMode="auto">
            <a:xfrm>
              <a:off x="5327650" y="1989138"/>
              <a:ext cx="503238" cy="50323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t>
              </a:r>
            </a:p>
          </p:txBody>
        </p:sp>
        <p:sp>
          <p:nvSpPr>
            <p:cNvPr id="114695" name="Oval 6"/>
            <p:cNvSpPr>
              <a:spLocks noChangeArrowheads="1"/>
            </p:cNvSpPr>
            <p:nvPr/>
          </p:nvSpPr>
          <p:spPr bwMode="auto">
            <a:xfrm>
              <a:off x="4535488" y="2781300"/>
              <a:ext cx="503237"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zh-TW" altLang="en-US"/>
                <a:t>*</a:t>
              </a:r>
            </a:p>
          </p:txBody>
        </p:sp>
        <p:sp>
          <p:nvSpPr>
            <p:cNvPr id="114696" name="Oval 7"/>
            <p:cNvSpPr>
              <a:spLocks noChangeArrowheads="1"/>
            </p:cNvSpPr>
            <p:nvPr/>
          </p:nvSpPr>
          <p:spPr bwMode="auto">
            <a:xfrm>
              <a:off x="6011863" y="2781300"/>
              <a:ext cx="503237"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E</a:t>
              </a:r>
            </a:p>
          </p:txBody>
        </p:sp>
        <p:sp>
          <p:nvSpPr>
            <p:cNvPr id="114697" name="Line 18"/>
            <p:cNvSpPr>
              <a:spLocks noChangeShapeType="1"/>
            </p:cNvSpPr>
            <p:nvPr/>
          </p:nvSpPr>
          <p:spPr bwMode="auto">
            <a:xfrm flipH="1">
              <a:off x="4932363" y="240665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698" name="Line 20"/>
            <p:cNvSpPr>
              <a:spLocks noChangeShapeType="1"/>
            </p:cNvSpPr>
            <p:nvPr/>
          </p:nvSpPr>
          <p:spPr bwMode="auto">
            <a:xfrm>
              <a:off x="5773738" y="2406650"/>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699" name="Oval 21"/>
            <p:cNvSpPr>
              <a:spLocks noChangeArrowheads="1"/>
            </p:cNvSpPr>
            <p:nvPr/>
          </p:nvSpPr>
          <p:spPr bwMode="auto">
            <a:xfrm>
              <a:off x="3749675" y="360680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zh-TW" altLang="en-US"/>
                <a:t>*</a:t>
              </a:r>
            </a:p>
          </p:txBody>
        </p:sp>
        <p:sp>
          <p:nvSpPr>
            <p:cNvPr id="114700" name="Oval 22"/>
            <p:cNvSpPr>
              <a:spLocks noChangeArrowheads="1"/>
            </p:cNvSpPr>
            <p:nvPr/>
          </p:nvSpPr>
          <p:spPr bwMode="auto">
            <a:xfrm>
              <a:off x="5226050" y="360680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D</a:t>
              </a:r>
            </a:p>
          </p:txBody>
        </p:sp>
        <p:sp>
          <p:nvSpPr>
            <p:cNvPr id="114701" name="Line 23"/>
            <p:cNvSpPr>
              <a:spLocks noChangeShapeType="1"/>
            </p:cNvSpPr>
            <p:nvPr/>
          </p:nvSpPr>
          <p:spPr bwMode="auto">
            <a:xfrm flipH="1">
              <a:off x="4146550" y="323215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02" name="Line 24"/>
            <p:cNvSpPr>
              <a:spLocks noChangeShapeType="1"/>
            </p:cNvSpPr>
            <p:nvPr/>
          </p:nvSpPr>
          <p:spPr bwMode="auto">
            <a:xfrm>
              <a:off x="4987925" y="3232150"/>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03" name="Oval 25"/>
            <p:cNvSpPr>
              <a:spLocks noChangeArrowheads="1"/>
            </p:cNvSpPr>
            <p:nvPr/>
          </p:nvSpPr>
          <p:spPr bwMode="auto">
            <a:xfrm>
              <a:off x="2963863" y="4418013"/>
              <a:ext cx="503237" cy="50323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t>
              </a:r>
            </a:p>
          </p:txBody>
        </p:sp>
        <p:sp>
          <p:nvSpPr>
            <p:cNvPr id="114704" name="Oval 26"/>
            <p:cNvSpPr>
              <a:spLocks noChangeArrowheads="1"/>
            </p:cNvSpPr>
            <p:nvPr/>
          </p:nvSpPr>
          <p:spPr bwMode="auto">
            <a:xfrm>
              <a:off x="4440238" y="4418013"/>
              <a:ext cx="503237" cy="503237"/>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C</a:t>
              </a:r>
            </a:p>
          </p:txBody>
        </p:sp>
        <p:sp>
          <p:nvSpPr>
            <p:cNvPr id="114705" name="Line 27"/>
            <p:cNvSpPr>
              <a:spLocks noChangeShapeType="1"/>
            </p:cNvSpPr>
            <p:nvPr/>
          </p:nvSpPr>
          <p:spPr bwMode="auto">
            <a:xfrm flipH="1">
              <a:off x="3360738" y="4043363"/>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06" name="Line 28"/>
            <p:cNvSpPr>
              <a:spLocks noChangeShapeType="1"/>
            </p:cNvSpPr>
            <p:nvPr/>
          </p:nvSpPr>
          <p:spPr bwMode="auto">
            <a:xfrm>
              <a:off x="4202113" y="4043363"/>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07" name="Oval 29"/>
            <p:cNvSpPr>
              <a:spLocks noChangeArrowheads="1"/>
            </p:cNvSpPr>
            <p:nvPr/>
          </p:nvSpPr>
          <p:spPr bwMode="auto">
            <a:xfrm>
              <a:off x="2178050" y="521335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A</a:t>
              </a:r>
            </a:p>
          </p:txBody>
        </p:sp>
        <p:sp>
          <p:nvSpPr>
            <p:cNvPr id="114708" name="Oval 30"/>
            <p:cNvSpPr>
              <a:spLocks noChangeArrowheads="1"/>
            </p:cNvSpPr>
            <p:nvPr/>
          </p:nvSpPr>
          <p:spPr bwMode="auto">
            <a:xfrm>
              <a:off x="3654425" y="5213350"/>
              <a:ext cx="503238" cy="503238"/>
            </a:xfrm>
            <a:prstGeom prst="ellipse">
              <a:avLst/>
            </a:prstGeom>
            <a:solidFill>
              <a:schemeClr val="accent1"/>
            </a:solidFill>
            <a:ln w="9525">
              <a:solidFill>
                <a:schemeClr val="tx1"/>
              </a:solidFill>
              <a:round/>
              <a:headEnd/>
              <a:tailEnd/>
            </a:ln>
          </p:spPr>
          <p:txBody>
            <a:bodyPr wrap="none" anchor="ct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lgn="ctr" eaLnBrk="1" hangingPunct="1"/>
              <a:r>
                <a:rPr lang="en-US" altLang="zh-TW"/>
                <a:t>B</a:t>
              </a:r>
            </a:p>
          </p:txBody>
        </p:sp>
        <p:sp>
          <p:nvSpPr>
            <p:cNvPr id="114709" name="Line 31"/>
            <p:cNvSpPr>
              <a:spLocks noChangeShapeType="1"/>
            </p:cNvSpPr>
            <p:nvPr/>
          </p:nvSpPr>
          <p:spPr bwMode="auto">
            <a:xfrm flipH="1">
              <a:off x="2574925" y="4838700"/>
              <a:ext cx="4318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10" name="Line 32"/>
            <p:cNvSpPr>
              <a:spLocks noChangeShapeType="1"/>
            </p:cNvSpPr>
            <p:nvPr/>
          </p:nvSpPr>
          <p:spPr bwMode="auto">
            <a:xfrm>
              <a:off x="3416300" y="4838700"/>
              <a:ext cx="33655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4724"/>
                                        </p:tgtEl>
                                        <p:attrNameLst>
                                          <p:attrName>style.visibility</p:attrName>
                                        </p:attrNameLst>
                                      </p:cBhvr>
                                      <p:to>
                                        <p:strVal val="visible"/>
                                      </p:to>
                                    </p:set>
                                    <p:anim calcmode="lin" valueType="num">
                                      <p:cBhvr additive="base">
                                        <p:cTn id="7" dur="500" fill="hold"/>
                                        <p:tgtEl>
                                          <p:spTgt spid="414724"/>
                                        </p:tgtEl>
                                        <p:attrNameLst>
                                          <p:attrName>ppt_x</p:attrName>
                                        </p:attrNameLst>
                                      </p:cBhvr>
                                      <p:tavLst>
                                        <p:tav tm="0">
                                          <p:val>
                                            <p:strVal val="#ppt_x"/>
                                          </p:val>
                                        </p:tav>
                                        <p:tav tm="100000">
                                          <p:val>
                                            <p:strVal val="#ppt_x"/>
                                          </p:val>
                                        </p:tav>
                                      </p:tavLst>
                                    </p:anim>
                                    <p:anim calcmode="lin" valueType="num">
                                      <p:cBhvr additive="base">
                                        <p:cTn id="8" dur="500" fill="hold"/>
                                        <p:tgtEl>
                                          <p:spTgt spid="4147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Content Placeholder 2"/>
          <p:cNvSpPr>
            <a:spLocks noGrp="1"/>
          </p:cNvSpPr>
          <p:nvPr>
            <p:ph idx="1"/>
          </p:nvPr>
        </p:nvSpPr>
        <p:spPr bwMode="auto">
          <a:xfrm>
            <a:off x="600075" y="1214438"/>
            <a:ext cx="8445500" cy="5476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latin typeface="Times New Roman" panose="02020603050405020304" pitchFamily="18" charset="0"/>
                <a:cs typeface="Times New Roman" panose="02020603050405020304" pitchFamily="18" charset="0"/>
              </a:rPr>
              <a:t>A node can be inserted in any position in a tree( unless it is a binary search tree)</a:t>
            </a:r>
          </a:p>
          <a:p>
            <a:r>
              <a:rPr lang="en-US" altLang="en-US" sz="2800">
                <a:latin typeface="Times New Roman" panose="02020603050405020304" pitchFamily="18" charset="0"/>
                <a:cs typeface="Times New Roman" panose="02020603050405020304" pitchFamily="18" charset="0"/>
              </a:rPr>
              <a:t>A node cannot be inserted in the already occupied position.</a:t>
            </a:r>
          </a:p>
          <a:p>
            <a:r>
              <a:rPr lang="en-US" altLang="en-US" sz="2800">
                <a:latin typeface="Times New Roman" panose="02020603050405020304" pitchFamily="18" charset="0"/>
                <a:cs typeface="Times New Roman" panose="02020603050405020304" pitchFamily="18" charset="0"/>
              </a:rPr>
              <a:t>User has to specify where to insert the item. This can be done by specifying the direction in the form of a string.</a:t>
            </a:r>
          </a:p>
          <a:p>
            <a:pPr>
              <a:buFontTx/>
              <a:buNone/>
            </a:pPr>
            <a:r>
              <a:rPr lang="en-US" altLang="en-US" sz="2800">
                <a:latin typeface="Times New Roman" panose="02020603050405020304" pitchFamily="18" charset="0"/>
                <a:cs typeface="Times New Roman" panose="02020603050405020304" pitchFamily="18" charset="0"/>
              </a:rPr>
              <a:t>	For ex: if the direction string is “LLR”, it means start from root and go left(L) of it, again go left(L) of present node and finally go right(R) of current node. Insert the new node at this position.   </a:t>
            </a:r>
          </a:p>
        </p:txBody>
      </p:sp>
      <p:sp>
        <p:nvSpPr>
          <p:cNvPr id="115715" name="Rectangle 2"/>
          <p:cNvSpPr>
            <a:spLocks noGrp="1" noChangeArrowheads="1"/>
          </p:cNvSpPr>
          <p:nvPr>
            <p:ph type="title"/>
          </p:nvPr>
        </p:nvSpPr>
        <p:spPr>
          <a:xfrm>
            <a:off x="684213" y="347663"/>
            <a:ext cx="7980362" cy="701675"/>
          </a:xfrm>
        </p:spPr>
        <p:txBody>
          <a:bodyPr/>
          <a:lstStyle/>
          <a:p>
            <a:pPr eaLnBrk="1" hangingPunct="1"/>
            <a:r>
              <a:rPr lang="en-US" altLang="zh-TW" sz="3200"/>
              <a:t>Insertion into a binary Tree</a:t>
            </a:r>
          </a:p>
        </p:txBody>
      </p:sp>
    </p:spTree>
  </p:cSld>
  <p:clrMapOvr>
    <a:masterClrMapping/>
  </p:clrMapOvr>
  <p:transition spd="slow">
    <p:randomBar dir="ver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
            <a:ext cx="8382000" cy="6553200"/>
          </a:xfrm>
        </p:spPr>
        <p:txBody>
          <a:bodyPr rtlCol="0">
            <a:normAutofit lnSpcReduction="10000"/>
          </a:bodyPr>
          <a:lstStyle/>
          <a:p>
            <a:pPr fontAlgn="auto">
              <a:spcAft>
                <a:spcPts val="0"/>
              </a:spcAft>
              <a:buFont typeface="Arial" pitchFamily="34" charset="0"/>
              <a:buNone/>
              <a:defRPr/>
            </a:pPr>
            <a:r>
              <a:rPr lang="en-US" sz="2800" dirty="0">
                <a:latin typeface="Times New Roman" pitchFamily="18" charset="0"/>
                <a:cs typeface="Times New Roman" pitchFamily="18" charset="0"/>
              </a:rPr>
              <a:t>																																																						</a:t>
            </a:r>
          </a:p>
          <a:p>
            <a:pPr fontAlgn="auto">
              <a:spcAft>
                <a:spcPts val="0"/>
              </a:spcAft>
              <a:buFont typeface="Arial" pitchFamily="34" charset="0"/>
              <a:buNone/>
              <a:defRPr/>
            </a:pPr>
            <a:r>
              <a:rPr lang="en-US" sz="2800" dirty="0">
                <a:latin typeface="Times New Roman" pitchFamily="18" charset="0"/>
                <a:cs typeface="Times New Roman" pitchFamily="18" charset="0"/>
              </a:rPr>
              <a:t>For the above tree if the direction of insertion is “LLR”</a:t>
            </a:r>
          </a:p>
          <a:p>
            <a:pPr fontAlgn="auto">
              <a:spcAft>
                <a:spcPts val="0"/>
              </a:spcAft>
              <a:buFont typeface="Arial" pitchFamily="34" charset="0"/>
              <a:buChar char="•"/>
              <a:defRPr/>
            </a:pPr>
            <a:r>
              <a:rPr lang="en-US" sz="2800" dirty="0">
                <a:latin typeface="Times New Roman" pitchFamily="18" charset="0"/>
                <a:cs typeface="Times New Roman" pitchFamily="18" charset="0"/>
              </a:rPr>
              <a:t>Start from root.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A and go left. B is reached.</a:t>
            </a:r>
          </a:p>
          <a:p>
            <a:pPr fontAlgn="auto">
              <a:spcAft>
                <a:spcPts val="0"/>
              </a:spcAft>
              <a:buFont typeface="Arial" pitchFamily="34" charset="0"/>
              <a:buChar char="•"/>
              <a:defRPr/>
            </a:pPr>
            <a:r>
              <a:rPr lang="en-US" sz="2800" dirty="0">
                <a:latin typeface="Times New Roman" pitchFamily="18" charset="0"/>
                <a:cs typeface="Times New Roman" pitchFamily="18" charset="0"/>
              </a:rPr>
              <a:t>Again go left and you will reach C.</a:t>
            </a:r>
          </a:p>
          <a:p>
            <a:pPr fontAlgn="auto">
              <a:spcAft>
                <a:spcPts val="0"/>
              </a:spcAft>
              <a:buFont typeface="Arial" pitchFamily="34" charset="0"/>
              <a:buChar char="•"/>
              <a:defRPr/>
            </a:pPr>
            <a:r>
              <a:rPr lang="en-US" sz="2800" dirty="0">
                <a:latin typeface="Times New Roman" pitchFamily="18" charset="0"/>
                <a:cs typeface="Times New Roman" pitchFamily="18" charset="0"/>
              </a:rPr>
              <a:t>From C, go right and insert the node.</a:t>
            </a:r>
          </a:p>
          <a:p>
            <a:pPr fontAlgn="auto">
              <a:spcAft>
                <a:spcPts val="0"/>
              </a:spcAft>
              <a:buFont typeface="Arial" pitchFamily="34" charset="0"/>
              <a:buNone/>
              <a:defRPr/>
            </a:pPr>
            <a:r>
              <a:rPr lang="en-US" sz="2800" dirty="0">
                <a:latin typeface="Times New Roman" pitchFamily="18" charset="0"/>
                <a:cs typeface="Times New Roman" pitchFamily="18" charset="0"/>
              </a:rPr>
              <a:t>Hence the node is inserted to the right of C. 		</a:t>
            </a:r>
          </a:p>
          <a:p>
            <a:pPr fontAlgn="auto">
              <a:spcAft>
                <a:spcPts val="0"/>
              </a:spcAft>
              <a:buFont typeface="Arial" pitchFamily="34" charset="0"/>
              <a:buChar char="•"/>
              <a:defRPr/>
            </a:pPr>
            <a:r>
              <a:rPr lang="en-US" sz="2800" dirty="0">
                <a:latin typeface="Times New Roman" pitchFamily="18" charset="0"/>
                <a:cs typeface="Times New Roman" pitchFamily="18" charset="0"/>
              </a:rPr>
              <a:t>To implement this, we make use of 2 pointer variables parent and cur. At any point parent points to the parent node and cur points to the child.</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Oval 3"/>
          <p:cNvSpPr/>
          <p:nvPr/>
        </p:nvSpPr>
        <p:spPr>
          <a:xfrm>
            <a:off x="1600200" y="533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7764" name="TextBox 4"/>
          <p:cNvSpPr txBox="1">
            <a:spLocks noChangeArrowheads="1"/>
          </p:cNvSpPr>
          <p:nvPr/>
        </p:nvSpPr>
        <p:spPr bwMode="auto">
          <a:xfrm>
            <a:off x="1752600" y="609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 </a:t>
            </a:r>
          </a:p>
        </p:txBody>
      </p:sp>
      <p:sp>
        <p:nvSpPr>
          <p:cNvPr id="6" name="Oval 5"/>
          <p:cNvSpPr/>
          <p:nvPr/>
        </p:nvSpPr>
        <p:spPr>
          <a:xfrm>
            <a:off x="914400" y="129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7766" name="TextBox 6"/>
          <p:cNvSpPr txBox="1">
            <a:spLocks noChangeArrowheads="1"/>
          </p:cNvSpPr>
          <p:nvPr/>
        </p:nvSpPr>
        <p:spPr bwMode="auto">
          <a:xfrm>
            <a:off x="1066800" y="1371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B </a:t>
            </a:r>
          </a:p>
        </p:txBody>
      </p:sp>
      <p:sp>
        <p:nvSpPr>
          <p:cNvPr id="8" name="Oval 7"/>
          <p:cNvSpPr/>
          <p:nvPr/>
        </p:nvSpPr>
        <p:spPr>
          <a:xfrm>
            <a:off x="2362200" y="129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7768" name="TextBox 8"/>
          <p:cNvSpPr txBox="1">
            <a:spLocks noChangeArrowheads="1"/>
          </p:cNvSpPr>
          <p:nvPr/>
        </p:nvSpPr>
        <p:spPr bwMode="auto">
          <a:xfrm>
            <a:off x="2514600" y="1371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E </a:t>
            </a:r>
          </a:p>
        </p:txBody>
      </p:sp>
      <p:sp>
        <p:nvSpPr>
          <p:cNvPr id="10" name="Oval 9"/>
          <p:cNvSpPr/>
          <p:nvPr/>
        </p:nvSpPr>
        <p:spPr>
          <a:xfrm>
            <a:off x="457200" y="205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7770" name="TextBox 10"/>
          <p:cNvSpPr txBox="1">
            <a:spLocks noChangeArrowheads="1"/>
          </p:cNvSpPr>
          <p:nvPr/>
        </p:nvSpPr>
        <p:spPr bwMode="auto">
          <a:xfrm>
            <a:off x="609600" y="2133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 </a:t>
            </a:r>
          </a:p>
        </p:txBody>
      </p:sp>
      <p:sp>
        <p:nvSpPr>
          <p:cNvPr id="12" name="Oval 11"/>
          <p:cNvSpPr/>
          <p:nvPr/>
        </p:nvSpPr>
        <p:spPr>
          <a:xfrm>
            <a:off x="1371600" y="205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7772" name="TextBox 12"/>
          <p:cNvSpPr txBox="1">
            <a:spLocks noChangeArrowheads="1"/>
          </p:cNvSpPr>
          <p:nvPr/>
        </p:nvSpPr>
        <p:spPr bwMode="auto">
          <a:xfrm>
            <a:off x="1524000" y="2133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D </a:t>
            </a:r>
          </a:p>
        </p:txBody>
      </p:sp>
      <p:cxnSp>
        <p:nvCxnSpPr>
          <p:cNvPr id="14" name="Straight Connector 13"/>
          <p:cNvCxnSpPr>
            <a:stCxn id="4" idx="3"/>
            <a:endCxn id="6" idx="0"/>
          </p:cNvCxnSpPr>
          <p:nvPr/>
        </p:nvCxnSpPr>
        <p:spPr>
          <a:xfrm rot="5400000">
            <a:off x="1268412" y="8747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81200" y="9906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7766" idx="2"/>
            <a:endCxn id="12" idx="1"/>
          </p:cNvCxnSpPr>
          <p:nvPr/>
        </p:nvCxnSpPr>
        <p:spPr>
          <a:xfrm rot="16200000" flipH="1">
            <a:off x="1167606" y="18311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723900" y="1714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057400" y="2133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7778" name="TextBox 18"/>
          <p:cNvSpPr txBox="1">
            <a:spLocks noChangeArrowheads="1"/>
          </p:cNvSpPr>
          <p:nvPr/>
        </p:nvSpPr>
        <p:spPr bwMode="auto">
          <a:xfrm>
            <a:off x="2209800" y="22098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F </a:t>
            </a:r>
          </a:p>
        </p:txBody>
      </p:sp>
      <p:sp>
        <p:nvSpPr>
          <p:cNvPr id="20" name="Oval 19"/>
          <p:cNvSpPr/>
          <p:nvPr/>
        </p:nvSpPr>
        <p:spPr>
          <a:xfrm>
            <a:off x="2971800" y="2068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7780" name="TextBox 20"/>
          <p:cNvSpPr txBox="1">
            <a:spLocks noChangeArrowheads="1"/>
          </p:cNvSpPr>
          <p:nvPr/>
        </p:nvSpPr>
        <p:spPr bwMode="auto">
          <a:xfrm>
            <a:off x="3124200" y="2144713"/>
            <a:ext cx="38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G </a:t>
            </a:r>
          </a:p>
        </p:txBody>
      </p:sp>
      <p:cxnSp>
        <p:nvCxnSpPr>
          <p:cNvPr id="22" name="Straight Connector 21"/>
          <p:cNvCxnSpPr>
            <a:endCxn id="20" idx="1"/>
          </p:cNvCxnSpPr>
          <p:nvPr/>
        </p:nvCxnSpPr>
        <p:spPr>
          <a:xfrm rot="16200000" flipH="1">
            <a:off x="2767012" y="18430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324100" y="1790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0" name="Rectangle 3"/>
          <p:cNvSpPr>
            <a:spLocks noChangeArrowheads="1"/>
          </p:cNvSpPr>
          <p:nvPr/>
        </p:nvSpPr>
        <p:spPr bwMode="auto">
          <a:xfrm>
            <a:off x="0" y="-6350"/>
            <a:ext cx="9144000" cy="655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1400"/>
              <a:t>void insert(Nodeptr root, char direction[], int ele) { // assume root is already created and tree exists</a:t>
            </a:r>
          </a:p>
          <a:p>
            <a:r>
              <a:rPr lang="en-US" altLang="en-US" sz="1400"/>
              <a:t>    int i;</a:t>
            </a:r>
          </a:p>
          <a:p>
            <a:r>
              <a:rPr lang="en-US" altLang="en-US" sz="1400"/>
              <a:t>    Nodeptr temp,cur,parent;</a:t>
            </a:r>
          </a:p>
          <a:p>
            <a:endParaRPr lang="en-US" altLang="en-US" sz="1400"/>
          </a:p>
          <a:p>
            <a:r>
              <a:rPr lang="en-US" altLang="en-US" sz="1400"/>
              <a:t>    temp= getnode();</a:t>
            </a:r>
          </a:p>
          <a:p>
            <a:r>
              <a:rPr lang="en-US" altLang="en-US" sz="1400"/>
              <a:t>    temp-&gt;data=ele;</a:t>
            </a:r>
          </a:p>
          <a:p>
            <a:r>
              <a:rPr lang="en-US" altLang="en-US" sz="1400"/>
              <a:t>    temp-&gt;lchild=temp-&gt;rchild=NULL;</a:t>
            </a:r>
          </a:p>
          <a:p>
            <a:endParaRPr lang="en-US" altLang="en-US" sz="1400"/>
          </a:p>
          <a:p>
            <a:r>
              <a:rPr lang="en-US" altLang="en-US" sz="1400"/>
              <a:t>    parent = NULL;</a:t>
            </a:r>
          </a:p>
          <a:p>
            <a:r>
              <a:rPr lang="en-US" altLang="en-US" sz="1400"/>
              <a:t>    cur=root;</a:t>
            </a:r>
          </a:p>
          <a:p>
            <a:r>
              <a:rPr lang="en-US" altLang="en-US" sz="1400"/>
              <a:t>    i=0;</a:t>
            </a:r>
          </a:p>
          <a:p>
            <a:r>
              <a:rPr lang="en-US" altLang="en-US" sz="1400"/>
              <a:t>    while (cur &amp;&amp; direction[i]) {//traverse down the tree</a:t>
            </a:r>
          </a:p>
          <a:p>
            <a:r>
              <a:rPr lang="en-US" altLang="en-US" sz="1400"/>
              <a:t>        parent = cur;</a:t>
            </a:r>
          </a:p>
          <a:p>
            <a:r>
              <a:rPr lang="en-US" altLang="en-US" sz="1400"/>
              <a:t>        if(direction[i]=='L' || direction[i]=='l')</a:t>
            </a:r>
          </a:p>
          <a:p>
            <a:r>
              <a:rPr lang="en-US" altLang="en-US" sz="1400"/>
              <a:t>            cur=cur-&gt;lchild;</a:t>
            </a:r>
          </a:p>
          <a:p>
            <a:r>
              <a:rPr lang="en-US" altLang="en-US" sz="1400"/>
              <a:t>        else</a:t>
            </a:r>
          </a:p>
          <a:p>
            <a:r>
              <a:rPr lang="en-US" altLang="en-US" sz="1400"/>
              <a:t>            cur=cur-&gt;rchild;</a:t>
            </a:r>
          </a:p>
          <a:p>
            <a:r>
              <a:rPr lang="en-US" altLang="en-US" sz="1400"/>
              <a:t>        i++;</a:t>
            </a:r>
          </a:p>
          <a:p>
            <a:r>
              <a:rPr lang="en-US" altLang="en-US" sz="1400"/>
              <a:t>    }</a:t>
            </a:r>
          </a:p>
          <a:p>
            <a:r>
              <a:rPr lang="en-US" altLang="en-US" sz="1400"/>
              <a:t>    if ((cur != NULL) || (direction[i]!='\0')) {   /*node already present at specified pos/incorrect dir string */</a:t>
            </a:r>
          </a:p>
          <a:p>
            <a:r>
              <a:rPr lang="en-US" altLang="en-US" sz="1400"/>
              <a:t>       printf("Insertion Not possible\n") ;</a:t>
            </a:r>
          </a:p>
          <a:p>
            <a:r>
              <a:rPr lang="en-US" altLang="en-US" sz="1400"/>
              <a:t>       free(temp);</a:t>
            </a:r>
          </a:p>
          <a:p>
            <a:r>
              <a:rPr lang="en-US" altLang="en-US" sz="1400"/>
              <a:t>       return;</a:t>
            </a:r>
          </a:p>
          <a:p>
            <a:r>
              <a:rPr lang="en-US" altLang="en-US" sz="1400"/>
              <a:t>    }</a:t>
            </a:r>
          </a:p>
          <a:p>
            <a:r>
              <a:rPr lang="en-US" altLang="en-US" sz="1400"/>
              <a:t>    /*Based on last character of direction string  insert as a left or right child */</a:t>
            </a:r>
          </a:p>
          <a:p>
            <a:r>
              <a:rPr lang="en-US" altLang="en-US" sz="1400"/>
              <a:t>    if(direction[i-1]=='L' || direction[i-1]=='l')</a:t>
            </a:r>
          </a:p>
          <a:p>
            <a:r>
              <a:rPr lang="en-US" altLang="en-US" sz="1400"/>
              <a:t>            parent-&gt;lchild=temp;</a:t>
            </a:r>
          </a:p>
          <a:p>
            <a:r>
              <a:rPr lang="en-US" altLang="en-US" sz="1400"/>
              <a:t>    else</a:t>
            </a:r>
          </a:p>
          <a:p>
            <a:r>
              <a:rPr lang="en-US" altLang="en-US" sz="1400"/>
              <a:t>            parent-&gt;rchild=temp;</a:t>
            </a:r>
          </a:p>
          <a:p>
            <a:r>
              <a:rPr lang="en-US" altLang="en-US" sz="1400"/>
              <a:t>}</a:t>
            </a:r>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4213" y="347663"/>
            <a:ext cx="7980362" cy="701675"/>
          </a:xfrm>
        </p:spPr>
        <p:txBody>
          <a:bodyPr/>
          <a:lstStyle/>
          <a:p>
            <a:pPr eaLnBrk="1" hangingPunct="1"/>
            <a:r>
              <a:rPr lang="en-US" altLang="zh-TW" dirty="0"/>
              <a:t>Pedigree Genealogical Chart</a:t>
            </a:r>
          </a:p>
        </p:txBody>
      </p:sp>
      <p:sp>
        <p:nvSpPr>
          <p:cNvPr id="24579" name="Line 4"/>
          <p:cNvSpPr>
            <a:spLocks noChangeShapeType="1"/>
          </p:cNvSpPr>
          <p:nvPr/>
        </p:nvSpPr>
        <p:spPr bwMode="auto">
          <a:xfrm>
            <a:off x="4408488" y="2336800"/>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0" name="Line 5"/>
          <p:cNvSpPr>
            <a:spLocks noChangeShapeType="1"/>
          </p:cNvSpPr>
          <p:nvPr/>
        </p:nvSpPr>
        <p:spPr bwMode="auto">
          <a:xfrm>
            <a:off x="2492375" y="2686050"/>
            <a:ext cx="38179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1" name="Line 6"/>
          <p:cNvSpPr>
            <a:spLocks noChangeShapeType="1"/>
          </p:cNvSpPr>
          <p:nvPr/>
        </p:nvSpPr>
        <p:spPr bwMode="auto">
          <a:xfrm>
            <a:off x="6313488" y="328136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2" name="Line 7"/>
          <p:cNvSpPr>
            <a:spLocks noChangeShapeType="1"/>
          </p:cNvSpPr>
          <p:nvPr/>
        </p:nvSpPr>
        <p:spPr bwMode="auto">
          <a:xfrm>
            <a:off x="2495550" y="328136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3" name="Line 9"/>
          <p:cNvSpPr>
            <a:spLocks noChangeShapeType="1"/>
          </p:cNvSpPr>
          <p:nvPr/>
        </p:nvSpPr>
        <p:spPr bwMode="auto">
          <a:xfrm>
            <a:off x="1590675" y="3630613"/>
            <a:ext cx="1822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4" name="Line 10"/>
          <p:cNvSpPr>
            <a:spLocks noChangeShapeType="1"/>
          </p:cNvSpPr>
          <p:nvPr/>
        </p:nvSpPr>
        <p:spPr bwMode="auto">
          <a:xfrm>
            <a:off x="7221538" y="4244975"/>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5" name="Line 11"/>
          <p:cNvSpPr>
            <a:spLocks noChangeShapeType="1"/>
          </p:cNvSpPr>
          <p:nvPr/>
        </p:nvSpPr>
        <p:spPr bwMode="auto">
          <a:xfrm>
            <a:off x="5399088" y="425926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6" name="Line 12"/>
          <p:cNvSpPr>
            <a:spLocks noChangeShapeType="1"/>
          </p:cNvSpPr>
          <p:nvPr/>
        </p:nvSpPr>
        <p:spPr bwMode="auto">
          <a:xfrm>
            <a:off x="3409950" y="4230688"/>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7" name="Line 13"/>
          <p:cNvSpPr>
            <a:spLocks noChangeShapeType="1"/>
          </p:cNvSpPr>
          <p:nvPr/>
        </p:nvSpPr>
        <p:spPr bwMode="auto">
          <a:xfrm>
            <a:off x="1581150" y="4230688"/>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8" name="Line 14"/>
          <p:cNvSpPr>
            <a:spLocks noChangeShapeType="1"/>
          </p:cNvSpPr>
          <p:nvPr/>
        </p:nvSpPr>
        <p:spPr bwMode="auto">
          <a:xfrm>
            <a:off x="1052513" y="4579938"/>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9" name="Line 15"/>
          <p:cNvSpPr>
            <a:spLocks noChangeShapeType="1"/>
          </p:cNvSpPr>
          <p:nvPr/>
        </p:nvSpPr>
        <p:spPr bwMode="auto">
          <a:xfrm>
            <a:off x="1052513" y="4579938"/>
            <a:ext cx="1085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0" name="Line 16"/>
          <p:cNvSpPr>
            <a:spLocks noChangeShapeType="1"/>
          </p:cNvSpPr>
          <p:nvPr/>
        </p:nvSpPr>
        <p:spPr bwMode="auto">
          <a:xfrm>
            <a:off x="2870200" y="4579938"/>
            <a:ext cx="1085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1" name="Line 17"/>
          <p:cNvSpPr>
            <a:spLocks noChangeShapeType="1"/>
          </p:cNvSpPr>
          <p:nvPr/>
        </p:nvSpPr>
        <p:spPr bwMode="auto">
          <a:xfrm>
            <a:off x="6678613" y="4594225"/>
            <a:ext cx="1085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2" name="Line 18"/>
          <p:cNvSpPr>
            <a:spLocks noChangeShapeType="1"/>
          </p:cNvSpPr>
          <p:nvPr/>
        </p:nvSpPr>
        <p:spPr bwMode="auto">
          <a:xfrm>
            <a:off x="5402263" y="3644900"/>
            <a:ext cx="1822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3" name="Line 19"/>
          <p:cNvSpPr>
            <a:spLocks noChangeShapeType="1"/>
          </p:cNvSpPr>
          <p:nvPr/>
        </p:nvSpPr>
        <p:spPr bwMode="auto">
          <a:xfrm>
            <a:off x="4856163" y="4608513"/>
            <a:ext cx="1085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4" name="Line 20"/>
          <p:cNvSpPr>
            <a:spLocks noChangeShapeType="1"/>
          </p:cNvSpPr>
          <p:nvPr/>
        </p:nvSpPr>
        <p:spPr bwMode="auto">
          <a:xfrm>
            <a:off x="7764463" y="460851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5" name="Line 21"/>
          <p:cNvSpPr>
            <a:spLocks noChangeShapeType="1"/>
          </p:cNvSpPr>
          <p:nvPr/>
        </p:nvSpPr>
        <p:spPr bwMode="auto">
          <a:xfrm>
            <a:off x="6680200" y="460851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6" name="Line 22"/>
          <p:cNvSpPr>
            <a:spLocks noChangeShapeType="1"/>
          </p:cNvSpPr>
          <p:nvPr/>
        </p:nvSpPr>
        <p:spPr bwMode="auto">
          <a:xfrm>
            <a:off x="5942013" y="460851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7" name="Line 23"/>
          <p:cNvSpPr>
            <a:spLocks noChangeShapeType="1"/>
          </p:cNvSpPr>
          <p:nvPr/>
        </p:nvSpPr>
        <p:spPr bwMode="auto">
          <a:xfrm>
            <a:off x="4856163" y="460851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8" name="Line 24"/>
          <p:cNvSpPr>
            <a:spLocks noChangeShapeType="1"/>
          </p:cNvSpPr>
          <p:nvPr/>
        </p:nvSpPr>
        <p:spPr bwMode="auto">
          <a:xfrm>
            <a:off x="3951288" y="4594225"/>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9" name="Line 25"/>
          <p:cNvSpPr>
            <a:spLocks noChangeShapeType="1"/>
          </p:cNvSpPr>
          <p:nvPr/>
        </p:nvSpPr>
        <p:spPr bwMode="auto">
          <a:xfrm>
            <a:off x="2870200" y="4594225"/>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0" name="Line 26"/>
          <p:cNvSpPr>
            <a:spLocks noChangeShapeType="1"/>
          </p:cNvSpPr>
          <p:nvPr/>
        </p:nvSpPr>
        <p:spPr bwMode="auto">
          <a:xfrm>
            <a:off x="2138363" y="4579938"/>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1" name="Line 27"/>
          <p:cNvSpPr>
            <a:spLocks noChangeShapeType="1"/>
          </p:cNvSpPr>
          <p:nvPr/>
        </p:nvSpPr>
        <p:spPr bwMode="auto">
          <a:xfrm flipH="1">
            <a:off x="1590675" y="3630613"/>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2" name="Line 28"/>
          <p:cNvSpPr>
            <a:spLocks noChangeShapeType="1"/>
          </p:cNvSpPr>
          <p:nvPr/>
        </p:nvSpPr>
        <p:spPr bwMode="auto">
          <a:xfrm flipH="1">
            <a:off x="3413125" y="3644900"/>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3" name="Line 29"/>
          <p:cNvSpPr>
            <a:spLocks noChangeShapeType="1"/>
          </p:cNvSpPr>
          <p:nvPr/>
        </p:nvSpPr>
        <p:spPr bwMode="auto">
          <a:xfrm flipH="1">
            <a:off x="5402263" y="3644900"/>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4" name="Line 30"/>
          <p:cNvSpPr>
            <a:spLocks noChangeShapeType="1"/>
          </p:cNvSpPr>
          <p:nvPr/>
        </p:nvSpPr>
        <p:spPr bwMode="auto">
          <a:xfrm flipH="1">
            <a:off x="7224713" y="3644900"/>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5" name="Line 31"/>
          <p:cNvSpPr>
            <a:spLocks noChangeShapeType="1"/>
          </p:cNvSpPr>
          <p:nvPr/>
        </p:nvSpPr>
        <p:spPr bwMode="auto">
          <a:xfrm flipH="1">
            <a:off x="2492375" y="2686050"/>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6" name="Line 32"/>
          <p:cNvSpPr>
            <a:spLocks noChangeShapeType="1"/>
          </p:cNvSpPr>
          <p:nvPr/>
        </p:nvSpPr>
        <p:spPr bwMode="auto">
          <a:xfrm flipH="1">
            <a:off x="6326188" y="2686050"/>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7" name="Text Box 33"/>
          <p:cNvSpPr txBox="1">
            <a:spLocks noChangeArrowheads="1"/>
          </p:cNvSpPr>
          <p:nvPr/>
        </p:nvSpPr>
        <p:spPr bwMode="auto">
          <a:xfrm>
            <a:off x="4017963" y="1970088"/>
            <a:ext cx="9159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Cheryl</a:t>
            </a:r>
          </a:p>
        </p:txBody>
      </p:sp>
      <p:sp>
        <p:nvSpPr>
          <p:cNvPr id="24608" name="Text Box 34"/>
          <p:cNvSpPr txBox="1">
            <a:spLocks noChangeArrowheads="1"/>
          </p:cNvSpPr>
          <p:nvPr/>
        </p:nvSpPr>
        <p:spPr bwMode="auto">
          <a:xfrm>
            <a:off x="2138363" y="2916238"/>
            <a:ext cx="10461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Kevin</a:t>
            </a:r>
          </a:p>
        </p:txBody>
      </p:sp>
      <p:sp>
        <p:nvSpPr>
          <p:cNvPr id="24609" name="Text Box 35"/>
          <p:cNvSpPr txBox="1">
            <a:spLocks noChangeArrowheads="1"/>
          </p:cNvSpPr>
          <p:nvPr/>
        </p:nvSpPr>
        <p:spPr bwMode="auto">
          <a:xfrm>
            <a:off x="5840413" y="2914650"/>
            <a:ext cx="1257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Rosemary</a:t>
            </a:r>
          </a:p>
        </p:txBody>
      </p:sp>
      <p:sp>
        <p:nvSpPr>
          <p:cNvPr id="24610" name="Text Box 36"/>
          <p:cNvSpPr txBox="1">
            <a:spLocks noChangeArrowheads="1"/>
          </p:cNvSpPr>
          <p:nvPr/>
        </p:nvSpPr>
        <p:spPr bwMode="auto">
          <a:xfrm>
            <a:off x="1228725" y="3906838"/>
            <a:ext cx="917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John</a:t>
            </a:r>
          </a:p>
        </p:txBody>
      </p:sp>
      <p:sp>
        <p:nvSpPr>
          <p:cNvPr id="24611" name="Text Box 37"/>
          <p:cNvSpPr txBox="1">
            <a:spLocks noChangeArrowheads="1"/>
          </p:cNvSpPr>
          <p:nvPr/>
        </p:nvSpPr>
        <p:spPr bwMode="auto">
          <a:xfrm>
            <a:off x="2994025" y="390683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Terry</a:t>
            </a:r>
          </a:p>
        </p:txBody>
      </p:sp>
      <p:sp>
        <p:nvSpPr>
          <p:cNvPr id="24612" name="Text Box 38"/>
          <p:cNvSpPr txBox="1">
            <a:spLocks noChangeArrowheads="1"/>
          </p:cNvSpPr>
          <p:nvPr/>
        </p:nvSpPr>
        <p:spPr bwMode="auto">
          <a:xfrm>
            <a:off x="4933950" y="3892550"/>
            <a:ext cx="1176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Richard</a:t>
            </a:r>
          </a:p>
        </p:txBody>
      </p:sp>
      <p:sp>
        <p:nvSpPr>
          <p:cNvPr id="24613" name="Text Box 39"/>
          <p:cNvSpPr txBox="1">
            <a:spLocks noChangeArrowheads="1"/>
          </p:cNvSpPr>
          <p:nvPr/>
        </p:nvSpPr>
        <p:spPr bwMode="auto">
          <a:xfrm>
            <a:off x="6888163" y="3875088"/>
            <a:ext cx="876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Kelly</a:t>
            </a:r>
          </a:p>
        </p:txBody>
      </p:sp>
      <p:sp>
        <p:nvSpPr>
          <p:cNvPr id="24614" name="Text Box 40"/>
          <p:cNvSpPr txBox="1">
            <a:spLocks noChangeArrowheads="1"/>
          </p:cNvSpPr>
          <p:nvPr/>
        </p:nvSpPr>
        <p:spPr bwMode="auto">
          <a:xfrm>
            <a:off x="633413" y="492918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Jack</a:t>
            </a:r>
          </a:p>
        </p:txBody>
      </p:sp>
      <p:sp>
        <p:nvSpPr>
          <p:cNvPr id="24615" name="Text Box 41"/>
          <p:cNvSpPr txBox="1">
            <a:spLocks noChangeArrowheads="1"/>
          </p:cNvSpPr>
          <p:nvPr/>
        </p:nvSpPr>
        <p:spPr bwMode="auto">
          <a:xfrm>
            <a:off x="1687513" y="4957763"/>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Mary</a:t>
            </a:r>
          </a:p>
        </p:txBody>
      </p:sp>
      <p:sp>
        <p:nvSpPr>
          <p:cNvPr id="24616" name="Text Box 42"/>
          <p:cNvSpPr txBox="1">
            <a:spLocks noChangeArrowheads="1"/>
          </p:cNvSpPr>
          <p:nvPr/>
        </p:nvSpPr>
        <p:spPr bwMode="auto">
          <a:xfrm>
            <a:off x="2451100" y="4943475"/>
            <a:ext cx="1081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Anthony</a:t>
            </a:r>
          </a:p>
        </p:txBody>
      </p:sp>
      <p:sp>
        <p:nvSpPr>
          <p:cNvPr id="24617" name="Text Box 43"/>
          <p:cNvSpPr txBox="1">
            <a:spLocks noChangeArrowheads="1"/>
          </p:cNvSpPr>
          <p:nvPr/>
        </p:nvSpPr>
        <p:spPr bwMode="auto">
          <a:xfrm>
            <a:off x="3532188" y="4960938"/>
            <a:ext cx="1068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Karen</a:t>
            </a:r>
          </a:p>
        </p:txBody>
      </p:sp>
      <p:sp>
        <p:nvSpPr>
          <p:cNvPr id="24618" name="Text Box 44"/>
          <p:cNvSpPr txBox="1">
            <a:spLocks noChangeArrowheads="1"/>
          </p:cNvSpPr>
          <p:nvPr/>
        </p:nvSpPr>
        <p:spPr bwMode="auto">
          <a:xfrm>
            <a:off x="4514850" y="496093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Joe</a:t>
            </a:r>
          </a:p>
        </p:txBody>
      </p:sp>
      <p:sp>
        <p:nvSpPr>
          <p:cNvPr id="24619" name="Text Box 45"/>
          <p:cNvSpPr txBox="1">
            <a:spLocks noChangeArrowheads="1"/>
          </p:cNvSpPr>
          <p:nvPr/>
        </p:nvSpPr>
        <p:spPr bwMode="auto">
          <a:xfrm>
            <a:off x="5278438" y="4943475"/>
            <a:ext cx="1325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Michelle</a:t>
            </a:r>
          </a:p>
        </p:txBody>
      </p:sp>
      <p:sp>
        <p:nvSpPr>
          <p:cNvPr id="24620" name="Text Box 46"/>
          <p:cNvSpPr txBox="1">
            <a:spLocks noChangeArrowheads="1"/>
          </p:cNvSpPr>
          <p:nvPr/>
        </p:nvSpPr>
        <p:spPr bwMode="auto">
          <a:xfrm>
            <a:off x="6313488" y="496093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Mike</a:t>
            </a:r>
          </a:p>
        </p:txBody>
      </p:sp>
      <p:sp>
        <p:nvSpPr>
          <p:cNvPr id="24621" name="Text Box 47"/>
          <p:cNvSpPr txBox="1">
            <a:spLocks noChangeArrowheads="1"/>
          </p:cNvSpPr>
          <p:nvPr/>
        </p:nvSpPr>
        <p:spPr bwMode="auto">
          <a:xfrm>
            <a:off x="7345363" y="4960938"/>
            <a:ext cx="1044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a:t>Angela</a:t>
            </a:r>
          </a:p>
        </p:txBody>
      </p:sp>
      <p:sp>
        <p:nvSpPr>
          <p:cNvPr id="24622" name="Text Box 48"/>
          <p:cNvSpPr txBox="1">
            <a:spLocks noChangeArrowheads="1"/>
          </p:cNvSpPr>
          <p:nvPr/>
        </p:nvSpPr>
        <p:spPr bwMode="auto">
          <a:xfrm>
            <a:off x="3532188" y="5748338"/>
            <a:ext cx="1512887"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b="1">
                <a:solidFill>
                  <a:schemeClr val="tx2"/>
                </a:solidFill>
              </a:rPr>
              <a:t>Binary Tree</a:t>
            </a:r>
          </a:p>
        </p:txBody>
      </p:sp>
      <p:sp>
        <p:nvSpPr>
          <p:cNvPr id="2" name="Rectangle 1">
            <a:extLst>
              <a:ext uri="{FF2B5EF4-FFF2-40B4-BE49-F238E27FC236}">
                <a16:creationId xmlns:a16="http://schemas.microsoft.com/office/drawing/2014/main" id="{69B7FCF2-9E54-49A2-89C0-78057DC8D54A}"/>
              </a:ext>
            </a:extLst>
          </p:cNvPr>
          <p:cNvSpPr/>
          <p:nvPr/>
        </p:nvSpPr>
        <p:spPr>
          <a:xfrm>
            <a:off x="633414" y="1263154"/>
            <a:ext cx="8173698" cy="646331"/>
          </a:xfrm>
          <a:prstGeom prst="rect">
            <a:avLst/>
          </a:prstGeom>
        </p:spPr>
        <p:txBody>
          <a:bodyPr wrap="square">
            <a:spAutoFit/>
          </a:bodyPr>
          <a:lstStyle/>
          <a:p>
            <a:r>
              <a:rPr lang="en-US" b="1" dirty="0">
                <a:solidFill>
                  <a:srgbClr val="C00000"/>
                </a:solidFill>
                <a:latin typeface="arial" panose="020B0604020202020204" pitchFamily="34" charset="0"/>
              </a:rPr>
              <a:t>A chart like an inverted branching tree showing the lines of descent of a family or of an animal species.</a:t>
            </a:r>
            <a:endParaRPr lang="en-US" b="1" i="0" dirty="0">
              <a:solidFill>
                <a:srgbClr val="C00000"/>
              </a:solidFill>
              <a:effectLst/>
              <a:latin typeface="arial" panose="020B0604020202020204" pitchFamily="34" charset="0"/>
            </a:endParaRPr>
          </a:p>
        </p:txBody>
      </p:sp>
    </p:spTree>
  </p:cSld>
  <p:clrMapOvr>
    <a:masterClrMapping/>
  </p:clrMapOvr>
  <p:transition spd="slow">
    <p:randomBar dir="ver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Content Placeholder 2"/>
          <p:cNvSpPr>
            <a:spLocks noGrp="1"/>
          </p:cNvSpPr>
          <p:nvPr>
            <p:ph idx="1"/>
          </p:nvPr>
        </p:nvSpPr>
        <p:spPr bwMode="auto">
          <a:xfrm>
            <a:off x="587375" y="1270000"/>
            <a:ext cx="8556625" cy="5435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latin typeface="Times New Roman" panose="02020603050405020304" pitchFamily="18" charset="0"/>
                <a:cs typeface="Times New Roman" panose="02020603050405020304" pitchFamily="18" charset="0"/>
              </a:rPr>
              <a:t>Control comes out of while loop, if direction[i] == ‘\0’ or when cur==NULL.</a:t>
            </a:r>
          </a:p>
          <a:p>
            <a:r>
              <a:rPr lang="en-US" altLang="en-US" sz="2800">
                <a:latin typeface="Times New Roman" panose="02020603050405020304" pitchFamily="18" charset="0"/>
                <a:cs typeface="Times New Roman" panose="02020603050405020304" pitchFamily="18" charset="0"/>
              </a:rPr>
              <a:t>For insertion to be possible, control should come out when cur==NULL and direction[i] == ‘\0’ both at the same time.</a:t>
            </a:r>
          </a:p>
          <a:p>
            <a:pPr>
              <a:buFontTx/>
              <a:buNone/>
            </a:pPr>
            <a:r>
              <a:rPr lang="en-US" altLang="en-US" sz="2800">
                <a:latin typeface="Times New Roman" panose="02020603050405020304" pitchFamily="18" charset="0"/>
                <a:cs typeface="Times New Roman" panose="02020603050405020304" pitchFamily="18" charset="0"/>
              </a:rPr>
              <a:t>  	i.e when we get the position to insert(cur==NULL), the string should be completed.  </a:t>
            </a:r>
          </a:p>
        </p:txBody>
      </p:sp>
    </p:spTree>
  </p:cSld>
  <p:clrMapOvr>
    <a:masterClrMapping/>
  </p:clrMapOvr>
  <p:transition spd="slow">
    <p:randomBar dir="ver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Content Placeholder 2"/>
          <p:cNvSpPr>
            <a:spLocks noGrp="1"/>
          </p:cNvSpPr>
          <p:nvPr>
            <p:ph idx="1"/>
          </p:nvPr>
        </p:nvSpPr>
        <p:spPr bwMode="auto">
          <a:xfrm>
            <a:off x="609600" y="152400"/>
            <a:ext cx="8534400" cy="5811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800">
                <a:latin typeface="Times New Roman" panose="02020603050405020304" pitchFamily="18" charset="0"/>
                <a:cs typeface="Times New Roman" panose="02020603050405020304" pitchFamily="18" charset="0"/>
              </a:rPr>
              <a:t>																																					</a:t>
            </a:r>
          </a:p>
          <a:p>
            <a:pPr>
              <a:buFontTx/>
              <a:buNone/>
            </a:pPr>
            <a:r>
              <a:rPr lang="en-US" altLang="en-US" sz="2800">
                <a:latin typeface="Times New Roman" panose="02020603050405020304" pitchFamily="18" charset="0"/>
                <a:cs typeface="Times New Roman" panose="02020603050405020304" pitchFamily="18" charset="0"/>
              </a:rPr>
              <a:t>Let the direction string be “LLR”. String length of string is 3.</a:t>
            </a:r>
          </a:p>
          <a:p>
            <a:pPr>
              <a:buFontTx/>
              <a:buNone/>
            </a:pPr>
            <a:r>
              <a:rPr lang="en-US" altLang="en-US" sz="2800">
                <a:latin typeface="Times New Roman" panose="02020603050405020304" pitchFamily="18" charset="0"/>
                <a:cs typeface="Times New Roman" panose="02020603050405020304" pitchFamily="18" charset="0"/>
              </a:rPr>
              <a:t>Initially cur ==root and parent==NULL</a:t>
            </a:r>
          </a:p>
          <a:p>
            <a:r>
              <a:rPr lang="en-US" altLang="en-US" sz="2800">
                <a:latin typeface="Times New Roman" panose="02020603050405020304" pitchFamily="18" charset="0"/>
                <a:cs typeface="Times New Roman" panose="02020603050405020304" pitchFamily="18" charset="0"/>
              </a:rPr>
              <a:t>Loop 1: i=0 ,direction[0]=‘L’</a:t>
            </a:r>
          </a:p>
          <a:p>
            <a:pPr>
              <a:buFontTx/>
              <a:buNone/>
            </a:pPr>
            <a:endParaRPr lang="en-US" altLang="en-US" sz="2800">
              <a:latin typeface="Times New Roman" panose="02020603050405020304" pitchFamily="18" charset="0"/>
              <a:cs typeface="Times New Roman" panose="02020603050405020304" pitchFamily="18" charset="0"/>
            </a:endParaRPr>
          </a:p>
          <a:p>
            <a:pPr>
              <a:buFontTx/>
              <a:buNone/>
            </a:pPr>
            <a:r>
              <a:rPr lang="en-US" altLang="en-US" sz="2800">
                <a:latin typeface="Times New Roman" panose="02020603050405020304" pitchFamily="18" charset="0"/>
                <a:cs typeface="Times New Roman" panose="02020603050405020304" pitchFamily="18" charset="0"/>
              </a:rPr>
              <a:t>	</a:t>
            </a:r>
          </a:p>
        </p:txBody>
      </p:sp>
      <p:sp>
        <p:nvSpPr>
          <p:cNvPr id="4" name="Oval 3"/>
          <p:cNvSpPr/>
          <p:nvPr/>
        </p:nvSpPr>
        <p:spPr>
          <a:xfrm>
            <a:off x="1219200" y="304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908" name="TextBox 4"/>
          <p:cNvSpPr txBox="1">
            <a:spLocks noChangeArrowheads="1"/>
          </p:cNvSpPr>
          <p:nvPr/>
        </p:nvSpPr>
        <p:spPr bwMode="auto">
          <a:xfrm>
            <a:off x="1371600" y="3810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B </a:t>
            </a:r>
          </a:p>
        </p:txBody>
      </p:sp>
      <p:sp>
        <p:nvSpPr>
          <p:cNvPr id="6" name="Oval 5"/>
          <p:cNvSpPr/>
          <p:nvPr/>
        </p:nvSpPr>
        <p:spPr>
          <a:xfrm>
            <a:off x="838200" y="91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910" name="TextBox 6"/>
          <p:cNvSpPr txBox="1">
            <a:spLocks noChangeArrowheads="1"/>
          </p:cNvSpPr>
          <p:nvPr/>
        </p:nvSpPr>
        <p:spPr bwMode="auto">
          <a:xfrm>
            <a:off x="990600" y="990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 </a:t>
            </a:r>
          </a:p>
        </p:txBody>
      </p:sp>
      <p:sp>
        <p:nvSpPr>
          <p:cNvPr id="8" name="Oval 7"/>
          <p:cNvSpPr/>
          <p:nvPr/>
        </p:nvSpPr>
        <p:spPr>
          <a:xfrm>
            <a:off x="1600200" y="91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912" name="TextBox 8"/>
          <p:cNvSpPr txBox="1">
            <a:spLocks noChangeArrowheads="1"/>
          </p:cNvSpPr>
          <p:nvPr/>
        </p:nvSpPr>
        <p:spPr bwMode="auto">
          <a:xfrm>
            <a:off x="1752600" y="990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D </a:t>
            </a:r>
          </a:p>
        </p:txBody>
      </p:sp>
      <p:cxnSp>
        <p:nvCxnSpPr>
          <p:cNvPr id="10" name="Straight Connector 9"/>
          <p:cNvCxnSpPr>
            <a:stCxn id="123908" idx="2"/>
          </p:cNvCxnSpPr>
          <p:nvPr/>
        </p:nvCxnSpPr>
        <p:spPr>
          <a:xfrm rot="16200000" flipH="1">
            <a:off x="1537494" y="7754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1219200" y="7715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09600" y="1524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916" name="TextBox 12"/>
          <p:cNvSpPr txBox="1">
            <a:spLocks noChangeArrowheads="1"/>
          </p:cNvSpPr>
          <p:nvPr/>
        </p:nvSpPr>
        <p:spPr bwMode="auto">
          <a:xfrm>
            <a:off x="762000" y="16002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 </a:t>
            </a:r>
          </a:p>
        </p:txBody>
      </p:sp>
      <p:cxnSp>
        <p:nvCxnSpPr>
          <p:cNvPr id="14" name="Straight Connector 13"/>
          <p:cNvCxnSpPr>
            <a:endCxn id="12" idx="0"/>
          </p:cNvCxnSpPr>
          <p:nvPr/>
        </p:nvCxnSpPr>
        <p:spPr>
          <a:xfrm rot="10800000" flipV="1">
            <a:off x="914400" y="13716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290763" y="41529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919" name="TextBox 15"/>
          <p:cNvSpPr txBox="1">
            <a:spLocks noChangeArrowheads="1"/>
          </p:cNvSpPr>
          <p:nvPr/>
        </p:nvSpPr>
        <p:spPr bwMode="auto">
          <a:xfrm>
            <a:off x="2443163" y="42291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B </a:t>
            </a:r>
          </a:p>
        </p:txBody>
      </p:sp>
      <p:sp>
        <p:nvSpPr>
          <p:cNvPr id="17" name="Oval 16"/>
          <p:cNvSpPr/>
          <p:nvPr/>
        </p:nvSpPr>
        <p:spPr>
          <a:xfrm>
            <a:off x="1909763" y="47625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921" name="TextBox 17"/>
          <p:cNvSpPr txBox="1">
            <a:spLocks noChangeArrowheads="1"/>
          </p:cNvSpPr>
          <p:nvPr/>
        </p:nvSpPr>
        <p:spPr bwMode="auto">
          <a:xfrm>
            <a:off x="2062163" y="48387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 </a:t>
            </a:r>
          </a:p>
        </p:txBody>
      </p:sp>
      <p:sp>
        <p:nvSpPr>
          <p:cNvPr id="19" name="Oval 18"/>
          <p:cNvSpPr/>
          <p:nvPr/>
        </p:nvSpPr>
        <p:spPr>
          <a:xfrm>
            <a:off x="2671763" y="47625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923" name="TextBox 19"/>
          <p:cNvSpPr txBox="1">
            <a:spLocks noChangeArrowheads="1"/>
          </p:cNvSpPr>
          <p:nvPr/>
        </p:nvSpPr>
        <p:spPr bwMode="auto">
          <a:xfrm>
            <a:off x="2824163" y="48387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D </a:t>
            </a:r>
          </a:p>
        </p:txBody>
      </p:sp>
      <p:cxnSp>
        <p:nvCxnSpPr>
          <p:cNvPr id="21" name="Straight Connector 20"/>
          <p:cNvCxnSpPr>
            <a:stCxn id="123919" idx="2"/>
          </p:cNvCxnSpPr>
          <p:nvPr/>
        </p:nvCxnSpPr>
        <p:spPr>
          <a:xfrm rot="16200000" flipH="1">
            <a:off x="2609057" y="46235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flipV="1">
            <a:off x="2290763" y="46196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681163" y="53721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927" name="TextBox 23"/>
          <p:cNvSpPr txBox="1">
            <a:spLocks noChangeArrowheads="1"/>
          </p:cNvSpPr>
          <p:nvPr/>
        </p:nvSpPr>
        <p:spPr bwMode="auto">
          <a:xfrm>
            <a:off x="1833563" y="54483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 </a:t>
            </a:r>
          </a:p>
        </p:txBody>
      </p:sp>
      <p:cxnSp>
        <p:nvCxnSpPr>
          <p:cNvPr id="25" name="Straight Connector 24"/>
          <p:cNvCxnSpPr>
            <a:endCxn id="23" idx="0"/>
          </p:cNvCxnSpPr>
          <p:nvPr/>
        </p:nvCxnSpPr>
        <p:spPr>
          <a:xfrm rot="10800000" flipV="1">
            <a:off x="1985963" y="52197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929" name="TextBox 25"/>
          <p:cNvSpPr txBox="1">
            <a:spLocks noChangeArrowheads="1"/>
          </p:cNvSpPr>
          <p:nvPr/>
        </p:nvSpPr>
        <p:spPr bwMode="auto">
          <a:xfrm>
            <a:off x="1562100" y="4076700"/>
            <a:ext cx="881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parent</a:t>
            </a:r>
          </a:p>
        </p:txBody>
      </p:sp>
      <p:sp>
        <p:nvSpPr>
          <p:cNvPr id="123930" name="TextBox 26"/>
          <p:cNvSpPr txBox="1">
            <a:spLocks noChangeArrowheads="1"/>
          </p:cNvSpPr>
          <p:nvPr/>
        </p:nvSpPr>
        <p:spPr bwMode="auto">
          <a:xfrm>
            <a:off x="1376363" y="4697413"/>
            <a:ext cx="76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cur</a:t>
            </a:r>
          </a:p>
        </p:txBody>
      </p:sp>
    </p:spTree>
  </p:cSld>
  <p:clrMapOvr>
    <a:masterClrMapping/>
  </p:clrMapOvr>
  <p:transition spd="slow">
    <p:randomBar dir="ver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Content Placeholder 2"/>
          <p:cNvSpPr>
            <a:spLocks noGrp="1"/>
          </p:cNvSpPr>
          <p:nvPr>
            <p:ph idx="1"/>
          </p:nvPr>
        </p:nvSpPr>
        <p:spPr bwMode="auto">
          <a:xfrm>
            <a:off x="685800" y="152400"/>
            <a:ext cx="8305800" cy="6705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latin typeface="Times New Roman" panose="02020603050405020304" pitchFamily="18" charset="0"/>
                <a:cs typeface="Times New Roman" panose="02020603050405020304" pitchFamily="18" charset="0"/>
              </a:rPr>
              <a:t>Loop 2: i=1, direction[1]=‘L’																																																	</a:t>
            </a:r>
          </a:p>
          <a:p>
            <a:r>
              <a:rPr lang="en-US" altLang="en-US" sz="2800">
                <a:latin typeface="Times New Roman" panose="02020603050405020304" pitchFamily="18" charset="0"/>
                <a:cs typeface="Times New Roman" panose="02020603050405020304" pitchFamily="18" charset="0"/>
              </a:rPr>
              <a:t>Loop 3: i=2, directiom[2]=‘R’																																			</a:t>
            </a:r>
          </a:p>
          <a:p>
            <a:r>
              <a:rPr lang="en-US" altLang="en-US" sz="2800">
                <a:latin typeface="Times New Roman" panose="02020603050405020304" pitchFamily="18" charset="0"/>
                <a:cs typeface="Times New Roman" panose="02020603050405020304" pitchFamily="18" charset="0"/>
              </a:rPr>
              <a:t>i=3, Now loop terminates since cur==NULL. Here i==3(i.e direction[i] == ‘\0’ ) and cur==NULL. Hence insertion is possible		</a:t>
            </a:r>
          </a:p>
        </p:txBody>
      </p:sp>
      <p:sp>
        <p:nvSpPr>
          <p:cNvPr id="4" name="Oval 3"/>
          <p:cNvSpPr/>
          <p:nvPr/>
        </p:nvSpPr>
        <p:spPr>
          <a:xfrm>
            <a:off x="1938338" y="9525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5956" name="TextBox 4"/>
          <p:cNvSpPr txBox="1">
            <a:spLocks noChangeArrowheads="1"/>
          </p:cNvSpPr>
          <p:nvPr/>
        </p:nvSpPr>
        <p:spPr bwMode="auto">
          <a:xfrm>
            <a:off x="2090738" y="10287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B </a:t>
            </a:r>
          </a:p>
        </p:txBody>
      </p:sp>
      <p:sp>
        <p:nvSpPr>
          <p:cNvPr id="6" name="Oval 5"/>
          <p:cNvSpPr/>
          <p:nvPr/>
        </p:nvSpPr>
        <p:spPr>
          <a:xfrm>
            <a:off x="1557338" y="15621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5958" name="TextBox 6"/>
          <p:cNvSpPr txBox="1">
            <a:spLocks noChangeArrowheads="1"/>
          </p:cNvSpPr>
          <p:nvPr/>
        </p:nvSpPr>
        <p:spPr bwMode="auto">
          <a:xfrm>
            <a:off x="1709738" y="16383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 </a:t>
            </a:r>
          </a:p>
        </p:txBody>
      </p:sp>
      <p:sp>
        <p:nvSpPr>
          <p:cNvPr id="8" name="Oval 7"/>
          <p:cNvSpPr/>
          <p:nvPr/>
        </p:nvSpPr>
        <p:spPr>
          <a:xfrm>
            <a:off x="2319338" y="15621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5960" name="TextBox 8"/>
          <p:cNvSpPr txBox="1">
            <a:spLocks noChangeArrowheads="1"/>
          </p:cNvSpPr>
          <p:nvPr/>
        </p:nvSpPr>
        <p:spPr bwMode="auto">
          <a:xfrm>
            <a:off x="2471738" y="16383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D </a:t>
            </a:r>
          </a:p>
        </p:txBody>
      </p:sp>
      <p:cxnSp>
        <p:nvCxnSpPr>
          <p:cNvPr id="10" name="Straight Connector 9"/>
          <p:cNvCxnSpPr>
            <a:stCxn id="125956" idx="2"/>
          </p:cNvCxnSpPr>
          <p:nvPr/>
        </p:nvCxnSpPr>
        <p:spPr>
          <a:xfrm rot="16200000" flipH="1">
            <a:off x="2256632" y="14231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1938338" y="14192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328738" y="21717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5964" name="TextBox 12"/>
          <p:cNvSpPr txBox="1">
            <a:spLocks noChangeArrowheads="1"/>
          </p:cNvSpPr>
          <p:nvPr/>
        </p:nvSpPr>
        <p:spPr bwMode="auto">
          <a:xfrm>
            <a:off x="1481138" y="22479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 </a:t>
            </a:r>
          </a:p>
        </p:txBody>
      </p:sp>
      <p:cxnSp>
        <p:nvCxnSpPr>
          <p:cNvPr id="14" name="Straight Connector 13"/>
          <p:cNvCxnSpPr>
            <a:endCxn id="12" idx="0"/>
          </p:cNvCxnSpPr>
          <p:nvPr/>
        </p:nvCxnSpPr>
        <p:spPr>
          <a:xfrm rot="10800000" flipV="1">
            <a:off x="1633538" y="20193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5966" name="TextBox 14"/>
          <p:cNvSpPr txBox="1">
            <a:spLocks noChangeArrowheads="1"/>
          </p:cNvSpPr>
          <p:nvPr/>
        </p:nvSpPr>
        <p:spPr bwMode="auto">
          <a:xfrm>
            <a:off x="795338" y="1573213"/>
            <a:ext cx="91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parent</a:t>
            </a:r>
          </a:p>
        </p:txBody>
      </p:sp>
      <p:sp>
        <p:nvSpPr>
          <p:cNvPr id="125967" name="TextBox 15"/>
          <p:cNvSpPr txBox="1">
            <a:spLocks noChangeArrowheads="1"/>
          </p:cNvSpPr>
          <p:nvPr/>
        </p:nvSpPr>
        <p:spPr bwMode="auto">
          <a:xfrm>
            <a:off x="795338" y="2182813"/>
            <a:ext cx="76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cur</a:t>
            </a:r>
          </a:p>
        </p:txBody>
      </p:sp>
      <p:sp>
        <p:nvSpPr>
          <p:cNvPr id="17" name="Oval 16"/>
          <p:cNvSpPr/>
          <p:nvPr/>
        </p:nvSpPr>
        <p:spPr>
          <a:xfrm>
            <a:off x="1971675" y="37957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5969" name="TextBox 17"/>
          <p:cNvSpPr txBox="1">
            <a:spLocks noChangeArrowheads="1"/>
          </p:cNvSpPr>
          <p:nvPr/>
        </p:nvSpPr>
        <p:spPr bwMode="auto">
          <a:xfrm>
            <a:off x="2124075" y="3871913"/>
            <a:ext cx="3810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B </a:t>
            </a:r>
          </a:p>
        </p:txBody>
      </p:sp>
      <p:sp>
        <p:nvSpPr>
          <p:cNvPr id="19" name="Oval 18"/>
          <p:cNvSpPr/>
          <p:nvPr/>
        </p:nvSpPr>
        <p:spPr>
          <a:xfrm>
            <a:off x="1590675" y="4405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5971" name="TextBox 19"/>
          <p:cNvSpPr txBox="1">
            <a:spLocks noChangeArrowheads="1"/>
          </p:cNvSpPr>
          <p:nvPr/>
        </p:nvSpPr>
        <p:spPr bwMode="auto">
          <a:xfrm>
            <a:off x="1743075" y="4481513"/>
            <a:ext cx="3810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 </a:t>
            </a:r>
          </a:p>
        </p:txBody>
      </p:sp>
      <p:sp>
        <p:nvSpPr>
          <p:cNvPr id="21" name="Oval 20"/>
          <p:cNvSpPr/>
          <p:nvPr/>
        </p:nvSpPr>
        <p:spPr>
          <a:xfrm>
            <a:off x="2352675" y="4405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5973" name="TextBox 21"/>
          <p:cNvSpPr txBox="1">
            <a:spLocks noChangeArrowheads="1"/>
          </p:cNvSpPr>
          <p:nvPr/>
        </p:nvSpPr>
        <p:spPr bwMode="auto">
          <a:xfrm>
            <a:off x="2505075" y="4481513"/>
            <a:ext cx="3810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D </a:t>
            </a:r>
          </a:p>
        </p:txBody>
      </p:sp>
      <p:cxnSp>
        <p:nvCxnSpPr>
          <p:cNvPr id="23" name="Straight Connector 22"/>
          <p:cNvCxnSpPr>
            <a:stCxn id="125969" idx="2"/>
          </p:cNvCxnSpPr>
          <p:nvPr/>
        </p:nvCxnSpPr>
        <p:spPr>
          <a:xfrm rot="16200000" flipH="1">
            <a:off x="2290762" y="4267201"/>
            <a:ext cx="161925"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flipV="1">
            <a:off x="1971675" y="4262438"/>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62075" y="50149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5977" name="TextBox 25"/>
          <p:cNvSpPr txBox="1">
            <a:spLocks noChangeArrowheads="1"/>
          </p:cNvSpPr>
          <p:nvPr/>
        </p:nvSpPr>
        <p:spPr bwMode="auto">
          <a:xfrm>
            <a:off x="1514475" y="5091113"/>
            <a:ext cx="3810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 </a:t>
            </a:r>
          </a:p>
        </p:txBody>
      </p:sp>
      <p:cxnSp>
        <p:nvCxnSpPr>
          <p:cNvPr id="27" name="Straight Connector 26"/>
          <p:cNvCxnSpPr>
            <a:endCxn id="25" idx="0"/>
          </p:cNvCxnSpPr>
          <p:nvPr/>
        </p:nvCxnSpPr>
        <p:spPr>
          <a:xfrm rot="10800000" flipV="1">
            <a:off x="1666875" y="4862513"/>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5979" name="TextBox 27"/>
          <p:cNvSpPr txBox="1">
            <a:spLocks noChangeArrowheads="1"/>
          </p:cNvSpPr>
          <p:nvPr/>
        </p:nvSpPr>
        <p:spPr bwMode="auto">
          <a:xfrm>
            <a:off x="676275" y="5014913"/>
            <a:ext cx="91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parent</a:t>
            </a:r>
          </a:p>
        </p:txBody>
      </p:sp>
      <p:sp>
        <p:nvSpPr>
          <p:cNvPr id="125980" name="TextBox 28"/>
          <p:cNvSpPr txBox="1">
            <a:spLocks noChangeArrowheads="1"/>
          </p:cNvSpPr>
          <p:nvPr/>
        </p:nvSpPr>
        <p:spPr bwMode="auto">
          <a:xfrm>
            <a:off x="2276475" y="5319713"/>
            <a:ext cx="1295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Cur==NULL</a:t>
            </a:r>
          </a:p>
        </p:txBody>
      </p:sp>
    </p:spTree>
  </p:cSld>
  <p:clrMapOvr>
    <a:masterClrMapping/>
  </p:clrMapOvr>
  <p:transition spd="slow">
    <p:randomBar dir="ver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Content Placeholder 2"/>
          <p:cNvSpPr>
            <a:spLocks noGrp="1"/>
          </p:cNvSpPr>
          <p:nvPr>
            <p:ph idx="1"/>
          </p:nvPr>
        </p:nvSpPr>
        <p:spPr bwMode="auto">
          <a:xfrm>
            <a:off x="152400" y="152400"/>
            <a:ext cx="8839200" cy="655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latin typeface="Times New Roman" panose="02020603050405020304" pitchFamily="18" charset="0"/>
                <a:cs typeface="Times New Roman" panose="02020603050405020304" pitchFamily="18" charset="0"/>
              </a:rPr>
              <a:t>Now direction[i-1] is direction[3-1] which gives ‘R’.</a:t>
            </a:r>
          </a:p>
          <a:p>
            <a:r>
              <a:rPr lang="en-US" altLang="en-US" sz="2800">
                <a:latin typeface="Times New Roman" panose="02020603050405020304" pitchFamily="18" charset="0"/>
                <a:cs typeface="Times New Roman" panose="02020603050405020304" pitchFamily="18" charset="0"/>
              </a:rPr>
              <a:t>Hence parent</a:t>
            </a:r>
            <a:r>
              <a:rPr lang="en-US" altLang="en-US" sz="2800">
                <a:latin typeface="Times New Roman" panose="02020603050405020304" pitchFamily="18" charset="0"/>
                <a:cs typeface="Times New Roman" panose="02020603050405020304" pitchFamily="18" charset="0"/>
                <a:sym typeface="Wingdings" panose="05000000000000000000" pitchFamily="2" charset="2"/>
              </a:rPr>
              <a:t>rchild is made to point to new node.</a:t>
            </a:r>
          </a:p>
          <a:p>
            <a:pPr>
              <a:buFontTx/>
              <a:buNone/>
            </a:pPr>
            <a:r>
              <a:rPr lang="en-US" altLang="en-US" sz="2800">
                <a:latin typeface="Times New Roman" panose="02020603050405020304" pitchFamily="18" charset="0"/>
                <a:cs typeface="Times New Roman" panose="02020603050405020304" pitchFamily="18" charset="0"/>
                <a:sym typeface="Wingdings" panose="05000000000000000000" pitchFamily="2" charset="2"/>
              </a:rPr>
              <a:t>After insertion tree looks like																																																										</a:t>
            </a:r>
          </a:p>
          <a:p>
            <a:r>
              <a:rPr lang="en-US" altLang="en-US" sz="2800">
                <a:latin typeface="Times New Roman" panose="02020603050405020304" pitchFamily="18" charset="0"/>
                <a:cs typeface="Times New Roman" panose="02020603050405020304" pitchFamily="18" charset="0"/>
                <a:sym typeface="Wingdings" panose="05000000000000000000" pitchFamily="2" charset="2"/>
              </a:rPr>
              <a:t>If direction of insertion is “LLR” for the above tree. Here the loop terminates when </a:t>
            </a:r>
            <a:r>
              <a:rPr lang="en-US" altLang="en-US" sz="2800">
                <a:latin typeface="Times New Roman" panose="02020603050405020304" pitchFamily="18" charset="0"/>
                <a:cs typeface="Times New Roman" panose="02020603050405020304" pitchFamily="18" charset="0"/>
              </a:rPr>
              <a:t>direction[i] == ‘\0’</a:t>
            </a:r>
            <a:r>
              <a:rPr lang="en-US" altLang="en-US" sz="2800">
                <a:latin typeface="Times New Roman" panose="02020603050405020304" pitchFamily="18" charset="0"/>
                <a:cs typeface="Times New Roman" panose="02020603050405020304" pitchFamily="18" charset="0"/>
                <a:sym typeface="Wingdings" panose="05000000000000000000" pitchFamily="2" charset="2"/>
              </a:rPr>
              <a:t>. But at this point cur is not equal to NULL. Hence insertion is not possible.</a:t>
            </a:r>
            <a:endParaRPr lang="en-US" altLang="en-US" sz="2800">
              <a:latin typeface="Times New Roman" panose="02020603050405020304" pitchFamily="18" charset="0"/>
              <a:cs typeface="Times New Roman" panose="02020603050405020304" pitchFamily="18" charset="0"/>
            </a:endParaRPr>
          </a:p>
        </p:txBody>
      </p:sp>
      <p:sp>
        <p:nvSpPr>
          <p:cNvPr id="4" name="Oval 3"/>
          <p:cNvSpPr/>
          <p:nvPr/>
        </p:nvSpPr>
        <p:spPr>
          <a:xfrm>
            <a:off x="14478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8004" name="TextBox 4"/>
          <p:cNvSpPr txBox="1">
            <a:spLocks noChangeArrowheads="1"/>
          </p:cNvSpPr>
          <p:nvPr/>
        </p:nvSpPr>
        <p:spPr bwMode="auto">
          <a:xfrm>
            <a:off x="1600200" y="1752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B </a:t>
            </a:r>
          </a:p>
        </p:txBody>
      </p:sp>
      <p:sp>
        <p:nvSpPr>
          <p:cNvPr id="6" name="Oval 5"/>
          <p:cNvSpPr/>
          <p:nvPr/>
        </p:nvSpPr>
        <p:spPr>
          <a:xfrm>
            <a:off x="10668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8006" name="TextBox 6"/>
          <p:cNvSpPr txBox="1">
            <a:spLocks noChangeArrowheads="1"/>
          </p:cNvSpPr>
          <p:nvPr/>
        </p:nvSpPr>
        <p:spPr bwMode="auto">
          <a:xfrm>
            <a:off x="1219200" y="23622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 </a:t>
            </a:r>
          </a:p>
        </p:txBody>
      </p:sp>
      <p:sp>
        <p:nvSpPr>
          <p:cNvPr id="8" name="Oval 7"/>
          <p:cNvSpPr/>
          <p:nvPr/>
        </p:nvSpPr>
        <p:spPr>
          <a:xfrm>
            <a:off x="18288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8008" name="TextBox 8"/>
          <p:cNvSpPr txBox="1">
            <a:spLocks noChangeArrowheads="1"/>
          </p:cNvSpPr>
          <p:nvPr/>
        </p:nvSpPr>
        <p:spPr bwMode="auto">
          <a:xfrm>
            <a:off x="1981200" y="23622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D </a:t>
            </a:r>
          </a:p>
        </p:txBody>
      </p:sp>
      <p:cxnSp>
        <p:nvCxnSpPr>
          <p:cNvPr id="10" name="Straight Connector 9"/>
          <p:cNvCxnSpPr>
            <a:stCxn id="128004" idx="2"/>
          </p:cNvCxnSpPr>
          <p:nvPr/>
        </p:nvCxnSpPr>
        <p:spPr>
          <a:xfrm rot="16200000" flipH="1">
            <a:off x="1766094" y="21470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1447800" y="21431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8382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8012" name="TextBox 12"/>
          <p:cNvSpPr txBox="1">
            <a:spLocks noChangeArrowheads="1"/>
          </p:cNvSpPr>
          <p:nvPr/>
        </p:nvSpPr>
        <p:spPr bwMode="auto">
          <a:xfrm>
            <a:off x="990600" y="29718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 </a:t>
            </a:r>
          </a:p>
        </p:txBody>
      </p:sp>
      <p:cxnSp>
        <p:nvCxnSpPr>
          <p:cNvPr id="14" name="Straight Connector 13"/>
          <p:cNvCxnSpPr>
            <a:endCxn id="12" idx="0"/>
          </p:cNvCxnSpPr>
          <p:nvPr/>
        </p:nvCxnSpPr>
        <p:spPr>
          <a:xfrm rot="10800000" flipV="1">
            <a:off x="1143000" y="27432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333500" y="3505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8015" name="TextBox 15"/>
          <p:cNvSpPr txBox="1">
            <a:spLocks noChangeArrowheads="1"/>
          </p:cNvSpPr>
          <p:nvPr/>
        </p:nvSpPr>
        <p:spPr bwMode="auto">
          <a:xfrm>
            <a:off x="1485900" y="35814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F </a:t>
            </a:r>
          </a:p>
        </p:txBody>
      </p:sp>
      <p:cxnSp>
        <p:nvCxnSpPr>
          <p:cNvPr id="17" name="Straight Connector 16"/>
          <p:cNvCxnSpPr/>
          <p:nvPr/>
        </p:nvCxnSpPr>
        <p:spPr>
          <a:xfrm rot="16200000" flipH="1">
            <a:off x="1270794" y="33662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84213" y="347663"/>
            <a:ext cx="7980362" cy="701675"/>
          </a:xfrm>
        </p:spPr>
        <p:txBody>
          <a:bodyPr/>
          <a:lstStyle/>
          <a:p>
            <a:pPr eaLnBrk="1" hangingPunct="1"/>
            <a:r>
              <a:rPr lang="en-US" altLang="zh-TW" sz="3600"/>
              <a:t>Some Other Binary Tree Functions</a:t>
            </a:r>
          </a:p>
        </p:txBody>
      </p:sp>
      <p:sp>
        <p:nvSpPr>
          <p:cNvPr id="130051" name="Rectangle 3"/>
          <p:cNvSpPr>
            <a:spLocks noGrp="1" noChangeArrowheads="1"/>
          </p:cNvSpPr>
          <p:nvPr>
            <p:ph type="body" idx="1"/>
          </p:nvPr>
        </p:nvSpPr>
        <p:spPr bwMode="auto">
          <a:xfrm>
            <a:off x="685800" y="1190625"/>
            <a:ext cx="76962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zh-TW"/>
              <a:t>With the inorder, postorder, or preorder mechanisms, we can implement all needed binary tree functions. E.g.,</a:t>
            </a:r>
          </a:p>
          <a:p>
            <a:pPr lvl="1" eaLnBrk="1" hangingPunct="1">
              <a:lnSpc>
                <a:spcPct val="90000"/>
              </a:lnSpc>
            </a:pPr>
            <a:r>
              <a:rPr lang="en-US" altLang="zh-TW"/>
              <a:t>Copying Binary Trees</a:t>
            </a:r>
          </a:p>
          <a:p>
            <a:pPr lvl="1" eaLnBrk="1" hangingPunct="1">
              <a:lnSpc>
                <a:spcPct val="90000"/>
              </a:lnSpc>
            </a:pPr>
            <a:r>
              <a:rPr lang="en-US" altLang="zh-TW"/>
              <a:t>Testing Equality</a:t>
            </a:r>
          </a:p>
          <a:p>
            <a:pPr lvl="2" eaLnBrk="1" hangingPunct="1">
              <a:lnSpc>
                <a:spcPct val="90000"/>
              </a:lnSpc>
            </a:pPr>
            <a:r>
              <a:rPr lang="en-US" altLang="zh-TW"/>
              <a:t>Two binary trees are equal if their topologies are the same and the information in corresponding nodes is identical. </a:t>
            </a:r>
          </a:p>
        </p:txBody>
      </p:sp>
    </p:spTree>
  </p:cSld>
  <p:clrMapOvr>
    <a:masterClrMapping/>
  </p:clrMapOvr>
  <p:transition spd="slow">
    <p:randomBar dir="ver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a:xfrm>
            <a:off x="684213" y="347663"/>
            <a:ext cx="7980362" cy="701675"/>
          </a:xfrm>
        </p:spPr>
        <p:txBody>
          <a:bodyPr/>
          <a:lstStyle/>
          <a:p>
            <a:endParaRPr lang="en-US" altLang="en-US"/>
          </a:p>
        </p:txBody>
      </p:sp>
      <p:sp>
        <p:nvSpPr>
          <p:cNvPr id="131075" name="Content Placeholder 2"/>
          <p:cNvSpPr>
            <a:spLocks noGrp="1"/>
          </p:cNvSpPr>
          <p:nvPr>
            <p:ph idx="1"/>
          </p:nvPr>
        </p:nvSpPr>
        <p:spPr bwMode="auto">
          <a:xfrm>
            <a:off x="671513" y="1277938"/>
            <a:ext cx="7978775"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2400"/>
              </a:lnSpc>
              <a:buFontTx/>
              <a:buNone/>
            </a:pPr>
            <a:r>
              <a:rPr lang="en-US" altLang="en-US" u="sng">
                <a:latin typeface="Times New Roman" panose="02020603050405020304" pitchFamily="18" charset="0"/>
                <a:cs typeface="Times New Roman" panose="02020603050405020304" pitchFamily="18" charset="0"/>
              </a:rPr>
              <a:t>Searching:</a:t>
            </a:r>
          </a:p>
          <a:p>
            <a:pPr>
              <a:lnSpc>
                <a:spcPts val="2400"/>
              </a:lnSpc>
              <a:buFontTx/>
              <a:buNone/>
            </a:pPr>
            <a:endParaRPr lang="en-US" altLang="en-US" u="sng">
              <a:latin typeface="Times New Roman" panose="02020603050405020304" pitchFamily="18" charset="0"/>
              <a:cs typeface="Times New Roman" panose="02020603050405020304" pitchFamily="18" charset="0"/>
            </a:endParaRPr>
          </a:p>
          <a:p>
            <a:pPr>
              <a:lnSpc>
                <a:spcPts val="2400"/>
              </a:lnSpc>
            </a:pPr>
            <a:r>
              <a:rPr lang="en-US" altLang="en-US">
                <a:latin typeface="Times New Roman" panose="02020603050405020304" pitchFamily="18" charset="0"/>
                <a:cs typeface="Times New Roman" panose="02020603050405020304" pitchFamily="18" charset="0"/>
              </a:rPr>
              <a:t>Searching an item in the tree can be done while traversing the tree in inorder, preorder or postorder traversals.</a:t>
            </a:r>
          </a:p>
          <a:p>
            <a:pPr>
              <a:lnSpc>
                <a:spcPts val="2400"/>
              </a:lnSpc>
            </a:pPr>
            <a:endParaRPr lang="en-US" altLang="en-US">
              <a:latin typeface="Times New Roman" panose="02020603050405020304" pitchFamily="18" charset="0"/>
              <a:cs typeface="Times New Roman" panose="02020603050405020304" pitchFamily="18" charset="0"/>
            </a:endParaRPr>
          </a:p>
          <a:p>
            <a:pPr>
              <a:lnSpc>
                <a:spcPts val="2400"/>
              </a:lnSpc>
            </a:pPr>
            <a:r>
              <a:rPr lang="en-US" altLang="en-US">
                <a:latin typeface="Times New Roman" panose="02020603050405020304" pitchFamily="18" charset="0"/>
                <a:cs typeface="Times New Roman" panose="02020603050405020304" pitchFamily="18" charset="0"/>
              </a:rPr>
              <a:t>While visiting each node during traversal, instead of printing the node info, it is checked with the item to be searched.</a:t>
            </a:r>
          </a:p>
          <a:p>
            <a:pPr>
              <a:lnSpc>
                <a:spcPts val="2400"/>
              </a:lnSpc>
            </a:pPr>
            <a:endParaRPr lang="en-US" altLang="en-US">
              <a:latin typeface="Times New Roman" panose="02020603050405020304" pitchFamily="18" charset="0"/>
              <a:cs typeface="Times New Roman" panose="02020603050405020304" pitchFamily="18" charset="0"/>
            </a:endParaRPr>
          </a:p>
          <a:p>
            <a:pPr>
              <a:lnSpc>
                <a:spcPts val="2400"/>
              </a:lnSpc>
            </a:pPr>
            <a:r>
              <a:rPr lang="en-US" altLang="en-US">
                <a:latin typeface="Times New Roman" panose="02020603050405020304" pitchFamily="18" charset="0"/>
                <a:cs typeface="Times New Roman" panose="02020603050405020304" pitchFamily="18" charset="0"/>
              </a:rPr>
              <a:t>If item is found, search is successful.</a:t>
            </a:r>
          </a:p>
        </p:txBody>
      </p:sp>
    </p:spTree>
  </p:cSld>
  <p:clrMapOvr>
    <a:masterClrMapping/>
  </p:clrMapOvr>
  <p:transition spd="slow">
    <p:randomBar dir="ver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a:xfrm>
            <a:off x="684213" y="347663"/>
            <a:ext cx="7980362" cy="701675"/>
          </a:xfrm>
        </p:spPr>
        <p:txBody>
          <a:bodyPr/>
          <a:lstStyle/>
          <a:p>
            <a:r>
              <a:rPr lang="en-US" altLang="en-US"/>
              <a:t>Searching a binary tree</a:t>
            </a:r>
          </a:p>
        </p:txBody>
      </p:sp>
      <p:sp>
        <p:nvSpPr>
          <p:cNvPr id="132099" name="Content Placeholder 2"/>
          <p:cNvSpPr>
            <a:spLocks noGrp="1"/>
          </p:cNvSpPr>
          <p:nvPr>
            <p:ph idx="1"/>
          </p:nvPr>
        </p:nvSpPr>
        <p:spPr bwMode="auto">
          <a:xfrm>
            <a:off x="671513" y="1277938"/>
            <a:ext cx="7978775"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en-US" altLang="en-US" sz="1800"/>
              <a:t>int Search(Nodeptr root,int ele) //uses preorder traversal</a:t>
            </a:r>
          </a:p>
          <a:p>
            <a:pPr marL="0" indent="0">
              <a:buFontTx/>
              <a:buNone/>
            </a:pPr>
            <a:r>
              <a:rPr lang="en-US" altLang="en-US" sz="1800"/>
              <a:t>{</a:t>
            </a:r>
          </a:p>
          <a:p>
            <a:pPr marL="0" indent="0">
              <a:buFontTx/>
              <a:buNone/>
            </a:pPr>
            <a:r>
              <a:rPr lang="en-US" altLang="en-US" sz="1800"/>
              <a:t>    static int t=0;</a:t>
            </a:r>
          </a:p>
          <a:p>
            <a:pPr marL="0" indent="0">
              <a:buFontTx/>
              <a:buNone/>
            </a:pPr>
            <a:r>
              <a:rPr lang="en-US" altLang="en-US" sz="1800"/>
              <a:t>    if(root)</a:t>
            </a:r>
          </a:p>
          <a:p>
            <a:pPr marL="0" indent="0">
              <a:buFontTx/>
              <a:buNone/>
            </a:pPr>
            <a:r>
              <a:rPr lang="en-US" altLang="en-US" sz="1800"/>
              <a:t>    {</a:t>
            </a:r>
          </a:p>
          <a:p>
            <a:pPr marL="0" indent="0">
              <a:buFontTx/>
              <a:buNone/>
            </a:pPr>
            <a:r>
              <a:rPr lang="en-US" altLang="en-US" sz="1800"/>
              <a:t>        if(root-&gt;data==ele){</a:t>
            </a:r>
          </a:p>
          <a:p>
            <a:pPr marL="0" indent="0">
              <a:buFontTx/>
              <a:buNone/>
            </a:pPr>
            <a:r>
              <a:rPr lang="en-US" altLang="en-US" sz="1800"/>
              <a:t>            t++;</a:t>
            </a:r>
          </a:p>
          <a:p>
            <a:pPr marL="0" indent="0">
              <a:buFontTx/>
              <a:buNone/>
            </a:pPr>
            <a:r>
              <a:rPr lang="en-US" altLang="en-US" sz="1800"/>
              <a:t>            return t;</a:t>
            </a:r>
          </a:p>
          <a:p>
            <a:pPr marL="0" indent="0">
              <a:buFontTx/>
              <a:buNone/>
            </a:pPr>
            <a:r>
              <a:rPr lang="en-US" altLang="en-US" sz="1800"/>
              <a:t>        }</a:t>
            </a:r>
          </a:p>
          <a:p>
            <a:pPr marL="0" indent="0">
              <a:buFontTx/>
              <a:buNone/>
            </a:pPr>
            <a:r>
              <a:rPr lang="en-US" altLang="en-US" sz="1800"/>
              <a:t>        if (t==0) Search(root-&gt;lchild,ele);</a:t>
            </a:r>
          </a:p>
          <a:p>
            <a:pPr marL="0" indent="0">
              <a:buFontTx/>
              <a:buNone/>
            </a:pPr>
            <a:r>
              <a:rPr lang="en-US" altLang="en-US" sz="1800"/>
              <a:t>        if (t==0) Search(root-&gt;rchild,ele);</a:t>
            </a:r>
          </a:p>
          <a:p>
            <a:pPr marL="0" indent="0">
              <a:buFontTx/>
              <a:buNone/>
            </a:pPr>
            <a:r>
              <a:rPr lang="en-US" altLang="en-US" sz="1800"/>
              <a:t>    }</a:t>
            </a:r>
          </a:p>
          <a:p>
            <a:pPr marL="0" indent="0">
              <a:buFontTx/>
              <a:buNone/>
            </a:pPr>
            <a:r>
              <a:rPr lang="en-US" altLang="en-US" sz="1800"/>
              <a:t>}</a:t>
            </a:r>
          </a:p>
        </p:txBody>
      </p:sp>
    </p:spTree>
  </p:cSld>
  <p:clrMapOvr>
    <a:masterClrMapping/>
  </p:clrMapOvr>
  <p:transition spd="slow">
    <p:randomBar dir="ver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Content Placeholder 2"/>
          <p:cNvSpPr>
            <a:spLocks noGrp="1"/>
          </p:cNvSpPr>
          <p:nvPr>
            <p:ph idx="1"/>
          </p:nvPr>
        </p:nvSpPr>
        <p:spPr bwMode="auto">
          <a:xfrm>
            <a:off x="684213" y="1282700"/>
            <a:ext cx="8307387" cy="5422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3000"/>
              </a:lnSpc>
            </a:pPr>
            <a:r>
              <a:rPr lang="en-US" altLang="en-US" sz="2800">
                <a:latin typeface="Times New Roman" panose="02020603050405020304" pitchFamily="18" charset="0"/>
                <a:cs typeface="Times New Roman" panose="02020603050405020304" pitchFamily="18" charset="0"/>
              </a:rPr>
              <a:t>Getting the exact copy of the given tree.</a:t>
            </a:r>
          </a:p>
          <a:p>
            <a:pPr>
              <a:lnSpc>
                <a:spcPts val="3000"/>
              </a:lnSpc>
              <a:buFontTx/>
              <a:buNone/>
            </a:pPr>
            <a:r>
              <a:rPr lang="en-US" altLang="en-US" sz="2800">
                <a:latin typeface="Times New Roman" panose="02020603050405020304" pitchFamily="18" charset="0"/>
                <a:cs typeface="Times New Roman" panose="02020603050405020304" pitchFamily="18" charset="0"/>
              </a:rPr>
              <a:t>/*recursive function to copy a tree*/</a:t>
            </a:r>
          </a:p>
          <a:p>
            <a:pPr>
              <a:lnSpc>
                <a:spcPts val="3000"/>
              </a:lnSpc>
              <a:buFontTx/>
              <a:buNone/>
            </a:pPr>
            <a:r>
              <a:rPr lang="en-US" altLang="en-US" sz="2800">
                <a:latin typeface="Times New Roman" panose="02020603050405020304" pitchFamily="18" charset="0"/>
                <a:cs typeface="Times New Roman" panose="02020603050405020304" pitchFamily="18" charset="0"/>
              </a:rPr>
              <a:t>Nodeptr copy (Nodeptr root){</a:t>
            </a:r>
          </a:p>
          <a:p>
            <a:pPr>
              <a:lnSpc>
                <a:spcPts val="3000"/>
              </a:lnSpc>
              <a:buFontTx/>
              <a:buNone/>
            </a:pPr>
            <a:r>
              <a:rPr lang="en-US" altLang="en-US" sz="2800">
                <a:latin typeface="Times New Roman" panose="02020603050405020304" pitchFamily="18" charset="0"/>
                <a:cs typeface="Times New Roman" panose="02020603050405020304" pitchFamily="18" charset="0"/>
              </a:rPr>
              <a:t>	Nodeptr temp;</a:t>
            </a:r>
          </a:p>
          <a:p>
            <a:pPr>
              <a:lnSpc>
                <a:spcPts val="3000"/>
              </a:lnSpc>
              <a:buFontTx/>
              <a:buNone/>
            </a:pPr>
            <a:r>
              <a:rPr lang="en-US" altLang="en-US" sz="2800">
                <a:latin typeface="Times New Roman" panose="02020603050405020304" pitchFamily="18" charset="0"/>
                <a:cs typeface="Times New Roman" panose="02020603050405020304" pitchFamily="18" charset="0"/>
              </a:rPr>
              <a:t>	if(root == NULL)</a:t>
            </a:r>
          </a:p>
          <a:p>
            <a:pPr>
              <a:lnSpc>
                <a:spcPts val="3000"/>
              </a:lnSpc>
              <a:buFontTx/>
              <a:buNone/>
            </a:pPr>
            <a:r>
              <a:rPr lang="en-US" altLang="en-US" sz="2800">
                <a:latin typeface="Times New Roman" panose="02020603050405020304" pitchFamily="18" charset="0"/>
                <a:cs typeface="Times New Roman" panose="02020603050405020304" pitchFamily="18" charset="0"/>
              </a:rPr>
              <a:t>		return NULL;</a:t>
            </a:r>
          </a:p>
          <a:p>
            <a:pPr>
              <a:lnSpc>
                <a:spcPts val="3000"/>
              </a:lnSpc>
              <a:buFontTx/>
              <a:buNone/>
            </a:pPr>
            <a:r>
              <a:rPr lang="en-US" altLang="en-US" sz="2800">
                <a:latin typeface="Times New Roman" panose="02020603050405020304" pitchFamily="18" charset="0"/>
                <a:cs typeface="Times New Roman" panose="02020603050405020304" pitchFamily="18" charset="0"/>
              </a:rPr>
              <a:t>	temp=getnode();</a:t>
            </a:r>
          </a:p>
          <a:p>
            <a:pPr>
              <a:lnSpc>
                <a:spcPts val="3000"/>
              </a:lnSpc>
              <a:buFontTx/>
              <a:buNone/>
            </a:pPr>
            <a:r>
              <a:rPr lang="en-US" altLang="en-US" sz="2800">
                <a:latin typeface="Times New Roman" panose="02020603050405020304" pitchFamily="18" charset="0"/>
                <a:cs typeface="Times New Roman" panose="02020603050405020304" pitchFamily="18" charset="0"/>
              </a:rPr>
              <a:t>	temp</a:t>
            </a:r>
            <a:r>
              <a:rPr lang="en-US" altLang="en-US" sz="2800">
                <a:latin typeface="Times New Roman" panose="02020603050405020304" pitchFamily="18" charset="0"/>
                <a:cs typeface="Times New Roman" panose="02020603050405020304" pitchFamily="18" charset="0"/>
                <a:sym typeface="Wingdings" panose="05000000000000000000" pitchFamily="2" charset="2"/>
              </a:rPr>
              <a:t>data=rootdata;</a:t>
            </a:r>
          </a:p>
          <a:p>
            <a:pPr>
              <a:lnSpc>
                <a:spcPts val="3000"/>
              </a:lnSpc>
              <a:buFontTx/>
              <a:buNone/>
            </a:pPr>
            <a:r>
              <a:rPr lang="en-US" altLang="en-US" sz="2800">
                <a:latin typeface="Times New Roman" panose="02020603050405020304" pitchFamily="18" charset="0"/>
                <a:cs typeface="Times New Roman" panose="02020603050405020304" pitchFamily="18" charset="0"/>
                <a:sym typeface="Wingdings" panose="05000000000000000000" pitchFamily="2" charset="2"/>
              </a:rPr>
              <a:t>	templchild=copy(rootlchild);</a:t>
            </a:r>
          </a:p>
          <a:p>
            <a:pPr>
              <a:lnSpc>
                <a:spcPts val="3000"/>
              </a:lnSpc>
              <a:buFontTx/>
              <a:buNone/>
            </a:pPr>
            <a:r>
              <a:rPr lang="en-US" altLang="en-US" sz="2800">
                <a:latin typeface="Times New Roman" panose="02020603050405020304" pitchFamily="18" charset="0"/>
                <a:cs typeface="Times New Roman" panose="02020603050405020304" pitchFamily="18" charset="0"/>
                <a:sym typeface="Wingdings" panose="05000000000000000000" pitchFamily="2" charset="2"/>
              </a:rPr>
              <a:t>	temprchild=copy(rootrchild);</a:t>
            </a:r>
          </a:p>
          <a:p>
            <a:pPr>
              <a:lnSpc>
                <a:spcPts val="3000"/>
              </a:lnSpc>
              <a:buFontTx/>
              <a:buNone/>
            </a:pPr>
            <a:r>
              <a:rPr lang="en-US" altLang="en-US" sz="2800">
                <a:latin typeface="Times New Roman" panose="02020603050405020304" pitchFamily="18" charset="0"/>
                <a:cs typeface="Times New Roman" panose="02020603050405020304" pitchFamily="18" charset="0"/>
                <a:sym typeface="Wingdings" panose="05000000000000000000" pitchFamily="2" charset="2"/>
              </a:rPr>
              <a:t>	return temp;</a:t>
            </a:r>
          </a:p>
          <a:p>
            <a:pPr>
              <a:lnSpc>
                <a:spcPts val="3000"/>
              </a:lnSpc>
              <a:buFontTx/>
              <a:buNone/>
            </a:pPr>
            <a:r>
              <a:rPr lang="en-US" altLang="en-US" sz="280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2800">
              <a:latin typeface="Times New Roman" panose="02020603050405020304" pitchFamily="18" charset="0"/>
              <a:cs typeface="Times New Roman" panose="02020603050405020304" pitchFamily="18" charset="0"/>
            </a:endParaRPr>
          </a:p>
        </p:txBody>
      </p:sp>
      <p:sp>
        <p:nvSpPr>
          <p:cNvPr id="133123" name="Title 1"/>
          <p:cNvSpPr>
            <a:spLocks noGrp="1"/>
          </p:cNvSpPr>
          <p:nvPr>
            <p:ph type="title"/>
          </p:nvPr>
        </p:nvSpPr>
        <p:spPr>
          <a:xfrm>
            <a:off x="684213" y="347663"/>
            <a:ext cx="7980362" cy="701675"/>
          </a:xfrm>
        </p:spPr>
        <p:txBody>
          <a:bodyPr/>
          <a:lstStyle/>
          <a:p>
            <a:r>
              <a:rPr lang="en-US" altLang="en-US"/>
              <a:t>Creating a copy of a binary tree</a:t>
            </a:r>
          </a:p>
        </p:txBody>
      </p:sp>
    </p:spTree>
  </p:cSld>
  <p:clrMapOvr>
    <a:masterClrMapping/>
  </p:clrMapOvr>
  <p:transition spd="slow">
    <p:randomBar dir="ver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Content Placeholder 2"/>
          <p:cNvSpPr>
            <a:spLocks noGrp="1"/>
          </p:cNvSpPr>
          <p:nvPr>
            <p:ph idx="1"/>
          </p:nvPr>
        </p:nvSpPr>
        <p:spPr bwMode="auto">
          <a:xfrm>
            <a:off x="573088" y="1173163"/>
            <a:ext cx="8570912" cy="5684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2600"/>
              </a:lnSpc>
              <a:buFontTx/>
              <a:buNone/>
            </a:pPr>
            <a:r>
              <a:rPr lang="en-US" altLang="en-US" sz="2400" dirty="0">
                <a:latin typeface="Times New Roman" panose="02020603050405020304" pitchFamily="18" charset="0"/>
                <a:cs typeface="Times New Roman" panose="02020603050405020304" pitchFamily="18" charset="0"/>
              </a:rPr>
              <a:t>/*recursive function to find the height of a tree*/</a:t>
            </a:r>
          </a:p>
          <a:p>
            <a:pPr>
              <a:lnSpc>
                <a:spcPts val="2600"/>
              </a:lnSpc>
              <a:buFontTx/>
              <a:buNone/>
            </a:pPr>
            <a:r>
              <a:rPr lang="en-US" altLang="en-US" sz="2400" dirty="0">
                <a:latin typeface="Times New Roman" panose="02020603050405020304" pitchFamily="18" charset="0"/>
                <a:cs typeface="Times New Roman" panose="02020603050405020304" pitchFamily="18" charset="0"/>
              </a:rPr>
              <a:t>int height (NODEPTR root)</a:t>
            </a:r>
          </a:p>
          <a:p>
            <a:pPr>
              <a:lnSpc>
                <a:spcPts val="2600"/>
              </a:lnSpc>
              <a:buFontTx/>
              <a:buNone/>
            </a:pPr>
            <a:r>
              <a:rPr lang="en-US" altLang="en-US" sz="2400" dirty="0">
                <a:latin typeface="Times New Roman" panose="02020603050405020304" pitchFamily="18" charset="0"/>
                <a:cs typeface="Times New Roman" panose="02020603050405020304" pitchFamily="18" charset="0"/>
              </a:rPr>
              <a:t>{</a:t>
            </a:r>
          </a:p>
          <a:p>
            <a:pPr>
              <a:lnSpc>
                <a:spcPts val="2600"/>
              </a:lnSpc>
              <a:buFontTx/>
              <a:buNone/>
            </a:pPr>
            <a:r>
              <a:rPr lang="en-US" altLang="en-US" sz="2400" dirty="0">
                <a:latin typeface="Times New Roman" panose="02020603050405020304" pitchFamily="18" charset="0"/>
                <a:cs typeface="Times New Roman" panose="02020603050405020304" pitchFamily="18" charset="0"/>
              </a:rPr>
              <a:t>	if(root==NULL)</a:t>
            </a:r>
          </a:p>
          <a:p>
            <a:pPr>
              <a:lnSpc>
                <a:spcPts val="2600"/>
              </a:lnSpc>
              <a:buFontTx/>
              <a:buNone/>
            </a:pPr>
            <a:r>
              <a:rPr lang="en-US" altLang="en-US" sz="2400" dirty="0">
                <a:latin typeface="Times New Roman" panose="02020603050405020304" pitchFamily="18" charset="0"/>
                <a:cs typeface="Times New Roman" panose="02020603050405020304" pitchFamily="18" charset="0"/>
              </a:rPr>
              <a:t>		return 0;</a:t>
            </a:r>
          </a:p>
          <a:p>
            <a:pPr>
              <a:lnSpc>
                <a:spcPts val="2600"/>
              </a:lnSpc>
              <a:buFontTx/>
              <a:buNone/>
            </a:pPr>
            <a:r>
              <a:rPr lang="en-US" altLang="en-US" sz="2400" dirty="0">
                <a:latin typeface="Times New Roman" panose="02020603050405020304" pitchFamily="18" charset="0"/>
                <a:cs typeface="Times New Roman" panose="02020603050405020304" pitchFamily="18" charset="0"/>
              </a:rPr>
              <a:t>	return( 1+ max(height (</a:t>
            </a:r>
            <a:r>
              <a:rPr lang="en-US" altLang="en-US" sz="2400" dirty="0" err="1">
                <a:latin typeface="Times New Roman" panose="02020603050405020304" pitchFamily="18" charset="0"/>
                <a:cs typeface="Times New Roman" panose="02020603050405020304" pitchFamily="18" charset="0"/>
              </a:rPr>
              <a:t>root</a:t>
            </a:r>
            <a:r>
              <a:rPr lang="en-US" altLang="en-US" sz="2400" dirty="0" err="1">
                <a:latin typeface="Times New Roman" panose="02020603050405020304" pitchFamily="18" charset="0"/>
                <a:cs typeface="Times New Roman" panose="02020603050405020304" pitchFamily="18" charset="0"/>
                <a:sym typeface="Wingdings" panose="05000000000000000000" pitchFamily="2" charset="2"/>
              </a:rPr>
              <a:t>lchild</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height(</a:t>
            </a:r>
            <a:r>
              <a:rPr lang="en-US" altLang="en-US" sz="2400" dirty="0" err="1">
                <a:latin typeface="Times New Roman" panose="02020603050405020304" pitchFamily="18" charset="0"/>
                <a:cs typeface="Times New Roman" panose="02020603050405020304" pitchFamily="18" charset="0"/>
                <a:sym typeface="Wingdings" panose="05000000000000000000" pitchFamily="2" charset="2"/>
              </a:rPr>
              <a:t>rootrchild</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a:t>
            </a:r>
          </a:p>
          <a:p>
            <a:pPr>
              <a:lnSpc>
                <a:spcPts val="2600"/>
              </a:lnSpc>
              <a:buFontTx/>
              <a:buNone/>
            </a:pP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a:t>
            </a:r>
          </a:p>
          <a:p>
            <a:pPr>
              <a:lnSpc>
                <a:spcPts val="2600"/>
              </a:lnSpc>
              <a:buFontTx/>
              <a:buNone/>
            </a:pP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/*max function*/</a:t>
            </a:r>
          </a:p>
          <a:p>
            <a:pPr>
              <a:lnSpc>
                <a:spcPts val="2600"/>
              </a:lnSpc>
              <a:buFontTx/>
              <a:buNone/>
            </a:pP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int max(int a, int b){</a:t>
            </a:r>
          </a:p>
          <a:p>
            <a:pPr>
              <a:lnSpc>
                <a:spcPts val="2600"/>
              </a:lnSpc>
              <a:buFontTx/>
              <a:buNone/>
            </a:pP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if(a&gt;b)</a:t>
            </a:r>
          </a:p>
          <a:p>
            <a:pPr>
              <a:lnSpc>
                <a:spcPts val="2600"/>
              </a:lnSpc>
              <a:buFontTx/>
              <a:buNone/>
            </a:pP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return a;</a:t>
            </a:r>
          </a:p>
          <a:p>
            <a:pPr>
              <a:lnSpc>
                <a:spcPts val="2600"/>
              </a:lnSpc>
              <a:buFontTx/>
              <a:buNone/>
            </a:pP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else</a:t>
            </a:r>
          </a:p>
          <a:p>
            <a:pPr>
              <a:lnSpc>
                <a:spcPts val="2600"/>
              </a:lnSpc>
              <a:buFontTx/>
              <a:buNone/>
            </a:pP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return b;</a:t>
            </a:r>
          </a:p>
          <a:p>
            <a:pPr>
              <a:lnSpc>
                <a:spcPts val="2600"/>
              </a:lnSpc>
              <a:buFontTx/>
              <a:buNone/>
            </a:pPr>
            <a:r>
              <a:rPr lang="en-US" altLang="en-US" sz="2400" dirty="0">
                <a:latin typeface="Times New Roman" panose="02020603050405020304" pitchFamily="18" charset="0"/>
                <a:cs typeface="Times New Roman" panose="02020603050405020304" pitchFamily="18" charset="0"/>
              </a:rPr>
              <a:t>}</a:t>
            </a:r>
          </a:p>
        </p:txBody>
      </p:sp>
      <p:sp>
        <p:nvSpPr>
          <p:cNvPr id="135171" name="Title 1"/>
          <p:cNvSpPr>
            <a:spLocks noGrp="1"/>
          </p:cNvSpPr>
          <p:nvPr>
            <p:ph type="title"/>
          </p:nvPr>
        </p:nvSpPr>
        <p:spPr>
          <a:xfrm>
            <a:off x="684213" y="347663"/>
            <a:ext cx="7980362" cy="701675"/>
          </a:xfrm>
        </p:spPr>
        <p:txBody>
          <a:bodyPr/>
          <a:lstStyle/>
          <a:p>
            <a:r>
              <a:rPr lang="en-US" altLang="en-US"/>
              <a:t>Finding height of a binary tree</a:t>
            </a:r>
          </a:p>
        </p:txBody>
      </p:sp>
      <p:pic>
        <p:nvPicPr>
          <p:cNvPr id="3" name="Picture 2">
            <a:extLst>
              <a:ext uri="{FF2B5EF4-FFF2-40B4-BE49-F238E27FC236}">
                <a16:creationId xmlns:a16="http://schemas.microsoft.com/office/drawing/2014/main" id="{F009DCF6-DA01-4D91-B3FF-AA88A59C800F}"/>
              </a:ext>
            </a:extLst>
          </p:cNvPr>
          <p:cNvPicPr>
            <a:picLocks noChangeAspect="1"/>
          </p:cNvPicPr>
          <p:nvPr/>
        </p:nvPicPr>
        <p:blipFill>
          <a:blip r:embed="rId3"/>
          <a:stretch>
            <a:fillRect/>
          </a:stretch>
        </p:blipFill>
        <p:spPr>
          <a:xfrm>
            <a:off x="5875337" y="4015581"/>
            <a:ext cx="2695575" cy="2105025"/>
          </a:xfrm>
          <a:prstGeom prst="rect">
            <a:avLst/>
          </a:prstGeom>
        </p:spPr>
      </p:pic>
    </p:spTree>
  </p:cSld>
  <p:clrMapOvr>
    <a:masterClrMapping/>
  </p:clrMapOvr>
  <p:transition spd="slow">
    <p:randomBar dir="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1160463"/>
            <a:ext cx="8255000" cy="5545137"/>
          </a:xfrm>
        </p:spPr>
        <p:txBody>
          <a:bodyPr rtlCol="0">
            <a:normAutofit fontScale="92500" lnSpcReduction="20000"/>
          </a:bodyPr>
          <a:lstStyle/>
          <a:p>
            <a:pPr fontAlgn="auto">
              <a:spcAft>
                <a:spcPts val="0"/>
              </a:spcAft>
              <a:buFont typeface="Arial" pitchFamily="34" charset="0"/>
              <a:buNone/>
              <a:defRPr/>
            </a:pPr>
            <a:r>
              <a:rPr lang="en-US" sz="2800" u="sng" dirty="0">
                <a:latin typeface="Times New Roman" pitchFamily="18" charset="0"/>
                <a:cs typeface="Times New Roman" pitchFamily="18" charset="0"/>
              </a:rPr>
              <a:t>Counting the number of nodes in a tree:</a:t>
            </a:r>
          </a:p>
          <a:p>
            <a:pPr fontAlgn="auto">
              <a:spcAft>
                <a:spcPts val="0"/>
              </a:spcAft>
              <a:buFont typeface="Arial" pitchFamily="34" charset="0"/>
              <a:buChar char="•"/>
              <a:defRPr/>
            </a:pPr>
            <a:r>
              <a:rPr lang="en-US" sz="2800" dirty="0">
                <a:latin typeface="Times New Roman" pitchFamily="18" charset="0"/>
                <a:cs typeface="Times New Roman" pitchFamily="18" charset="0"/>
              </a:rPr>
              <a:t>Traverse the tree in any of the 3 techniques and every time a node is visited, count is incremented.</a:t>
            </a:r>
          </a:p>
          <a:p>
            <a:pPr fontAlgn="auto">
              <a:spcAft>
                <a:spcPts val="0"/>
              </a:spcAft>
              <a:buFont typeface="Arial" pitchFamily="34" charset="0"/>
              <a:buNone/>
              <a:defRPr/>
            </a:pPr>
            <a:r>
              <a:rPr lang="en-US" sz="2800" dirty="0">
                <a:latin typeface="Times New Roman" pitchFamily="18" charset="0"/>
                <a:cs typeface="Times New Roman" pitchFamily="18" charset="0"/>
              </a:rPr>
              <a:t>void </a:t>
            </a:r>
            <a:r>
              <a:rPr lang="en-US" sz="2800" dirty="0" err="1">
                <a:latin typeface="Times New Roman" pitchFamily="18" charset="0"/>
                <a:cs typeface="Times New Roman" pitchFamily="18" charset="0"/>
              </a:rPr>
              <a:t>count_nodes</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Nodeptr</a:t>
            </a:r>
            <a:r>
              <a:rPr lang="en-US" sz="2800" dirty="0">
                <a:latin typeface="Times New Roman" pitchFamily="18" charset="0"/>
                <a:cs typeface="Times New Roman" pitchFamily="18" charset="0"/>
              </a:rPr>
              <a:t> root)</a:t>
            </a:r>
          </a:p>
          <a:p>
            <a:pPr fontAlgn="auto">
              <a:spcAft>
                <a:spcPts val="0"/>
              </a:spcAft>
              <a:buFont typeface="Arial" pitchFamily="34" charset="0"/>
              <a:buNone/>
              <a:defRPr/>
            </a:pPr>
            <a:r>
              <a:rPr lang="en-US" sz="2800" dirty="0">
                <a:latin typeface="Times New Roman" pitchFamily="18" charset="0"/>
                <a:cs typeface="Times New Roman" pitchFamily="18" charset="0"/>
              </a:rPr>
              <a:t>{</a:t>
            </a:r>
          </a:p>
          <a:p>
            <a:pPr fontAlgn="auto">
              <a:spcAft>
                <a:spcPts val="0"/>
              </a:spcAft>
              <a:buFont typeface="Arial" pitchFamily="34" charset="0"/>
              <a:buNone/>
              <a:defRPr/>
            </a:pPr>
            <a:r>
              <a:rPr lang="en-US" sz="2800" dirty="0">
                <a:latin typeface="Times New Roman" pitchFamily="18" charset="0"/>
                <a:cs typeface="Times New Roman" pitchFamily="18" charset="0"/>
              </a:rPr>
              <a:t>    static </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count = 0;</a:t>
            </a:r>
          </a:p>
          <a:p>
            <a:pPr fontAlgn="auto">
              <a:spcAft>
                <a:spcPts val="0"/>
              </a:spcAft>
              <a:buFont typeface="Arial" pitchFamily="34" charset="0"/>
              <a:buNone/>
              <a:defRPr/>
            </a:pPr>
            <a:r>
              <a:rPr lang="en-US" sz="2800" dirty="0">
                <a:latin typeface="Times New Roman" pitchFamily="18" charset="0"/>
                <a:cs typeface="Times New Roman" pitchFamily="18" charset="0"/>
              </a:rPr>
              <a:t>	if(root!=NULL)</a:t>
            </a:r>
          </a:p>
          <a:p>
            <a:pPr fontAlgn="auto">
              <a:spcAft>
                <a:spcPts val="0"/>
              </a:spcAft>
              <a:buFont typeface="Arial" pitchFamily="34" charset="0"/>
              <a:buNone/>
              <a:defRPr/>
            </a:pPr>
            <a:r>
              <a:rPr lang="en-US" sz="2800" dirty="0">
                <a:latin typeface="Times New Roman" pitchFamily="18" charset="0"/>
                <a:cs typeface="Times New Roman" pitchFamily="18" charset="0"/>
              </a:rPr>
              <a:t>	{</a:t>
            </a:r>
          </a:p>
          <a:p>
            <a:pPr fontAlgn="auto">
              <a:spcAft>
                <a:spcPts val="0"/>
              </a:spcAft>
              <a:buFont typeface="Arial" pitchFamily="34" charset="0"/>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count_nodes</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root</a:t>
            </a:r>
            <a:r>
              <a:rPr lang="en-US" sz="2800" dirty="0" err="1">
                <a:latin typeface="Times New Roman" pitchFamily="18" charset="0"/>
                <a:cs typeface="Times New Roman" pitchFamily="18" charset="0"/>
                <a:sym typeface="Wingdings" pitchFamily="2" charset="2"/>
              </a:rPr>
              <a:t>llink</a:t>
            </a:r>
            <a:r>
              <a:rPr lang="en-US" sz="2800" dirty="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count++;</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count_nodes</a:t>
            </a:r>
            <a:r>
              <a:rPr lang="en-US" sz="2800" dirty="0">
                <a:latin typeface="Times New Roman" pitchFamily="18" charset="0"/>
                <a:cs typeface="Times New Roman" pitchFamily="18" charset="0"/>
                <a:sym typeface="Wingdings" pitchFamily="2" charset="2"/>
              </a:rPr>
              <a:t>(</a:t>
            </a:r>
            <a:r>
              <a:rPr lang="en-US" sz="2800" dirty="0" err="1">
                <a:latin typeface="Times New Roman" pitchFamily="18" charset="0"/>
                <a:cs typeface="Times New Roman" pitchFamily="18" charset="0"/>
                <a:sym typeface="Wingdings" pitchFamily="2" charset="2"/>
              </a:rPr>
              <a:t>rootrlink</a:t>
            </a:r>
            <a:r>
              <a:rPr lang="en-US" sz="2800" dirty="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return count;</a:t>
            </a:r>
          </a:p>
          <a:p>
            <a:pPr fontAlgn="auto">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a:t>
            </a:r>
            <a:endParaRPr lang="en-US" sz="2800" dirty="0">
              <a:latin typeface="Times New Roman" pitchFamily="18" charset="0"/>
              <a:cs typeface="Times New Roman" pitchFamily="18" charset="0"/>
            </a:endParaRPr>
          </a:p>
        </p:txBody>
      </p:sp>
      <p:sp>
        <p:nvSpPr>
          <p:cNvPr id="137219" name="Title 1"/>
          <p:cNvSpPr>
            <a:spLocks noGrp="1"/>
          </p:cNvSpPr>
          <p:nvPr>
            <p:ph type="title"/>
          </p:nvPr>
        </p:nvSpPr>
        <p:spPr>
          <a:xfrm>
            <a:off x="684213" y="347663"/>
            <a:ext cx="7980362" cy="701675"/>
          </a:xfrm>
        </p:spPr>
        <p:txBody>
          <a:bodyPr/>
          <a:lstStyle/>
          <a:p>
            <a:r>
              <a:rPr lang="en-US" altLang="en-US"/>
              <a:t>Finding height of a binary tree</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blinds(horizontal)">
                                      <p:cBhvr>
                                        <p:cTn id="28" dur="500"/>
                                        <p:tgtEl>
                                          <p:spTgt spid="3">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blinds(horizontal)">
                                      <p:cBhvr>
                                        <p:cTn id="31" dur="500"/>
                                        <p:tgtEl>
                                          <p:spTgt spid="3">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blinds(horizontal)">
                                      <p:cBhvr>
                                        <p:cTn id="34" dur="500"/>
                                        <p:tgtEl>
                                          <p:spTgt spid="3">
                                            <p:txEl>
                                              <p:pRg st="11" end="1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blinds(horizontal)">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4213" y="347663"/>
            <a:ext cx="7980362" cy="701675"/>
          </a:xfrm>
        </p:spPr>
        <p:txBody>
          <a:bodyPr/>
          <a:lstStyle/>
          <a:p>
            <a:pPr eaLnBrk="1" hangingPunct="1"/>
            <a:r>
              <a:rPr lang="en-US" altLang="zh-TW"/>
              <a:t>Lineal Genealogical Chart</a:t>
            </a:r>
          </a:p>
        </p:txBody>
      </p:sp>
      <p:sp>
        <p:nvSpPr>
          <p:cNvPr id="25603" name="Line 4"/>
          <p:cNvSpPr>
            <a:spLocks noChangeShapeType="1"/>
          </p:cNvSpPr>
          <p:nvPr/>
        </p:nvSpPr>
        <p:spPr bwMode="auto">
          <a:xfrm>
            <a:off x="4408488" y="2336800"/>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4" name="Line 5"/>
          <p:cNvSpPr>
            <a:spLocks noChangeShapeType="1"/>
          </p:cNvSpPr>
          <p:nvPr/>
        </p:nvSpPr>
        <p:spPr bwMode="auto">
          <a:xfrm>
            <a:off x="2492375" y="2686050"/>
            <a:ext cx="38179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5" name="Line 6"/>
          <p:cNvSpPr>
            <a:spLocks noChangeShapeType="1"/>
          </p:cNvSpPr>
          <p:nvPr/>
        </p:nvSpPr>
        <p:spPr bwMode="auto">
          <a:xfrm>
            <a:off x="6313488" y="328136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6" name="Line 7"/>
          <p:cNvSpPr>
            <a:spLocks noChangeShapeType="1"/>
          </p:cNvSpPr>
          <p:nvPr/>
        </p:nvSpPr>
        <p:spPr bwMode="auto">
          <a:xfrm>
            <a:off x="2495550" y="328136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7" name="Line 8"/>
          <p:cNvSpPr>
            <a:spLocks noChangeShapeType="1"/>
          </p:cNvSpPr>
          <p:nvPr/>
        </p:nvSpPr>
        <p:spPr bwMode="auto">
          <a:xfrm>
            <a:off x="1154113" y="3630613"/>
            <a:ext cx="22590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8" name="Line 9"/>
          <p:cNvSpPr>
            <a:spLocks noChangeShapeType="1"/>
          </p:cNvSpPr>
          <p:nvPr/>
        </p:nvSpPr>
        <p:spPr bwMode="auto">
          <a:xfrm>
            <a:off x="7370763" y="4244975"/>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9" name="Line 10"/>
          <p:cNvSpPr>
            <a:spLocks noChangeShapeType="1"/>
          </p:cNvSpPr>
          <p:nvPr/>
        </p:nvSpPr>
        <p:spPr bwMode="auto">
          <a:xfrm>
            <a:off x="5434013" y="425926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0" name="Line 11"/>
          <p:cNvSpPr>
            <a:spLocks noChangeShapeType="1"/>
          </p:cNvSpPr>
          <p:nvPr/>
        </p:nvSpPr>
        <p:spPr bwMode="auto">
          <a:xfrm>
            <a:off x="3409950" y="4230688"/>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Line 12"/>
          <p:cNvSpPr>
            <a:spLocks noChangeShapeType="1"/>
          </p:cNvSpPr>
          <p:nvPr/>
        </p:nvSpPr>
        <p:spPr bwMode="auto">
          <a:xfrm>
            <a:off x="1174750" y="4203700"/>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2" name="Line 13"/>
          <p:cNvSpPr>
            <a:spLocks noChangeShapeType="1"/>
          </p:cNvSpPr>
          <p:nvPr/>
        </p:nvSpPr>
        <p:spPr bwMode="auto">
          <a:xfrm>
            <a:off x="646113" y="4552950"/>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3" name="Line 14"/>
          <p:cNvSpPr>
            <a:spLocks noChangeShapeType="1"/>
          </p:cNvSpPr>
          <p:nvPr/>
        </p:nvSpPr>
        <p:spPr bwMode="auto">
          <a:xfrm>
            <a:off x="646113" y="4552950"/>
            <a:ext cx="1085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4" name="Line 15"/>
          <p:cNvSpPr>
            <a:spLocks noChangeShapeType="1"/>
          </p:cNvSpPr>
          <p:nvPr/>
        </p:nvSpPr>
        <p:spPr bwMode="auto">
          <a:xfrm>
            <a:off x="2420938" y="4579938"/>
            <a:ext cx="15351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5" name="Line 16"/>
          <p:cNvSpPr>
            <a:spLocks noChangeShapeType="1"/>
          </p:cNvSpPr>
          <p:nvPr/>
        </p:nvSpPr>
        <p:spPr bwMode="auto">
          <a:xfrm>
            <a:off x="6827838" y="4594225"/>
            <a:ext cx="1085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6" name="Line 17"/>
          <p:cNvSpPr>
            <a:spLocks noChangeShapeType="1"/>
          </p:cNvSpPr>
          <p:nvPr/>
        </p:nvSpPr>
        <p:spPr bwMode="auto">
          <a:xfrm>
            <a:off x="5402263" y="3644900"/>
            <a:ext cx="19827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7" name="Line 18"/>
          <p:cNvSpPr>
            <a:spLocks noChangeShapeType="1"/>
          </p:cNvSpPr>
          <p:nvPr/>
        </p:nvSpPr>
        <p:spPr bwMode="auto">
          <a:xfrm>
            <a:off x="4610100" y="4608513"/>
            <a:ext cx="17002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8" name="Line 19"/>
          <p:cNvSpPr>
            <a:spLocks noChangeShapeType="1"/>
          </p:cNvSpPr>
          <p:nvPr/>
        </p:nvSpPr>
        <p:spPr bwMode="auto">
          <a:xfrm>
            <a:off x="7913688" y="460851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9" name="Line 20"/>
          <p:cNvSpPr>
            <a:spLocks noChangeShapeType="1"/>
          </p:cNvSpPr>
          <p:nvPr/>
        </p:nvSpPr>
        <p:spPr bwMode="auto">
          <a:xfrm>
            <a:off x="6829425" y="460851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0" name="Line 21"/>
          <p:cNvSpPr>
            <a:spLocks noChangeShapeType="1"/>
          </p:cNvSpPr>
          <p:nvPr/>
        </p:nvSpPr>
        <p:spPr bwMode="auto">
          <a:xfrm>
            <a:off x="6307138" y="460851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1" name="Line 22"/>
          <p:cNvSpPr>
            <a:spLocks noChangeShapeType="1"/>
          </p:cNvSpPr>
          <p:nvPr/>
        </p:nvSpPr>
        <p:spPr bwMode="auto">
          <a:xfrm>
            <a:off x="4608513" y="4608513"/>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2" name="Line 23"/>
          <p:cNvSpPr>
            <a:spLocks noChangeShapeType="1"/>
          </p:cNvSpPr>
          <p:nvPr/>
        </p:nvSpPr>
        <p:spPr bwMode="auto">
          <a:xfrm>
            <a:off x="3951288" y="4594225"/>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3" name="Line 24"/>
          <p:cNvSpPr>
            <a:spLocks noChangeShapeType="1"/>
          </p:cNvSpPr>
          <p:nvPr/>
        </p:nvSpPr>
        <p:spPr bwMode="auto">
          <a:xfrm>
            <a:off x="3073400" y="4594225"/>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4" name="Line 25"/>
          <p:cNvSpPr>
            <a:spLocks noChangeShapeType="1"/>
          </p:cNvSpPr>
          <p:nvPr/>
        </p:nvSpPr>
        <p:spPr bwMode="auto">
          <a:xfrm>
            <a:off x="1731963" y="4552950"/>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5" name="Line 26"/>
          <p:cNvSpPr>
            <a:spLocks noChangeShapeType="1"/>
          </p:cNvSpPr>
          <p:nvPr/>
        </p:nvSpPr>
        <p:spPr bwMode="auto">
          <a:xfrm flipH="1">
            <a:off x="1168400" y="3630613"/>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6" name="Line 27"/>
          <p:cNvSpPr>
            <a:spLocks noChangeShapeType="1"/>
          </p:cNvSpPr>
          <p:nvPr/>
        </p:nvSpPr>
        <p:spPr bwMode="auto">
          <a:xfrm flipH="1">
            <a:off x="3413125" y="3644900"/>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7" name="Line 28"/>
          <p:cNvSpPr>
            <a:spLocks noChangeShapeType="1"/>
          </p:cNvSpPr>
          <p:nvPr/>
        </p:nvSpPr>
        <p:spPr bwMode="auto">
          <a:xfrm flipH="1">
            <a:off x="5402263" y="3644900"/>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8" name="Line 29"/>
          <p:cNvSpPr>
            <a:spLocks noChangeShapeType="1"/>
          </p:cNvSpPr>
          <p:nvPr/>
        </p:nvSpPr>
        <p:spPr bwMode="auto">
          <a:xfrm flipH="1">
            <a:off x="7385050" y="3644900"/>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9" name="Line 30"/>
          <p:cNvSpPr>
            <a:spLocks noChangeShapeType="1"/>
          </p:cNvSpPr>
          <p:nvPr/>
        </p:nvSpPr>
        <p:spPr bwMode="auto">
          <a:xfrm flipH="1">
            <a:off x="2492375" y="2686050"/>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0" name="Line 31"/>
          <p:cNvSpPr>
            <a:spLocks noChangeShapeType="1"/>
          </p:cNvSpPr>
          <p:nvPr/>
        </p:nvSpPr>
        <p:spPr bwMode="auto">
          <a:xfrm flipH="1">
            <a:off x="6326188" y="2686050"/>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1" name="Text Box 32"/>
          <p:cNvSpPr txBox="1">
            <a:spLocks noChangeArrowheads="1"/>
          </p:cNvSpPr>
          <p:nvPr/>
        </p:nvSpPr>
        <p:spPr bwMode="auto">
          <a:xfrm>
            <a:off x="4017963" y="1970088"/>
            <a:ext cx="915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endParaRPr lang="en-US" altLang="zh-TW" sz="1400"/>
          </a:p>
        </p:txBody>
      </p:sp>
      <p:sp>
        <p:nvSpPr>
          <p:cNvPr id="25632" name="Text Box 34"/>
          <p:cNvSpPr txBox="1">
            <a:spLocks noChangeArrowheads="1"/>
          </p:cNvSpPr>
          <p:nvPr/>
        </p:nvSpPr>
        <p:spPr bwMode="auto">
          <a:xfrm>
            <a:off x="5840413" y="2944813"/>
            <a:ext cx="1025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Germanic</a:t>
            </a:r>
          </a:p>
        </p:txBody>
      </p:sp>
      <p:sp>
        <p:nvSpPr>
          <p:cNvPr id="25633" name="Text Box 35"/>
          <p:cNvSpPr txBox="1">
            <a:spLocks noChangeArrowheads="1"/>
          </p:cNvSpPr>
          <p:nvPr/>
        </p:nvSpPr>
        <p:spPr bwMode="auto">
          <a:xfrm>
            <a:off x="504825" y="3865563"/>
            <a:ext cx="1628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Osco-Umbrian</a:t>
            </a:r>
          </a:p>
        </p:txBody>
      </p:sp>
      <p:sp>
        <p:nvSpPr>
          <p:cNvPr id="25634" name="Text Box 36"/>
          <p:cNvSpPr txBox="1">
            <a:spLocks noChangeArrowheads="1"/>
          </p:cNvSpPr>
          <p:nvPr/>
        </p:nvSpPr>
        <p:spPr bwMode="auto">
          <a:xfrm>
            <a:off x="3063875" y="3878263"/>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Latin</a:t>
            </a:r>
          </a:p>
        </p:txBody>
      </p:sp>
      <p:sp>
        <p:nvSpPr>
          <p:cNvPr id="25635" name="Text Box 37"/>
          <p:cNvSpPr txBox="1">
            <a:spLocks noChangeArrowheads="1"/>
          </p:cNvSpPr>
          <p:nvPr/>
        </p:nvSpPr>
        <p:spPr bwMode="auto">
          <a:xfrm>
            <a:off x="4787900" y="3878263"/>
            <a:ext cx="16843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North Germanic</a:t>
            </a:r>
          </a:p>
        </p:txBody>
      </p:sp>
      <p:sp>
        <p:nvSpPr>
          <p:cNvPr id="25636" name="Text Box 38"/>
          <p:cNvSpPr txBox="1">
            <a:spLocks noChangeArrowheads="1"/>
          </p:cNvSpPr>
          <p:nvPr/>
        </p:nvSpPr>
        <p:spPr bwMode="auto">
          <a:xfrm>
            <a:off x="6538913" y="3878263"/>
            <a:ext cx="166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West Germanic</a:t>
            </a:r>
          </a:p>
        </p:txBody>
      </p:sp>
      <p:sp>
        <p:nvSpPr>
          <p:cNvPr id="25637" name="Text Box 39"/>
          <p:cNvSpPr txBox="1">
            <a:spLocks noChangeArrowheads="1"/>
          </p:cNvSpPr>
          <p:nvPr/>
        </p:nvSpPr>
        <p:spPr bwMode="auto">
          <a:xfrm>
            <a:off x="385763" y="4959350"/>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Osco</a:t>
            </a:r>
          </a:p>
        </p:txBody>
      </p:sp>
      <p:sp>
        <p:nvSpPr>
          <p:cNvPr id="25638" name="Text Box 40"/>
          <p:cNvSpPr txBox="1">
            <a:spLocks noChangeArrowheads="1"/>
          </p:cNvSpPr>
          <p:nvPr/>
        </p:nvSpPr>
        <p:spPr bwMode="auto">
          <a:xfrm>
            <a:off x="1092200" y="4959350"/>
            <a:ext cx="955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Umbrian</a:t>
            </a:r>
          </a:p>
        </p:txBody>
      </p:sp>
      <p:sp>
        <p:nvSpPr>
          <p:cNvPr id="25639" name="Text Box 41"/>
          <p:cNvSpPr txBox="1">
            <a:spLocks noChangeArrowheads="1"/>
          </p:cNvSpPr>
          <p:nvPr/>
        </p:nvSpPr>
        <p:spPr bwMode="auto">
          <a:xfrm>
            <a:off x="2725738" y="4959350"/>
            <a:ext cx="1081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French</a:t>
            </a:r>
          </a:p>
        </p:txBody>
      </p:sp>
      <p:sp>
        <p:nvSpPr>
          <p:cNvPr id="25640" name="Text Box 42"/>
          <p:cNvSpPr txBox="1">
            <a:spLocks noChangeArrowheads="1"/>
          </p:cNvSpPr>
          <p:nvPr/>
        </p:nvSpPr>
        <p:spPr bwMode="auto">
          <a:xfrm>
            <a:off x="3416300" y="4959350"/>
            <a:ext cx="820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Italian</a:t>
            </a:r>
          </a:p>
        </p:txBody>
      </p:sp>
      <p:sp>
        <p:nvSpPr>
          <p:cNvPr id="25641" name="Text Box 43"/>
          <p:cNvSpPr txBox="1">
            <a:spLocks noChangeArrowheads="1"/>
          </p:cNvSpPr>
          <p:nvPr/>
        </p:nvSpPr>
        <p:spPr bwMode="auto">
          <a:xfrm>
            <a:off x="4092575" y="4959350"/>
            <a:ext cx="1084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Icelandic</a:t>
            </a:r>
          </a:p>
        </p:txBody>
      </p:sp>
      <p:sp>
        <p:nvSpPr>
          <p:cNvPr id="25642" name="Text Box 44"/>
          <p:cNvSpPr txBox="1">
            <a:spLocks noChangeArrowheads="1"/>
          </p:cNvSpPr>
          <p:nvPr/>
        </p:nvSpPr>
        <p:spPr bwMode="auto">
          <a:xfrm>
            <a:off x="5973763" y="4959350"/>
            <a:ext cx="949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Swedish</a:t>
            </a:r>
          </a:p>
        </p:txBody>
      </p:sp>
      <p:sp>
        <p:nvSpPr>
          <p:cNvPr id="25643" name="Text Box 45"/>
          <p:cNvSpPr txBox="1">
            <a:spLocks noChangeArrowheads="1"/>
          </p:cNvSpPr>
          <p:nvPr/>
        </p:nvSpPr>
        <p:spPr bwMode="auto">
          <a:xfrm>
            <a:off x="6680200" y="4959350"/>
            <a:ext cx="577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Low</a:t>
            </a:r>
          </a:p>
        </p:txBody>
      </p:sp>
      <p:sp>
        <p:nvSpPr>
          <p:cNvPr id="25644" name="Text Box 46"/>
          <p:cNvSpPr txBox="1">
            <a:spLocks noChangeArrowheads="1"/>
          </p:cNvSpPr>
          <p:nvPr/>
        </p:nvSpPr>
        <p:spPr bwMode="auto">
          <a:xfrm>
            <a:off x="7567613" y="4959350"/>
            <a:ext cx="869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Yiddish</a:t>
            </a:r>
          </a:p>
        </p:txBody>
      </p:sp>
      <p:sp>
        <p:nvSpPr>
          <p:cNvPr id="25645" name="Text Box 47"/>
          <p:cNvSpPr txBox="1">
            <a:spLocks noChangeArrowheads="1"/>
          </p:cNvSpPr>
          <p:nvPr/>
        </p:nvSpPr>
        <p:spPr bwMode="auto">
          <a:xfrm>
            <a:off x="3398838" y="2012950"/>
            <a:ext cx="2206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Proto Indo-European</a:t>
            </a:r>
          </a:p>
        </p:txBody>
      </p:sp>
      <p:sp>
        <p:nvSpPr>
          <p:cNvPr id="25646" name="Text Box 48"/>
          <p:cNvSpPr txBox="1">
            <a:spLocks noChangeArrowheads="1"/>
          </p:cNvSpPr>
          <p:nvPr/>
        </p:nvSpPr>
        <p:spPr bwMode="auto">
          <a:xfrm>
            <a:off x="2133600" y="2944813"/>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Italic</a:t>
            </a:r>
          </a:p>
        </p:txBody>
      </p:sp>
      <p:sp>
        <p:nvSpPr>
          <p:cNvPr id="25647" name="Line 49"/>
          <p:cNvSpPr>
            <a:spLocks noChangeShapeType="1"/>
          </p:cNvSpPr>
          <p:nvPr/>
        </p:nvSpPr>
        <p:spPr bwMode="auto">
          <a:xfrm flipH="1">
            <a:off x="4405313" y="2698750"/>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8" name="Text Box 50"/>
          <p:cNvSpPr txBox="1">
            <a:spLocks noChangeArrowheads="1"/>
          </p:cNvSpPr>
          <p:nvPr/>
        </p:nvSpPr>
        <p:spPr bwMode="auto">
          <a:xfrm>
            <a:off x="3902075" y="2944813"/>
            <a:ext cx="942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Hellenic</a:t>
            </a:r>
          </a:p>
        </p:txBody>
      </p:sp>
      <p:sp>
        <p:nvSpPr>
          <p:cNvPr id="25649" name="Line 51"/>
          <p:cNvSpPr>
            <a:spLocks noChangeShapeType="1"/>
          </p:cNvSpPr>
          <p:nvPr/>
        </p:nvSpPr>
        <p:spPr bwMode="auto">
          <a:xfrm>
            <a:off x="7364413" y="4592638"/>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0" name="Text Box 52"/>
          <p:cNvSpPr txBox="1">
            <a:spLocks noChangeArrowheads="1"/>
          </p:cNvSpPr>
          <p:nvPr/>
        </p:nvSpPr>
        <p:spPr bwMode="auto">
          <a:xfrm>
            <a:off x="7127875" y="4959350"/>
            <a:ext cx="590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High</a:t>
            </a:r>
          </a:p>
        </p:txBody>
      </p:sp>
      <p:sp>
        <p:nvSpPr>
          <p:cNvPr id="25651" name="Line 53"/>
          <p:cNvSpPr>
            <a:spLocks noChangeShapeType="1"/>
          </p:cNvSpPr>
          <p:nvPr/>
        </p:nvSpPr>
        <p:spPr bwMode="auto">
          <a:xfrm>
            <a:off x="5434013" y="4606925"/>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2" name="Line 54"/>
          <p:cNvSpPr>
            <a:spLocks noChangeShapeType="1"/>
          </p:cNvSpPr>
          <p:nvPr/>
        </p:nvSpPr>
        <p:spPr bwMode="auto">
          <a:xfrm>
            <a:off x="2416175" y="4575175"/>
            <a:ext cx="0"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3" name="Text Box 56"/>
          <p:cNvSpPr txBox="1">
            <a:spLocks noChangeArrowheads="1"/>
          </p:cNvSpPr>
          <p:nvPr/>
        </p:nvSpPr>
        <p:spPr bwMode="auto">
          <a:xfrm>
            <a:off x="2043113" y="4959350"/>
            <a:ext cx="86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Spanish</a:t>
            </a:r>
          </a:p>
        </p:txBody>
      </p:sp>
      <p:sp>
        <p:nvSpPr>
          <p:cNvPr id="25654" name="Text Box 57"/>
          <p:cNvSpPr txBox="1">
            <a:spLocks noChangeArrowheads="1"/>
          </p:cNvSpPr>
          <p:nvPr/>
        </p:nvSpPr>
        <p:spPr bwMode="auto">
          <a:xfrm>
            <a:off x="4933950" y="4959350"/>
            <a:ext cx="1084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Norwegian</a:t>
            </a:r>
          </a:p>
        </p:txBody>
      </p:sp>
      <p:sp>
        <p:nvSpPr>
          <p:cNvPr id="25655" name="Line 58"/>
          <p:cNvSpPr>
            <a:spLocks noChangeShapeType="1"/>
          </p:cNvSpPr>
          <p:nvPr/>
        </p:nvSpPr>
        <p:spPr bwMode="auto">
          <a:xfrm>
            <a:off x="4405313" y="3322638"/>
            <a:ext cx="0" cy="555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6" name="Text Box 59"/>
          <p:cNvSpPr txBox="1">
            <a:spLocks noChangeArrowheads="1"/>
          </p:cNvSpPr>
          <p:nvPr/>
        </p:nvSpPr>
        <p:spPr bwMode="auto">
          <a:xfrm>
            <a:off x="4006850" y="3878263"/>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eaLnBrk="1" hangingPunct="1">
              <a:spcBef>
                <a:spcPct val="50000"/>
              </a:spcBef>
            </a:pPr>
            <a:r>
              <a:rPr lang="en-US" altLang="zh-TW" sz="1400"/>
              <a:t>Greek</a:t>
            </a:r>
          </a:p>
        </p:txBody>
      </p:sp>
    </p:spTree>
  </p:cSld>
  <p:clrMapOvr>
    <a:masterClrMapping/>
  </p:clrMapOvr>
  <p:transition spd="slow">
    <p:randomBar dir="vert"/>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3088" y="1173163"/>
            <a:ext cx="8418512" cy="5532437"/>
          </a:xfrm>
        </p:spPr>
        <p:txBody>
          <a:bodyPr rtlCol="0">
            <a:normAutofit fontScale="62500" lnSpcReduction="20000"/>
          </a:bodyPr>
          <a:lstStyle/>
          <a:p>
            <a:pPr fontAlgn="auto">
              <a:spcAft>
                <a:spcPts val="0"/>
              </a:spcAft>
              <a:buFont typeface="Arial" pitchFamily="34" charset="0"/>
              <a:buChar char="•"/>
              <a:defRPr/>
            </a:pPr>
            <a:r>
              <a:rPr lang="en-US" sz="2800" dirty="0">
                <a:latin typeface="Times New Roman" pitchFamily="18" charset="0"/>
                <a:cs typeface="Times New Roman" pitchFamily="18" charset="0"/>
              </a:rPr>
              <a:t>Every time a node is visited, check whether the right and left link of that node is NULL. If yes, count is incremented.</a:t>
            </a:r>
          </a:p>
          <a:p>
            <a:pPr fontAlgn="auto">
              <a:spcAft>
                <a:spcPts val="0"/>
              </a:spcAft>
              <a:buFont typeface="Arial" pitchFamily="34" charset="0"/>
              <a:buNone/>
              <a:defRPr/>
            </a:pPr>
            <a:r>
              <a:rPr lang="en-US" sz="2800" dirty="0">
                <a:latin typeface="Times New Roman" pitchFamily="18" charset="0"/>
                <a:cs typeface="Times New Roman" pitchFamily="18" charset="0"/>
              </a:rPr>
              <a:t>/*counting number of leaf nodes using </a:t>
            </a:r>
            <a:r>
              <a:rPr lang="en-US" sz="2800" dirty="0" err="1">
                <a:latin typeface="Times New Roman" pitchFamily="18" charset="0"/>
                <a:cs typeface="Times New Roman" pitchFamily="18" charset="0"/>
              </a:rPr>
              <a:t>inorder</a:t>
            </a:r>
            <a:r>
              <a:rPr lang="en-US" sz="2800" dirty="0">
                <a:latin typeface="Times New Roman" pitchFamily="18" charset="0"/>
                <a:cs typeface="Times New Roman" pitchFamily="18" charset="0"/>
              </a:rPr>
              <a:t> technique*/</a:t>
            </a:r>
          </a:p>
          <a:p>
            <a:pPr fontAlgn="auto">
              <a:lnSpc>
                <a:spcPct val="120000"/>
              </a:lnSpc>
              <a:spcAft>
                <a:spcPts val="0"/>
              </a:spcAft>
              <a:buFont typeface="Arial" pitchFamily="34" charset="0"/>
              <a:buNone/>
              <a:defRPr/>
            </a:pP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count_leafnodes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Nodeptr</a:t>
            </a:r>
            <a:r>
              <a:rPr lang="en-US" dirty="0">
                <a:latin typeface="Times New Roman" pitchFamily="18" charset="0"/>
                <a:cs typeface="Times New Roman" pitchFamily="18" charset="0"/>
              </a:rPr>
              <a:t> root){</a:t>
            </a:r>
          </a:p>
          <a:p>
            <a:pPr fontAlgn="auto">
              <a:lnSpc>
                <a:spcPct val="120000"/>
              </a:lnSpc>
              <a:spcAft>
                <a:spcPts val="0"/>
              </a:spcAft>
              <a:buFont typeface="Arial" pitchFamily="34" charset="0"/>
              <a:buNone/>
              <a:defRPr/>
            </a:pPr>
            <a:r>
              <a:rPr lang="en-US" dirty="0">
                <a:latin typeface="Times New Roman" pitchFamily="18" charset="0"/>
                <a:cs typeface="Times New Roman" pitchFamily="18" charset="0"/>
              </a:rPr>
              <a:t>	static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count = 0;</a:t>
            </a:r>
          </a:p>
          <a:p>
            <a:pPr fontAlgn="auto">
              <a:lnSpc>
                <a:spcPct val="120000"/>
              </a:lnSpc>
              <a:spcAft>
                <a:spcPts val="0"/>
              </a:spcAft>
              <a:buFont typeface="Arial" pitchFamily="34" charset="0"/>
              <a:buNone/>
              <a:defRPr/>
            </a:pPr>
            <a:r>
              <a:rPr lang="en-US" dirty="0">
                <a:latin typeface="Times New Roman" pitchFamily="18" charset="0"/>
                <a:cs typeface="Times New Roman" pitchFamily="18" charset="0"/>
              </a:rPr>
              <a:t>	if(root!=NULL){</a:t>
            </a:r>
          </a:p>
          <a:p>
            <a:pPr fontAlgn="auto">
              <a:lnSpc>
                <a:spcPct val="120000"/>
              </a:lnSpc>
              <a:spcAft>
                <a:spcPts val="0"/>
              </a:spcAft>
              <a:buFont typeface="Arial" pitchFamily="34" charset="0"/>
              <a:buNone/>
              <a:defRPr/>
            </a:pPr>
            <a:r>
              <a:rPr lang="en-US" dirty="0">
                <a:latin typeface="Times New Roman" pitchFamily="18" charset="0"/>
                <a:cs typeface="Times New Roman" pitchFamily="18" charset="0"/>
              </a:rPr>
              <a:t>		if(root-&gt;</a:t>
            </a:r>
            <a:r>
              <a:rPr lang="en-US" dirty="0" err="1">
                <a:latin typeface="Times New Roman" pitchFamily="18" charset="0"/>
                <a:cs typeface="Times New Roman" pitchFamily="18" charset="0"/>
              </a:rPr>
              <a:t>lchild</a:t>
            </a:r>
            <a:r>
              <a:rPr lang="en-US" dirty="0">
                <a:latin typeface="Times New Roman" pitchFamily="18" charset="0"/>
                <a:cs typeface="Times New Roman" pitchFamily="18" charset="0"/>
              </a:rPr>
              <a:t>==NULL &amp;&amp; root-&gt;</a:t>
            </a:r>
            <a:r>
              <a:rPr lang="en-US" dirty="0" err="1">
                <a:latin typeface="Times New Roman" pitchFamily="18" charset="0"/>
                <a:cs typeface="Times New Roman" pitchFamily="18" charset="0"/>
              </a:rPr>
              <a:t>rchild</a:t>
            </a:r>
            <a:r>
              <a:rPr lang="en-US" dirty="0">
                <a:latin typeface="Times New Roman" pitchFamily="18" charset="0"/>
                <a:cs typeface="Times New Roman" pitchFamily="18" charset="0"/>
              </a:rPr>
              <a:t>==NULL)</a:t>
            </a:r>
          </a:p>
          <a:p>
            <a:pPr fontAlgn="auto">
              <a:lnSpc>
                <a:spcPct val="120000"/>
              </a:lnSpc>
              <a:spcAft>
                <a:spcPts val="0"/>
              </a:spcAft>
              <a:buFont typeface="Arial" pitchFamily="34" charset="0"/>
              <a:buNone/>
              <a:defRPr/>
            </a:pPr>
            <a:r>
              <a:rPr lang="en-US" dirty="0">
                <a:latin typeface="Times New Roman" pitchFamily="18" charset="0"/>
                <a:cs typeface="Times New Roman" pitchFamily="18" charset="0"/>
              </a:rPr>
              <a:t>            		count++;</a:t>
            </a:r>
          </a:p>
          <a:p>
            <a:pPr fontAlgn="auto">
              <a:lnSpc>
                <a:spcPct val="120000"/>
              </a:lnSpc>
              <a:spcAft>
                <a:spcPts val="0"/>
              </a:spcAft>
              <a:buFont typeface="Arial" pitchFamily="34" charset="0"/>
              <a:buNone/>
              <a:defRPr/>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count_leafnodes</a:t>
            </a:r>
            <a:r>
              <a:rPr lang="en-US" dirty="0">
                <a:latin typeface="Times New Roman" pitchFamily="18" charset="0"/>
                <a:cs typeface="Times New Roman" pitchFamily="18" charset="0"/>
              </a:rPr>
              <a:t>(root-&gt;</a:t>
            </a:r>
            <a:r>
              <a:rPr lang="en-US" dirty="0" err="1">
                <a:latin typeface="Times New Roman" pitchFamily="18" charset="0"/>
                <a:cs typeface="Times New Roman" pitchFamily="18" charset="0"/>
              </a:rPr>
              <a:t>lchild</a:t>
            </a:r>
            <a:r>
              <a:rPr lang="en-US" dirty="0">
                <a:latin typeface="Times New Roman" pitchFamily="18" charset="0"/>
                <a:cs typeface="Times New Roman" pitchFamily="18" charset="0"/>
              </a:rPr>
              <a:t>);</a:t>
            </a:r>
          </a:p>
          <a:p>
            <a:pPr fontAlgn="auto">
              <a:lnSpc>
                <a:spcPct val="120000"/>
              </a:lnSpc>
              <a:spcAft>
                <a:spcPts val="0"/>
              </a:spcAft>
              <a:buFont typeface="Arial" pitchFamily="34" charset="0"/>
              <a:buNone/>
              <a:defRPr/>
            </a:pPr>
            <a:endParaRPr lang="en-US" dirty="0">
              <a:latin typeface="Times New Roman" pitchFamily="18" charset="0"/>
              <a:cs typeface="Times New Roman" pitchFamily="18" charset="0"/>
            </a:endParaRPr>
          </a:p>
          <a:p>
            <a:pPr fontAlgn="auto">
              <a:lnSpc>
                <a:spcPct val="120000"/>
              </a:lnSpc>
              <a:spcAft>
                <a:spcPts val="0"/>
              </a:spcAft>
              <a:buFont typeface="Arial" pitchFamily="34" charset="0"/>
              <a:buNone/>
              <a:defRPr/>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count_leafnodes</a:t>
            </a:r>
            <a:r>
              <a:rPr lang="en-US" dirty="0">
                <a:latin typeface="Times New Roman" pitchFamily="18" charset="0"/>
                <a:cs typeface="Times New Roman" pitchFamily="18" charset="0"/>
              </a:rPr>
              <a:t>(root-&gt;</a:t>
            </a:r>
            <a:r>
              <a:rPr lang="en-US" dirty="0" err="1">
                <a:latin typeface="Times New Roman" pitchFamily="18" charset="0"/>
                <a:cs typeface="Times New Roman" pitchFamily="18" charset="0"/>
              </a:rPr>
              <a:t>rchild</a:t>
            </a:r>
            <a:r>
              <a:rPr lang="en-US" dirty="0">
                <a:latin typeface="Times New Roman" pitchFamily="18" charset="0"/>
                <a:cs typeface="Times New Roman" pitchFamily="18" charset="0"/>
              </a:rPr>
              <a:t>);</a:t>
            </a:r>
          </a:p>
          <a:p>
            <a:pPr fontAlgn="auto">
              <a:lnSpc>
                <a:spcPct val="120000"/>
              </a:lnSpc>
              <a:spcAft>
                <a:spcPts val="0"/>
              </a:spcAft>
              <a:buFont typeface="Arial" pitchFamily="34" charset="0"/>
              <a:buNone/>
              <a:defRPr/>
            </a:pPr>
            <a:r>
              <a:rPr lang="en-US" dirty="0">
                <a:latin typeface="Times New Roman" pitchFamily="18" charset="0"/>
                <a:cs typeface="Times New Roman" pitchFamily="18" charset="0"/>
              </a:rPr>
              <a:t>	}</a:t>
            </a:r>
          </a:p>
          <a:p>
            <a:pPr fontAlgn="auto">
              <a:lnSpc>
                <a:spcPct val="120000"/>
              </a:lnSpc>
              <a:spcAft>
                <a:spcPts val="0"/>
              </a:spcAft>
              <a:buFont typeface="Arial" pitchFamily="34" charset="0"/>
              <a:buNone/>
              <a:defRPr/>
            </a:pPr>
            <a:endParaRPr lang="en-US" dirty="0">
              <a:latin typeface="Times New Roman" pitchFamily="18" charset="0"/>
              <a:cs typeface="Times New Roman" pitchFamily="18" charset="0"/>
            </a:endParaRPr>
          </a:p>
          <a:p>
            <a:pPr fontAlgn="auto">
              <a:lnSpc>
                <a:spcPct val="120000"/>
              </a:lnSpc>
              <a:spcAft>
                <a:spcPts val="0"/>
              </a:spcAft>
              <a:buFont typeface="Arial" pitchFamily="34" charset="0"/>
              <a:buNone/>
              <a:defRPr/>
            </a:pPr>
            <a:r>
              <a:rPr lang="en-US" dirty="0">
                <a:latin typeface="Times New Roman" pitchFamily="18" charset="0"/>
                <a:cs typeface="Times New Roman" pitchFamily="18" charset="0"/>
              </a:rPr>
              <a:t>	return count;</a:t>
            </a:r>
          </a:p>
          <a:p>
            <a:pPr fontAlgn="auto">
              <a:lnSpc>
                <a:spcPct val="120000"/>
              </a:lnSpc>
              <a:spcAft>
                <a:spcPts val="0"/>
              </a:spcAft>
              <a:buFont typeface="Arial" pitchFamily="34" charset="0"/>
              <a:buNone/>
              <a:defRPr/>
            </a:pPr>
            <a:r>
              <a:rPr lang="en-US" dirty="0">
                <a:latin typeface="Times New Roman" pitchFamily="18" charset="0"/>
                <a:cs typeface="Times New Roman" pitchFamily="18" charset="0"/>
              </a:rPr>
              <a:t>}</a:t>
            </a:r>
          </a:p>
        </p:txBody>
      </p:sp>
      <p:sp>
        <p:nvSpPr>
          <p:cNvPr id="139267" name="Title 1"/>
          <p:cNvSpPr>
            <a:spLocks noGrp="1"/>
          </p:cNvSpPr>
          <p:nvPr>
            <p:ph type="title"/>
          </p:nvPr>
        </p:nvSpPr>
        <p:spPr>
          <a:xfrm>
            <a:off x="573088" y="150813"/>
            <a:ext cx="8418512" cy="898525"/>
          </a:xfrm>
        </p:spPr>
        <p:txBody>
          <a:bodyPr/>
          <a:lstStyle/>
          <a:p>
            <a:r>
              <a:rPr lang="en-US" altLang="en-US" sz="3600"/>
              <a:t>Counting the number of leaf nodes in a binary tree</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bwMode="auto">
          <a:xfrm>
            <a:off x="736600" y="1160463"/>
            <a:ext cx="8255000" cy="5545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800" dirty="0">
                <a:latin typeface="Times New Roman" panose="02020603050405020304" pitchFamily="18" charset="0"/>
                <a:cs typeface="Times New Roman" panose="02020603050405020304" pitchFamily="18" charset="0"/>
              </a:rPr>
              <a:t>Returns FALSE if the binary trees root1 and root2 are not equal otherwise returns TRUE</a:t>
            </a:r>
          </a:p>
          <a:p>
            <a:pPr>
              <a:buFontTx/>
              <a:buNone/>
            </a:pPr>
            <a:r>
              <a:rPr lang="en-US" altLang="en-US" sz="2800" dirty="0">
                <a:latin typeface="Times New Roman" panose="02020603050405020304" pitchFamily="18" charset="0"/>
                <a:cs typeface="Times New Roman" panose="02020603050405020304" pitchFamily="18" charset="0"/>
              </a:rPr>
              <a:t>int Equal( </a:t>
            </a:r>
            <a:r>
              <a:rPr lang="en-US" altLang="en-US" sz="2800" dirty="0" err="1">
                <a:latin typeface="Times New Roman" panose="02020603050405020304" pitchFamily="18" charset="0"/>
                <a:cs typeface="Times New Roman" panose="02020603050405020304" pitchFamily="18" charset="0"/>
              </a:rPr>
              <a:t>Nodeptr</a:t>
            </a:r>
            <a:r>
              <a:rPr lang="en-US" altLang="en-US" sz="2800" dirty="0">
                <a:latin typeface="Times New Roman" panose="02020603050405020304" pitchFamily="18" charset="0"/>
                <a:cs typeface="Times New Roman" panose="02020603050405020304" pitchFamily="18" charset="0"/>
              </a:rPr>
              <a:t> root1, </a:t>
            </a:r>
            <a:r>
              <a:rPr lang="en-US" altLang="en-US" sz="2800" dirty="0" err="1">
                <a:latin typeface="Times New Roman" panose="02020603050405020304" pitchFamily="18" charset="0"/>
                <a:cs typeface="Times New Roman" panose="02020603050405020304" pitchFamily="18" charset="0"/>
              </a:rPr>
              <a:t>Nodeptr</a:t>
            </a:r>
            <a:r>
              <a:rPr lang="en-US" altLang="en-US" sz="2800" dirty="0">
                <a:latin typeface="Times New Roman" panose="02020603050405020304" pitchFamily="18" charset="0"/>
                <a:cs typeface="Times New Roman" panose="02020603050405020304" pitchFamily="18" charset="0"/>
              </a:rPr>
              <a:t> root2)</a:t>
            </a:r>
          </a:p>
          <a:p>
            <a:pPr>
              <a:buFontTx/>
              <a:buNone/>
            </a:pPr>
            <a:r>
              <a:rPr lang="en-US" altLang="en-US" sz="2800" dirty="0">
                <a:latin typeface="Times New Roman" panose="02020603050405020304" pitchFamily="18" charset="0"/>
                <a:cs typeface="Times New Roman" panose="02020603050405020304" pitchFamily="18" charset="0"/>
              </a:rPr>
              <a:t>{</a:t>
            </a:r>
          </a:p>
          <a:p>
            <a:pPr>
              <a:buFontTx/>
              <a:buNone/>
            </a:pPr>
            <a:r>
              <a:rPr lang="en-US" altLang="en-US" sz="2800" dirty="0">
                <a:latin typeface="Times New Roman" panose="02020603050405020304" pitchFamily="18" charset="0"/>
                <a:cs typeface="Times New Roman" panose="02020603050405020304" pitchFamily="18" charset="0"/>
              </a:rPr>
              <a:t>return ((!root1 &amp;&amp; !root2) || (root1 &amp;&amp; root2 &amp;&amp; (root1</a:t>
            </a: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data == root2data) &amp;&amp; Equal( root1-&gt;lchild,root2-&gt;</a:t>
            </a:r>
            <a:r>
              <a:rPr lang="en-US" altLang="en-US" sz="2800" dirty="0" err="1">
                <a:latin typeface="Times New Roman" panose="02020603050405020304" pitchFamily="18" charset="0"/>
                <a:cs typeface="Times New Roman" panose="02020603050405020304" pitchFamily="18" charset="0"/>
                <a:sym typeface="Wingdings" panose="05000000000000000000" pitchFamily="2" charset="2"/>
              </a:rPr>
              <a:t>lchild</a:t>
            </a: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 &amp;&amp; Equal ( root1-&gt;rchild,root2-&gt;</a:t>
            </a:r>
            <a:r>
              <a:rPr lang="en-US" altLang="en-US" sz="2800" dirty="0" err="1">
                <a:latin typeface="Times New Roman" panose="02020603050405020304" pitchFamily="18" charset="0"/>
                <a:cs typeface="Times New Roman" panose="02020603050405020304" pitchFamily="18" charset="0"/>
                <a:sym typeface="Wingdings" panose="05000000000000000000" pitchFamily="2" charset="2"/>
              </a:rPr>
              <a:t>rchild</a:t>
            </a: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a:t>
            </a:r>
          </a:p>
          <a:p>
            <a:pPr>
              <a:buFontTx/>
              <a:buNone/>
            </a:pP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2800" dirty="0">
              <a:latin typeface="Times New Roman" panose="02020603050405020304" pitchFamily="18" charset="0"/>
              <a:cs typeface="Times New Roman" panose="02020603050405020304" pitchFamily="18" charset="0"/>
            </a:endParaRPr>
          </a:p>
        </p:txBody>
      </p:sp>
      <p:sp>
        <p:nvSpPr>
          <p:cNvPr id="141315" name="Title 1"/>
          <p:cNvSpPr>
            <a:spLocks noGrp="1"/>
          </p:cNvSpPr>
          <p:nvPr>
            <p:ph type="title"/>
          </p:nvPr>
        </p:nvSpPr>
        <p:spPr>
          <a:xfrm>
            <a:off x="684213" y="347663"/>
            <a:ext cx="7980362" cy="701675"/>
          </a:xfrm>
        </p:spPr>
        <p:txBody>
          <a:bodyPr/>
          <a:lstStyle/>
          <a:p>
            <a:r>
              <a:rPr lang="en-US" altLang="en-US"/>
              <a:t>Equality of 2 binary trees</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Content Placeholder 2"/>
          <p:cNvSpPr>
            <a:spLocks noGrp="1"/>
          </p:cNvSpPr>
          <p:nvPr>
            <p:ph idx="1"/>
          </p:nvPr>
        </p:nvSpPr>
        <p:spPr bwMode="auto">
          <a:xfrm>
            <a:off x="747713" y="109538"/>
            <a:ext cx="8105775" cy="6642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buFontTx/>
              <a:buNone/>
            </a:pPr>
            <a:r>
              <a:rPr lang="en-US" altLang="en-US" u="sng">
                <a:latin typeface="Times New Roman" panose="02020603050405020304" pitchFamily="18" charset="0"/>
                <a:cs typeface="Times New Roman" panose="02020603050405020304" pitchFamily="18" charset="0"/>
              </a:rPr>
              <a:t>Applications of binary trees</a:t>
            </a:r>
          </a:p>
          <a:p>
            <a:pPr>
              <a:buFontTx/>
              <a:buNone/>
            </a:pPr>
            <a:r>
              <a:rPr lang="en-US" altLang="en-US" sz="2800" u="sng">
                <a:latin typeface="Times New Roman" panose="02020603050405020304" pitchFamily="18" charset="0"/>
                <a:cs typeface="Times New Roman" panose="02020603050405020304" pitchFamily="18" charset="0"/>
              </a:rPr>
              <a:t>Conversion of expressions:</a:t>
            </a:r>
          </a:p>
          <a:p>
            <a:r>
              <a:rPr lang="en-US" altLang="en-US" sz="2800">
                <a:latin typeface="Times New Roman" panose="02020603050405020304" pitchFamily="18" charset="0"/>
                <a:cs typeface="Times New Roman" panose="02020603050405020304" pitchFamily="18" charset="0"/>
              </a:rPr>
              <a:t>An infix expression consisting of operators and operands can be represented using a binary tree with root as operator.</a:t>
            </a:r>
          </a:p>
          <a:p>
            <a:r>
              <a:rPr lang="en-US" altLang="en-US" sz="2800">
                <a:latin typeface="Times New Roman" panose="02020603050405020304" pitchFamily="18" charset="0"/>
                <a:cs typeface="Times New Roman" panose="02020603050405020304" pitchFamily="18" charset="0"/>
              </a:rPr>
              <a:t>Non leaf node contains the operator and leaf nodes contain operands.</a:t>
            </a:r>
          </a:p>
          <a:p>
            <a:pPr>
              <a:buFontTx/>
              <a:buNone/>
            </a:pPr>
            <a:r>
              <a:rPr lang="en-US" altLang="en-US" sz="2800">
                <a:latin typeface="Times New Roman" panose="02020603050405020304" pitchFamily="18" charset="0"/>
                <a:cs typeface="Times New Roman" panose="02020603050405020304" pitchFamily="18" charset="0"/>
              </a:rPr>
              <a:t>	(3-2) can be represented as 																						</a:t>
            </a:r>
          </a:p>
          <a:p>
            <a:pPr>
              <a:buFontTx/>
              <a:buNone/>
            </a:pPr>
            <a:r>
              <a:rPr lang="en-US" altLang="en-US" sz="2800">
                <a:latin typeface="Times New Roman" panose="02020603050405020304" pitchFamily="18" charset="0"/>
                <a:cs typeface="Times New Roman" panose="02020603050405020304" pitchFamily="18" charset="0"/>
              </a:rPr>
              <a:t>	((3-2)*6) can be represented as</a:t>
            </a:r>
          </a:p>
          <a:p>
            <a:pPr>
              <a:buFontTx/>
              <a:buNone/>
            </a:pPr>
            <a:r>
              <a:rPr lang="en-US" altLang="en-US" sz="2800">
                <a:latin typeface="Times New Roman" panose="02020603050405020304" pitchFamily="18" charset="0"/>
                <a:cs typeface="Times New Roman" panose="02020603050405020304" pitchFamily="18" charset="0"/>
              </a:rPr>
              <a:t>										</a:t>
            </a:r>
          </a:p>
          <a:p>
            <a:pPr>
              <a:buFontTx/>
              <a:buNone/>
            </a:pPr>
            <a:r>
              <a:rPr lang="en-US" altLang="en-US" sz="2800">
                <a:latin typeface="Times New Roman" panose="02020603050405020304" pitchFamily="18" charset="0"/>
                <a:cs typeface="Times New Roman" panose="02020603050405020304" pitchFamily="18" charset="0"/>
              </a:rPr>
              <a:t>						 </a:t>
            </a:r>
          </a:p>
          <a:p>
            <a:pPr>
              <a:buFontTx/>
              <a:buNone/>
            </a:pPr>
            <a:endParaRPr lang="en-US" altLang="en-US" sz="2800" u="sng">
              <a:latin typeface="Times New Roman" panose="02020603050405020304" pitchFamily="18" charset="0"/>
              <a:cs typeface="Times New Roman" panose="02020603050405020304" pitchFamily="18" charset="0"/>
            </a:endParaRPr>
          </a:p>
          <a:p>
            <a:pPr>
              <a:buFontTx/>
              <a:buNone/>
            </a:pPr>
            <a:endParaRPr lang="en-US" altLang="en-US" sz="2800" u="sng">
              <a:latin typeface="Times New Roman" panose="02020603050405020304" pitchFamily="18" charset="0"/>
              <a:cs typeface="Times New Roman" panose="02020603050405020304" pitchFamily="18" charset="0"/>
            </a:endParaRPr>
          </a:p>
        </p:txBody>
      </p:sp>
      <p:sp>
        <p:nvSpPr>
          <p:cNvPr id="4" name="Oval 3"/>
          <p:cNvSpPr/>
          <p:nvPr/>
        </p:nvSpPr>
        <p:spPr>
          <a:xfrm>
            <a:off x="51054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4868" name="TextBox 4"/>
          <p:cNvSpPr txBox="1">
            <a:spLocks noChangeArrowheads="1"/>
          </p:cNvSpPr>
          <p:nvPr/>
        </p:nvSpPr>
        <p:spPr bwMode="auto">
          <a:xfrm>
            <a:off x="5181600" y="37338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6" name="Oval 5"/>
          <p:cNvSpPr/>
          <p:nvPr/>
        </p:nvSpPr>
        <p:spPr>
          <a:xfrm>
            <a:off x="44958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4870" name="TextBox 6"/>
          <p:cNvSpPr txBox="1">
            <a:spLocks noChangeArrowheads="1"/>
          </p:cNvSpPr>
          <p:nvPr/>
        </p:nvSpPr>
        <p:spPr bwMode="auto">
          <a:xfrm>
            <a:off x="4648200" y="4343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3 </a:t>
            </a:r>
          </a:p>
        </p:txBody>
      </p:sp>
      <p:sp>
        <p:nvSpPr>
          <p:cNvPr id="8" name="Oval 7"/>
          <p:cNvSpPr/>
          <p:nvPr/>
        </p:nvSpPr>
        <p:spPr>
          <a:xfrm>
            <a:off x="55626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4872" name="TextBox 8"/>
          <p:cNvSpPr txBox="1">
            <a:spLocks noChangeArrowheads="1"/>
          </p:cNvSpPr>
          <p:nvPr/>
        </p:nvSpPr>
        <p:spPr bwMode="auto">
          <a:xfrm>
            <a:off x="5638800" y="4343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2 </a:t>
            </a:r>
          </a:p>
        </p:txBody>
      </p:sp>
      <p:cxnSp>
        <p:nvCxnSpPr>
          <p:cNvPr id="10" name="Straight Connector 9"/>
          <p:cNvCxnSpPr>
            <a:stCxn id="4" idx="3"/>
          </p:cNvCxnSpPr>
          <p:nvPr/>
        </p:nvCxnSpPr>
        <p:spPr>
          <a:xfrm rot="5400000">
            <a:off x="4926012" y="3998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86400" y="4114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6294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4876" name="TextBox 14"/>
          <p:cNvSpPr txBox="1">
            <a:spLocks noChangeArrowheads="1"/>
          </p:cNvSpPr>
          <p:nvPr/>
        </p:nvSpPr>
        <p:spPr bwMode="auto">
          <a:xfrm>
            <a:off x="6705600" y="56388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16" name="Oval 15"/>
          <p:cNvSpPr/>
          <p:nvPr/>
        </p:nvSpPr>
        <p:spPr>
          <a:xfrm>
            <a:off x="6019800" y="617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4878" name="TextBox 16"/>
          <p:cNvSpPr txBox="1">
            <a:spLocks noChangeArrowheads="1"/>
          </p:cNvSpPr>
          <p:nvPr/>
        </p:nvSpPr>
        <p:spPr bwMode="auto">
          <a:xfrm>
            <a:off x="6172200" y="6248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3 </a:t>
            </a:r>
          </a:p>
        </p:txBody>
      </p:sp>
      <p:sp>
        <p:nvSpPr>
          <p:cNvPr id="18" name="Oval 17"/>
          <p:cNvSpPr/>
          <p:nvPr/>
        </p:nvSpPr>
        <p:spPr>
          <a:xfrm>
            <a:off x="7086600" y="617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4880" name="TextBox 18"/>
          <p:cNvSpPr txBox="1">
            <a:spLocks noChangeArrowheads="1"/>
          </p:cNvSpPr>
          <p:nvPr/>
        </p:nvSpPr>
        <p:spPr bwMode="auto">
          <a:xfrm>
            <a:off x="7162800" y="6248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2 </a:t>
            </a:r>
          </a:p>
        </p:txBody>
      </p:sp>
      <p:cxnSp>
        <p:nvCxnSpPr>
          <p:cNvPr id="20" name="Straight Connector 19"/>
          <p:cNvCxnSpPr>
            <a:stCxn id="14" idx="3"/>
          </p:cNvCxnSpPr>
          <p:nvPr/>
        </p:nvCxnSpPr>
        <p:spPr>
          <a:xfrm rot="5400000">
            <a:off x="6450012" y="5903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0400" y="6019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239000" y="495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4884" name="TextBox 22"/>
          <p:cNvSpPr txBox="1">
            <a:spLocks noChangeArrowheads="1"/>
          </p:cNvSpPr>
          <p:nvPr/>
        </p:nvSpPr>
        <p:spPr bwMode="auto">
          <a:xfrm>
            <a:off x="7315200" y="5029200"/>
            <a:ext cx="457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endParaRPr lang="en-US" altLang="en-US">
              <a:latin typeface="Calibri" panose="020F0502020204030204" pitchFamily="34" charset="0"/>
            </a:endParaRPr>
          </a:p>
          <a:p>
            <a:endParaRPr lang="en-US" altLang="en-US">
              <a:latin typeface="Calibri" panose="020F0502020204030204" pitchFamily="34" charset="0"/>
            </a:endParaRPr>
          </a:p>
          <a:p>
            <a:r>
              <a:rPr lang="en-US" altLang="en-US">
                <a:latin typeface="Calibri" panose="020F0502020204030204" pitchFamily="34" charset="0"/>
              </a:rPr>
              <a:t> </a:t>
            </a:r>
          </a:p>
        </p:txBody>
      </p:sp>
      <p:sp>
        <p:nvSpPr>
          <p:cNvPr id="24" name="Oval 23"/>
          <p:cNvSpPr/>
          <p:nvPr/>
        </p:nvSpPr>
        <p:spPr>
          <a:xfrm>
            <a:off x="76962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4886" name="TextBox 24"/>
          <p:cNvSpPr txBox="1">
            <a:spLocks noChangeArrowheads="1"/>
          </p:cNvSpPr>
          <p:nvPr/>
        </p:nvSpPr>
        <p:spPr bwMode="auto">
          <a:xfrm>
            <a:off x="7772400" y="5638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6 </a:t>
            </a:r>
          </a:p>
        </p:txBody>
      </p:sp>
      <p:cxnSp>
        <p:nvCxnSpPr>
          <p:cNvPr id="26" name="Straight Connector 25"/>
          <p:cNvCxnSpPr>
            <a:stCxn id="22" idx="3"/>
          </p:cNvCxnSpPr>
          <p:nvPr/>
        </p:nvCxnSpPr>
        <p:spPr>
          <a:xfrm rot="5400000">
            <a:off x="7059612" y="5294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20000" y="54102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889" name="TextBox 27"/>
          <p:cNvSpPr txBox="1">
            <a:spLocks noChangeArrowheads="1"/>
          </p:cNvSpPr>
          <p:nvPr/>
        </p:nvSpPr>
        <p:spPr bwMode="auto">
          <a:xfrm>
            <a:off x="7315200" y="49482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Tree>
    <p:extLst>
      <p:ext uri="{BB962C8B-B14F-4D97-AF65-F5344CB8AC3E}">
        <p14:creationId xmlns:p14="http://schemas.microsoft.com/office/powerpoint/2010/main" val="2122511321"/>
      </p:ext>
    </p:extLst>
  </p:cSld>
  <p:clrMapOvr>
    <a:masterClrMapping/>
  </p:clrMapOvr>
  <p:transition spd="slow">
    <p:randomBar dir="ver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Content Placeholder 2"/>
          <p:cNvSpPr>
            <a:spLocks noGrp="1"/>
          </p:cNvSpPr>
          <p:nvPr>
            <p:ph idx="1"/>
          </p:nvPr>
        </p:nvSpPr>
        <p:spPr bwMode="auto">
          <a:xfrm>
            <a:off x="76200" y="227013"/>
            <a:ext cx="8839200" cy="655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800" u="sng">
                <a:latin typeface="Times New Roman" panose="02020603050405020304" pitchFamily="18" charset="0"/>
                <a:cs typeface="Times New Roman" panose="02020603050405020304" pitchFamily="18" charset="0"/>
              </a:rPr>
              <a:t>Represent the following expression using binary tree</a:t>
            </a:r>
          </a:p>
          <a:p>
            <a:pPr>
              <a:buFontTx/>
              <a:buNone/>
            </a:pPr>
            <a:r>
              <a:rPr lang="en-US" altLang="en-US" sz="2800">
                <a:latin typeface="Times New Roman" panose="02020603050405020304" pitchFamily="18" charset="0"/>
                <a:cs typeface="Times New Roman" panose="02020603050405020304" pitchFamily="18" charset="0"/>
              </a:rPr>
              <a:t>((6+(3-2)*5)^2)</a:t>
            </a:r>
          </a:p>
          <a:p>
            <a:pPr>
              <a:buFontTx/>
              <a:buNone/>
            </a:pPr>
            <a:r>
              <a:rPr lang="en-US" altLang="en-US" sz="2800">
                <a:latin typeface="Times New Roman" panose="02020603050405020304" pitchFamily="18" charset="0"/>
                <a:cs typeface="Times New Roman" panose="02020603050405020304" pitchFamily="18" charset="0"/>
              </a:rPr>
              <a:t>First innermost parenthesis is considered, which is (3-2) and partial tree is drawn for this																						</a:t>
            </a:r>
          </a:p>
          <a:p>
            <a:pPr>
              <a:buFontTx/>
              <a:buNone/>
            </a:pPr>
            <a:r>
              <a:rPr lang="en-US" altLang="en-US" sz="2800">
                <a:latin typeface="Times New Roman" panose="02020603050405020304" pitchFamily="18" charset="0"/>
                <a:cs typeface="Times New Roman" panose="02020603050405020304" pitchFamily="18" charset="0"/>
              </a:rPr>
              <a:t>Next tree is extended to include ((3-2)*5)</a:t>
            </a:r>
          </a:p>
          <a:p>
            <a:pPr>
              <a:buFontTx/>
              <a:buNone/>
            </a:pPr>
            <a:r>
              <a:rPr lang="en-US" altLang="en-US" sz="2800">
                <a:latin typeface="Times New Roman" panose="02020603050405020304" pitchFamily="18" charset="0"/>
                <a:cs typeface="Times New Roman" panose="02020603050405020304" pitchFamily="18" charset="0"/>
              </a:rPr>
              <a:t>														</a:t>
            </a:r>
          </a:p>
          <a:p>
            <a:pPr>
              <a:buFontTx/>
              <a:buNone/>
            </a:pPr>
            <a:r>
              <a:rPr lang="en-US" altLang="en-US" sz="2800">
                <a:latin typeface="Times New Roman" panose="02020603050405020304" pitchFamily="18" charset="0"/>
                <a:cs typeface="Times New Roman" panose="02020603050405020304" pitchFamily="18" charset="0"/>
              </a:rPr>
              <a:t> </a:t>
            </a:r>
          </a:p>
        </p:txBody>
      </p:sp>
      <p:sp>
        <p:nvSpPr>
          <p:cNvPr id="4" name="Oval 3"/>
          <p:cNvSpPr/>
          <p:nvPr/>
        </p:nvSpPr>
        <p:spPr>
          <a:xfrm>
            <a:off x="5105400" y="175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6916" name="TextBox 4"/>
          <p:cNvSpPr txBox="1">
            <a:spLocks noChangeArrowheads="1"/>
          </p:cNvSpPr>
          <p:nvPr/>
        </p:nvSpPr>
        <p:spPr bwMode="auto">
          <a:xfrm>
            <a:off x="5181600" y="18288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6" name="Oval 5"/>
          <p:cNvSpPr/>
          <p:nvPr/>
        </p:nvSpPr>
        <p:spPr>
          <a:xfrm>
            <a:off x="44958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6918" name="TextBox 6"/>
          <p:cNvSpPr txBox="1">
            <a:spLocks noChangeArrowheads="1"/>
          </p:cNvSpPr>
          <p:nvPr/>
        </p:nvSpPr>
        <p:spPr bwMode="auto">
          <a:xfrm>
            <a:off x="4648200" y="2438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3 </a:t>
            </a:r>
          </a:p>
        </p:txBody>
      </p:sp>
      <p:sp>
        <p:nvSpPr>
          <p:cNvPr id="8" name="Oval 7"/>
          <p:cNvSpPr/>
          <p:nvPr/>
        </p:nvSpPr>
        <p:spPr>
          <a:xfrm>
            <a:off x="55626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6920" name="TextBox 8"/>
          <p:cNvSpPr txBox="1">
            <a:spLocks noChangeArrowheads="1"/>
          </p:cNvSpPr>
          <p:nvPr/>
        </p:nvSpPr>
        <p:spPr bwMode="auto">
          <a:xfrm>
            <a:off x="5638800" y="2438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2 </a:t>
            </a:r>
          </a:p>
        </p:txBody>
      </p:sp>
      <p:cxnSp>
        <p:nvCxnSpPr>
          <p:cNvPr id="10" name="Straight Connector 9"/>
          <p:cNvCxnSpPr>
            <a:stCxn id="4" idx="3"/>
          </p:cNvCxnSpPr>
          <p:nvPr/>
        </p:nvCxnSpPr>
        <p:spPr>
          <a:xfrm rot="5400000">
            <a:off x="4926012" y="2093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86400" y="2209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629400" y="3886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6924" name="TextBox 12"/>
          <p:cNvSpPr txBox="1">
            <a:spLocks noChangeArrowheads="1"/>
          </p:cNvSpPr>
          <p:nvPr/>
        </p:nvSpPr>
        <p:spPr bwMode="auto">
          <a:xfrm>
            <a:off x="6705600" y="39624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14" name="Oval 13"/>
          <p:cNvSpPr/>
          <p:nvPr/>
        </p:nvSpPr>
        <p:spPr>
          <a:xfrm>
            <a:off x="60198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6926" name="TextBox 14"/>
          <p:cNvSpPr txBox="1">
            <a:spLocks noChangeArrowheads="1"/>
          </p:cNvSpPr>
          <p:nvPr/>
        </p:nvSpPr>
        <p:spPr bwMode="auto">
          <a:xfrm>
            <a:off x="6172200" y="4572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3 </a:t>
            </a:r>
          </a:p>
        </p:txBody>
      </p:sp>
      <p:sp>
        <p:nvSpPr>
          <p:cNvPr id="16" name="Oval 15"/>
          <p:cNvSpPr/>
          <p:nvPr/>
        </p:nvSpPr>
        <p:spPr>
          <a:xfrm>
            <a:off x="70866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6928" name="TextBox 16"/>
          <p:cNvSpPr txBox="1">
            <a:spLocks noChangeArrowheads="1"/>
          </p:cNvSpPr>
          <p:nvPr/>
        </p:nvSpPr>
        <p:spPr bwMode="auto">
          <a:xfrm>
            <a:off x="7162800" y="4572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2 </a:t>
            </a:r>
          </a:p>
        </p:txBody>
      </p:sp>
      <p:cxnSp>
        <p:nvCxnSpPr>
          <p:cNvPr id="18" name="Straight Connector 17"/>
          <p:cNvCxnSpPr>
            <a:stCxn id="12" idx="3"/>
          </p:cNvCxnSpPr>
          <p:nvPr/>
        </p:nvCxnSpPr>
        <p:spPr>
          <a:xfrm rot="5400000">
            <a:off x="6450012" y="42275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010400" y="43434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239000" y="3276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7696200" y="3886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6933" name="TextBox 21"/>
          <p:cNvSpPr txBox="1">
            <a:spLocks noChangeArrowheads="1"/>
          </p:cNvSpPr>
          <p:nvPr/>
        </p:nvSpPr>
        <p:spPr bwMode="auto">
          <a:xfrm>
            <a:off x="7772400" y="3962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5 </a:t>
            </a:r>
          </a:p>
        </p:txBody>
      </p:sp>
      <p:cxnSp>
        <p:nvCxnSpPr>
          <p:cNvPr id="23" name="Straight Connector 22"/>
          <p:cNvCxnSpPr>
            <a:stCxn id="20" idx="3"/>
          </p:cNvCxnSpPr>
          <p:nvPr/>
        </p:nvCxnSpPr>
        <p:spPr>
          <a:xfrm rot="5400000">
            <a:off x="7059612" y="3617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620000" y="3733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6936" name="TextBox 24"/>
          <p:cNvSpPr txBox="1">
            <a:spLocks noChangeArrowheads="1"/>
          </p:cNvSpPr>
          <p:nvPr/>
        </p:nvSpPr>
        <p:spPr bwMode="auto">
          <a:xfrm>
            <a:off x="7315200" y="32718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Tree>
    <p:extLst>
      <p:ext uri="{BB962C8B-B14F-4D97-AF65-F5344CB8AC3E}">
        <p14:creationId xmlns:p14="http://schemas.microsoft.com/office/powerpoint/2010/main" val="2904130374"/>
      </p:ext>
    </p:extLst>
  </p:cSld>
  <p:clrMapOvr>
    <a:masterClrMapping/>
  </p:clrMapOvr>
  <p:transition spd="slow">
    <p:randomBar dir="vert"/>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Content Placeholder 2"/>
          <p:cNvSpPr>
            <a:spLocks noGrp="1"/>
          </p:cNvSpPr>
          <p:nvPr>
            <p:ph idx="1"/>
          </p:nvPr>
        </p:nvSpPr>
        <p:spPr bwMode="auto">
          <a:xfrm>
            <a:off x="152400" y="152400"/>
            <a:ext cx="8839200" cy="6477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800">
                <a:latin typeface="Times New Roman" panose="02020603050405020304" pitchFamily="18" charset="0"/>
                <a:cs typeface="Times New Roman" panose="02020603050405020304" pitchFamily="18" charset="0"/>
              </a:rPr>
              <a:t>After considering (6+(3-2)*5)</a:t>
            </a:r>
          </a:p>
          <a:p>
            <a:pPr>
              <a:buFontTx/>
              <a:buNone/>
            </a:pPr>
            <a:r>
              <a:rPr lang="en-US" altLang="en-US" sz="2800">
                <a:latin typeface="Times New Roman" panose="02020603050405020304" pitchFamily="18" charset="0"/>
                <a:cs typeface="Times New Roman" panose="02020603050405020304" pitchFamily="18" charset="0"/>
              </a:rPr>
              <a:t>																																																						</a:t>
            </a:r>
          </a:p>
          <a:p>
            <a:pPr>
              <a:buFontTx/>
              <a:buNone/>
            </a:pPr>
            <a:r>
              <a:rPr lang="en-US" altLang="en-US" sz="2800">
                <a:latin typeface="Times New Roman" panose="02020603050405020304" pitchFamily="18" charset="0"/>
                <a:cs typeface="Times New Roman" panose="02020603050405020304" pitchFamily="18" charset="0"/>
              </a:rPr>
              <a:t>After (6+(3-2)*5)^2 									</a:t>
            </a:r>
          </a:p>
        </p:txBody>
      </p:sp>
      <p:sp>
        <p:nvSpPr>
          <p:cNvPr id="4" name="Oval 3"/>
          <p:cNvSpPr/>
          <p:nvPr/>
        </p:nvSpPr>
        <p:spPr>
          <a:xfrm>
            <a:off x="6705600" y="175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8964" name="TextBox 4"/>
          <p:cNvSpPr txBox="1">
            <a:spLocks noChangeArrowheads="1"/>
          </p:cNvSpPr>
          <p:nvPr/>
        </p:nvSpPr>
        <p:spPr bwMode="auto">
          <a:xfrm>
            <a:off x="6781800" y="18288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6" name="Oval 5"/>
          <p:cNvSpPr/>
          <p:nvPr/>
        </p:nvSpPr>
        <p:spPr>
          <a:xfrm>
            <a:off x="60960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8966" name="TextBox 6"/>
          <p:cNvSpPr txBox="1">
            <a:spLocks noChangeArrowheads="1"/>
          </p:cNvSpPr>
          <p:nvPr/>
        </p:nvSpPr>
        <p:spPr bwMode="auto">
          <a:xfrm>
            <a:off x="6248400" y="2438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3 </a:t>
            </a:r>
          </a:p>
        </p:txBody>
      </p:sp>
      <p:sp>
        <p:nvSpPr>
          <p:cNvPr id="8" name="Oval 7"/>
          <p:cNvSpPr/>
          <p:nvPr/>
        </p:nvSpPr>
        <p:spPr>
          <a:xfrm>
            <a:off x="71628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8968" name="TextBox 8"/>
          <p:cNvSpPr txBox="1">
            <a:spLocks noChangeArrowheads="1"/>
          </p:cNvSpPr>
          <p:nvPr/>
        </p:nvSpPr>
        <p:spPr bwMode="auto">
          <a:xfrm>
            <a:off x="7239000" y="2438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2 </a:t>
            </a:r>
          </a:p>
        </p:txBody>
      </p:sp>
      <p:cxnSp>
        <p:nvCxnSpPr>
          <p:cNvPr id="10" name="Straight Connector 9"/>
          <p:cNvCxnSpPr>
            <a:stCxn id="4" idx="3"/>
          </p:cNvCxnSpPr>
          <p:nvPr/>
        </p:nvCxnSpPr>
        <p:spPr>
          <a:xfrm rot="5400000">
            <a:off x="6526212" y="2093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86600" y="2209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315200" y="114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p:cNvSpPr/>
          <p:nvPr/>
        </p:nvSpPr>
        <p:spPr>
          <a:xfrm>
            <a:off x="7772400" y="175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8973" name="TextBox 13"/>
          <p:cNvSpPr txBox="1">
            <a:spLocks noChangeArrowheads="1"/>
          </p:cNvSpPr>
          <p:nvPr/>
        </p:nvSpPr>
        <p:spPr bwMode="auto">
          <a:xfrm>
            <a:off x="7848600" y="1828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5 </a:t>
            </a:r>
          </a:p>
        </p:txBody>
      </p:sp>
      <p:cxnSp>
        <p:nvCxnSpPr>
          <p:cNvPr id="15" name="Straight Connector 14"/>
          <p:cNvCxnSpPr>
            <a:stCxn id="12" idx="3"/>
          </p:cNvCxnSpPr>
          <p:nvPr/>
        </p:nvCxnSpPr>
        <p:spPr>
          <a:xfrm rot="5400000">
            <a:off x="7135812" y="1484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96200" y="16002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8976" name="TextBox 16"/>
          <p:cNvSpPr txBox="1">
            <a:spLocks noChangeArrowheads="1"/>
          </p:cNvSpPr>
          <p:nvPr/>
        </p:nvSpPr>
        <p:spPr bwMode="auto">
          <a:xfrm>
            <a:off x="7391400" y="11382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18" name="Oval 17"/>
          <p:cNvSpPr/>
          <p:nvPr/>
        </p:nvSpPr>
        <p:spPr>
          <a:xfrm>
            <a:off x="6858000" y="548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8978" name="TextBox 18"/>
          <p:cNvSpPr txBox="1">
            <a:spLocks noChangeArrowheads="1"/>
          </p:cNvSpPr>
          <p:nvPr/>
        </p:nvSpPr>
        <p:spPr bwMode="auto">
          <a:xfrm>
            <a:off x="6934200" y="55626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20" name="Oval 19"/>
          <p:cNvSpPr/>
          <p:nvPr/>
        </p:nvSpPr>
        <p:spPr>
          <a:xfrm>
            <a:off x="6248400" y="609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8980" name="TextBox 20"/>
          <p:cNvSpPr txBox="1">
            <a:spLocks noChangeArrowheads="1"/>
          </p:cNvSpPr>
          <p:nvPr/>
        </p:nvSpPr>
        <p:spPr bwMode="auto">
          <a:xfrm>
            <a:off x="6400800" y="61722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3 </a:t>
            </a:r>
          </a:p>
        </p:txBody>
      </p:sp>
      <p:sp>
        <p:nvSpPr>
          <p:cNvPr id="22" name="Oval 21"/>
          <p:cNvSpPr/>
          <p:nvPr/>
        </p:nvSpPr>
        <p:spPr>
          <a:xfrm>
            <a:off x="7315200" y="609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8982" name="TextBox 22"/>
          <p:cNvSpPr txBox="1">
            <a:spLocks noChangeArrowheads="1"/>
          </p:cNvSpPr>
          <p:nvPr/>
        </p:nvSpPr>
        <p:spPr bwMode="auto">
          <a:xfrm>
            <a:off x="7391400" y="61722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2 </a:t>
            </a:r>
          </a:p>
        </p:txBody>
      </p:sp>
      <p:cxnSp>
        <p:nvCxnSpPr>
          <p:cNvPr id="24" name="Straight Connector 23"/>
          <p:cNvCxnSpPr>
            <a:stCxn id="18" idx="3"/>
          </p:cNvCxnSpPr>
          <p:nvPr/>
        </p:nvCxnSpPr>
        <p:spPr>
          <a:xfrm rot="5400000">
            <a:off x="6678612" y="58277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239000" y="59436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467600" y="487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6"/>
          <p:cNvSpPr/>
          <p:nvPr/>
        </p:nvSpPr>
        <p:spPr>
          <a:xfrm>
            <a:off x="7924800" y="548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8987" name="TextBox 27"/>
          <p:cNvSpPr txBox="1">
            <a:spLocks noChangeArrowheads="1"/>
          </p:cNvSpPr>
          <p:nvPr/>
        </p:nvSpPr>
        <p:spPr bwMode="auto">
          <a:xfrm>
            <a:off x="8001000" y="55626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5 </a:t>
            </a:r>
          </a:p>
        </p:txBody>
      </p:sp>
      <p:cxnSp>
        <p:nvCxnSpPr>
          <p:cNvPr id="29" name="Straight Connector 28"/>
          <p:cNvCxnSpPr>
            <a:stCxn id="26" idx="3"/>
          </p:cNvCxnSpPr>
          <p:nvPr/>
        </p:nvCxnSpPr>
        <p:spPr>
          <a:xfrm rot="5400000">
            <a:off x="7288212" y="5218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848600" y="53340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8990" name="TextBox 30"/>
          <p:cNvSpPr txBox="1">
            <a:spLocks noChangeArrowheads="1"/>
          </p:cNvSpPr>
          <p:nvPr/>
        </p:nvSpPr>
        <p:spPr bwMode="auto">
          <a:xfrm>
            <a:off x="7543800" y="48720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32" name="Oval 31"/>
          <p:cNvSpPr/>
          <p:nvPr/>
        </p:nvSpPr>
        <p:spPr>
          <a:xfrm>
            <a:off x="6629400" y="45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8992" name="TextBox 32"/>
          <p:cNvSpPr txBox="1">
            <a:spLocks noChangeArrowheads="1"/>
          </p:cNvSpPr>
          <p:nvPr/>
        </p:nvSpPr>
        <p:spPr bwMode="auto">
          <a:xfrm>
            <a:off x="6705600" y="5334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34" name="Oval 33"/>
          <p:cNvSpPr/>
          <p:nvPr/>
        </p:nvSpPr>
        <p:spPr>
          <a:xfrm>
            <a:off x="6019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8994" name="TextBox 34"/>
          <p:cNvSpPr txBox="1">
            <a:spLocks noChangeArrowheads="1"/>
          </p:cNvSpPr>
          <p:nvPr/>
        </p:nvSpPr>
        <p:spPr bwMode="auto">
          <a:xfrm>
            <a:off x="6172200" y="1143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6 </a:t>
            </a:r>
          </a:p>
        </p:txBody>
      </p:sp>
      <p:cxnSp>
        <p:nvCxnSpPr>
          <p:cNvPr id="36" name="Straight Connector 35"/>
          <p:cNvCxnSpPr>
            <a:stCxn id="32" idx="3"/>
          </p:cNvCxnSpPr>
          <p:nvPr/>
        </p:nvCxnSpPr>
        <p:spPr>
          <a:xfrm rot="5400000">
            <a:off x="6450012" y="7985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2" idx="5"/>
          </p:cNvCxnSpPr>
          <p:nvPr/>
        </p:nvCxnSpPr>
        <p:spPr>
          <a:xfrm rot="16200000" flipH="1">
            <a:off x="7161212" y="836613"/>
            <a:ext cx="2952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6858000" y="419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8998" name="TextBox 40"/>
          <p:cNvSpPr txBox="1">
            <a:spLocks noChangeArrowheads="1"/>
          </p:cNvSpPr>
          <p:nvPr/>
        </p:nvSpPr>
        <p:spPr bwMode="auto">
          <a:xfrm>
            <a:off x="6934200" y="42672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42" name="Oval 41"/>
          <p:cNvSpPr/>
          <p:nvPr/>
        </p:nvSpPr>
        <p:spPr>
          <a:xfrm>
            <a:off x="6248400" y="4800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9000" name="TextBox 42"/>
          <p:cNvSpPr txBox="1">
            <a:spLocks noChangeArrowheads="1"/>
          </p:cNvSpPr>
          <p:nvPr/>
        </p:nvSpPr>
        <p:spPr bwMode="auto">
          <a:xfrm>
            <a:off x="6400800" y="4876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6 </a:t>
            </a:r>
          </a:p>
        </p:txBody>
      </p:sp>
      <p:cxnSp>
        <p:nvCxnSpPr>
          <p:cNvPr id="44" name="Straight Connector 43"/>
          <p:cNvCxnSpPr>
            <a:stCxn id="40" idx="3"/>
          </p:cNvCxnSpPr>
          <p:nvPr/>
        </p:nvCxnSpPr>
        <p:spPr>
          <a:xfrm rot="5400000">
            <a:off x="6678612" y="4532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0" idx="5"/>
          </p:cNvCxnSpPr>
          <p:nvPr/>
        </p:nvCxnSpPr>
        <p:spPr>
          <a:xfrm rot="16200000" flipH="1">
            <a:off x="7389812" y="4570413"/>
            <a:ext cx="2952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543800" y="3581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7" name="Straight Connector 46"/>
          <p:cNvCxnSpPr>
            <a:stCxn id="46" idx="3"/>
          </p:cNvCxnSpPr>
          <p:nvPr/>
        </p:nvCxnSpPr>
        <p:spPr>
          <a:xfrm rot="5400000">
            <a:off x="7364412" y="39227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9005" name="TextBox 47"/>
          <p:cNvSpPr txBox="1">
            <a:spLocks noChangeArrowheads="1"/>
          </p:cNvSpPr>
          <p:nvPr/>
        </p:nvSpPr>
        <p:spPr bwMode="auto">
          <a:xfrm>
            <a:off x="7620000" y="35766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a:t>
            </a:r>
            <a:r>
              <a:rPr lang="en-US" altLang="en-US">
                <a:latin typeface="Calibri" panose="020F0502020204030204" pitchFamily="34" charset="0"/>
              </a:rPr>
              <a:t> </a:t>
            </a:r>
          </a:p>
        </p:txBody>
      </p:sp>
      <p:sp>
        <p:nvSpPr>
          <p:cNvPr id="49" name="Oval 48"/>
          <p:cNvSpPr/>
          <p:nvPr/>
        </p:nvSpPr>
        <p:spPr>
          <a:xfrm>
            <a:off x="8166100" y="4343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9007" name="TextBox 49"/>
          <p:cNvSpPr txBox="1">
            <a:spLocks noChangeArrowheads="1"/>
          </p:cNvSpPr>
          <p:nvPr/>
        </p:nvSpPr>
        <p:spPr bwMode="auto">
          <a:xfrm>
            <a:off x="8242300" y="43386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sz="2400">
                <a:latin typeface="Times New Roman" panose="02020603050405020304" pitchFamily="18" charset="0"/>
                <a:cs typeface="Times New Roman" panose="02020603050405020304" pitchFamily="18" charset="0"/>
              </a:rPr>
              <a:t>2</a:t>
            </a:r>
            <a:r>
              <a:rPr lang="en-US" altLang="en-US">
                <a:latin typeface="Calibri" panose="020F0502020204030204" pitchFamily="34" charset="0"/>
              </a:rPr>
              <a:t> </a:t>
            </a:r>
          </a:p>
        </p:txBody>
      </p:sp>
      <p:cxnSp>
        <p:nvCxnSpPr>
          <p:cNvPr id="51" name="Straight Connector 50"/>
          <p:cNvCxnSpPr/>
          <p:nvPr/>
        </p:nvCxnSpPr>
        <p:spPr>
          <a:xfrm rot="16200000" flipH="1">
            <a:off x="8012112" y="4037013"/>
            <a:ext cx="2952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776182"/>
      </p:ext>
    </p:extLst>
  </p:cSld>
  <p:clrMapOvr>
    <a:masterClrMapping/>
  </p:clrMapOvr>
  <p:transition spd="slow">
    <p:randomBar dir="vert"/>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Content Placeholder 2"/>
          <p:cNvSpPr>
            <a:spLocks noGrp="1"/>
          </p:cNvSpPr>
          <p:nvPr>
            <p:ph idx="1"/>
          </p:nvPr>
        </p:nvSpPr>
        <p:spPr bwMode="auto">
          <a:xfrm>
            <a:off x="614363" y="1296988"/>
            <a:ext cx="8377237" cy="5408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latin typeface="Times New Roman" panose="02020603050405020304" pitchFamily="18" charset="0"/>
                <a:cs typeface="Times New Roman" panose="02020603050405020304" pitchFamily="18" charset="0"/>
              </a:rPr>
              <a:t>When the binary tree for infix expression is traversed in inorder  technique, infix expression is obtained.</a:t>
            </a:r>
          </a:p>
          <a:p>
            <a:r>
              <a:rPr lang="en-US" altLang="en-US" sz="2800">
                <a:latin typeface="Times New Roman" panose="02020603050405020304" pitchFamily="18" charset="0"/>
                <a:cs typeface="Times New Roman" panose="02020603050405020304" pitchFamily="18" charset="0"/>
              </a:rPr>
              <a:t>Preorder traversal gives the prefix expression and postorder traversal gives the postorder expression.</a:t>
            </a:r>
          </a:p>
          <a:p>
            <a:pPr>
              <a:buFontTx/>
              <a:buNone/>
            </a:pPr>
            <a:endParaRPr lang="en-US" altLang="en-US" sz="2800">
              <a:latin typeface="Times New Roman" panose="02020603050405020304" pitchFamily="18" charset="0"/>
              <a:cs typeface="Times New Roman" panose="02020603050405020304" pitchFamily="18" charset="0"/>
            </a:endParaRPr>
          </a:p>
          <a:p>
            <a:pPr>
              <a:buFontTx/>
              <a:buNone/>
            </a:pPr>
            <a:r>
              <a:rPr lang="en-US" altLang="en-US" sz="2800">
                <a:latin typeface="Times New Roman" panose="02020603050405020304" pitchFamily="18" charset="0"/>
                <a:cs typeface="Times New Roman" panose="02020603050405020304" pitchFamily="18" charset="0"/>
              </a:rPr>
              <a:t>Inorder traversal of above tree:(6+(3-2)*5)^2</a:t>
            </a:r>
          </a:p>
          <a:p>
            <a:pPr>
              <a:buFontTx/>
              <a:buNone/>
            </a:pPr>
            <a:r>
              <a:rPr lang="en-US" altLang="en-US" sz="2800">
                <a:latin typeface="Times New Roman" panose="02020603050405020304" pitchFamily="18" charset="0"/>
                <a:cs typeface="Times New Roman" panose="02020603050405020304" pitchFamily="18" charset="0"/>
              </a:rPr>
              <a:t>Preorder traversal: ^+6*-3252</a:t>
            </a:r>
          </a:p>
          <a:p>
            <a:pPr>
              <a:buFontTx/>
              <a:buNone/>
            </a:pPr>
            <a:r>
              <a:rPr lang="en-US" altLang="en-US" sz="2800">
                <a:latin typeface="Times New Roman" panose="02020603050405020304" pitchFamily="18" charset="0"/>
                <a:cs typeface="Times New Roman" panose="02020603050405020304" pitchFamily="18" charset="0"/>
              </a:rPr>
              <a:t>Postorder traversal: 632-5*+2^ </a:t>
            </a:r>
          </a:p>
        </p:txBody>
      </p:sp>
    </p:spTree>
    <p:extLst>
      <p:ext uri="{BB962C8B-B14F-4D97-AF65-F5344CB8AC3E}">
        <p14:creationId xmlns:p14="http://schemas.microsoft.com/office/powerpoint/2010/main" val="2299313098"/>
      </p:ext>
    </p:extLst>
  </p:cSld>
  <p:clrMapOvr>
    <a:masterClrMapping/>
  </p:clrMapOvr>
  <p:transition spd="slow">
    <p:randomBar dir="vert"/>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063" y="1187450"/>
            <a:ext cx="8364537" cy="5441950"/>
          </a:xfrm>
        </p:spPr>
        <p:txBody>
          <a:bodyPr rtlCol="0">
            <a:normAutofit fontScale="92500"/>
          </a:bodyPr>
          <a:lstStyle/>
          <a:p>
            <a:pPr fontAlgn="auto">
              <a:spcAft>
                <a:spcPts val="0"/>
              </a:spcAft>
              <a:buFont typeface="Arial" pitchFamily="34" charset="0"/>
              <a:buNone/>
              <a:defRPr/>
            </a:pPr>
            <a:r>
              <a:rPr lang="en-US" sz="2800" dirty="0">
                <a:latin typeface="Times New Roman" pitchFamily="18" charset="0"/>
                <a:cs typeface="Times New Roman" pitchFamily="18" charset="0"/>
              </a:rPr>
              <a:t>Steps:</a:t>
            </a:r>
          </a:p>
          <a:p>
            <a:pPr marL="514350" indent="-514350" fontAlgn="auto">
              <a:spcAft>
                <a:spcPts val="0"/>
              </a:spcAft>
              <a:buFont typeface="+mj-lt"/>
              <a:buAutoNum type="arabicPeriod"/>
              <a:defRPr/>
            </a:pPr>
            <a:r>
              <a:rPr lang="en-US" sz="2800" dirty="0">
                <a:latin typeface="Times New Roman" pitchFamily="18" charset="0"/>
                <a:cs typeface="Times New Roman" pitchFamily="18" charset="0"/>
              </a:rPr>
              <a:t>Scan the expression from left to right.</a:t>
            </a:r>
          </a:p>
          <a:p>
            <a:pPr marL="514350" indent="-514350" fontAlgn="auto">
              <a:spcAft>
                <a:spcPts val="0"/>
              </a:spcAft>
              <a:buFont typeface="+mj-lt"/>
              <a:buAutoNum type="arabicPeriod"/>
              <a:defRPr/>
            </a:pPr>
            <a:r>
              <a:rPr lang="en-US" sz="2800" dirty="0">
                <a:latin typeface="Times New Roman" pitchFamily="18" charset="0"/>
                <a:cs typeface="Times New Roman" pitchFamily="18" charset="0"/>
              </a:rPr>
              <a:t>Create a node for each symbol encountered.</a:t>
            </a:r>
          </a:p>
          <a:p>
            <a:pPr marL="514350" indent="-514350" fontAlgn="auto">
              <a:spcAft>
                <a:spcPts val="0"/>
              </a:spcAft>
              <a:buFont typeface="+mj-lt"/>
              <a:buAutoNum type="arabicPeriod"/>
              <a:defRPr/>
            </a:pPr>
            <a:r>
              <a:rPr lang="en-US" sz="2800" dirty="0">
                <a:latin typeface="Times New Roman" pitchFamily="18" charset="0"/>
                <a:cs typeface="Times New Roman" pitchFamily="18" charset="0"/>
              </a:rPr>
              <a:t>If the symbol is an operand, push the corresponding node on to the stack.</a:t>
            </a:r>
          </a:p>
          <a:p>
            <a:pPr marL="514350" indent="-514350" fontAlgn="auto">
              <a:spcAft>
                <a:spcPts val="0"/>
              </a:spcAft>
              <a:buFont typeface="+mj-lt"/>
              <a:buAutoNum type="arabicPeriod"/>
              <a:defRPr/>
            </a:pPr>
            <a:r>
              <a:rPr lang="en-US" sz="2800" dirty="0">
                <a:latin typeface="Times New Roman" pitchFamily="18" charset="0"/>
                <a:cs typeface="Times New Roman" pitchFamily="18" charset="0"/>
              </a:rPr>
              <a:t>If the symbol is an operator, pop top node from stack and attach it to the right of the node with the operator. Next pop present top node and attach it to the left of node with the operator. Push the operator node to the stack.</a:t>
            </a:r>
          </a:p>
          <a:p>
            <a:pPr marL="514350" indent="-514350" fontAlgn="auto">
              <a:spcAft>
                <a:spcPts val="0"/>
              </a:spcAft>
              <a:buFont typeface="+mj-lt"/>
              <a:buAutoNum type="arabicPeriod"/>
              <a:defRPr/>
            </a:pPr>
            <a:r>
              <a:rPr lang="en-US" sz="2800" dirty="0">
                <a:latin typeface="Times New Roman" pitchFamily="18" charset="0"/>
                <a:cs typeface="Times New Roman" pitchFamily="18" charset="0"/>
              </a:rPr>
              <a:t>Repeat the process for each symbol in postfix expression. Finally address of root node of expression tree is on top of stack.   </a:t>
            </a:r>
          </a:p>
        </p:txBody>
      </p:sp>
      <p:sp>
        <p:nvSpPr>
          <p:cNvPr id="173059" name="Rectangle 1"/>
          <p:cNvSpPr>
            <a:spLocks noChangeArrowheads="1"/>
          </p:cNvSpPr>
          <p:nvPr/>
        </p:nvSpPr>
        <p:spPr bwMode="auto">
          <a:xfrm>
            <a:off x="771525" y="419100"/>
            <a:ext cx="7580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pPr>
              <a:buFont typeface="Arial" panose="020B0604020202020204" pitchFamily="34" charset="0"/>
              <a:buNone/>
            </a:pPr>
            <a:r>
              <a:rPr lang="en-US" altLang="en-US" sz="3200" u="sng">
                <a:latin typeface="Times New Roman" panose="02020603050405020304" pitchFamily="18" charset="0"/>
                <a:cs typeface="Times New Roman" panose="02020603050405020304" pitchFamily="18" charset="0"/>
              </a:rPr>
              <a:t>Creating a binary tree for postfix expression:</a:t>
            </a:r>
          </a:p>
        </p:txBody>
      </p:sp>
    </p:spTree>
    <p:extLst>
      <p:ext uri="{BB962C8B-B14F-4D97-AF65-F5344CB8AC3E}">
        <p14:creationId xmlns:p14="http://schemas.microsoft.com/office/powerpoint/2010/main" val="2549325347"/>
      </p:ext>
    </p:extLst>
  </p:cSld>
  <p:clrMapOvr>
    <a:masterClrMapping/>
  </p:clrMapOvr>
  <p:transition spd="slow">
    <p:randomBar dir="vert"/>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p:cNvSpPr>
            <a:spLocks noGrp="1"/>
          </p:cNvSpPr>
          <p:nvPr>
            <p:ph type="title"/>
          </p:nvPr>
        </p:nvSpPr>
        <p:spPr>
          <a:xfrm>
            <a:off x="4751388" y="1044575"/>
            <a:ext cx="4146550" cy="701675"/>
          </a:xfrm>
        </p:spPr>
        <p:txBody>
          <a:bodyPr/>
          <a:lstStyle/>
          <a:p>
            <a:r>
              <a:rPr lang="en-US" altLang="en-US"/>
              <a:t>Stack of Nodeptr</a:t>
            </a:r>
          </a:p>
        </p:txBody>
      </p:sp>
      <p:sp>
        <p:nvSpPr>
          <p:cNvPr id="175107" name="Rectangle 3"/>
          <p:cNvSpPr>
            <a:spLocks noChangeArrowheads="1"/>
          </p:cNvSpPr>
          <p:nvPr/>
        </p:nvSpPr>
        <p:spPr bwMode="auto">
          <a:xfrm>
            <a:off x="109538" y="123825"/>
            <a:ext cx="9034462" cy="673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dirty="0"/>
              <a:t>#define </a:t>
            </a:r>
            <a:r>
              <a:rPr lang="en-US" altLang="en-US" dirty="0" err="1"/>
              <a:t>MaxSize</a:t>
            </a:r>
            <a:r>
              <a:rPr lang="en-US" altLang="en-US" dirty="0"/>
              <a:t> 100</a:t>
            </a:r>
          </a:p>
          <a:p>
            <a:r>
              <a:rPr lang="en-US" altLang="en-US" dirty="0" err="1"/>
              <a:t>typedef</a:t>
            </a:r>
            <a:r>
              <a:rPr lang="en-US" altLang="en-US" dirty="0"/>
              <a:t> </a:t>
            </a:r>
            <a:r>
              <a:rPr lang="en-US" altLang="en-US" dirty="0" err="1"/>
              <a:t>struct</a:t>
            </a:r>
            <a:r>
              <a:rPr lang="en-US" altLang="en-US" dirty="0"/>
              <a:t> node *</a:t>
            </a:r>
            <a:r>
              <a:rPr lang="en-US" altLang="en-US" dirty="0" err="1"/>
              <a:t>Nodeptr</a:t>
            </a:r>
            <a:r>
              <a:rPr lang="en-US" altLang="en-US" dirty="0"/>
              <a:t>;</a:t>
            </a:r>
          </a:p>
          <a:p>
            <a:endParaRPr lang="en-US" altLang="en-US" dirty="0"/>
          </a:p>
          <a:p>
            <a:r>
              <a:rPr lang="en-US" altLang="en-US" dirty="0" err="1"/>
              <a:t>typedef</a:t>
            </a:r>
            <a:r>
              <a:rPr lang="en-US" altLang="en-US" dirty="0"/>
              <a:t> </a:t>
            </a:r>
            <a:r>
              <a:rPr lang="en-US" altLang="en-US" dirty="0" err="1"/>
              <a:t>struct</a:t>
            </a:r>
            <a:r>
              <a:rPr lang="en-US" altLang="en-US" dirty="0"/>
              <a:t>{</a:t>
            </a:r>
          </a:p>
          <a:p>
            <a:r>
              <a:rPr lang="en-US" altLang="en-US" dirty="0"/>
              <a:t>    </a:t>
            </a:r>
            <a:r>
              <a:rPr lang="en-US" altLang="en-US" dirty="0" err="1"/>
              <a:t>Nodeptr</a:t>
            </a:r>
            <a:r>
              <a:rPr lang="en-US" altLang="en-US" dirty="0"/>
              <a:t> Stack[</a:t>
            </a:r>
            <a:r>
              <a:rPr lang="en-US" altLang="en-US" dirty="0" err="1"/>
              <a:t>MaxSize</a:t>
            </a:r>
            <a:r>
              <a:rPr lang="en-US" altLang="en-US" dirty="0"/>
              <a:t>];</a:t>
            </a:r>
          </a:p>
          <a:p>
            <a:r>
              <a:rPr lang="en-US" altLang="en-US" dirty="0"/>
              <a:t>    </a:t>
            </a:r>
            <a:r>
              <a:rPr lang="en-US" altLang="en-US" dirty="0" err="1"/>
              <a:t>int</a:t>
            </a:r>
            <a:r>
              <a:rPr lang="en-US" altLang="en-US" dirty="0"/>
              <a:t> top;</a:t>
            </a:r>
          </a:p>
          <a:p>
            <a:r>
              <a:rPr lang="en-US" altLang="en-US" dirty="0"/>
              <a:t>}STACK;</a:t>
            </a:r>
          </a:p>
          <a:p>
            <a:endParaRPr lang="en-US" altLang="en-US" dirty="0"/>
          </a:p>
          <a:p>
            <a:r>
              <a:rPr lang="en-US" altLang="en-US" dirty="0" err="1"/>
              <a:t>int</a:t>
            </a:r>
            <a:r>
              <a:rPr lang="en-US" altLang="en-US" dirty="0"/>
              <a:t> </a:t>
            </a:r>
            <a:r>
              <a:rPr lang="en-US" altLang="en-US" dirty="0" err="1"/>
              <a:t>IsEmptyStack</a:t>
            </a:r>
            <a:r>
              <a:rPr lang="en-US" altLang="en-US" dirty="0"/>
              <a:t>(STACK *s){</a:t>
            </a:r>
          </a:p>
          <a:p>
            <a:r>
              <a:rPr lang="en-US" altLang="en-US" dirty="0"/>
              <a:t>    if (s-&gt;top==-1)</a:t>
            </a:r>
          </a:p>
          <a:p>
            <a:r>
              <a:rPr lang="en-US" altLang="en-US" dirty="0"/>
              <a:t>        return 1;</a:t>
            </a:r>
          </a:p>
          <a:p>
            <a:r>
              <a:rPr lang="en-US" altLang="en-US" dirty="0"/>
              <a:t>    else</a:t>
            </a:r>
          </a:p>
          <a:p>
            <a:r>
              <a:rPr lang="en-US" altLang="en-US" dirty="0"/>
              <a:t>        return 0;</a:t>
            </a:r>
          </a:p>
          <a:p>
            <a:r>
              <a:rPr lang="en-US" altLang="en-US" dirty="0"/>
              <a:t>}</a:t>
            </a:r>
          </a:p>
          <a:p>
            <a:r>
              <a:rPr lang="en-US" altLang="en-US" dirty="0"/>
              <a:t>void Push(STACK *</a:t>
            </a:r>
            <a:r>
              <a:rPr lang="en-US" altLang="en-US" dirty="0" err="1"/>
              <a:t>s,Nodeptr</a:t>
            </a:r>
            <a:r>
              <a:rPr lang="en-US" altLang="en-US" dirty="0"/>
              <a:t> x){</a:t>
            </a:r>
          </a:p>
          <a:p>
            <a:r>
              <a:rPr lang="en-US" altLang="en-US" dirty="0"/>
              <a:t>    if (s-&gt;top==MaxSize-1){</a:t>
            </a:r>
          </a:p>
          <a:p>
            <a:r>
              <a:rPr lang="en-US" altLang="en-US" dirty="0"/>
              <a:t>        </a:t>
            </a:r>
            <a:r>
              <a:rPr lang="en-US" altLang="en-US" dirty="0" err="1"/>
              <a:t>printf</a:t>
            </a:r>
            <a:r>
              <a:rPr lang="en-US" altLang="en-US" dirty="0"/>
              <a:t>("Stack Overflow");</a:t>
            </a:r>
          </a:p>
          <a:p>
            <a:r>
              <a:rPr lang="en-US" altLang="en-US" dirty="0"/>
              <a:t>        return;</a:t>
            </a:r>
          </a:p>
          <a:p>
            <a:r>
              <a:rPr lang="en-US" altLang="en-US" dirty="0"/>
              <a:t>    }</a:t>
            </a:r>
          </a:p>
          <a:p>
            <a:r>
              <a:rPr lang="en-US" altLang="en-US" dirty="0"/>
              <a:t>    s-&gt;Stack[++s-&gt;top]=x;</a:t>
            </a:r>
          </a:p>
          <a:p>
            <a:r>
              <a:rPr lang="en-US" altLang="en-US" dirty="0"/>
              <a:t>}</a:t>
            </a:r>
          </a:p>
          <a:p>
            <a:r>
              <a:rPr lang="en-US" altLang="en-US" dirty="0" err="1"/>
              <a:t>Nodeptr</a:t>
            </a:r>
            <a:r>
              <a:rPr lang="en-US" altLang="en-US" dirty="0"/>
              <a:t> Pop(STACK *s){</a:t>
            </a:r>
          </a:p>
          <a:p>
            <a:r>
              <a:rPr lang="en-US" altLang="en-US" dirty="0"/>
              <a:t>    return (s-&gt;Stack[s-&gt;top--]);</a:t>
            </a:r>
          </a:p>
          <a:p>
            <a:r>
              <a:rPr lang="en-US" altLang="en-US" dirty="0"/>
              <a:t>}</a:t>
            </a:r>
          </a:p>
        </p:txBody>
      </p:sp>
    </p:spTree>
    <p:extLst>
      <p:ext uri="{BB962C8B-B14F-4D97-AF65-F5344CB8AC3E}">
        <p14:creationId xmlns:p14="http://schemas.microsoft.com/office/powerpoint/2010/main" val="3155260317"/>
      </p:ext>
    </p:extLst>
  </p:cSld>
  <p:clrMapOvr>
    <a:masterClrMapping/>
  </p:clrMapOvr>
  <p:transition spd="slow">
    <p:randomBar dir="vert"/>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fontScale="77500" lnSpcReduction="20000"/>
          </a:bodyPr>
          <a:lstStyle/>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C function to create a binary tree for postfix expression*/</a:t>
            </a:r>
          </a:p>
          <a:p>
            <a:pPr fontAlgn="auto">
              <a:lnSpc>
                <a:spcPct val="70000"/>
              </a:lnSpc>
              <a:spcAft>
                <a:spcPts val="0"/>
              </a:spcAft>
              <a:buFont typeface="Arial" pitchFamily="34" charset="0"/>
              <a:buNone/>
              <a:defRPr/>
            </a:pPr>
            <a:r>
              <a:rPr lang="en-US" sz="2800" dirty="0" err="1">
                <a:latin typeface="Times New Roman" pitchFamily="18" charset="0"/>
                <a:cs typeface="Times New Roman" pitchFamily="18" charset="0"/>
              </a:rPr>
              <a:t>Nodeptr</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create_tree</a:t>
            </a:r>
            <a:r>
              <a:rPr lang="en-US" sz="2800" dirty="0">
                <a:latin typeface="Times New Roman" pitchFamily="18" charset="0"/>
                <a:cs typeface="Times New Roman" pitchFamily="18" charset="0"/>
              </a:rPr>
              <a:t>( char postfix[])</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Nodeptr</a:t>
            </a:r>
            <a:r>
              <a:rPr lang="en-US" sz="2800" dirty="0">
                <a:latin typeface="Times New Roman" pitchFamily="18" charset="0"/>
                <a:cs typeface="Times New Roman" pitchFamily="18" charset="0"/>
              </a:rPr>
              <a:t> temp;</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STACK *s, s1;</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s = &amp;s1;</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=0, k=0;</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char symbol;</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while((symbol=postfix[</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++])!=‘\0’)</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temp=</a:t>
            </a:r>
            <a:r>
              <a:rPr lang="en-US" sz="2800" dirty="0" err="1">
                <a:latin typeface="Times New Roman" pitchFamily="18" charset="0"/>
                <a:cs typeface="Times New Roman" pitchFamily="18" charset="0"/>
              </a:rPr>
              <a:t>getnode</a:t>
            </a:r>
            <a:r>
              <a:rPr lang="en-US" sz="2800" dirty="0">
                <a:latin typeface="Times New Roman" pitchFamily="18" charset="0"/>
                <a:cs typeface="Times New Roman" pitchFamily="18" charset="0"/>
              </a:rPr>
              <a:t>();</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temp</a:t>
            </a:r>
            <a:r>
              <a:rPr lang="en-US" sz="2800" dirty="0" err="1">
                <a:latin typeface="Times New Roman" pitchFamily="18" charset="0"/>
                <a:cs typeface="Times New Roman" pitchFamily="18" charset="0"/>
                <a:sym typeface="Wingdings" pitchFamily="2" charset="2"/>
              </a:rPr>
              <a:t>info</a:t>
            </a:r>
            <a:r>
              <a:rPr lang="en-US" sz="2800" dirty="0">
                <a:latin typeface="Times New Roman" pitchFamily="18" charset="0"/>
                <a:cs typeface="Times New Roman" pitchFamily="18" charset="0"/>
                <a:sym typeface="Wingdings" pitchFamily="2" charset="2"/>
              </a:rPr>
              <a:t>=symbol;</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templlink</a:t>
            </a:r>
            <a:r>
              <a:rPr lang="en-US" sz="2800" dirty="0">
                <a:latin typeface="Times New Roman" pitchFamily="18" charset="0"/>
                <a:cs typeface="Times New Roman" pitchFamily="18" charset="0"/>
                <a:sym typeface="Wingdings" pitchFamily="2" charset="2"/>
              </a:rPr>
              <a:t>=</a:t>
            </a:r>
            <a:r>
              <a:rPr lang="en-US" sz="2800" dirty="0" err="1">
                <a:latin typeface="Times New Roman" pitchFamily="18" charset="0"/>
                <a:cs typeface="Times New Roman" pitchFamily="18" charset="0"/>
                <a:sym typeface="Wingdings" pitchFamily="2" charset="2"/>
              </a:rPr>
              <a:t>temprlink</a:t>
            </a:r>
            <a:r>
              <a:rPr lang="en-US" sz="2800" dirty="0">
                <a:latin typeface="Times New Roman" pitchFamily="18" charset="0"/>
                <a:cs typeface="Times New Roman" pitchFamily="18" charset="0"/>
                <a:sym typeface="Wingdings" pitchFamily="2" charset="2"/>
              </a:rPr>
              <a:t>=NULL;</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if(</a:t>
            </a:r>
            <a:r>
              <a:rPr lang="en-US" sz="2800" dirty="0" err="1">
                <a:latin typeface="Times New Roman" pitchFamily="18" charset="0"/>
                <a:cs typeface="Times New Roman" pitchFamily="18" charset="0"/>
                <a:sym typeface="Wingdings" pitchFamily="2" charset="2"/>
              </a:rPr>
              <a:t>isalnum</a:t>
            </a:r>
            <a:r>
              <a:rPr lang="en-US" sz="2800" dirty="0">
                <a:latin typeface="Times New Roman" pitchFamily="18" charset="0"/>
                <a:cs typeface="Times New Roman" pitchFamily="18" charset="0"/>
                <a:sym typeface="Wingdings" pitchFamily="2" charset="2"/>
              </a:rPr>
              <a:t>(symbol))		/* if operand push it*/</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Push(</a:t>
            </a:r>
            <a:r>
              <a:rPr lang="en-US" sz="2800" dirty="0" err="1">
                <a:latin typeface="Times New Roman" pitchFamily="18" charset="0"/>
                <a:cs typeface="Times New Roman" pitchFamily="18" charset="0"/>
                <a:sym typeface="Wingdings" pitchFamily="2" charset="2"/>
              </a:rPr>
              <a:t>s,temp</a:t>
            </a:r>
            <a:r>
              <a:rPr lang="en-US" sz="2800" dirty="0">
                <a:latin typeface="Times New Roman" pitchFamily="18" charset="0"/>
                <a:cs typeface="Times New Roman" pitchFamily="18" charset="0"/>
                <a:sym typeface="Wingdings" pitchFamily="2" charset="2"/>
              </a:rPr>
              <a:t> );</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a:t>
            </a:r>
            <a:r>
              <a:rPr lang="en-US" sz="2800" dirty="0">
                <a:latin typeface="Times New Roman" pitchFamily="18" charset="0"/>
                <a:cs typeface="Times New Roman" pitchFamily="18" charset="0"/>
              </a:rPr>
              <a:t> else				/* else pop element add it to the 	</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				    right of operator node. Pop 	 	</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temp</a:t>
            </a:r>
            <a:r>
              <a:rPr lang="en-US" sz="2800" dirty="0" err="1">
                <a:latin typeface="Times New Roman" pitchFamily="18" charset="0"/>
                <a:cs typeface="Times New Roman" pitchFamily="18" charset="0"/>
                <a:sym typeface="Wingdings" pitchFamily="2" charset="2"/>
              </a:rPr>
              <a:t>rlink</a:t>
            </a:r>
            <a:r>
              <a:rPr lang="en-US" sz="2800" dirty="0">
                <a:latin typeface="Times New Roman" pitchFamily="18" charset="0"/>
                <a:cs typeface="Times New Roman" pitchFamily="18" charset="0"/>
                <a:sym typeface="Wingdings" pitchFamily="2" charset="2"/>
              </a:rPr>
              <a:t>=Pop(s);  next element and add  to		 				     	</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templlink</a:t>
            </a:r>
            <a:r>
              <a:rPr lang="en-US" sz="2800" dirty="0">
                <a:latin typeface="Times New Roman" pitchFamily="18" charset="0"/>
                <a:cs typeface="Times New Roman" pitchFamily="18" charset="0"/>
                <a:sym typeface="Wingdings" pitchFamily="2" charset="2"/>
              </a:rPr>
              <a:t>=Pop(s);  left. Push operator node*/	</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Push(s, temp)</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	return(Pop(s));			/* return root*/	</a:t>
            </a:r>
          </a:p>
          <a:p>
            <a:pPr fontAlgn="auto">
              <a:lnSpc>
                <a:spcPct val="70000"/>
              </a:lnSpc>
              <a:spcAft>
                <a:spcPts val="0"/>
              </a:spcAft>
              <a:buFont typeface="Arial" pitchFamily="34" charset="0"/>
              <a:buNone/>
              <a:defRPr/>
            </a:pPr>
            <a:r>
              <a:rPr lang="en-US" sz="2800" dirty="0">
                <a:latin typeface="Times New Roman" pitchFamily="18" charset="0"/>
                <a:cs typeface="Times New Roman" pitchFamily="18" charset="0"/>
                <a:sym typeface="Wingdings" pitchFamily="2" charset="2"/>
              </a:rPr>
              <a:t>}</a:t>
            </a:r>
            <a:r>
              <a:rPr lang="en-US" sz="2800" dirty="0">
                <a:latin typeface="Times New Roman" pitchFamily="18" charset="0"/>
                <a:cs typeface="Times New Roman" pitchFamily="18" charset="0"/>
              </a:rPr>
              <a:t>	</a:t>
            </a:r>
          </a:p>
        </p:txBody>
      </p:sp>
    </p:spTree>
    <p:extLst>
      <p:ext uri="{BB962C8B-B14F-4D97-AF65-F5344CB8AC3E}">
        <p14:creationId xmlns:p14="http://schemas.microsoft.com/office/powerpoint/2010/main" val="163391269"/>
      </p:ext>
    </p:extLst>
  </p:cSld>
  <p:clrMapOvr>
    <a:masterClrMapping/>
  </p:clrMapOvr>
  <p:transition spd="slow">
    <p:randomBar dir="vert"/>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a:bodyPr>
          <a:lstStyle/>
          <a:p>
            <a:pPr fontAlgn="auto">
              <a:spcAft>
                <a:spcPts val="0"/>
              </a:spcAft>
              <a:buFont typeface="Arial" pitchFamily="34" charset="0"/>
              <a:buNone/>
              <a:defRPr/>
            </a:pPr>
            <a:r>
              <a:rPr lang="en-US" sz="2800" u="sng" dirty="0">
                <a:latin typeface="Times New Roman" pitchFamily="18" charset="0"/>
                <a:cs typeface="Times New Roman" pitchFamily="18" charset="0"/>
              </a:rPr>
              <a:t>Create a binary tree for the given postfix expression:</a:t>
            </a:r>
          </a:p>
          <a:p>
            <a:pPr fontAlgn="auto">
              <a:spcAft>
                <a:spcPts val="0"/>
              </a:spcAft>
              <a:buFont typeface="Arial" pitchFamily="34" charset="0"/>
              <a:buNone/>
              <a:defRPr/>
            </a:pPr>
            <a:r>
              <a:rPr lang="en-US" sz="2800" dirty="0" err="1">
                <a:latin typeface="Times New Roman" pitchFamily="18" charset="0"/>
                <a:cs typeface="Times New Roman" pitchFamily="18" charset="0"/>
              </a:rPr>
              <a:t>abc</a:t>
            </a:r>
            <a:r>
              <a:rPr lang="en-US" sz="2800" dirty="0">
                <a:latin typeface="Times New Roman" pitchFamily="18" charset="0"/>
                <a:cs typeface="Times New Roman" pitchFamily="18" charset="0"/>
              </a:rPr>
              <a:t>-d*+</a:t>
            </a:r>
          </a:p>
          <a:p>
            <a:pPr marL="514350" indent="-514350" fontAlgn="auto">
              <a:spcAft>
                <a:spcPts val="0"/>
              </a:spcAft>
              <a:buFont typeface="+mj-lt"/>
              <a:buAutoNum type="arabicPeriod"/>
              <a:defRPr/>
            </a:pPr>
            <a:r>
              <a:rPr lang="en-US" sz="2800" dirty="0">
                <a:latin typeface="Times New Roman" pitchFamily="18" charset="0"/>
                <a:cs typeface="Times New Roman" pitchFamily="18" charset="0"/>
              </a:rPr>
              <a:t>First 3 symbols are operands, hence after pushing these 3 symbols, stack of nodes looks like</a:t>
            </a:r>
          </a:p>
          <a:p>
            <a:pPr marL="514350" indent="-514350" fontAlgn="auto">
              <a:spcAft>
                <a:spcPts val="0"/>
              </a:spcAft>
              <a:buFont typeface="Arial" pitchFamily="34" charset="0"/>
              <a:buNone/>
              <a:defRPr/>
            </a:pPr>
            <a:r>
              <a:rPr lang="en-US" sz="2800" dirty="0">
                <a:latin typeface="Times New Roman" pitchFamily="18" charset="0"/>
                <a:cs typeface="Times New Roman" pitchFamily="18" charset="0"/>
              </a:rPr>
              <a:t>								</a:t>
            </a:r>
          </a:p>
        </p:txBody>
      </p:sp>
      <p:sp>
        <p:nvSpPr>
          <p:cNvPr id="4" name="Rectangle 3"/>
          <p:cNvSpPr/>
          <p:nvPr/>
        </p:nvSpPr>
        <p:spPr>
          <a:xfrm>
            <a:off x="6248400" y="1905000"/>
            <a:ext cx="2209800" cy="34401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248400" y="44958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48400" y="26670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248400" y="35052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934200" y="472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8184" name="TextBox 23"/>
          <p:cNvSpPr txBox="1">
            <a:spLocks noChangeArrowheads="1"/>
          </p:cNvSpPr>
          <p:nvPr/>
        </p:nvSpPr>
        <p:spPr bwMode="auto">
          <a:xfrm>
            <a:off x="7086600" y="472916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A</a:t>
            </a:r>
          </a:p>
        </p:txBody>
      </p:sp>
      <p:sp>
        <p:nvSpPr>
          <p:cNvPr id="25" name="Oval 24"/>
          <p:cNvSpPr/>
          <p:nvPr/>
        </p:nvSpPr>
        <p:spPr>
          <a:xfrm>
            <a:off x="6934200" y="3886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8186" name="TextBox 25"/>
          <p:cNvSpPr txBox="1">
            <a:spLocks noChangeArrowheads="1"/>
          </p:cNvSpPr>
          <p:nvPr/>
        </p:nvSpPr>
        <p:spPr bwMode="auto">
          <a:xfrm>
            <a:off x="7086600" y="389096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B</a:t>
            </a:r>
          </a:p>
        </p:txBody>
      </p:sp>
      <p:sp>
        <p:nvSpPr>
          <p:cNvPr id="27" name="Oval 26"/>
          <p:cNvSpPr/>
          <p:nvPr/>
        </p:nvSpPr>
        <p:spPr>
          <a:xfrm>
            <a:off x="69342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8188" name="TextBox 27"/>
          <p:cNvSpPr txBox="1">
            <a:spLocks noChangeArrowheads="1"/>
          </p:cNvSpPr>
          <p:nvPr/>
        </p:nvSpPr>
        <p:spPr bwMode="auto">
          <a:xfrm>
            <a:off x="7086600" y="290036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mic Sans MS" panose="030F0702030302020204" pitchFamily="66" charset="0"/>
                <a:ea typeface="新細明體"/>
                <a:cs typeface="新細明體"/>
              </a:defRPr>
            </a:lvl1pPr>
            <a:lvl2pPr marL="742950" indent="-285750">
              <a:defRPr kumimoji="1">
                <a:solidFill>
                  <a:schemeClr val="tx1"/>
                </a:solidFill>
                <a:latin typeface="Comic Sans MS" panose="030F0702030302020204" pitchFamily="66" charset="0"/>
                <a:ea typeface="新細明體"/>
                <a:cs typeface="新細明體"/>
              </a:defRPr>
            </a:lvl2pPr>
            <a:lvl3pPr marL="1143000" indent="-228600">
              <a:defRPr kumimoji="1">
                <a:solidFill>
                  <a:schemeClr val="tx1"/>
                </a:solidFill>
                <a:latin typeface="Comic Sans MS" panose="030F0702030302020204" pitchFamily="66" charset="0"/>
                <a:ea typeface="新細明體"/>
                <a:cs typeface="新細明體"/>
              </a:defRPr>
            </a:lvl3pPr>
            <a:lvl4pPr marL="1600200" indent="-228600">
              <a:defRPr kumimoji="1">
                <a:solidFill>
                  <a:schemeClr val="tx1"/>
                </a:solidFill>
                <a:latin typeface="Comic Sans MS" panose="030F0702030302020204" pitchFamily="66" charset="0"/>
                <a:ea typeface="新細明體"/>
                <a:cs typeface="新細明體"/>
              </a:defRPr>
            </a:lvl4pPr>
            <a:lvl5pPr marL="2057400" indent="-228600">
              <a:defRPr kumimoji="1">
                <a:solidFill>
                  <a:schemeClr val="tx1"/>
                </a:solidFill>
                <a:latin typeface="Comic Sans MS" panose="030F0702030302020204" pitchFamily="66" charset="0"/>
                <a:ea typeface="新細明體"/>
                <a:cs typeface="新細明體"/>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a:cs typeface="新細明體"/>
              </a:defRPr>
            </a:lvl9pPr>
          </a:lstStyle>
          <a:p>
            <a:r>
              <a:rPr lang="en-US" altLang="en-US">
                <a:latin typeface="Calibri" panose="020F0502020204030204" pitchFamily="34" charset="0"/>
              </a:rPr>
              <a:t>C</a:t>
            </a:r>
          </a:p>
        </p:txBody>
      </p:sp>
    </p:spTree>
    <p:extLst>
      <p:ext uri="{BB962C8B-B14F-4D97-AF65-F5344CB8AC3E}">
        <p14:creationId xmlns:p14="http://schemas.microsoft.com/office/powerpoint/2010/main" val="1337367992"/>
      </p:ext>
    </p:extLst>
  </p:cSld>
  <p:clrMapOvr>
    <a:masterClrMapping/>
  </p:clrMapOvr>
  <p:transition spd="slow">
    <p:randomBar dir="vert"/>
  </p:transition>
</p:sld>
</file>

<file path=ppt/theme/theme1.xml><?xml version="1.0" encoding="utf-8"?>
<a:theme xmlns:a="http://schemas.openxmlformats.org/drawingml/2006/main" name="Crayons_1">
  <a:themeElements>
    <a:clrScheme name="Crayons_1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_1">
      <a:majorFont>
        <a:latin typeface="Comic Sans MS"/>
        <a:ea typeface="新細明體"/>
        <a:cs typeface=""/>
      </a:majorFont>
      <a:minorFont>
        <a:latin typeface="Comic Sans MS"/>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rayons_1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_1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_1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_1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_1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_1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_1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_1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39850E187D4D49ADD6CC626F9E02B9" ma:contentTypeVersion="4" ma:contentTypeDescription="Create a new document." ma:contentTypeScope="" ma:versionID="562e93c9cdbd5667d259e0932e0c2f25">
  <xsd:schema xmlns:xsd="http://www.w3.org/2001/XMLSchema" xmlns:xs="http://www.w3.org/2001/XMLSchema" xmlns:p="http://schemas.microsoft.com/office/2006/metadata/properties" xmlns:ns2="076eaabc-6207-4f06-a046-abef76fef369" targetNamespace="http://schemas.microsoft.com/office/2006/metadata/properties" ma:root="true" ma:fieldsID="904b5cf92e051baef47585863e80ad3b" ns2:_="">
    <xsd:import namespace="076eaabc-6207-4f06-a046-abef76fef36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6eaabc-6207-4f06-a046-abef76fef3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4F1851-374E-432C-ADC8-4E152ECDE276}"/>
</file>

<file path=customXml/itemProps2.xml><?xml version="1.0" encoding="utf-8"?>
<ds:datastoreItem xmlns:ds="http://schemas.openxmlformats.org/officeDocument/2006/customXml" ds:itemID="{19B7F189-DF4B-4DBE-AECA-7ACE56BE52F8}">
  <ds:schemaRefs>
    <ds:schemaRef ds:uri="http://schemas.microsoft.com/sharepoint/v3/contenttype/forms"/>
  </ds:schemaRefs>
</ds:datastoreItem>
</file>

<file path=customXml/itemProps3.xml><?xml version="1.0" encoding="utf-8"?>
<ds:datastoreItem xmlns:ds="http://schemas.openxmlformats.org/officeDocument/2006/customXml" ds:itemID="{7BE6D4FA-578A-440C-9738-8AF86E966E7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Crayons</Template>
  <TotalTime>53166</TotalTime>
  <Words>7516</Words>
  <Application>Microsoft Office PowerPoint</Application>
  <PresentationFormat>On-screen Show (4:3)</PresentationFormat>
  <Paragraphs>1356</Paragraphs>
  <Slides>105</Slides>
  <Notes>50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105</vt:i4>
      </vt:variant>
    </vt:vector>
  </HeadingPairs>
  <TitlesOfParts>
    <vt:vector size="115" baseType="lpstr">
      <vt:lpstr>Arial</vt:lpstr>
      <vt:lpstr>Arial</vt:lpstr>
      <vt:lpstr>Calibri</vt:lpstr>
      <vt:lpstr>Comic Sans MS</vt:lpstr>
      <vt:lpstr>新細明體</vt:lpstr>
      <vt:lpstr>Times New Roman</vt:lpstr>
      <vt:lpstr>Wingdings</vt:lpstr>
      <vt:lpstr>Crayons_1</vt:lpstr>
      <vt:lpstr>點陣圖影像</vt:lpstr>
      <vt:lpstr>方程式</vt:lpstr>
      <vt:lpstr>PowerPoint Presentation</vt:lpstr>
      <vt:lpstr>Trees</vt:lpstr>
      <vt:lpstr>Trees</vt:lpstr>
      <vt:lpstr>A Family Tree</vt:lpstr>
      <vt:lpstr>tree of species, from zoology</vt:lpstr>
      <vt:lpstr>Ordered Tree or Search Tree</vt:lpstr>
      <vt:lpstr>Parse Tree</vt:lpstr>
      <vt:lpstr>Pedigree Genealogical Chart</vt:lpstr>
      <vt:lpstr>Lineal Genealogical Chart</vt:lpstr>
      <vt:lpstr>Trees</vt:lpstr>
      <vt:lpstr>A Sample Tree</vt:lpstr>
      <vt:lpstr>4.1 Tree Terminology</vt:lpstr>
      <vt:lpstr>Tree Terminology (Cont.)</vt:lpstr>
      <vt:lpstr>4.2 Representation of trees</vt:lpstr>
      <vt:lpstr>List Representation of Trees</vt:lpstr>
      <vt:lpstr>Left Child-Right Sibling Representation</vt:lpstr>
      <vt:lpstr>Degree Two Tree Representation</vt:lpstr>
      <vt:lpstr>Degree Two Tree Representation</vt:lpstr>
      <vt:lpstr>4.3 Binary Trees</vt:lpstr>
      <vt:lpstr>Binary Tree Examples</vt:lpstr>
      <vt:lpstr>The Properties of Binary Trees</vt:lpstr>
      <vt:lpstr>The Properties of Binary Trees</vt:lpstr>
      <vt:lpstr>PowerPoint Presentation</vt:lpstr>
      <vt:lpstr>PowerPoint Presentation</vt:lpstr>
      <vt:lpstr>Full binary Tree</vt:lpstr>
      <vt:lpstr>Complete binary tree</vt:lpstr>
      <vt:lpstr>Storage representation of binary trees:</vt:lpstr>
      <vt:lpstr>Array Representation of A Binary Tree</vt:lpstr>
      <vt:lpstr>Array Representation of Binary Trees</vt:lpstr>
      <vt:lpstr>Advantages and disadvantages of Array representation</vt:lpstr>
      <vt:lpstr>Linked Representation</vt:lpstr>
      <vt:lpstr>Node Representation</vt:lpstr>
      <vt:lpstr>Linked List Representation For The Binary Trees</vt:lpstr>
      <vt:lpstr>Advantages and disadvantages of linked representation</vt:lpstr>
      <vt:lpstr>Recursive Function to create a binary tree</vt:lpstr>
      <vt:lpstr>PowerPoint Presentation</vt:lpstr>
      <vt:lpstr>Tree Traversal</vt:lpstr>
      <vt:lpstr>Tree Traversal</vt:lpstr>
      <vt:lpstr>Inorder Traversal</vt:lpstr>
      <vt:lpstr>Inorder Traversal - Example</vt:lpstr>
      <vt:lpstr>PowerPoint Presentation</vt:lpstr>
      <vt:lpstr>PowerPoint Presentation</vt:lpstr>
      <vt:lpstr>Inorder Traversal</vt:lpstr>
      <vt:lpstr>Inorder Traversal Example</vt:lpstr>
      <vt:lpstr>Preorder Traversal</vt:lpstr>
      <vt:lpstr>Preorder Traversal</vt:lpstr>
      <vt:lpstr>Traversing left sub tree in preorder</vt:lpstr>
      <vt:lpstr>Traversing right sub tree in preorder</vt:lpstr>
      <vt:lpstr>Post order traversal</vt:lpstr>
      <vt:lpstr>Post order traversal-Example</vt:lpstr>
      <vt:lpstr>Post order traversal - Example</vt:lpstr>
      <vt:lpstr>Post order traversal</vt:lpstr>
      <vt:lpstr>Binary Tree With Arithmetic Expression</vt:lpstr>
      <vt:lpstr>Tree Traversal</vt:lpstr>
      <vt:lpstr>Iterative Inorder Traversal</vt:lpstr>
      <vt:lpstr>Iterative Inorder Traversal</vt:lpstr>
      <vt:lpstr>PowerPoint Presentation</vt:lpstr>
      <vt:lpstr>PowerPoint Presentation</vt:lpstr>
      <vt:lpstr>PowerPoint Presentation</vt:lpstr>
      <vt:lpstr>PowerPoint Presentation</vt:lpstr>
      <vt:lpstr>PowerPoint Presentation</vt:lpstr>
      <vt:lpstr>Iterative Postorder Traversal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Iterative Preorder Traversal</vt:lpstr>
      <vt:lpstr>PowerPoint Presentation</vt:lpstr>
      <vt:lpstr>PowerPoint Presentation</vt:lpstr>
      <vt:lpstr>PowerPoint Presentation</vt:lpstr>
      <vt:lpstr>PowerPoint Presentation</vt:lpstr>
      <vt:lpstr>Level-Order Traversal</vt:lpstr>
      <vt:lpstr>Level-Order Traversal of A Binary Tree</vt:lpstr>
      <vt:lpstr>Insertion into a binary Tree</vt:lpstr>
      <vt:lpstr>PowerPoint Presentation</vt:lpstr>
      <vt:lpstr>PowerPoint Presentation</vt:lpstr>
      <vt:lpstr>PowerPoint Presentation</vt:lpstr>
      <vt:lpstr>PowerPoint Presentation</vt:lpstr>
      <vt:lpstr>PowerPoint Presentation</vt:lpstr>
      <vt:lpstr>PowerPoint Presentation</vt:lpstr>
      <vt:lpstr>Some Other Binary Tree Functions</vt:lpstr>
      <vt:lpstr>PowerPoint Presentation</vt:lpstr>
      <vt:lpstr>Searching a binary tree</vt:lpstr>
      <vt:lpstr>Creating a copy of a binary tree</vt:lpstr>
      <vt:lpstr>Finding height of a binary tree</vt:lpstr>
      <vt:lpstr>Finding height of a binary tree</vt:lpstr>
      <vt:lpstr>Counting the number of leaf nodes in a binary tree</vt:lpstr>
      <vt:lpstr>Equality of 2 binary trees</vt:lpstr>
      <vt:lpstr>PowerPoint Presentation</vt:lpstr>
      <vt:lpstr>PowerPoint Presentation</vt:lpstr>
      <vt:lpstr>PowerPoint Presentation</vt:lpstr>
      <vt:lpstr>PowerPoint Presentation</vt:lpstr>
      <vt:lpstr>PowerPoint Presentation</vt:lpstr>
      <vt:lpstr>Stack of Nodeptr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c:creator>
  <cp:lastModifiedBy>Radhika Kamath [MAHE-MIT]</cp:lastModifiedBy>
  <cp:revision>708</cp:revision>
  <cp:lastPrinted>2019-10-11T06:32:36Z</cp:lastPrinted>
  <dcterms:created xsi:type="dcterms:W3CDTF">1601-01-01T00:00:00Z</dcterms:created>
  <dcterms:modified xsi:type="dcterms:W3CDTF">2023-10-10T10:37:48Z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0x0101001639850E187D4D49ADD6CC626F9E02B9</vt:lpwstr>
  </property>
</Properties>
</file>