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86" r:id="rId6"/>
    <p:sldId id="260" r:id="rId7"/>
    <p:sldId id="261" r:id="rId8"/>
    <p:sldId id="262" r:id="rId9"/>
    <p:sldId id="263" r:id="rId10"/>
    <p:sldId id="264" r:id="rId11"/>
    <p:sldId id="265" r:id="rId12"/>
    <p:sldId id="266" r:id="rId13"/>
    <p:sldId id="287" r:id="rId14"/>
    <p:sldId id="267" r:id="rId15"/>
    <p:sldId id="270" r:id="rId16"/>
    <p:sldId id="285" r:id="rId17"/>
    <p:sldId id="277" r:id="rId18"/>
    <p:sldId id="271" r:id="rId19"/>
    <p:sldId id="278" r:id="rId20"/>
    <p:sldId id="279" r:id="rId21"/>
    <p:sldId id="269" r:id="rId22"/>
    <p:sldId id="280" r:id="rId23"/>
    <p:sldId id="282" r:id="rId24"/>
    <p:sldId id="275" r:id="rId25"/>
    <p:sldId id="289" r:id="rId26"/>
    <p:sldId id="290" r:id="rId27"/>
  </p:sldIdLst>
  <p:sldSz cx="12192000" cy="6858000"/>
  <p:notesSz cx="6858000" cy="9144000"/>
  <p:embeddedFontLst>
    <p:embeddedFont>
      <p:font typeface="Bahnschrift SemiBold" panose="020B0502040204020203" pitchFamily="34" charset="0"/>
      <p:bold r:id="rId29"/>
    </p:embeddedFont>
    <p:embeddedFont>
      <p:font typeface="Calibri" panose="020F0502020204030204" pitchFamily="34" charset="0"/>
      <p:regular r:id="rId30"/>
      <p:bold r:id="rId31"/>
      <p:italic r:id="rId32"/>
      <p:boldItalic r:id="rId33"/>
    </p:embeddedFont>
    <p:embeddedFont>
      <p:font typeface="Gill Sans MT" panose="020B0502020104020203" pitchFamily="3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 R" initials="KR" lastIdx="1" clrIdx="0">
    <p:extLst>
      <p:ext uri="{19B8F6BF-5375-455C-9EA6-DF929625EA0E}">
        <p15:presenceInfo xmlns:p15="http://schemas.microsoft.com/office/powerpoint/2012/main" userId="804f51c606d65b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11" d="100"/>
          <a:sy n="111"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82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81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131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31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4435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87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9b24065d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89b24065d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9b24065d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89b24065d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5" name="Google Shape;45;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8"/>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1" name="Google Shape;61;p8"/>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9" name="Google Shape;79;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cell.com/action/showPdf?pii=S0092-8674%2818%2930154-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github.com/KarthikeyaR/pneumonia-detection" TargetMode="External"/><Relationship Id="rId4" Type="http://schemas.openxmlformats.org/officeDocument/2006/relationships/hyperlink" Target="https://www.kaggle.com/paultimothymooney/chest-xray-pneumoni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600400" y="687800"/>
            <a:ext cx="11092500" cy="8676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4100" b="1">
                <a:solidFill>
                  <a:srgbClr val="0D5672"/>
                </a:solidFill>
              </a:rPr>
              <a:t>Pneumonia Detection from Chest X-Ray Images</a:t>
            </a:r>
            <a:endParaRPr sz="4100"/>
          </a:p>
        </p:txBody>
      </p:sp>
      <p:pic>
        <p:nvPicPr>
          <p:cNvPr id="102" name="Google Shape;102;p13"/>
          <p:cNvPicPr preferRelativeResize="0"/>
          <p:nvPr/>
        </p:nvPicPr>
        <p:blipFill rotWithShape="1">
          <a:blip r:embed="rId3">
            <a:alphaModFix/>
          </a:blip>
          <a:srcRect/>
          <a:stretch/>
        </p:blipFill>
        <p:spPr>
          <a:xfrm>
            <a:off x="3243274" y="4455743"/>
            <a:ext cx="5705475" cy="1724025"/>
          </a:xfrm>
          <a:prstGeom prst="rect">
            <a:avLst/>
          </a:prstGeom>
          <a:noFill/>
          <a:ln>
            <a:noFill/>
          </a:ln>
        </p:spPr>
      </p:pic>
      <p:sp>
        <p:nvSpPr>
          <p:cNvPr id="103" name="Google Shape;103;p13"/>
          <p:cNvSpPr txBox="1"/>
          <p:nvPr/>
        </p:nvSpPr>
        <p:spPr>
          <a:xfrm>
            <a:off x="1098350" y="2824688"/>
            <a:ext cx="9421200" cy="141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i="1"/>
              <a:t>Presented at Final End Term Project Evaluation</a:t>
            </a:r>
            <a:br>
              <a:rPr lang="en-US" sz="1200" i="1"/>
            </a:br>
            <a:endParaRPr sz="1200" i="1"/>
          </a:p>
          <a:p>
            <a:pPr marL="0" lvl="0" indent="0" algn="ctr" rtl="0">
              <a:spcBef>
                <a:spcPts val="0"/>
              </a:spcBef>
              <a:spcAft>
                <a:spcPts val="0"/>
              </a:spcAft>
              <a:buNone/>
            </a:pPr>
            <a:r>
              <a:rPr lang="en-US" sz="1200" i="1"/>
              <a:t>for</a:t>
            </a:r>
            <a:br>
              <a:rPr lang="en-US"/>
            </a:br>
            <a:br>
              <a:rPr lang="en-US"/>
            </a:br>
            <a:endParaRPr/>
          </a:p>
          <a:p>
            <a:pPr marL="0" lvl="0" indent="0" algn="ctr" rtl="0">
              <a:spcBef>
                <a:spcPts val="0"/>
              </a:spcBef>
              <a:spcAft>
                <a:spcPts val="0"/>
              </a:spcAft>
              <a:buNone/>
            </a:pPr>
            <a:r>
              <a:rPr lang="en-US" sz="1500"/>
              <a:t>BM69006 Data Science Laboratory 2020</a:t>
            </a:r>
            <a:endParaRPr sz="1500"/>
          </a:p>
          <a:p>
            <a:pPr marL="0" lvl="0" indent="0" algn="ctr" rtl="0">
              <a:spcBef>
                <a:spcPts val="0"/>
              </a:spcBef>
              <a:spcAft>
                <a:spcPts val="0"/>
              </a:spcAft>
              <a:buNone/>
            </a:pPr>
            <a:r>
              <a:rPr lang="en-US" sz="1500"/>
              <a:t>Indian Institute of Technology Kharagpur</a:t>
            </a:r>
            <a:endParaRPr sz="1500"/>
          </a:p>
          <a:p>
            <a:pPr marL="0" lvl="0" indent="0" algn="ctr" rtl="0">
              <a:spcBef>
                <a:spcPts val="0"/>
              </a:spcBef>
              <a:spcAft>
                <a:spcPts val="0"/>
              </a:spcAft>
              <a:buNone/>
            </a:pPr>
            <a:r>
              <a:rPr lang="en-US" sz="1500"/>
              <a:t>June 14, 2020</a:t>
            </a:r>
            <a:endParaRPr sz="1500"/>
          </a:p>
        </p:txBody>
      </p:sp>
      <p:sp>
        <p:nvSpPr>
          <p:cNvPr id="104" name="Google Shape;104;p13"/>
          <p:cNvSpPr txBox="1"/>
          <p:nvPr/>
        </p:nvSpPr>
        <p:spPr>
          <a:xfrm>
            <a:off x="626800" y="1919525"/>
            <a:ext cx="11039700" cy="48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Hemanth Kumar 19BM6JP27   •   Karthikeya Racharla 19BM6JP32   </a:t>
            </a:r>
            <a:r>
              <a:rPr lang="en-US" sz="1800" dirty="0">
                <a:solidFill>
                  <a:schemeClr val="dk1"/>
                </a:solidFill>
              </a:rPr>
              <a:t>•   </a:t>
            </a:r>
            <a:r>
              <a:rPr lang="en-US" sz="1800" dirty="0" err="1"/>
              <a:t>Subramania</a:t>
            </a:r>
            <a:r>
              <a:rPr lang="en-US" sz="1800" dirty="0"/>
              <a:t> Bharathi 19BM6JP36</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PREVIOUS WORK AND RESULTS </a:t>
            </a:r>
            <a:endParaRPr/>
          </a:p>
        </p:txBody>
      </p:sp>
      <p:sp>
        <p:nvSpPr>
          <p:cNvPr id="152" name="Google Shape;152;p2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46812" algn="just" rtl="0">
              <a:lnSpc>
                <a:spcPct val="100000"/>
              </a:lnSpc>
              <a:spcBef>
                <a:spcPts val="0"/>
              </a:spcBef>
              <a:spcAft>
                <a:spcPts val="0"/>
              </a:spcAft>
              <a:buSzPts val="2312"/>
              <a:buFont typeface="Noto Sans Symbols"/>
              <a:buChar char="▪"/>
            </a:pPr>
            <a:r>
              <a:rPr lang="en-US" sz="2312" dirty="0" err="1"/>
              <a:t>Kermany</a:t>
            </a:r>
            <a:r>
              <a:rPr lang="en-US" sz="2312" dirty="0"/>
              <a:t> et. al (2018) have developed an Image-based deep learning classifies macular degeneration and diabetic retinopathy using retinal optical coherence tomography images, that is generalized to have potential for applications in biomedical image interpretation and medical decision making</a:t>
            </a:r>
          </a:p>
          <a:p>
            <a:pPr marL="0" lvl="0" indent="0" algn="just" rtl="0">
              <a:lnSpc>
                <a:spcPct val="100000"/>
              </a:lnSpc>
              <a:spcBef>
                <a:spcPts val="0"/>
              </a:spcBef>
              <a:spcAft>
                <a:spcPts val="0"/>
              </a:spcAft>
              <a:buSzPts val="2312"/>
              <a:buNone/>
            </a:pPr>
            <a:endParaRPr lang="en-US" sz="2312" dirty="0"/>
          </a:p>
          <a:p>
            <a:pPr marL="0" lvl="0" indent="0" algn="just" rtl="0">
              <a:lnSpc>
                <a:spcPct val="100000"/>
              </a:lnSpc>
              <a:spcBef>
                <a:spcPts val="0"/>
              </a:spcBef>
              <a:spcAft>
                <a:spcPts val="0"/>
              </a:spcAft>
              <a:buSzPts val="2312"/>
              <a:buNone/>
            </a:pPr>
            <a:endParaRPr sz="2312" dirty="0"/>
          </a:p>
          <a:p>
            <a:pPr marL="0" lvl="0" indent="0" algn="ctr" rtl="0">
              <a:lnSpc>
                <a:spcPct val="100000"/>
              </a:lnSpc>
              <a:spcBef>
                <a:spcPts val="0"/>
              </a:spcBef>
              <a:spcAft>
                <a:spcPts val="0"/>
              </a:spcAft>
              <a:buSzPts val="2312"/>
              <a:buNone/>
            </a:pPr>
            <a:r>
              <a:rPr lang="en-US" b="1" i="1" dirty="0"/>
              <a:t>[Pneumonia vs. Normal] </a:t>
            </a:r>
            <a:r>
              <a:rPr lang="en-US" dirty="0"/>
              <a:t>They achieved an accuracy 92.8%, with sensitivity 93.2%, specificity 90.1% and Precision 98.45%</a:t>
            </a:r>
          </a:p>
          <a:p>
            <a:pPr marL="0" lvl="0" indent="0" algn="ctr" rtl="0">
              <a:lnSpc>
                <a:spcPct val="100000"/>
              </a:lnSpc>
              <a:spcBef>
                <a:spcPts val="0"/>
              </a:spcBef>
              <a:spcAft>
                <a:spcPts val="0"/>
              </a:spcAft>
              <a:buSzPts val="2312"/>
              <a:buNone/>
            </a:pPr>
            <a:endParaRPr lang="en-US" b="1" i="1" dirty="0"/>
          </a:p>
          <a:p>
            <a:pPr marL="0" lvl="0" indent="0" algn="ctr" rtl="0">
              <a:lnSpc>
                <a:spcPct val="100000"/>
              </a:lnSpc>
              <a:spcBef>
                <a:spcPts val="0"/>
              </a:spcBef>
              <a:spcAft>
                <a:spcPts val="0"/>
              </a:spcAft>
              <a:buSzPts val="2312"/>
              <a:buNone/>
            </a:pPr>
            <a:r>
              <a:rPr lang="en-US" b="1" i="1" dirty="0"/>
              <a:t>[Bacterial vs. Viral Pneumonia] </a:t>
            </a:r>
            <a:r>
              <a:rPr lang="en-US" dirty="0"/>
              <a:t>resulted in test accuracy 90.7%, with sensitivity 88.6%, specificity 90.9% and Precision 48.112%</a:t>
            </a:r>
          </a:p>
          <a:p>
            <a:pPr marL="91440" lvl="0" indent="-146812" algn="just" rtl="0">
              <a:lnSpc>
                <a:spcPct val="100000"/>
              </a:lnSpc>
              <a:spcBef>
                <a:spcPts val="0"/>
              </a:spcBef>
              <a:spcAft>
                <a:spcPts val="0"/>
              </a:spcAft>
              <a:buSzPts val="2312"/>
              <a:buFont typeface="Noto Sans Symbols"/>
              <a:buChar char="▪"/>
            </a:pPr>
            <a:endParaRPr dirty="0"/>
          </a:p>
          <a:p>
            <a:pPr marL="0" lvl="0" indent="0" algn="just" rtl="0">
              <a:lnSpc>
                <a:spcPct val="100000"/>
              </a:lnSpc>
              <a:spcBef>
                <a:spcPts val="1600"/>
              </a:spcBef>
              <a:spcAft>
                <a:spcPts val="0"/>
              </a:spcAft>
              <a:buSzPts val="2590"/>
              <a:buNone/>
            </a:pPr>
            <a:r>
              <a:rPr lang="en-US" sz="1600" i="1" dirty="0">
                <a:solidFill>
                  <a:schemeClr val="tx1"/>
                </a:solidFill>
              </a:rPr>
              <a:t>Reference: </a:t>
            </a:r>
            <a:r>
              <a:rPr lang="fr-FR" u="sng" dirty="0" err="1">
                <a:solidFill>
                  <a:srgbClr val="595959"/>
                </a:solidFill>
                <a:hlinkClick r:id="rId3"/>
              </a:rPr>
              <a:t>Kermany</a:t>
            </a:r>
            <a:r>
              <a:rPr lang="fr-FR" u="sng" dirty="0">
                <a:solidFill>
                  <a:srgbClr val="595959"/>
                </a:solidFill>
                <a:hlinkClick r:id="rId3"/>
              </a:rPr>
              <a:t> et. al (</a:t>
            </a:r>
            <a:r>
              <a:rPr lang="fr-FR" u="sng" dirty="0" err="1">
                <a:solidFill>
                  <a:srgbClr val="595959"/>
                </a:solidFill>
                <a:hlinkClick r:id="rId3"/>
              </a:rPr>
              <a:t>Cell</a:t>
            </a:r>
            <a:r>
              <a:rPr lang="fr-FR" u="sng" dirty="0">
                <a:solidFill>
                  <a:srgbClr val="595959"/>
                </a:solidFill>
                <a:hlinkClick r:id="rId3"/>
              </a:rPr>
              <a:t> Journal 2018)</a:t>
            </a:r>
            <a:endParaRPr sz="1800" dirty="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OUR CONTRIBUTION / MODEL USED</a:t>
            </a:r>
            <a:endParaRPr/>
          </a:p>
        </p:txBody>
      </p:sp>
      <p:sp>
        <p:nvSpPr>
          <p:cNvPr id="158" name="Google Shape;158;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58750" algn="l" rtl="0">
              <a:lnSpc>
                <a:spcPct val="150000"/>
              </a:lnSpc>
              <a:spcBef>
                <a:spcPts val="0"/>
              </a:spcBef>
              <a:spcAft>
                <a:spcPts val="0"/>
              </a:spcAft>
              <a:buSzPts val="2500"/>
              <a:buFont typeface="Noto Sans Symbols"/>
              <a:buChar char="▪"/>
            </a:pPr>
            <a:r>
              <a:rPr lang="en-US" sz="2500" dirty="0"/>
              <a:t> Training Convolution Neural Network from scratch</a:t>
            </a:r>
            <a:endParaRPr dirty="0"/>
          </a:p>
          <a:p>
            <a:pPr marL="91440" lvl="0" indent="-158750" algn="l" rtl="0">
              <a:lnSpc>
                <a:spcPct val="150000"/>
              </a:lnSpc>
              <a:spcBef>
                <a:spcPts val="1400"/>
              </a:spcBef>
              <a:spcAft>
                <a:spcPts val="0"/>
              </a:spcAft>
              <a:buSzPts val="2500"/>
              <a:buFont typeface="Noto Sans Symbols"/>
              <a:buChar char="▪"/>
            </a:pPr>
            <a:r>
              <a:rPr lang="en-US" sz="2500" dirty="0"/>
              <a:t> Transfer learning model</a:t>
            </a:r>
            <a:endParaRPr dirty="0"/>
          </a:p>
          <a:p>
            <a:pPr marL="566928" lvl="2" indent="-182880" algn="l" rtl="0">
              <a:lnSpc>
                <a:spcPct val="150000"/>
              </a:lnSpc>
              <a:spcBef>
                <a:spcPts val="400"/>
              </a:spcBef>
              <a:spcAft>
                <a:spcPts val="0"/>
              </a:spcAft>
              <a:buSzPts val="1900"/>
              <a:buFont typeface="Noto Sans Symbols"/>
              <a:buChar char="▪"/>
            </a:pPr>
            <a:r>
              <a:rPr lang="en-US" sz="2400" b="1" dirty="0"/>
              <a:t>InceptionV3 </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err="1"/>
              <a:t>DenseNet</a:t>
            </a:r>
            <a:r>
              <a:rPr lang="en-US" sz="2400" b="1" dirty="0"/>
              <a:t> </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a:t>ResNet50</a:t>
            </a:r>
            <a:endParaRPr sz="1800" b="1" dirty="0"/>
          </a:p>
          <a:p>
            <a:pPr marL="566928" lvl="2" indent="-182880" algn="l" rtl="0">
              <a:lnSpc>
                <a:spcPct val="150000"/>
              </a:lnSpc>
              <a:spcBef>
                <a:spcPts val="600"/>
              </a:spcBef>
              <a:spcAft>
                <a:spcPts val="0"/>
              </a:spcAft>
              <a:buSzPts val="1900"/>
              <a:buFont typeface="Noto Sans Symbols"/>
              <a:buChar char="▪"/>
            </a:pPr>
            <a:r>
              <a:rPr lang="en-US" sz="2400" b="1" dirty="0"/>
              <a:t> VGG16</a:t>
            </a:r>
            <a:endParaRPr sz="1800" b="1" dirty="0"/>
          </a:p>
          <a:p>
            <a:pPr marL="0" lvl="0" indent="0" algn="l" rtl="0">
              <a:lnSpc>
                <a:spcPct val="150000"/>
              </a:lnSpc>
              <a:spcBef>
                <a:spcPts val="1600"/>
              </a:spcBef>
              <a:spcAft>
                <a:spcPts val="0"/>
              </a:spcAft>
              <a:buSzPts val="1800"/>
              <a:buNone/>
            </a:pPr>
            <a:r>
              <a:rPr lang="en-US" sz="1800" i="1" u="sng" dirty="0"/>
              <a:t>Note:</a:t>
            </a:r>
            <a:r>
              <a:rPr lang="en-US" sz="1800" dirty="0"/>
              <a:t> Results of these models will be compared with results obtained in prior benchmark studies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CNN ARCHITECTURE</a:t>
            </a:r>
            <a:endParaRPr dirty="0"/>
          </a:p>
        </p:txBody>
      </p:sp>
      <p:sp>
        <p:nvSpPr>
          <p:cNvPr id="164" name="Google Shape;164;p23"/>
          <p:cNvSpPr txBox="1">
            <a:spLocks noGrp="1"/>
          </p:cNvSpPr>
          <p:nvPr>
            <p:ph type="body" idx="1"/>
          </p:nvPr>
        </p:nvSpPr>
        <p:spPr>
          <a:xfrm>
            <a:off x="683787" y="1737360"/>
            <a:ext cx="10901487" cy="4641693"/>
          </a:xfrm>
          <a:prstGeom prst="rect">
            <a:avLst/>
          </a:prstGeom>
          <a:noFill/>
          <a:ln>
            <a:noFill/>
          </a:ln>
        </p:spPr>
        <p:txBody>
          <a:bodyPr spcFirstLastPara="1" wrap="square" lIns="0" tIns="45700" rIns="0" bIns="45700" anchor="t" anchorCtr="0">
            <a:noAutofit/>
          </a:bodyPr>
          <a:lstStyle/>
          <a:p>
            <a:pPr marL="91440" lvl="0" indent="0" algn="just" rtl="0">
              <a:lnSpc>
                <a:spcPct val="90000"/>
              </a:lnSpc>
              <a:spcBef>
                <a:spcPts val="0"/>
              </a:spcBef>
              <a:spcAft>
                <a:spcPts val="0"/>
              </a:spcAft>
              <a:buSzPts val="2500"/>
              <a:buNone/>
            </a:pPr>
            <a:endParaRPr sz="2500" dirty="0"/>
          </a:p>
          <a:p>
            <a:pPr marL="91440" lvl="0" indent="-158750" algn="ctr" rtl="0">
              <a:lnSpc>
                <a:spcPct val="90000"/>
              </a:lnSpc>
              <a:spcBef>
                <a:spcPts val="1400"/>
              </a:spcBef>
              <a:spcAft>
                <a:spcPts val="0"/>
              </a:spcAft>
              <a:buSzPts val="2500"/>
              <a:buChar char=" "/>
            </a:pPr>
            <a:r>
              <a:rPr lang="en-US" sz="2100" b="1" dirty="0">
                <a:latin typeface="Bahnschrift SemiBold" panose="020B0502040204020203" pitchFamily="34" charset="0"/>
              </a:rPr>
              <a:t>INPUT                FEATURE EXTRACTION                CLASSIFICATION OUTPUT</a:t>
            </a:r>
            <a:endParaRPr sz="2100" b="1" dirty="0">
              <a:latin typeface="Bahnschrift SemiBold" panose="020B0502040204020203" pitchFamily="34" charset="0"/>
            </a:endParaRPr>
          </a:p>
          <a:p>
            <a:pPr marL="0" lvl="0" indent="0" algn="just" rtl="0">
              <a:lnSpc>
                <a:spcPct val="90000"/>
              </a:lnSpc>
              <a:spcBef>
                <a:spcPts val="1400"/>
              </a:spcBef>
              <a:spcAft>
                <a:spcPts val="0"/>
              </a:spcAft>
              <a:buSzPts val="2500"/>
              <a:buNone/>
            </a:pPr>
            <a:endParaRPr sz="2500" dirty="0"/>
          </a:p>
          <a:p>
            <a:pPr marL="0" lvl="0" indent="0" algn="just" rtl="0">
              <a:lnSpc>
                <a:spcPct val="90000"/>
              </a:lnSpc>
              <a:spcBef>
                <a:spcPts val="1400"/>
              </a:spcBef>
              <a:spcAft>
                <a:spcPts val="0"/>
              </a:spcAft>
              <a:buSzPts val="2500"/>
              <a:buNone/>
            </a:pPr>
            <a:r>
              <a:rPr lang="en-US" sz="2500" dirty="0"/>
              <a:t>Feature extraction</a:t>
            </a:r>
            <a:r>
              <a:rPr lang="en-US" dirty="0"/>
              <a:t> - </a:t>
            </a:r>
            <a:r>
              <a:rPr lang="en-US" sz="2500" dirty="0"/>
              <a:t>The feature extraction component of a convolutional neural network is what distinguishes CNNs from other multilayered neural networks. It typically comprises of repeating sets of these sequential steps</a:t>
            </a:r>
          </a:p>
          <a:p>
            <a:pPr marL="0" lvl="0" indent="0" algn="just" rtl="0">
              <a:lnSpc>
                <a:spcPct val="90000"/>
              </a:lnSpc>
              <a:spcBef>
                <a:spcPts val="1400"/>
              </a:spcBef>
              <a:spcAft>
                <a:spcPts val="0"/>
              </a:spcAft>
              <a:buSzPts val="2500"/>
              <a:buNone/>
            </a:pPr>
            <a:endParaRPr dirty="0"/>
          </a:p>
          <a:p>
            <a:pPr marL="0" lvl="0" indent="0" algn="ctr" rtl="0">
              <a:lnSpc>
                <a:spcPct val="150000"/>
              </a:lnSpc>
              <a:spcBef>
                <a:spcPts val="1400"/>
              </a:spcBef>
              <a:spcAft>
                <a:spcPts val="0"/>
              </a:spcAft>
              <a:buSzPts val="2500"/>
              <a:buNone/>
            </a:pPr>
            <a:r>
              <a:rPr lang="en-US" sz="2050" b="1" dirty="0">
                <a:latin typeface="Bahnschrift SemiBold" panose="020B0502040204020203" pitchFamily="34" charset="0"/>
              </a:rPr>
              <a:t>CONVOLUTION LAYER                     POOLING LAYER                  NON-LINEAR ACTIVATION UNIT</a:t>
            </a:r>
          </a:p>
        </p:txBody>
      </p:sp>
      <p:cxnSp>
        <p:nvCxnSpPr>
          <p:cNvPr id="165" name="Google Shape;165;p23"/>
          <p:cNvCxnSpPr>
            <a:cxnSpLocks/>
          </p:cNvCxnSpPr>
          <p:nvPr/>
        </p:nvCxnSpPr>
        <p:spPr>
          <a:xfrm>
            <a:off x="2762186" y="2423295"/>
            <a:ext cx="731514" cy="0"/>
          </a:xfrm>
          <a:prstGeom prst="straightConnector1">
            <a:avLst/>
          </a:prstGeom>
          <a:noFill/>
          <a:ln w="12700" cap="flat" cmpd="sng">
            <a:solidFill>
              <a:schemeClr val="dk1"/>
            </a:solidFill>
            <a:prstDash val="solid"/>
            <a:round/>
            <a:headEnd type="none" w="sm" len="sm"/>
            <a:tailEnd type="triangle" w="med" len="med"/>
          </a:ln>
        </p:spPr>
      </p:cxnSp>
      <p:cxnSp>
        <p:nvCxnSpPr>
          <p:cNvPr id="167" name="Google Shape;167;p23"/>
          <p:cNvCxnSpPr/>
          <p:nvPr/>
        </p:nvCxnSpPr>
        <p:spPr>
          <a:xfrm>
            <a:off x="6820243" y="5200049"/>
            <a:ext cx="857452" cy="0"/>
          </a:xfrm>
          <a:prstGeom prst="straightConnector1">
            <a:avLst/>
          </a:prstGeom>
          <a:noFill/>
          <a:ln w="12700" cap="flat" cmpd="sng">
            <a:solidFill>
              <a:schemeClr val="dk1"/>
            </a:solidFill>
            <a:prstDash val="solid"/>
            <a:round/>
            <a:headEnd type="none" w="sm" len="sm"/>
            <a:tailEnd type="triangle" w="med" len="med"/>
          </a:ln>
        </p:spPr>
      </p:cxnSp>
      <p:cxnSp>
        <p:nvCxnSpPr>
          <p:cNvPr id="168" name="Google Shape;168;p23"/>
          <p:cNvCxnSpPr/>
          <p:nvPr/>
        </p:nvCxnSpPr>
        <p:spPr>
          <a:xfrm>
            <a:off x="3539473" y="5200049"/>
            <a:ext cx="857452" cy="0"/>
          </a:xfrm>
          <a:prstGeom prst="straightConnector1">
            <a:avLst/>
          </a:prstGeom>
          <a:noFill/>
          <a:ln w="12700" cap="flat" cmpd="sng">
            <a:solidFill>
              <a:schemeClr val="dk1"/>
            </a:solidFill>
            <a:prstDash val="solid"/>
            <a:round/>
            <a:headEnd type="none" w="sm" len="sm"/>
            <a:tailEnd type="triangle" w="med" len="med"/>
          </a:ln>
        </p:spPr>
      </p:cxnSp>
      <p:cxnSp>
        <p:nvCxnSpPr>
          <p:cNvPr id="44" name="Google Shape;165;p23">
            <a:extLst>
              <a:ext uri="{FF2B5EF4-FFF2-40B4-BE49-F238E27FC236}">
                <a16:creationId xmlns:a16="http://schemas.microsoft.com/office/drawing/2014/main" id="{37E53847-04FB-4855-A9E3-D81ACD3A5535}"/>
              </a:ext>
            </a:extLst>
          </p:cNvPr>
          <p:cNvCxnSpPr>
            <a:cxnSpLocks/>
          </p:cNvCxnSpPr>
          <p:nvPr/>
        </p:nvCxnSpPr>
        <p:spPr>
          <a:xfrm>
            <a:off x="6623943" y="2423295"/>
            <a:ext cx="731514" cy="0"/>
          </a:xfrm>
          <a:prstGeom prst="straightConnector1">
            <a:avLst/>
          </a:prstGeom>
          <a:noFill/>
          <a:ln w="12700" cap="flat" cmpd="sng">
            <a:solidFill>
              <a:schemeClr val="dk1"/>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1D72217-A837-4525-A6F0-F082226FBB24}"/>
              </a:ext>
            </a:extLst>
          </p:cNvPr>
          <p:cNvGrpSpPr/>
          <p:nvPr/>
        </p:nvGrpSpPr>
        <p:grpSpPr>
          <a:xfrm>
            <a:off x="1874808" y="2018580"/>
            <a:ext cx="8080076" cy="3942274"/>
            <a:chOff x="2802154" y="1640093"/>
            <a:chExt cx="6587691" cy="3577813"/>
          </a:xfrm>
        </p:grpSpPr>
        <p:sp>
          <p:nvSpPr>
            <p:cNvPr id="23" name="Rectangle 22">
              <a:extLst>
                <a:ext uri="{FF2B5EF4-FFF2-40B4-BE49-F238E27FC236}">
                  <a16:creationId xmlns:a16="http://schemas.microsoft.com/office/drawing/2014/main" id="{D73C1B16-606F-49CC-A42B-A8EB23D92EA8}"/>
                </a:ext>
              </a:extLst>
            </p:cNvPr>
            <p:cNvSpPr/>
            <p:nvPr/>
          </p:nvSpPr>
          <p:spPr>
            <a:xfrm>
              <a:off x="2894158" y="1943456"/>
              <a:ext cx="1656270"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Conv2D</a:t>
              </a:r>
            </a:p>
            <a:p>
              <a:pPr algn="ctr"/>
              <a:r>
                <a:rPr lang="en-US" sz="1500" dirty="0">
                  <a:latin typeface="Gill Sans MT" panose="020B0502020104020203" pitchFamily="34" charset="0"/>
                </a:rPr>
                <a:t>Conv2D</a:t>
              </a:r>
            </a:p>
            <a:p>
              <a:pPr algn="ctr"/>
              <a:r>
                <a:rPr lang="en-US" sz="1500" dirty="0">
                  <a:latin typeface="Gill Sans MT" panose="020B0502020104020203" pitchFamily="34" charset="0"/>
                </a:rPr>
                <a:t>Max-Pooling</a:t>
              </a:r>
            </a:p>
          </p:txBody>
        </p:sp>
        <p:sp>
          <p:nvSpPr>
            <p:cNvPr id="24" name="Rectangle 23">
              <a:extLst>
                <a:ext uri="{FF2B5EF4-FFF2-40B4-BE49-F238E27FC236}">
                  <a16:creationId xmlns:a16="http://schemas.microsoft.com/office/drawing/2014/main" id="{EFD06D87-1BFC-4FB4-A81B-BABA4388A933}"/>
                </a:ext>
              </a:extLst>
            </p:cNvPr>
            <p:cNvSpPr/>
            <p:nvPr/>
          </p:nvSpPr>
          <p:spPr>
            <a:xfrm>
              <a:off x="5254919" y="1943456"/>
              <a:ext cx="1725280"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p:txBody>
        </p:sp>
        <p:sp>
          <p:nvSpPr>
            <p:cNvPr id="25" name="Rectangle 24">
              <a:extLst>
                <a:ext uri="{FF2B5EF4-FFF2-40B4-BE49-F238E27FC236}">
                  <a16:creationId xmlns:a16="http://schemas.microsoft.com/office/drawing/2014/main" id="{CAFCCCAC-C42F-43C8-9095-98715EBF2490}"/>
                </a:ext>
              </a:extLst>
            </p:cNvPr>
            <p:cNvSpPr/>
            <p:nvPr/>
          </p:nvSpPr>
          <p:spPr>
            <a:xfrm>
              <a:off x="7635809" y="1943456"/>
              <a:ext cx="1754036" cy="1056738"/>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p:txBody>
        </p:sp>
        <p:sp>
          <p:nvSpPr>
            <p:cNvPr id="26" name="Rectangle 25">
              <a:extLst>
                <a:ext uri="{FF2B5EF4-FFF2-40B4-BE49-F238E27FC236}">
                  <a16:creationId xmlns:a16="http://schemas.microsoft.com/office/drawing/2014/main" id="{8371B2A6-1100-4526-9CD4-AFC143C659E4}"/>
                </a:ext>
              </a:extLst>
            </p:cNvPr>
            <p:cNvSpPr/>
            <p:nvPr/>
          </p:nvSpPr>
          <p:spPr>
            <a:xfrm>
              <a:off x="7635809" y="3930409"/>
              <a:ext cx="1754036" cy="118325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a:p>
              <a:pPr algn="ctr"/>
              <a:r>
                <a:rPr lang="en-US" sz="1500" dirty="0">
                  <a:latin typeface="Gill Sans MT" panose="020B0502020104020203" pitchFamily="34" charset="0"/>
                </a:rPr>
                <a:t>DropOut</a:t>
              </a:r>
            </a:p>
          </p:txBody>
        </p:sp>
        <p:sp>
          <p:nvSpPr>
            <p:cNvPr id="27" name="Rectangle 26">
              <a:extLst>
                <a:ext uri="{FF2B5EF4-FFF2-40B4-BE49-F238E27FC236}">
                  <a16:creationId xmlns:a16="http://schemas.microsoft.com/office/drawing/2014/main" id="{77361D3D-EA4A-4302-9E3D-1AAF650773AA}"/>
                </a:ext>
              </a:extLst>
            </p:cNvPr>
            <p:cNvSpPr/>
            <p:nvPr/>
          </p:nvSpPr>
          <p:spPr>
            <a:xfrm>
              <a:off x="5217557" y="3921780"/>
              <a:ext cx="1754036" cy="118325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SeparableConv2D</a:t>
              </a:r>
            </a:p>
            <a:p>
              <a:pPr algn="ctr"/>
              <a:r>
                <a:rPr lang="en-US" sz="1500" dirty="0">
                  <a:latin typeface="Gill Sans MT" panose="020B0502020104020203" pitchFamily="34" charset="0"/>
                </a:rPr>
                <a:t>BatchNormalization</a:t>
              </a:r>
            </a:p>
            <a:p>
              <a:pPr algn="ctr"/>
              <a:r>
                <a:rPr lang="en-US" sz="1500" dirty="0">
                  <a:latin typeface="Gill Sans MT" panose="020B0502020104020203" pitchFamily="34" charset="0"/>
                </a:rPr>
                <a:t>Max-Pooling</a:t>
              </a:r>
            </a:p>
            <a:p>
              <a:pPr algn="ctr"/>
              <a:r>
                <a:rPr lang="en-US" sz="1500" dirty="0">
                  <a:latin typeface="Gill Sans MT" panose="020B0502020104020203" pitchFamily="34" charset="0"/>
                </a:rPr>
                <a:t>DropOut</a:t>
              </a:r>
            </a:p>
          </p:txBody>
        </p:sp>
        <p:sp>
          <p:nvSpPr>
            <p:cNvPr id="28" name="Rectangle 27">
              <a:extLst>
                <a:ext uri="{FF2B5EF4-FFF2-40B4-BE49-F238E27FC236}">
                  <a16:creationId xmlns:a16="http://schemas.microsoft.com/office/drawing/2014/main" id="{284C9CE7-1068-4DFA-A997-CD22D925A357}"/>
                </a:ext>
              </a:extLst>
            </p:cNvPr>
            <p:cNvSpPr/>
            <p:nvPr/>
          </p:nvSpPr>
          <p:spPr>
            <a:xfrm>
              <a:off x="2802154" y="3816120"/>
              <a:ext cx="1754036" cy="1401786"/>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500" dirty="0">
                  <a:latin typeface="Gill Sans MT" panose="020B0502020104020203" pitchFamily="34" charset="0"/>
                </a:rPr>
                <a:t>Flatten</a:t>
              </a:r>
              <a:br>
                <a:rPr lang="en-US" sz="1500" dirty="0">
                  <a:latin typeface="Gill Sans MT" panose="020B0502020104020203" pitchFamily="34" charset="0"/>
                </a:rPr>
              </a:br>
              <a:r>
                <a:rPr lang="en-US" sz="1500" dirty="0">
                  <a:latin typeface="Gill Sans MT" panose="020B0502020104020203" pitchFamily="34" charset="0"/>
                </a:rPr>
                <a:t>Dense Layer</a:t>
              </a:r>
              <a:br>
                <a:rPr lang="en-US" sz="1500" dirty="0">
                  <a:latin typeface="Gill Sans MT" panose="020B0502020104020203" pitchFamily="34" charset="0"/>
                </a:rPr>
              </a:br>
              <a:r>
                <a:rPr lang="en-US" sz="1500" dirty="0">
                  <a:latin typeface="Gill Sans MT" panose="020B0502020104020203" pitchFamily="34" charset="0"/>
                </a:rPr>
                <a:t>DropOut</a:t>
              </a:r>
              <a:br>
                <a:rPr lang="en-US" sz="1500" dirty="0">
                  <a:latin typeface="Gill Sans MT" panose="020B0502020104020203" pitchFamily="34" charset="0"/>
                </a:rPr>
              </a:br>
              <a:r>
                <a:rPr lang="en-US" sz="1500" dirty="0">
                  <a:latin typeface="Gill Sans MT" panose="020B0502020104020203" pitchFamily="34" charset="0"/>
                </a:rPr>
                <a:t>Dense Layer</a:t>
              </a:r>
              <a:br>
                <a:rPr lang="en-US" sz="1500" dirty="0">
                  <a:latin typeface="Gill Sans MT" panose="020B0502020104020203" pitchFamily="34" charset="0"/>
                </a:rPr>
              </a:br>
              <a:r>
                <a:rPr lang="en-US" sz="1500" dirty="0">
                  <a:latin typeface="Gill Sans MT" panose="020B0502020104020203" pitchFamily="34" charset="0"/>
                </a:rPr>
                <a:t>DropOut</a:t>
              </a:r>
              <a:br>
                <a:rPr lang="en-US" sz="1500" dirty="0">
                  <a:latin typeface="Gill Sans MT" panose="020B0502020104020203" pitchFamily="34" charset="0"/>
                </a:rPr>
              </a:br>
              <a:r>
                <a:rPr lang="en-US" sz="1500" dirty="0">
                  <a:latin typeface="Gill Sans MT" panose="020B0502020104020203" pitchFamily="34" charset="0"/>
                </a:rPr>
                <a:t>Output Layer</a:t>
              </a:r>
            </a:p>
          </p:txBody>
        </p:sp>
        <p:sp>
          <p:nvSpPr>
            <p:cNvPr id="29" name="Rectangle: Rounded Corners 28">
              <a:extLst>
                <a:ext uri="{FF2B5EF4-FFF2-40B4-BE49-F238E27FC236}">
                  <a16:creationId xmlns:a16="http://schemas.microsoft.com/office/drawing/2014/main" id="{A8BCBA96-A02C-4062-A930-03807A5C1598}"/>
                </a:ext>
              </a:extLst>
            </p:cNvPr>
            <p:cNvSpPr/>
            <p:nvPr/>
          </p:nvSpPr>
          <p:spPr>
            <a:xfrm>
              <a:off x="3252153" y="1640093"/>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Block-1</a:t>
              </a:r>
            </a:p>
          </p:txBody>
        </p:sp>
        <p:sp>
          <p:nvSpPr>
            <p:cNvPr id="30" name="Rectangle: Rounded Corners 29">
              <a:extLst>
                <a:ext uri="{FF2B5EF4-FFF2-40B4-BE49-F238E27FC236}">
                  <a16:creationId xmlns:a16="http://schemas.microsoft.com/office/drawing/2014/main" id="{0A1C3009-D484-411C-92D8-BE2CAF5182AD}"/>
                </a:ext>
              </a:extLst>
            </p:cNvPr>
            <p:cNvSpPr/>
            <p:nvPr/>
          </p:nvSpPr>
          <p:spPr>
            <a:xfrm>
              <a:off x="5625853" y="1640093"/>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Block-2</a:t>
              </a:r>
            </a:p>
          </p:txBody>
        </p:sp>
        <p:sp>
          <p:nvSpPr>
            <p:cNvPr id="31" name="Rectangle: Rounded Corners 30">
              <a:extLst>
                <a:ext uri="{FF2B5EF4-FFF2-40B4-BE49-F238E27FC236}">
                  <a16:creationId xmlns:a16="http://schemas.microsoft.com/office/drawing/2014/main" id="{629E6EF3-E092-4655-8A76-3093713225EC}"/>
                </a:ext>
              </a:extLst>
            </p:cNvPr>
            <p:cNvSpPr/>
            <p:nvPr/>
          </p:nvSpPr>
          <p:spPr>
            <a:xfrm>
              <a:off x="8021121" y="1648720"/>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Block-3</a:t>
              </a:r>
            </a:p>
          </p:txBody>
        </p:sp>
        <p:sp>
          <p:nvSpPr>
            <p:cNvPr id="32" name="Rectangle: Rounded Corners 31">
              <a:extLst>
                <a:ext uri="{FF2B5EF4-FFF2-40B4-BE49-F238E27FC236}">
                  <a16:creationId xmlns:a16="http://schemas.microsoft.com/office/drawing/2014/main" id="{F5520D5A-9FC8-42DD-89BE-19A3881611B3}"/>
                </a:ext>
              </a:extLst>
            </p:cNvPr>
            <p:cNvSpPr/>
            <p:nvPr/>
          </p:nvSpPr>
          <p:spPr>
            <a:xfrm>
              <a:off x="8021121" y="3634954"/>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Block-4</a:t>
              </a:r>
            </a:p>
          </p:txBody>
        </p:sp>
        <p:sp>
          <p:nvSpPr>
            <p:cNvPr id="33" name="Rectangle: Rounded Corners 32">
              <a:extLst>
                <a:ext uri="{FF2B5EF4-FFF2-40B4-BE49-F238E27FC236}">
                  <a16:creationId xmlns:a16="http://schemas.microsoft.com/office/drawing/2014/main" id="{BD4D1F53-56C3-4A20-A777-5FAF0CEE7F17}"/>
                </a:ext>
              </a:extLst>
            </p:cNvPr>
            <p:cNvSpPr/>
            <p:nvPr/>
          </p:nvSpPr>
          <p:spPr>
            <a:xfrm>
              <a:off x="5591367" y="3623449"/>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Block-5</a:t>
              </a:r>
            </a:p>
          </p:txBody>
        </p:sp>
        <p:sp>
          <p:nvSpPr>
            <p:cNvPr id="34" name="Rectangle: Rounded Corners 33">
              <a:extLst>
                <a:ext uri="{FF2B5EF4-FFF2-40B4-BE49-F238E27FC236}">
                  <a16:creationId xmlns:a16="http://schemas.microsoft.com/office/drawing/2014/main" id="{4C0F2BD0-BA41-4097-A8FD-81DC5C14E9F0}"/>
                </a:ext>
              </a:extLst>
            </p:cNvPr>
            <p:cNvSpPr/>
            <p:nvPr/>
          </p:nvSpPr>
          <p:spPr>
            <a:xfrm>
              <a:off x="3187466" y="3521384"/>
              <a:ext cx="983411" cy="303362"/>
            </a:xfrm>
            <a:prstGeom prst="round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Gill Sans MT" panose="020B0502020104020203" pitchFamily="34" charset="0"/>
                </a:rPr>
                <a:t>Block-6</a:t>
              </a:r>
            </a:p>
          </p:txBody>
        </p:sp>
        <p:cxnSp>
          <p:nvCxnSpPr>
            <p:cNvPr id="35" name="Straight Arrow Connector 34">
              <a:extLst>
                <a:ext uri="{FF2B5EF4-FFF2-40B4-BE49-F238E27FC236}">
                  <a16:creationId xmlns:a16="http://schemas.microsoft.com/office/drawing/2014/main" id="{4E0CB0AF-772F-40BB-B1A4-67CE721AFC46}"/>
                </a:ext>
              </a:extLst>
            </p:cNvPr>
            <p:cNvCxnSpPr>
              <a:stCxn id="23" idx="3"/>
              <a:endCxn id="24" idx="1"/>
            </p:cNvCxnSpPr>
            <p:nvPr/>
          </p:nvCxnSpPr>
          <p:spPr>
            <a:xfrm>
              <a:off x="4550428" y="2471825"/>
              <a:ext cx="704491" cy="0"/>
            </a:xfrm>
            <a:prstGeom prst="straightConnector1">
              <a:avLst/>
            </a:prstGeom>
            <a:ln cap="sq">
              <a:solidFill>
                <a:schemeClr val="tx1"/>
              </a:solidFill>
              <a:prstDash val="sys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7BE2EC-5055-4EB3-98B9-6673B00F73D5}"/>
                </a:ext>
              </a:extLst>
            </p:cNvPr>
            <p:cNvCxnSpPr>
              <a:cxnSpLocks/>
              <a:stCxn id="24" idx="3"/>
              <a:endCxn id="25" idx="1"/>
            </p:cNvCxnSpPr>
            <p:nvPr/>
          </p:nvCxnSpPr>
          <p:spPr>
            <a:xfrm>
              <a:off x="6980199" y="2471825"/>
              <a:ext cx="655610" cy="0"/>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9DF9BE-F798-4B6B-9E7E-9B1C93AF68F2}"/>
                </a:ext>
              </a:extLst>
            </p:cNvPr>
            <p:cNvCxnSpPr>
              <a:cxnSpLocks/>
              <a:stCxn id="25" idx="2"/>
              <a:endCxn id="32" idx="0"/>
            </p:cNvCxnSpPr>
            <p:nvPr/>
          </p:nvCxnSpPr>
          <p:spPr>
            <a:xfrm>
              <a:off x="8512827" y="3000194"/>
              <a:ext cx="0" cy="634760"/>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185E2AE-79B5-4431-9D87-A9F71F930A96}"/>
                </a:ext>
              </a:extLst>
            </p:cNvPr>
            <p:cNvCxnSpPr>
              <a:cxnSpLocks/>
              <a:stCxn id="27" idx="1"/>
              <a:endCxn id="28" idx="3"/>
            </p:cNvCxnSpPr>
            <p:nvPr/>
          </p:nvCxnSpPr>
          <p:spPr>
            <a:xfrm flipH="1">
              <a:off x="4556190" y="4513408"/>
              <a:ext cx="661367" cy="3605"/>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8C1A74-49C3-4AB5-A33C-16A7CBE3149C}"/>
                </a:ext>
              </a:extLst>
            </p:cNvPr>
            <p:cNvCxnSpPr>
              <a:cxnSpLocks/>
              <a:stCxn id="26" idx="1"/>
              <a:endCxn id="27" idx="3"/>
            </p:cNvCxnSpPr>
            <p:nvPr/>
          </p:nvCxnSpPr>
          <p:spPr>
            <a:xfrm flipH="1" flipV="1">
              <a:off x="6971593" y="4513408"/>
              <a:ext cx="664216" cy="8629"/>
            </a:xfrm>
            <a:prstGeom prst="straightConnector1">
              <a:avLst/>
            </a:prstGeom>
            <a:ln cap="sq">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41" name="Google Shape;163;p23">
            <a:extLst>
              <a:ext uri="{FF2B5EF4-FFF2-40B4-BE49-F238E27FC236}">
                <a16:creationId xmlns:a16="http://schemas.microsoft.com/office/drawing/2014/main" id="{E5CFDDA7-65A2-4342-A46F-A2E91F984DAD}"/>
              </a:ext>
            </a:extLst>
          </p:cNvPr>
          <p:cNvSpPr txBox="1">
            <a:spLocks/>
          </p:cNvSpPr>
          <p:nvPr/>
        </p:nvSpPr>
        <p:spPr>
          <a:xfrm>
            <a:off x="1249680" y="439003"/>
            <a:ext cx="10058400" cy="145075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1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buSzPts val="4800"/>
            </a:pPr>
            <a:r>
              <a:rPr lang="en-US" b="1" dirty="0">
                <a:solidFill>
                  <a:srgbClr val="0D5672"/>
                </a:solidFill>
              </a:rPr>
              <a:t>CNN ARCHITECTURE: DEBRIEF</a:t>
            </a:r>
            <a:endParaRPr lang="en-US" dirty="0"/>
          </a:p>
        </p:txBody>
      </p:sp>
    </p:spTree>
    <p:extLst>
      <p:ext uri="{BB962C8B-B14F-4D97-AF65-F5344CB8AC3E}">
        <p14:creationId xmlns:p14="http://schemas.microsoft.com/office/powerpoint/2010/main" val="3052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p:nvPr/>
        </p:nvSpPr>
        <p:spPr>
          <a:xfrm>
            <a:off x="342016" y="2128041"/>
            <a:ext cx="2447473"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24"/>
          <p:cNvSpPr txBox="1"/>
          <p:nvPr/>
        </p:nvSpPr>
        <p:spPr>
          <a:xfrm>
            <a:off x="342016" y="1676400"/>
            <a:ext cx="2447473" cy="337867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dirty="0">
                <a:solidFill>
                  <a:schemeClr val="lt1"/>
                </a:solidFill>
                <a:latin typeface="Calibri"/>
                <a:ea typeface="Calibri"/>
                <a:cs typeface="Calibri"/>
                <a:sym typeface="Calibri"/>
              </a:rPr>
              <a:t>Action</a:t>
            </a:r>
            <a:endParaRPr b="1" dirty="0"/>
          </a:p>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Apply filters to extract features</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Filters are composed of small kernels, learned</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One bias per filter</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Calibri"/>
                <a:ea typeface="Calibri"/>
                <a:cs typeface="Calibri"/>
                <a:sym typeface="Calibri"/>
              </a:rPr>
              <a:t>Apply activation function on every value of feature map</a:t>
            </a:r>
            <a:endParaRPr dirty="0"/>
          </a:p>
        </p:txBody>
      </p:sp>
      <p:sp>
        <p:nvSpPr>
          <p:cNvPr id="175" name="Google Shape;175;p24"/>
          <p:cNvSpPr/>
          <p:nvPr/>
        </p:nvSpPr>
        <p:spPr>
          <a:xfrm>
            <a:off x="3122763" y="2128041"/>
            <a:ext cx="2573902"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4"/>
          <p:cNvSpPr txBox="1"/>
          <p:nvPr/>
        </p:nvSpPr>
        <p:spPr>
          <a:xfrm>
            <a:off x="3131390" y="1662023"/>
            <a:ext cx="2573902" cy="286232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Parameters</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Number of kernels</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Size of  kernels</a:t>
            </a: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Activation function</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Stride</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Padding</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Regularization type and value</a:t>
            </a:r>
            <a:endParaRPr dirty="0"/>
          </a:p>
        </p:txBody>
      </p:sp>
      <p:sp>
        <p:nvSpPr>
          <p:cNvPr id="177" name="Google Shape;177;p24"/>
          <p:cNvSpPr/>
          <p:nvPr/>
        </p:nvSpPr>
        <p:spPr>
          <a:xfrm>
            <a:off x="6486709" y="2128041"/>
            <a:ext cx="2573904"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24"/>
          <p:cNvSpPr/>
          <p:nvPr/>
        </p:nvSpPr>
        <p:spPr>
          <a:xfrm>
            <a:off x="9485826" y="2128041"/>
            <a:ext cx="2573904" cy="2927038"/>
          </a:xfrm>
          <a:prstGeom prst="rect">
            <a:avLst/>
          </a:prstGeom>
          <a:solidFill>
            <a:schemeClr val="accent2"/>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24"/>
          <p:cNvSpPr txBox="1"/>
          <p:nvPr/>
        </p:nvSpPr>
        <p:spPr>
          <a:xfrm>
            <a:off x="6486709" y="1676400"/>
            <a:ext cx="2573904" cy="230832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Action</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Reduce dimensionality</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Extra maximum of average of a region</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Sliding window approach</a:t>
            </a:r>
            <a:endParaRPr dirty="0"/>
          </a:p>
        </p:txBody>
      </p:sp>
      <p:sp>
        <p:nvSpPr>
          <p:cNvPr id="180" name="Google Shape;180;p24"/>
          <p:cNvSpPr txBox="1"/>
          <p:nvPr/>
        </p:nvSpPr>
        <p:spPr>
          <a:xfrm>
            <a:off x="9485826" y="1676400"/>
            <a:ext cx="2573904" cy="120032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Parameters</a:t>
            </a:r>
            <a:endParaRPr b="1" dirty="0"/>
          </a:p>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Stride</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Calibri"/>
                <a:ea typeface="Calibri"/>
                <a:cs typeface="Calibri"/>
                <a:sym typeface="Calibri"/>
              </a:rPr>
              <a:t>Size of window</a:t>
            </a:r>
            <a:endParaRPr dirty="0"/>
          </a:p>
        </p:txBody>
      </p:sp>
      <p:sp>
        <p:nvSpPr>
          <p:cNvPr id="181" name="Google Shape;181;p24"/>
          <p:cNvSpPr/>
          <p:nvPr/>
        </p:nvSpPr>
        <p:spPr>
          <a:xfrm>
            <a:off x="1565752" y="679105"/>
            <a:ext cx="3271520" cy="700095"/>
          </a:xfrm>
          <a:prstGeom prst="flowChartProcess">
            <a:avLst/>
          </a:prstGeom>
          <a:solidFill>
            <a:schemeClr val="accent4">
              <a:lumMod val="40000"/>
              <a:lumOff val="60000"/>
            </a:schemeClr>
          </a:solidFill>
          <a:ln w="15875"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24"/>
          <p:cNvSpPr/>
          <p:nvPr/>
        </p:nvSpPr>
        <p:spPr>
          <a:xfrm>
            <a:off x="7684138" y="679105"/>
            <a:ext cx="3271520" cy="700095"/>
          </a:xfrm>
          <a:prstGeom prst="flowChartProcess">
            <a:avLst/>
          </a:prstGeom>
          <a:solidFill>
            <a:schemeClr val="accent4">
              <a:lumMod val="40000"/>
              <a:lumOff val="60000"/>
            </a:schemeClr>
          </a:solidFill>
          <a:ln w="15875" cap="flat" cmpd="sng">
            <a:solidFill>
              <a:srgbClr val="1B5F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4"/>
          <p:cNvSpPr txBox="1"/>
          <p:nvPr/>
        </p:nvSpPr>
        <p:spPr>
          <a:xfrm>
            <a:off x="1600256" y="824086"/>
            <a:ext cx="3161523" cy="369332"/>
          </a:xfrm>
          <a:prstGeom prst="rect">
            <a:avLst/>
          </a:prstGeom>
          <a:solidFill>
            <a:schemeClr val="accent4">
              <a:lumMod val="40000"/>
              <a:lumOff val="6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Calibri"/>
                <a:ea typeface="Calibri"/>
                <a:cs typeface="Calibri"/>
                <a:sym typeface="Calibri"/>
              </a:rPr>
              <a:t>CONVOLUTION LAYERS</a:t>
            </a:r>
            <a:endParaRPr sz="1800" dirty="0">
              <a:solidFill>
                <a:schemeClr val="tx1"/>
              </a:solidFill>
            </a:endParaRPr>
          </a:p>
        </p:txBody>
      </p:sp>
      <p:sp>
        <p:nvSpPr>
          <p:cNvPr id="184" name="Google Shape;184;p24"/>
          <p:cNvSpPr txBox="1"/>
          <p:nvPr/>
        </p:nvSpPr>
        <p:spPr>
          <a:xfrm>
            <a:off x="7811137" y="824086"/>
            <a:ext cx="3017521" cy="369332"/>
          </a:xfrm>
          <a:prstGeom prst="rect">
            <a:avLst/>
          </a:prstGeom>
          <a:solidFill>
            <a:schemeClr val="accent4">
              <a:lumMod val="40000"/>
              <a:lumOff val="6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Calibri"/>
                <a:ea typeface="Calibri"/>
                <a:cs typeface="Calibri"/>
                <a:sym typeface="Calibri"/>
              </a:rPr>
              <a:t>POOLING LAYERS</a:t>
            </a:r>
            <a:endParaRPr sz="1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TRANSFER LEARNING </a:t>
            </a:r>
            <a:endParaRPr dirty="0"/>
          </a:p>
        </p:txBody>
      </p:sp>
      <p:sp>
        <p:nvSpPr>
          <p:cNvPr id="200" name="Google Shape;200;p27"/>
          <p:cNvSpPr txBox="1">
            <a:spLocks noGrp="1"/>
          </p:cNvSpPr>
          <p:nvPr>
            <p:ph type="body" idx="1"/>
          </p:nvPr>
        </p:nvSpPr>
        <p:spPr>
          <a:xfrm>
            <a:off x="1097280" y="1845734"/>
            <a:ext cx="10058400" cy="4433146"/>
          </a:xfrm>
          <a:prstGeom prst="rect">
            <a:avLst/>
          </a:prstGeom>
          <a:noFill/>
          <a:ln>
            <a:noFill/>
          </a:ln>
        </p:spPr>
        <p:txBody>
          <a:bodyPr spcFirstLastPara="1" wrap="square" lIns="0" tIns="45700" rIns="0" bIns="45700" anchor="t" anchorCtr="0">
            <a:noAutofit/>
          </a:bodyPr>
          <a:lstStyle/>
          <a:p>
            <a:pPr marL="91440" lvl="0" indent="-127000" algn="just">
              <a:lnSpc>
                <a:spcPct val="80000"/>
              </a:lnSpc>
              <a:spcBef>
                <a:spcPts val="0"/>
              </a:spcBef>
              <a:buSzPts val="2000"/>
              <a:buFont typeface="Noto Sans Symbols"/>
              <a:buChar char="▪"/>
            </a:pPr>
            <a:r>
              <a:rPr lang="en-US" sz="1800" i="1" u="sng" dirty="0"/>
              <a:t>Intuition:</a:t>
            </a:r>
            <a:r>
              <a:rPr lang="en-US" sz="1800" i="1" dirty="0"/>
              <a:t> </a:t>
            </a:r>
            <a:r>
              <a:rPr lang="en-US" sz="1800" dirty="0"/>
              <a:t>What has been learned in one setting is exploited to improve generalization in another setting </a:t>
            </a:r>
          </a:p>
          <a:p>
            <a:pPr marL="0" lvl="0" indent="0" algn="just">
              <a:lnSpc>
                <a:spcPct val="80000"/>
              </a:lnSpc>
              <a:spcBef>
                <a:spcPts val="0"/>
              </a:spcBef>
              <a:buSzPts val="2000"/>
              <a:buNone/>
            </a:pPr>
            <a:endParaRPr lang="en-US" sz="1800" dirty="0"/>
          </a:p>
          <a:p>
            <a:pPr marL="91440" lvl="0" indent="-127000" algn="just" rtl="0">
              <a:lnSpc>
                <a:spcPct val="80000"/>
              </a:lnSpc>
              <a:spcBef>
                <a:spcPts val="0"/>
              </a:spcBef>
              <a:spcAft>
                <a:spcPts val="0"/>
              </a:spcAft>
              <a:buSzPts val="2000"/>
              <a:buFont typeface="Noto Sans Symbols"/>
              <a:buChar char="▪"/>
            </a:pPr>
            <a:r>
              <a:rPr lang="en-US" sz="2400" b="1" dirty="0"/>
              <a:t>Why Transfer Learning?</a:t>
            </a:r>
            <a:endParaRPr sz="1800" dirty="0"/>
          </a:p>
          <a:p>
            <a:pPr marL="566928" lvl="2" indent="-182880" algn="just" rtl="0">
              <a:lnSpc>
                <a:spcPct val="80000"/>
              </a:lnSpc>
              <a:spcBef>
                <a:spcPts val="400"/>
              </a:spcBef>
              <a:spcAft>
                <a:spcPts val="0"/>
              </a:spcAft>
              <a:buSzPts val="1900"/>
              <a:buFont typeface="Noto Sans Symbols"/>
              <a:buChar char="▪"/>
            </a:pPr>
            <a:r>
              <a:rPr lang="en-US" sz="1800" dirty="0"/>
              <a:t>CNNs are data-hungry: require significant amounts of data and Resources to train</a:t>
            </a:r>
            <a:endParaRPr sz="1200" dirty="0"/>
          </a:p>
          <a:p>
            <a:pPr marL="566928" lvl="2" indent="-182880" algn="just" rtl="0">
              <a:lnSpc>
                <a:spcPct val="80000"/>
              </a:lnSpc>
              <a:spcBef>
                <a:spcPts val="600"/>
              </a:spcBef>
              <a:spcAft>
                <a:spcPts val="0"/>
              </a:spcAft>
              <a:buSzPts val="1900"/>
              <a:buFont typeface="Noto Sans Symbols"/>
              <a:buChar char="▪"/>
            </a:pPr>
            <a:r>
              <a:rPr lang="en-US" sz="1800" dirty="0"/>
              <a:t>ImageNet ILSVRC Model was trained on 1.2 million images over the period of 2–3 weeks across multiple GPUs</a:t>
            </a:r>
            <a:endParaRPr sz="1200" dirty="0"/>
          </a:p>
          <a:p>
            <a:pPr marL="566928" lvl="2" indent="-182880" algn="just" rtl="0">
              <a:lnSpc>
                <a:spcPct val="80000"/>
              </a:lnSpc>
              <a:spcBef>
                <a:spcPts val="600"/>
              </a:spcBef>
              <a:spcAft>
                <a:spcPts val="0"/>
              </a:spcAft>
              <a:buSzPts val="1900"/>
              <a:buFont typeface="Noto Sans Symbols"/>
              <a:buChar char="▪"/>
            </a:pPr>
            <a:r>
              <a:rPr lang="en-US" sz="1800" dirty="0"/>
              <a:t>We can make use of the features learned in those pre trained model</a:t>
            </a:r>
            <a:endParaRPr sz="1200" dirty="0"/>
          </a:p>
          <a:p>
            <a:pPr marL="91440" lvl="0" indent="-158750" algn="just" rtl="0">
              <a:lnSpc>
                <a:spcPct val="80000"/>
              </a:lnSpc>
              <a:spcBef>
                <a:spcPts val="1600"/>
              </a:spcBef>
              <a:spcAft>
                <a:spcPts val="0"/>
              </a:spcAft>
              <a:buSzPts val="2500"/>
              <a:buFont typeface="Noto Sans Symbols"/>
              <a:buChar char="▪"/>
            </a:pPr>
            <a:r>
              <a:rPr lang="en-US" sz="2400" b="1" dirty="0"/>
              <a:t> Advantages of transfer learning</a:t>
            </a:r>
            <a:endParaRPr sz="1800" dirty="0"/>
          </a:p>
          <a:p>
            <a:pPr marL="669798" lvl="2" indent="-285750" algn="just">
              <a:lnSpc>
                <a:spcPct val="80000"/>
              </a:lnSpc>
              <a:buSzPts val="1900"/>
              <a:buFont typeface="Wingdings" panose="05000000000000000000" pitchFamily="2" charset="2"/>
              <a:buChar char="§"/>
            </a:pPr>
            <a:r>
              <a:rPr lang="en-US" sz="1800" dirty="0"/>
              <a:t>Reduces the training time and data needed to achieve a custom task</a:t>
            </a:r>
          </a:p>
          <a:p>
            <a:pPr marL="669798" lvl="2" indent="-285750" algn="just">
              <a:lnSpc>
                <a:spcPct val="80000"/>
              </a:lnSpc>
              <a:buSzPts val="1900"/>
              <a:buFont typeface="Wingdings" panose="05000000000000000000" pitchFamily="2" charset="2"/>
              <a:buChar char="§"/>
            </a:pPr>
            <a:r>
              <a:rPr lang="en-US" sz="1800" dirty="0"/>
              <a:t>Very popular in Computer Vision; often produces robust models with improvement in Metrics</a:t>
            </a:r>
            <a:endParaRPr sz="1200" dirty="0"/>
          </a:p>
          <a:p>
            <a:pPr marL="91440" lvl="0" indent="-158750" algn="just" rtl="0">
              <a:lnSpc>
                <a:spcPct val="80000"/>
              </a:lnSpc>
              <a:spcBef>
                <a:spcPts val="1600"/>
              </a:spcBef>
              <a:spcAft>
                <a:spcPts val="0"/>
              </a:spcAft>
              <a:buSzPts val="2500"/>
              <a:buFont typeface="Noto Sans Symbols"/>
              <a:buChar char="▪"/>
            </a:pPr>
            <a:r>
              <a:rPr lang="en-US" sz="2400" b="1" dirty="0"/>
              <a:t> How to use it?</a:t>
            </a:r>
          </a:p>
          <a:p>
            <a:pPr marL="389890" lvl="1" indent="0" algn="just">
              <a:lnSpc>
                <a:spcPct val="80000"/>
              </a:lnSpc>
              <a:spcBef>
                <a:spcPts val="1600"/>
              </a:spcBef>
              <a:buSzPts val="2500"/>
              <a:buNone/>
            </a:pPr>
            <a:r>
              <a:rPr lang="en-US" sz="1600" dirty="0"/>
              <a:t>It takes a CNN that has been pre-trained (typically ImageNet), removes the last fully-connected layer and replaces it with our custom fully-connected layer, treating the original CNN as a feature extractor for the new dataset. Once replaced, the last fully-connected layer we train the classifier for the new dataset</a:t>
            </a:r>
            <a:endParaRPr sz="1000" dirty="0"/>
          </a:p>
        </p:txBody>
      </p:sp>
      <p:pic>
        <p:nvPicPr>
          <p:cNvPr id="1026" name="Picture 2">
            <a:extLst>
              <a:ext uri="{FF2B5EF4-FFF2-40B4-BE49-F238E27FC236}">
                <a16:creationId xmlns:a16="http://schemas.microsoft.com/office/drawing/2014/main" id="{608E9397-6481-466C-81C0-459231D1CA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96" t="9692" r="13370" b="9259"/>
          <a:stretch/>
        </p:blipFill>
        <p:spPr bwMode="auto">
          <a:xfrm>
            <a:off x="9161252" y="177882"/>
            <a:ext cx="2510288" cy="14499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idx="4294967295"/>
          </p:nvPr>
        </p:nvSpPr>
        <p:spPr>
          <a:xfrm>
            <a:off x="1066800" y="2173288"/>
            <a:ext cx="10058400" cy="1449387"/>
          </a:xfrm>
          <a:prstGeom prst="rect">
            <a:avLst/>
          </a:prstGeom>
          <a:noFill/>
          <a:ln>
            <a:noFill/>
          </a:ln>
        </p:spPr>
        <p:txBody>
          <a:bodyPr spcFirstLastPara="1" wrap="square" lIns="91425" tIns="45700" rIns="91425" bIns="45700" anchor="b" anchorCtr="0">
            <a:noAutofit/>
          </a:bodyPr>
          <a:lstStyle/>
          <a:p>
            <a:pPr algn="ctr">
              <a:buClr>
                <a:srgbClr val="0D5672"/>
              </a:buClr>
              <a:buSzPts val="4800"/>
            </a:pPr>
            <a:r>
              <a:rPr lang="en-US" sz="5600" b="1" dirty="0">
                <a:solidFill>
                  <a:srgbClr val="0D5672"/>
                </a:solidFill>
              </a:rPr>
              <a:t>MODEL RESULTS</a:t>
            </a:r>
            <a:endParaRPr sz="5600" b="1" dirty="0">
              <a:solidFill>
                <a:srgbClr val="0D5672"/>
              </a:solidFill>
            </a:endParaRPr>
          </a:p>
        </p:txBody>
      </p:sp>
    </p:spTree>
    <p:extLst>
      <p:ext uri="{BB962C8B-B14F-4D97-AF65-F5344CB8AC3E}">
        <p14:creationId xmlns:p14="http://schemas.microsoft.com/office/powerpoint/2010/main" val="401781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2155196" y="757145"/>
            <a:ext cx="2785368" cy="450734"/>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2600" b="1" dirty="0">
                <a:solidFill>
                  <a:srgbClr val="0D5672"/>
                </a:solidFill>
              </a:rPr>
              <a:t>VGG16 MODEL</a:t>
            </a:r>
            <a:endParaRPr sz="2600" dirty="0"/>
          </a:p>
        </p:txBody>
      </p:sp>
      <p:pic>
        <p:nvPicPr>
          <p:cNvPr id="206" name="Google Shape;206;p28"/>
          <p:cNvPicPr preferRelativeResize="0"/>
          <p:nvPr/>
        </p:nvPicPr>
        <p:blipFill>
          <a:blip r:embed="rId3">
            <a:alphaModFix/>
          </a:blip>
          <a:stretch>
            <a:fillRect/>
          </a:stretch>
        </p:blipFill>
        <p:spPr>
          <a:xfrm>
            <a:off x="408195" y="1223575"/>
            <a:ext cx="3100815" cy="2080985"/>
          </a:xfrm>
          <a:prstGeom prst="rect">
            <a:avLst/>
          </a:prstGeom>
          <a:noFill/>
          <a:ln>
            <a:noFill/>
          </a:ln>
        </p:spPr>
      </p:pic>
      <p:pic>
        <p:nvPicPr>
          <p:cNvPr id="207" name="Google Shape;207;p28"/>
          <p:cNvPicPr preferRelativeResize="0"/>
          <p:nvPr/>
        </p:nvPicPr>
        <p:blipFill>
          <a:blip r:embed="rId4">
            <a:alphaModFix/>
          </a:blip>
          <a:stretch>
            <a:fillRect/>
          </a:stretch>
        </p:blipFill>
        <p:spPr>
          <a:xfrm>
            <a:off x="408194" y="3553441"/>
            <a:ext cx="2778731" cy="2508853"/>
          </a:xfrm>
          <a:prstGeom prst="rect">
            <a:avLst/>
          </a:prstGeom>
          <a:noFill/>
          <a:ln>
            <a:noFill/>
          </a:ln>
        </p:spPr>
      </p:pic>
      <p:pic>
        <p:nvPicPr>
          <p:cNvPr id="208" name="Google Shape;208;p28"/>
          <p:cNvPicPr preferRelativeResize="0"/>
          <p:nvPr/>
        </p:nvPicPr>
        <p:blipFill rotWithShape="1">
          <a:blip r:embed="rId5">
            <a:alphaModFix/>
          </a:blip>
          <a:srcRect l="49330"/>
          <a:stretch/>
        </p:blipFill>
        <p:spPr>
          <a:xfrm>
            <a:off x="3595818" y="1269311"/>
            <a:ext cx="2152125" cy="1408500"/>
          </a:xfrm>
          <a:prstGeom prst="rect">
            <a:avLst/>
          </a:prstGeom>
          <a:noFill/>
          <a:ln>
            <a:noFill/>
          </a:ln>
        </p:spPr>
      </p:pic>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90.71%</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87.55%</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99.23%</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93.02%</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pic>
        <p:nvPicPr>
          <p:cNvPr id="7" name="Google Shape;208;p28">
            <a:extLst>
              <a:ext uri="{FF2B5EF4-FFF2-40B4-BE49-F238E27FC236}">
                <a16:creationId xmlns:a16="http://schemas.microsoft.com/office/drawing/2014/main" id="{87635FD1-E977-495F-9252-5A9A3F6F2BD6}"/>
              </a:ext>
            </a:extLst>
          </p:cNvPr>
          <p:cNvPicPr preferRelativeResize="0"/>
          <p:nvPr/>
        </p:nvPicPr>
        <p:blipFill rotWithShape="1">
          <a:blip r:embed="rId5">
            <a:alphaModFix/>
          </a:blip>
          <a:srcRect r="50517"/>
          <a:stretch/>
        </p:blipFill>
        <p:spPr>
          <a:xfrm>
            <a:off x="3647390" y="2708629"/>
            <a:ext cx="2011680" cy="1440741"/>
          </a:xfrm>
          <a:prstGeom prst="rect">
            <a:avLst/>
          </a:prstGeom>
          <a:noFill/>
          <a:ln>
            <a:noFill/>
          </a:ln>
        </p:spPr>
      </p:pic>
      <p:pic>
        <p:nvPicPr>
          <p:cNvPr id="9" name="Google Shape;217;p29">
            <a:extLst>
              <a:ext uri="{FF2B5EF4-FFF2-40B4-BE49-F238E27FC236}">
                <a16:creationId xmlns:a16="http://schemas.microsoft.com/office/drawing/2014/main" id="{50159651-B825-45A0-BB09-B341F7B0A28B}"/>
              </a:ext>
            </a:extLst>
          </p:cNvPr>
          <p:cNvPicPr preferRelativeResize="0"/>
          <p:nvPr/>
        </p:nvPicPr>
        <p:blipFill>
          <a:blip r:embed="rId6">
            <a:alphaModFix/>
          </a:blip>
          <a:stretch>
            <a:fillRect/>
          </a:stretch>
        </p:blipFill>
        <p:spPr>
          <a:xfrm>
            <a:off x="6464352" y="1223574"/>
            <a:ext cx="2803075" cy="2080985"/>
          </a:xfrm>
          <a:prstGeom prst="rect">
            <a:avLst/>
          </a:prstGeom>
          <a:noFill/>
          <a:ln>
            <a:noFill/>
          </a:ln>
        </p:spPr>
      </p:pic>
      <p:pic>
        <p:nvPicPr>
          <p:cNvPr id="10" name="Google Shape;216;p29">
            <a:extLst>
              <a:ext uri="{FF2B5EF4-FFF2-40B4-BE49-F238E27FC236}">
                <a16:creationId xmlns:a16="http://schemas.microsoft.com/office/drawing/2014/main" id="{539DE2FD-BD8A-4C1D-ADAF-2BAA89319A5D}"/>
              </a:ext>
            </a:extLst>
          </p:cNvPr>
          <p:cNvPicPr preferRelativeResize="0"/>
          <p:nvPr/>
        </p:nvPicPr>
        <p:blipFill>
          <a:blip r:embed="rId7">
            <a:alphaModFix/>
          </a:blip>
          <a:stretch>
            <a:fillRect/>
          </a:stretch>
        </p:blipFill>
        <p:spPr>
          <a:xfrm>
            <a:off x="6414285" y="3429000"/>
            <a:ext cx="2903211" cy="2633294"/>
          </a:xfrm>
          <a:prstGeom prst="rect">
            <a:avLst/>
          </a:prstGeom>
          <a:noFill/>
          <a:ln>
            <a:noFill/>
          </a:ln>
        </p:spPr>
      </p:pic>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3472425" cy="492443"/>
          </a:xfrm>
          <a:prstGeom prst="rect">
            <a:avLst/>
          </a:prstGeom>
        </p:spPr>
        <p:txBody>
          <a:bodyPr wrap="none">
            <a:spAutoFit/>
          </a:bodyPr>
          <a:lstStyle/>
          <a:p>
            <a:r>
              <a:rPr lang="en-US" sz="2600" b="1" dirty="0">
                <a:solidFill>
                  <a:srgbClr val="0D5672"/>
                </a:solidFill>
                <a:latin typeface="Calibri" panose="020F0502020204030204" pitchFamily="34" charset="0"/>
                <a:cs typeface="Calibri" panose="020F0502020204030204" pitchFamily="34" charset="0"/>
              </a:rPr>
              <a:t>INCEPTION-V3</a:t>
            </a:r>
            <a:r>
              <a:rPr lang="en-US" sz="2600" b="1" dirty="0">
                <a:solidFill>
                  <a:srgbClr val="0D5672"/>
                </a:solidFill>
              </a:rPr>
              <a:t> MODEL</a:t>
            </a:r>
            <a:endParaRPr lang="en-US" sz="2600" dirty="0"/>
          </a:p>
        </p:txBody>
      </p:sp>
      <p:pic>
        <p:nvPicPr>
          <p:cNvPr id="15" name="Google Shape;215;p29">
            <a:extLst>
              <a:ext uri="{FF2B5EF4-FFF2-40B4-BE49-F238E27FC236}">
                <a16:creationId xmlns:a16="http://schemas.microsoft.com/office/drawing/2014/main" id="{4E9D39EB-2EE1-49E3-ACAA-162CDEFC7A0F}"/>
              </a:ext>
            </a:extLst>
          </p:cNvPr>
          <p:cNvPicPr preferRelativeResize="0"/>
          <p:nvPr/>
        </p:nvPicPr>
        <p:blipFill rotWithShape="1">
          <a:blip r:embed="rId8">
            <a:alphaModFix/>
          </a:blip>
          <a:srcRect r="49393"/>
          <a:stretch/>
        </p:blipFill>
        <p:spPr>
          <a:xfrm>
            <a:off x="9372828" y="2613641"/>
            <a:ext cx="2110444" cy="1587339"/>
          </a:xfrm>
          <a:prstGeom prst="rect">
            <a:avLst/>
          </a:prstGeom>
          <a:noFill/>
          <a:ln>
            <a:noFill/>
          </a:ln>
        </p:spPr>
      </p:pic>
      <p:pic>
        <p:nvPicPr>
          <p:cNvPr id="16" name="Google Shape;215;p29">
            <a:extLst>
              <a:ext uri="{FF2B5EF4-FFF2-40B4-BE49-F238E27FC236}">
                <a16:creationId xmlns:a16="http://schemas.microsoft.com/office/drawing/2014/main" id="{A40284AB-11AF-4A7C-ADEC-E8EEB3744E59}"/>
              </a:ext>
            </a:extLst>
          </p:cNvPr>
          <p:cNvPicPr preferRelativeResize="0"/>
          <p:nvPr/>
        </p:nvPicPr>
        <p:blipFill rotWithShape="1">
          <a:blip r:embed="rId8">
            <a:alphaModFix/>
          </a:blip>
          <a:srcRect l="49393"/>
          <a:stretch/>
        </p:blipFill>
        <p:spPr>
          <a:xfrm>
            <a:off x="9372828" y="1187025"/>
            <a:ext cx="2217188" cy="1485055"/>
          </a:xfrm>
          <a:prstGeom prst="rect">
            <a:avLst/>
          </a:prstGeom>
          <a:noFill/>
          <a:ln>
            <a:noFill/>
          </a:ln>
        </p:spPr>
      </p:pic>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90.06%</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87.27%</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98.46%</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92.53%</a:t>
            </a: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2852602" y="8123"/>
            <a:ext cx="6799218"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NORMAL VS PNEUMONIA RESULTS</a:t>
            </a:r>
            <a:endParaRPr lang="en-US" sz="3000" u="sng" dirty="0">
              <a:solidFill>
                <a:schemeClr val="accent2"/>
              </a:solidFill>
            </a:endParaRPr>
          </a:p>
        </p:txBody>
      </p:sp>
      <p:sp>
        <p:nvSpPr>
          <p:cNvPr id="2" name="TextBox 1">
            <a:extLst>
              <a:ext uri="{FF2B5EF4-FFF2-40B4-BE49-F238E27FC236}">
                <a16:creationId xmlns:a16="http://schemas.microsoft.com/office/drawing/2014/main" id="{EE83F035-09F5-493E-82F1-C88060611CB3}"/>
              </a:ext>
            </a:extLst>
          </p:cNvPr>
          <p:cNvSpPr txBox="1"/>
          <p:nvPr/>
        </p:nvSpPr>
        <p:spPr>
          <a:xfrm>
            <a:off x="3289538" y="5839245"/>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19" name="TextBox 18">
            <a:extLst>
              <a:ext uri="{FF2B5EF4-FFF2-40B4-BE49-F238E27FC236}">
                <a16:creationId xmlns:a16="http://schemas.microsoft.com/office/drawing/2014/main" id="{BE1AEC63-E263-4610-9E17-B02174E96521}"/>
              </a:ext>
            </a:extLst>
          </p:cNvPr>
          <p:cNvSpPr txBox="1"/>
          <p:nvPr/>
        </p:nvSpPr>
        <p:spPr>
          <a:xfrm>
            <a:off x="9229329" y="6055930"/>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0" name="TextBox 19">
            <a:extLst>
              <a:ext uri="{FF2B5EF4-FFF2-40B4-BE49-F238E27FC236}">
                <a16:creationId xmlns:a16="http://schemas.microsoft.com/office/drawing/2014/main" id="{0B62EF8E-20CA-49A4-BB18-79E9A1D61FEB}"/>
              </a:ext>
            </a:extLst>
          </p:cNvPr>
          <p:cNvSpPr txBox="1"/>
          <p:nvPr/>
        </p:nvSpPr>
        <p:spPr>
          <a:xfrm>
            <a:off x="9229329" y="5800684"/>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21" name="TextBox 20">
            <a:extLst>
              <a:ext uri="{FF2B5EF4-FFF2-40B4-BE49-F238E27FC236}">
                <a16:creationId xmlns:a16="http://schemas.microsoft.com/office/drawing/2014/main" id="{59E48336-8189-4339-BEAB-9147BC3E9DEB}"/>
              </a:ext>
            </a:extLst>
          </p:cNvPr>
          <p:cNvSpPr txBox="1"/>
          <p:nvPr/>
        </p:nvSpPr>
        <p:spPr>
          <a:xfrm>
            <a:off x="3289539"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Tree>
    <p:extLst>
      <p:ext uri="{BB962C8B-B14F-4D97-AF65-F5344CB8AC3E}">
        <p14:creationId xmlns:p14="http://schemas.microsoft.com/office/powerpoint/2010/main" val="70882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1265308" y="715722"/>
            <a:ext cx="4338580" cy="492444"/>
          </a:xfrm>
          <a:prstGeom prst="rect">
            <a:avLst/>
          </a:prstGeom>
          <a:noFill/>
          <a:ln>
            <a:noFill/>
          </a:ln>
        </p:spPr>
        <p:txBody>
          <a:bodyPr spcFirstLastPara="1" wrap="square" lIns="91425" tIns="45700" rIns="91425" bIns="45700" anchor="b" anchorCtr="0">
            <a:noAutofit/>
          </a:bodyPr>
          <a:lstStyle/>
          <a:p>
            <a:pPr lvl="0" algn="ctr">
              <a:buClr>
                <a:srgbClr val="0D5672"/>
              </a:buClr>
            </a:pPr>
            <a:br>
              <a:rPr lang="en-US" sz="2800" dirty="0"/>
            </a:br>
            <a:r>
              <a:rPr lang="en-US" sz="2600" b="1" dirty="0">
                <a:solidFill>
                  <a:srgbClr val="0D5672"/>
                </a:solidFill>
              </a:rPr>
              <a:t>DENSENET</a:t>
            </a:r>
            <a:r>
              <a:rPr lang="en-US" sz="2800" b="1" dirty="0">
                <a:solidFill>
                  <a:srgbClr val="0D5672"/>
                </a:solidFill>
              </a:rPr>
              <a:t> MODEL</a:t>
            </a:r>
            <a:endParaRPr lang="en-US" sz="2600" dirty="0"/>
          </a:p>
        </p:txBody>
      </p:sp>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endParaRPr sz="1050" b="1"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91.34%</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90.77%</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95.89%</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93.26%</a:t>
            </a:r>
            <a:endParaRPr sz="1050" dirty="0">
              <a:solidFill>
                <a:schemeClr val="bg2"/>
              </a:solidFill>
              <a:latin typeface="Roboto Mono"/>
              <a:ea typeface="Roboto Mono"/>
              <a:cs typeface="Roboto Mono"/>
              <a:sym typeface="Roboto Mono"/>
            </a:endParaRPr>
          </a:p>
          <a:p>
            <a:pPr marL="0" lvl="0" indent="0" algn="l" rtl="0">
              <a:lnSpc>
                <a:spcPct val="170000"/>
              </a:lnSpc>
              <a:spcBef>
                <a:spcPts val="0"/>
              </a:spcBef>
              <a:spcAft>
                <a:spcPts val="0"/>
              </a:spcAft>
              <a:buNone/>
            </a:pPr>
            <a:endParaRPr sz="1050" dirty="0">
              <a:solidFill>
                <a:schemeClr val="bg2"/>
              </a:solidFill>
              <a:latin typeface="Roboto Mono"/>
              <a:ea typeface="Roboto Mono"/>
              <a:cs typeface="Roboto Mono"/>
              <a:sym typeface="Roboto Mono"/>
            </a:endParaRPr>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2871299" cy="492443"/>
          </a:xfrm>
          <a:prstGeom prst="rect">
            <a:avLst/>
          </a:prstGeom>
        </p:spPr>
        <p:txBody>
          <a:bodyPr wrap="none">
            <a:spAutoFit/>
          </a:bodyPr>
          <a:lstStyle/>
          <a:p>
            <a:r>
              <a:rPr lang="en-US" sz="2600" b="1" dirty="0">
                <a:solidFill>
                  <a:srgbClr val="0D5672"/>
                </a:solidFill>
                <a:latin typeface="Calibri" panose="020F0502020204030204" pitchFamily="34" charset="0"/>
                <a:cs typeface="Calibri" panose="020F0502020204030204" pitchFamily="34" charset="0"/>
              </a:rPr>
              <a:t>RESNET50</a:t>
            </a:r>
            <a:r>
              <a:rPr lang="en-US" sz="2600" b="1" dirty="0">
                <a:solidFill>
                  <a:srgbClr val="0D5672"/>
                </a:solidFill>
              </a:rPr>
              <a:t> MODEL</a:t>
            </a:r>
            <a:endParaRPr lang="en-US" sz="2600" dirty="0"/>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92.95%      </a:t>
            </a: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92.95%         </a:t>
            </a: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95.64%</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94.43%</a:t>
            </a:r>
            <a:endParaRPr sz="1050" dirty="0">
              <a:solidFill>
                <a:schemeClr val="bg2"/>
              </a:solidFill>
              <a:latin typeface="Roboto Mono"/>
              <a:ea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177291" y="8123"/>
            <a:ext cx="9715495"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NORMAL VS PNEUMONIA RESULTS</a:t>
            </a:r>
            <a:endParaRPr lang="en-US" sz="3000" u="sng" dirty="0">
              <a:solidFill>
                <a:schemeClr val="accent2"/>
              </a:solidFill>
            </a:endParaRPr>
          </a:p>
        </p:txBody>
      </p:sp>
      <p:pic>
        <p:nvPicPr>
          <p:cNvPr id="6" name="Picture 5">
            <a:extLst>
              <a:ext uri="{FF2B5EF4-FFF2-40B4-BE49-F238E27FC236}">
                <a16:creationId xmlns:a16="http://schemas.microsoft.com/office/drawing/2014/main" id="{54851435-3788-43DB-8632-C89F8E4E07F4}"/>
              </a:ext>
            </a:extLst>
          </p:cNvPr>
          <p:cNvPicPr>
            <a:picLocks noChangeAspect="1"/>
          </p:cNvPicPr>
          <p:nvPr/>
        </p:nvPicPr>
        <p:blipFill>
          <a:blip r:embed="rId3"/>
          <a:stretch>
            <a:fillRect/>
          </a:stretch>
        </p:blipFill>
        <p:spPr>
          <a:xfrm>
            <a:off x="3809072" y="2741197"/>
            <a:ext cx="1876323" cy="1320376"/>
          </a:xfrm>
          <a:prstGeom prst="rect">
            <a:avLst/>
          </a:prstGeom>
        </p:spPr>
      </p:pic>
      <p:pic>
        <p:nvPicPr>
          <p:cNvPr id="11" name="Picture 10">
            <a:extLst>
              <a:ext uri="{FF2B5EF4-FFF2-40B4-BE49-F238E27FC236}">
                <a16:creationId xmlns:a16="http://schemas.microsoft.com/office/drawing/2014/main" id="{0141FCF3-25D6-4CFD-B32D-8781A78ED374}"/>
              </a:ext>
            </a:extLst>
          </p:cNvPr>
          <p:cNvPicPr>
            <a:picLocks noChangeAspect="1"/>
          </p:cNvPicPr>
          <p:nvPr/>
        </p:nvPicPr>
        <p:blipFill>
          <a:blip r:embed="rId4"/>
          <a:stretch>
            <a:fillRect/>
          </a:stretch>
        </p:blipFill>
        <p:spPr>
          <a:xfrm>
            <a:off x="3838292" y="1262359"/>
            <a:ext cx="1923774" cy="1407937"/>
          </a:xfrm>
          <a:prstGeom prst="rect">
            <a:avLst/>
          </a:prstGeom>
        </p:spPr>
      </p:pic>
      <p:pic>
        <p:nvPicPr>
          <p:cNvPr id="12" name="Picture 11">
            <a:extLst>
              <a:ext uri="{FF2B5EF4-FFF2-40B4-BE49-F238E27FC236}">
                <a16:creationId xmlns:a16="http://schemas.microsoft.com/office/drawing/2014/main" id="{504545ED-7748-47B6-874E-FC81696D08D6}"/>
              </a:ext>
            </a:extLst>
          </p:cNvPr>
          <p:cNvPicPr>
            <a:picLocks noChangeAspect="1"/>
          </p:cNvPicPr>
          <p:nvPr/>
        </p:nvPicPr>
        <p:blipFill>
          <a:blip r:embed="rId5"/>
          <a:stretch>
            <a:fillRect/>
          </a:stretch>
        </p:blipFill>
        <p:spPr>
          <a:xfrm>
            <a:off x="395038" y="3490167"/>
            <a:ext cx="2600584" cy="2608762"/>
          </a:xfrm>
          <a:prstGeom prst="rect">
            <a:avLst/>
          </a:prstGeom>
        </p:spPr>
      </p:pic>
      <p:pic>
        <p:nvPicPr>
          <p:cNvPr id="13" name="Picture 12">
            <a:extLst>
              <a:ext uri="{FF2B5EF4-FFF2-40B4-BE49-F238E27FC236}">
                <a16:creationId xmlns:a16="http://schemas.microsoft.com/office/drawing/2014/main" id="{AD2ADD8B-64DB-4F89-BC3A-169002007465}"/>
              </a:ext>
            </a:extLst>
          </p:cNvPr>
          <p:cNvPicPr>
            <a:picLocks noChangeAspect="1"/>
          </p:cNvPicPr>
          <p:nvPr/>
        </p:nvPicPr>
        <p:blipFill>
          <a:blip r:embed="rId6"/>
          <a:stretch>
            <a:fillRect/>
          </a:stretch>
        </p:blipFill>
        <p:spPr>
          <a:xfrm>
            <a:off x="241392" y="1289514"/>
            <a:ext cx="3088766" cy="2124468"/>
          </a:xfrm>
          <a:prstGeom prst="rect">
            <a:avLst/>
          </a:prstGeom>
        </p:spPr>
      </p:pic>
      <p:pic>
        <p:nvPicPr>
          <p:cNvPr id="14" name="Picture 13">
            <a:extLst>
              <a:ext uri="{FF2B5EF4-FFF2-40B4-BE49-F238E27FC236}">
                <a16:creationId xmlns:a16="http://schemas.microsoft.com/office/drawing/2014/main" id="{80061360-A43D-4D29-97B1-58307F576414}"/>
              </a:ext>
            </a:extLst>
          </p:cNvPr>
          <p:cNvPicPr>
            <a:picLocks noChangeAspect="1"/>
          </p:cNvPicPr>
          <p:nvPr/>
        </p:nvPicPr>
        <p:blipFill>
          <a:blip r:embed="rId7"/>
          <a:stretch>
            <a:fillRect/>
          </a:stretch>
        </p:blipFill>
        <p:spPr>
          <a:xfrm>
            <a:off x="6377065" y="1305771"/>
            <a:ext cx="2795228" cy="1995705"/>
          </a:xfrm>
          <a:prstGeom prst="rect">
            <a:avLst/>
          </a:prstGeom>
        </p:spPr>
      </p:pic>
      <p:pic>
        <p:nvPicPr>
          <p:cNvPr id="19" name="Picture 18">
            <a:extLst>
              <a:ext uri="{FF2B5EF4-FFF2-40B4-BE49-F238E27FC236}">
                <a16:creationId xmlns:a16="http://schemas.microsoft.com/office/drawing/2014/main" id="{67015C0C-3F1B-44CF-928D-35A3C5BDF24A}"/>
              </a:ext>
            </a:extLst>
          </p:cNvPr>
          <p:cNvPicPr>
            <a:picLocks noChangeAspect="1"/>
          </p:cNvPicPr>
          <p:nvPr/>
        </p:nvPicPr>
        <p:blipFill>
          <a:blip r:embed="rId8"/>
          <a:stretch>
            <a:fillRect/>
          </a:stretch>
        </p:blipFill>
        <p:spPr>
          <a:xfrm>
            <a:off x="9701959" y="1296765"/>
            <a:ext cx="1942325" cy="1407695"/>
          </a:xfrm>
          <a:prstGeom prst="rect">
            <a:avLst/>
          </a:prstGeom>
        </p:spPr>
      </p:pic>
      <p:pic>
        <p:nvPicPr>
          <p:cNvPr id="20" name="Picture 19">
            <a:extLst>
              <a:ext uri="{FF2B5EF4-FFF2-40B4-BE49-F238E27FC236}">
                <a16:creationId xmlns:a16="http://schemas.microsoft.com/office/drawing/2014/main" id="{1EEE1C72-CBCC-4B2C-9602-DED96A845A12}"/>
              </a:ext>
            </a:extLst>
          </p:cNvPr>
          <p:cNvPicPr>
            <a:picLocks noChangeAspect="1"/>
          </p:cNvPicPr>
          <p:nvPr/>
        </p:nvPicPr>
        <p:blipFill>
          <a:blip r:embed="rId9"/>
          <a:stretch>
            <a:fillRect/>
          </a:stretch>
        </p:blipFill>
        <p:spPr>
          <a:xfrm>
            <a:off x="9660530" y="2730059"/>
            <a:ext cx="1860908" cy="1289411"/>
          </a:xfrm>
          <a:prstGeom prst="rect">
            <a:avLst/>
          </a:prstGeom>
        </p:spPr>
      </p:pic>
      <p:pic>
        <p:nvPicPr>
          <p:cNvPr id="23" name="Picture 22">
            <a:extLst>
              <a:ext uri="{FF2B5EF4-FFF2-40B4-BE49-F238E27FC236}">
                <a16:creationId xmlns:a16="http://schemas.microsoft.com/office/drawing/2014/main" id="{9E7A07D3-F65F-4F00-B659-C7C94869F965}"/>
              </a:ext>
            </a:extLst>
          </p:cNvPr>
          <p:cNvPicPr>
            <a:picLocks noChangeAspect="1"/>
          </p:cNvPicPr>
          <p:nvPr/>
        </p:nvPicPr>
        <p:blipFill>
          <a:blip r:embed="rId10"/>
          <a:stretch>
            <a:fillRect/>
          </a:stretch>
        </p:blipFill>
        <p:spPr>
          <a:xfrm>
            <a:off x="6389983" y="3398633"/>
            <a:ext cx="2782310" cy="2746547"/>
          </a:xfrm>
          <a:prstGeom prst="rect">
            <a:avLst/>
          </a:prstGeom>
        </p:spPr>
      </p:pic>
      <p:sp>
        <p:nvSpPr>
          <p:cNvPr id="29" name="TextBox 28">
            <a:extLst>
              <a:ext uri="{FF2B5EF4-FFF2-40B4-BE49-F238E27FC236}">
                <a16:creationId xmlns:a16="http://schemas.microsoft.com/office/drawing/2014/main" id="{2E142DD4-4EAA-45C9-8B7F-6C1E45F95ECA}"/>
              </a:ext>
            </a:extLst>
          </p:cNvPr>
          <p:cNvSpPr txBox="1"/>
          <p:nvPr/>
        </p:nvSpPr>
        <p:spPr>
          <a:xfrm>
            <a:off x="3289538" y="5839245"/>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30" name="TextBox 29">
            <a:extLst>
              <a:ext uri="{FF2B5EF4-FFF2-40B4-BE49-F238E27FC236}">
                <a16:creationId xmlns:a16="http://schemas.microsoft.com/office/drawing/2014/main" id="{FF2C93DE-7C8E-4FEF-B8AF-C09E028A4BF2}"/>
              </a:ext>
            </a:extLst>
          </p:cNvPr>
          <p:cNvSpPr txBox="1"/>
          <p:nvPr/>
        </p:nvSpPr>
        <p:spPr>
          <a:xfrm>
            <a:off x="3274546"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31" name="TextBox 30">
            <a:extLst>
              <a:ext uri="{FF2B5EF4-FFF2-40B4-BE49-F238E27FC236}">
                <a16:creationId xmlns:a16="http://schemas.microsoft.com/office/drawing/2014/main" id="{538B3A36-02AA-4156-8EC4-7CF5BEB2D334}"/>
              </a:ext>
            </a:extLst>
          </p:cNvPr>
          <p:cNvSpPr txBox="1"/>
          <p:nvPr/>
        </p:nvSpPr>
        <p:spPr>
          <a:xfrm>
            <a:off x="9310065" y="5829140"/>
            <a:ext cx="2808782" cy="261610"/>
          </a:xfrm>
          <a:prstGeom prst="rect">
            <a:avLst/>
          </a:prstGeom>
          <a:noFill/>
        </p:spPr>
        <p:txBody>
          <a:bodyPr wrap="none" rtlCol="0">
            <a:spAutoFit/>
          </a:bodyPr>
          <a:lstStyle/>
          <a:p>
            <a:r>
              <a:rPr lang="en-US" sz="1100" b="1" dirty="0">
                <a:solidFill>
                  <a:srgbClr val="7030A0"/>
                </a:solidFill>
              </a:rPr>
              <a:t>BENCHMARK  RECALL VALUE : 93.2%</a:t>
            </a:r>
          </a:p>
        </p:txBody>
      </p:sp>
      <p:sp>
        <p:nvSpPr>
          <p:cNvPr id="32" name="TextBox 31">
            <a:extLst>
              <a:ext uri="{FF2B5EF4-FFF2-40B4-BE49-F238E27FC236}">
                <a16:creationId xmlns:a16="http://schemas.microsoft.com/office/drawing/2014/main" id="{BF698A67-528F-4A6B-A3C1-370D44BFCAFB}"/>
              </a:ext>
            </a:extLst>
          </p:cNvPr>
          <p:cNvSpPr txBox="1"/>
          <p:nvPr/>
        </p:nvSpPr>
        <p:spPr>
          <a:xfrm>
            <a:off x="9325059" y="605760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2155196" y="757145"/>
            <a:ext cx="2785368" cy="450734"/>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2600" b="1" dirty="0">
                <a:solidFill>
                  <a:srgbClr val="0D5672"/>
                </a:solidFill>
              </a:rPr>
              <a:t>VGG16 MODEL</a:t>
            </a:r>
            <a:endParaRPr sz="2600" dirty="0"/>
          </a:p>
        </p:txBody>
      </p:sp>
      <p:sp>
        <p:nvSpPr>
          <p:cNvPr id="209" name="Google Shape;209;p28"/>
          <p:cNvSpPr txBox="1"/>
          <p:nvPr/>
        </p:nvSpPr>
        <p:spPr>
          <a:xfrm>
            <a:off x="3399489" y="4180188"/>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US" sz="1050" b="1" dirty="0">
                <a:solidFill>
                  <a:schemeClr val="bg2"/>
                </a:solidFill>
                <a:latin typeface="Roboto Mono"/>
                <a:ea typeface="Roboto Mono"/>
                <a:cs typeface="Roboto Mono"/>
                <a:sym typeface="Roboto Mono"/>
              </a:rPr>
              <a:t>Test metrics</a:t>
            </a:r>
          </a:p>
          <a:p>
            <a:pPr lvl="0">
              <a:lnSpc>
                <a:spcPct val="170000"/>
              </a:lnSpc>
            </a:pPr>
            <a:r>
              <a:rPr lang="en-US" sz="1050" b="1" dirty="0">
                <a:solidFill>
                  <a:schemeClr val="bg2"/>
                </a:solidFill>
                <a:latin typeface="Roboto Mono"/>
                <a:ea typeface="Roboto Mono"/>
                <a:cs typeface="Roboto Mono"/>
                <a:sym typeface="Roboto Mono"/>
              </a:rPr>
              <a:t>Accuracy: </a:t>
            </a:r>
            <a:r>
              <a:rPr lang="en-US" sz="1050" dirty="0">
                <a:solidFill>
                  <a:schemeClr val="bg2"/>
                </a:solidFill>
                <a:latin typeface="Roboto Mono"/>
                <a:ea typeface="Roboto Mono"/>
                <a:cs typeface="Roboto Mono"/>
                <a:sym typeface="Roboto Mono"/>
              </a:rPr>
              <a:t>87.43%</a:t>
            </a:r>
          </a:p>
          <a:p>
            <a:pPr lvl="0">
              <a:lnSpc>
                <a:spcPct val="170000"/>
              </a:lnSpc>
            </a:pPr>
            <a:r>
              <a:rPr lang="en-US" sz="1050" b="1" dirty="0">
                <a:solidFill>
                  <a:schemeClr val="bg2"/>
                </a:solidFill>
                <a:latin typeface="Roboto Mono"/>
                <a:ea typeface="Roboto Mono"/>
                <a:cs typeface="Roboto Mono"/>
                <a:sym typeface="Roboto Mono"/>
              </a:rPr>
              <a:t>Precision: </a:t>
            </a:r>
            <a:r>
              <a:rPr lang="en-US" sz="1050" dirty="0">
                <a:solidFill>
                  <a:schemeClr val="bg2"/>
                </a:solidFill>
                <a:latin typeface="Roboto Mono"/>
                <a:ea typeface="Roboto Mono"/>
                <a:cs typeface="Roboto Mono"/>
                <a:sym typeface="Roboto Mono"/>
              </a:rPr>
              <a:t>100.0%</a:t>
            </a:r>
          </a:p>
          <a:p>
            <a:pPr lvl="0">
              <a:lnSpc>
                <a:spcPct val="170000"/>
              </a:lnSpc>
            </a:pPr>
            <a:r>
              <a:rPr lang="en-US" sz="1050" b="1" dirty="0">
                <a:solidFill>
                  <a:schemeClr val="bg2"/>
                </a:solidFill>
                <a:latin typeface="Roboto Mono"/>
                <a:ea typeface="Roboto Mono"/>
                <a:cs typeface="Roboto Mono"/>
                <a:sym typeface="Roboto Mono"/>
              </a:rPr>
              <a:t>Recall: </a:t>
            </a:r>
            <a:r>
              <a:rPr lang="en-US" sz="1050" dirty="0">
                <a:solidFill>
                  <a:schemeClr val="bg2"/>
                </a:solidFill>
                <a:latin typeface="Roboto Mono"/>
                <a:ea typeface="Roboto Mono"/>
                <a:cs typeface="Roboto Mono"/>
                <a:sym typeface="Roboto Mono"/>
              </a:rPr>
              <a:t>66.89%</a:t>
            </a:r>
          </a:p>
          <a:p>
            <a:pPr lvl="0">
              <a:lnSpc>
                <a:spcPct val="170000"/>
              </a:lnSpc>
            </a:pPr>
            <a:r>
              <a:rPr lang="en-US" sz="1050" b="1" dirty="0">
                <a:solidFill>
                  <a:schemeClr val="bg2"/>
                </a:solidFill>
                <a:latin typeface="Roboto Mono"/>
                <a:ea typeface="Roboto Mono"/>
                <a:cs typeface="Roboto Mono"/>
                <a:sym typeface="Roboto Mono"/>
              </a:rPr>
              <a:t>F1-score: </a:t>
            </a:r>
            <a:r>
              <a:rPr lang="en-US" sz="1050" dirty="0">
                <a:solidFill>
                  <a:schemeClr val="bg2"/>
                </a:solidFill>
                <a:latin typeface="Roboto Mono"/>
                <a:ea typeface="Roboto Mono"/>
                <a:cs typeface="Roboto Mono"/>
                <a:sym typeface="Roboto Mono"/>
              </a:rPr>
              <a:t>80.16%</a:t>
            </a:r>
            <a:endParaRPr sz="1050" dirty="0">
              <a:solidFill>
                <a:schemeClr val="bg2"/>
              </a:solidFill>
              <a:latin typeface="Roboto Mono"/>
              <a:ea typeface="Roboto Mono"/>
              <a:cs typeface="Roboto Mono"/>
              <a:sym typeface="Roboto Mono"/>
            </a:endParaRPr>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856375" y="736291"/>
            <a:ext cx="3281668" cy="435376"/>
          </a:xfrm>
          <a:prstGeom prst="rect">
            <a:avLst/>
          </a:prstGeom>
        </p:spPr>
        <p:txBody>
          <a:bodyPr wrap="none">
            <a:spAutoFit/>
          </a:bodyPr>
          <a:lstStyle/>
          <a:p>
            <a:pPr algn="ctr">
              <a:lnSpc>
                <a:spcPct val="85000"/>
              </a:lnSpc>
              <a:buClr>
                <a:srgbClr val="0D5672"/>
              </a:buClr>
              <a:buSzPts val="4800"/>
            </a:pPr>
            <a:r>
              <a:rPr lang="en-US" sz="2600" b="1" dirty="0">
                <a:solidFill>
                  <a:srgbClr val="0D5672"/>
                </a:solidFill>
                <a:latin typeface="Calibri"/>
                <a:cs typeface="Calibri"/>
                <a:sym typeface="Calibri"/>
              </a:rPr>
              <a:t>INCEPTION-V3 MODEL</a:t>
            </a:r>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90.06%</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87.27%</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98.46%</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92.53%</a:t>
            </a:r>
            <a:endParaRPr sz="1050" dirty="0">
              <a:solidFill>
                <a:schemeClr val="bg2"/>
              </a:solidFill>
              <a:latin typeface="Roboto Mono"/>
              <a:ea typeface="Roboto Mono"/>
              <a:cs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953858" y="-15618"/>
            <a:ext cx="8092437"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BACTERIAL VS. VIRAL CLASSIFICATION RESULTS</a:t>
            </a:r>
          </a:p>
        </p:txBody>
      </p:sp>
      <p:pic>
        <p:nvPicPr>
          <p:cNvPr id="2" name="Picture 1">
            <a:extLst>
              <a:ext uri="{FF2B5EF4-FFF2-40B4-BE49-F238E27FC236}">
                <a16:creationId xmlns:a16="http://schemas.microsoft.com/office/drawing/2014/main" id="{93DFEAE5-A1E9-4B80-B4CB-9AB289DF894B}"/>
              </a:ext>
            </a:extLst>
          </p:cNvPr>
          <p:cNvPicPr>
            <a:picLocks noChangeAspect="1"/>
          </p:cNvPicPr>
          <p:nvPr/>
        </p:nvPicPr>
        <p:blipFill>
          <a:blip r:embed="rId3"/>
          <a:stretch>
            <a:fillRect/>
          </a:stretch>
        </p:blipFill>
        <p:spPr>
          <a:xfrm>
            <a:off x="549238" y="1223574"/>
            <a:ext cx="2903204" cy="2081810"/>
          </a:xfrm>
          <a:prstGeom prst="rect">
            <a:avLst/>
          </a:prstGeom>
        </p:spPr>
      </p:pic>
      <p:pic>
        <p:nvPicPr>
          <p:cNvPr id="4" name="Picture 3">
            <a:extLst>
              <a:ext uri="{FF2B5EF4-FFF2-40B4-BE49-F238E27FC236}">
                <a16:creationId xmlns:a16="http://schemas.microsoft.com/office/drawing/2014/main" id="{CBFDEF7E-5605-4DA3-B8D8-12D25A4108D7}"/>
              </a:ext>
            </a:extLst>
          </p:cNvPr>
          <p:cNvPicPr>
            <a:picLocks noChangeAspect="1"/>
          </p:cNvPicPr>
          <p:nvPr/>
        </p:nvPicPr>
        <p:blipFill>
          <a:blip r:embed="rId4"/>
          <a:stretch>
            <a:fillRect/>
          </a:stretch>
        </p:blipFill>
        <p:spPr>
          <a:xfrm>
            <a:off x="549237" y="3552617"/>
            <a:ext cx="2478009" cy="2509677"/>
          </a:xfrm>
          <a:prstGeom prst="rect">
            <a:avLst/>
          </a:prstGeom>
        </p:spPr>
      </p:pic>
      <p:pic>
        <p:nvPicPr>
          <p:cNvPr id="6" name="Picture 5">
            <a:extLst>
              <a:ext uri="{FF2B5EF4-FFF2-40B4-BE49-F238E27FC236}">
                <a16:creationId xmlns:a16="http://schemas.microsoft.com/office/drawing/2014/main" id="{CEACE96D-934A-4DE8-B40D-A39AC8A17787}"/>
              </a:ext>
            </a:extLst>
          </p:cNvPr>
          <p:cNvPicPr>
            <a:picLocks noChangeAspect="1"/>
          </p:cNvPicPr>
          <p:nvPr/>
        </p:nvPicPr>
        <p:blipFill>
          <a:blip r:embed="rId5"/>
          <a:stretch>
            <a:fillRect/>
          </a:stretch>
        </p:blipFill>
        <p:spPr>
          <a:xfrm>
            <a:off x="3783879" y="1239849"/>
            <a:ext cx="1988294" cy="1502554"/>
          </a:xfrm>
          <a:prstGeom prst="rect">
            <a:avLst/>
          </a:prstGeom>
        </p:spPr>
      </p:pic>
      <p:pic>
        <p:nvPicPr>
          <p:cNvPr id="8" name="Picture 7">
            <a:extLst>
              <a:ext uri="{FF2B5EF4-FFF2-40B4-BE49-F238E27FC236}">
                <a16:creationId xmlns:a16="http://schemas.microsoft.com/office/drawing/2014/main" id="{48CF1CD1-5503-48EA-847D-AEDCF5565BF7}"/>
              </a:ext>
            </a:extLst>
          </p:cNvPr>
          <p:cNvPicPr>
            <a:picLocks noChangeAspect="1"/>
          </p:cNvPicPr>
          <p:nvPr/>
        </p:nvPicPr>
        <p:blipFill>
          <a:blip r:embed="rId6"/>
          <a:stretch>
            <a:fillRect/>
          </a:stretch>
        </p:blipFill>
        <p:spPr>
          <a:xfrm>
            <a:off x="3915793" y="2742403"/>
            <a:ext cx="1873066" cy="1353441"/>
          </a:xfrm>
          <a:prstGeom prst="rect">
            <a:avLst/>
          </a:prstGeom>
        </p:spPr>
      </p:pic>
      <p:pic>
        <p:nvPicPr>
          <p:cNvPr id="13" name="Picture 12">
            <a:extLst>
              <a:ext uri="{FF2B5EF4-FFF2-40B4-BE49-F238E27FC236}">
                <a16:creationId xmlns:a16="http://schemas.microsoft.com/office/drawing/2014/main" id="{E937A61B-226C-4755-B7F5-1E608ADFFBB2}"/>
              </a:ext>
            </a:extLst>
          </p:cNvPr>
          <p:cNvPicPr>
            <a:picLocks noChangeAspect="1"/>
          </p:cNvPicPr>
          <p:nvPr/>
        </p:nvPicPr>
        <p:blipFill>
          <a:blip r:embed="rId7"/>
          <a:stretch>
            <a:fillRect/>
          </a:stretch>
        </p:blipFill>
        <p:spPr>
          <a:xfrm>
            <a:off x="6414285" y="1283919"/>
            <a:ext cx="2757074" cy="1956409"/>
          </a:xfrm>
          <a:prstGeom prst="rect">
            <a:avLst/>
          </a:prstGeom>
        </p:spPr>
      </p:pic>
      <p:pic>
        <p:nvPicPr>
          <p:cNvPr id="14" name="Picture 13">
            <a:extLst>
              <a:ext uri="{FF2B5EF4-FFF2-40B4-BE49-F238E27FC236}">
                <a16:creationId xmlns:a16="http://schemas.microsoft.com/office/drawing/2014/main" id="{328CFDC4-6628-4E10-8C0A-7E3B49827A0A}"/>
              </a:ext>
            </a:extLst>
          </p:cNvPr>
          <p:cNvPicPr>
            <a:picLocks noChangeAspect="1"/>
          </p:cNvPicPr>
          <p:nvPr/>
        </p:nvPicPr>
        <p:blipFill>
          <a:blip r:embed="rId8"/>
          <a:stretch>
            <a:fillRect/>
          </a:stretch>
        </p:blipFill>
        <p:spPr>
          <a:xfrm>
            <a:off x="6445066" y="3475679"/>
            <a:ext cx="2600586" cy="2592408"/>
          </a:xfrm>
          <a:prstGeom prst="rect">
            <a:avLst/>
          </a:prstGeom>
        </p:spPr>
      </p:pic>
      <p:pic>
        <p:nvPicPr>
          <p:cNvPr id="19" name="Picture 18">
            <a:extLst>
              <a:ext uri="{FF2B5EF4-FFF2-40B4-BE49-F238E27FC236}">
                <a16:creationId xmlns:a16="http://schemas.microsoft.com/office/drawing/2014/main" id="{7C2ECC81-B0DF-492C-AC24-8EED30A0E415}"/>
              </a:ext>
            </a:extLst>
          </p:cNvPr>
          <p:cNvPicPr>
            <a:picLocks noChangeAspect="1"/>
          </p:cNvPicPr>
          <p:nvPr/>
        </p:nvPicPr>
        <p:blipFill>
          <a:blip r:embed="rId9"/>
          <a:stretch>
            <a:fillRect/>
          </a:stretch>
        </p:blipFill>
        <p:spPr>
          <a:xfrm>
            <a:off x="9670031" y="2677813"/>
            <a:ext cx="1964537" cy="1450163"/>
          </a:xfrm>
          <a:prstGeom prst="rect">
            <a:avLst/>
          </a:prstGeom>
        </p:spPr>
      </p:pic>
      <p:pic>
        <p:nvPicPr>
          <p:cNvPr id="20" name="Picture 19">
            <a:extLst>
              <a:ext uri="{FF2B5EF4-FFF2-40B4-BE49-F238E27FC236}">
                <a16:creationId xmlns:a16="http://schemas.microsoft.com/office/drawing/2014/main" id="{532C2944-26E6-4259-AE3C-DC01060F4ABA}"/>
              </a:ext>
            </a:extLst>
          </p:cNvPr>
          <p:cNvPicPr>
            <a:picLocks noChangeAspect="1"/>
          </p:cNvPicPr>
          <p:nvPr/>
        </p:nvPicPr>
        <p:blipFill>
          <a:blip r:embed="rId10"/>
          <a:stretch>
            <a:fillRect/>
          </a:stretch>
        </p:blipFill>
        <p:spPr>
          <a:xfrm>
            <a:off x="9741159" y="1280944"/>
            <a:ext cx="1888607" cy="1370763"/>
          </a:xfrm>
          <a:prstGeom prst="rect">
            <a:avLst/>
          </a:prstGeom>
        </p:spPr>
      </p:pic>
      <p:sp>
        <p:nvSpPr>
          <p:cNvPr id="26" name="TextBox 25">
            <a:extLst>
              <a:ext uri="{FF2B5EF4-FFF2-40B4-BE49-F238E27FC236}">
                <a16:creationId xmlns:a16="http://schemas.microsoft.com/office/drawing/2014/main" id="{AFF44C9B-8121-4619-9F2C-A979A28E7EC4}"/>
              </a:ext>
            </a:extLst>
          </p:cNvPr>
          <p:cNvSpPr txBox="1"/>
          <p:nvPr/>
        </p:nvSpPr>
        <p:spPr>
          <a:xfrm>
            <a:off x="3117015" y="5839245"/>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
        <p:nvSpPr>
          <p:cNvPr id="29" name="TextBox 28">
            <a:extLst>
              <a:ext uri="{FF2B5EF4-FFF2-40B4-BE49-F238E27FC236}">
                <a16:creationId xmlns:a16="http://schemas.microsoft.com/office/drawing/2014/main" id="{D110A546-D8E3-421E-B303-02EC83384A48}"/>
              </a:ext>
            </a:extLst>
          </p:cNvPr>
          <p:cNvSpPr txBox="1"/>
          <p:nvPr/>
        </p:nvSpPr>
        <p:spPr>
          <a:xfrm>
            <a:off x="3274546" y="6062294"/>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30" name="TextBox 29">
            <a:extLst>
              <a:ext uri="{FF2B5EF4-FFF2-40B4-BE49-F238E27FC236}">
                <a16:creationId xmlns:a16="http://schemas.microsoft.com/office/drawing/2014/main" id="{0CCE8081-B24C-48BA-9564-71FA51F66A7B}"/>
              </a:ext>
            </a:extLst>
          </p:cNvPr>
          <p:cNvSpPr txBox="1"/>
          <p:nvPr/>
        </p:nvSpPr>
        <p:spPr>
          <a:xfrm>
            <a:off x="9201635" y="607668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2" name="TextBox 21">
            <a:extLst>
              <a:ext uri="{FF2B5EF4-FFF2-40B4-BE49-F238E27FC236}">
                <a16:creationId xmlns:a16="http://schemas.microsoft.com/office/drawing/2014/main" id="{A0E12AA2-7536-4818-BEF1-526C3FCC47B6}"/>
              </a:ext>
            </a:extLst>
          </p:cNvPr>
          <p:cNvSpPr txBox="1"/>
          <p:nvPr/>
        </p:nvSpPr>
        <p:spPr>
          <a:xfrm>
            <a:off x="8977226" y="5859728"/>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Tree>
    <p:extLst>
      <p:ext uri="{BB962C8B-B14F-4D97-AF65-F5344CB8AC3E}">
        <p14:creationId xmlns:p14="http://schemas.microsoft.com/office/powerpoint/2010/main" val="104806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INTRODUCTION</a:t>
            </a:r>
            <a:endParaRPr dirty="0"/>
          </a:p>
        </p:txBody>
      </p:sp>
      <p:sp>
        <p:nvSpPr>
          <p:cNvPr id="110" name="Google Shape;110;p14"/>
          <p:cNvSpPr txBox="1">
            <a:spLocks noGrp="1"/>
          </p:cNvSpPr>
          <p:nvPr>
            <p:ph type="body" idx="1"/>
          </p:nvPr>
        </p:nvSpPr>
        <p:spPr>
          <a:xfrm>
            <a:off x="941832" y="1819656"/>
            <a:ext cx="10506456" cy="4612216"/>
          </a:xfrm>
          <a:prstGeom prst="rect">
            <a:avLst/>
          </a:prstGeom>
          <a:noFill/>
          <a:ln>
            <a:noFill/>
          </a:ln>
        </p:spPr>
        <p:txBody>
          <a:bodyPr spcFirstLastPara="1" wrap="square" lIns="0" tIns="45700" rIns="0" bIns="45700" anchor="t" anchorCtr="0">
            <a:noAutofit/>
          </a:bodyPr>
          <a:lstStyle/>
          <a:p>
            <a:pPr marL="384048" lvl="1" indent="-182880" algn="l" rtl="0">
              <a:lnSpc>
                <a:spcPct val="100000"/>
              </a:lnSpc>
              <a:spcBef>
                <a:spcPts val="0"/>
              </a:spcBef>
              <a:spcAft>
                <a:spcPts val="0"/>
              </a:spcAft>
              <a:buSzPts val="2500"/>
              <a:buFont typeface="Noto Sans Symbols"/>
              <a:buChar char="▪"/>
            </a:pPr>
            <a:r>
              <a:rPr lang="en-US" sz="2500" dirty="0"/>
              <a:t>According to the World Health Organization (WHO), </a:t>
            </a:r>
            <a:r>
              <a:rPr lang="en-US" sz="2500" b="1" dirty="0"/>
              <a:t>pneumonia kills </a:t>
            </a:r>
            <a:r>
              <a:rPr lang="en-US" sz="2500" dirty="0"/>
              <a:t>about </a:t>
            </a:r>
            <a:r>
              <a:rPr lang="en-US" sz="2500" b="1" dirty="0"/>
              <a:t>2 million children</a:t>
            </a:r>
            <a:r>
              <a:rPr lang="en-US" sz="2500" dirty="0"/>
              <a:t> under 5 years old every year and is consistently estimated as the single leading cause of childhood mortality (</a:t>
            </a:r>
            <a:r>
              <a:rPr lang="en-US" sz="2500" dirty="0" err="1"/>
              <a:t>Rudan</a:t>
            </a:r>
            <a:r>
              <a:rPr lang="en-US" sz="2500" dirty="0"/>
              <a:t> et al., 2008), killing more children than HIV/AIDS, Malaria, and Measles combined.</a:t>
            </a:r>
          </a:p>
          <a:p>
            <a:pPr marL="201168" lvl="1" indent="0" algn="l" rtl="0">
              <a:lnSpc>
                <a:spcPct val="100000"/>
              </a:lnSpc>
              <a:spcBef>
                <a:spcPts val="0"/>
              </a:spcBef>
              <a:spcAft>
                <a:spcPts val="0"/>
              </a:spcAft>
              <a:buSzPts val="2500"/>
              <a:buNone/>
            </a:pPr>
            <a:endParaRPr sz="2500" dirty="0"/>
          </a:p>
          <a:p>
            <a:pPr marL="384048" lvl="1" indent="-182880" algn="l" rtl="0">
              <a:lnSpc>
                <a:spcPct val="100000"/>
              </a:lnSpc>
              <a:spcBef>
                <a:spcPts val="0"/>
              </a:spcBef>
              <a:spcAft>
                <a:spcPts val="0"/>
              </a:spcAft>
              <a:buSzPts val="2500"/>
              <a:buFont typeface="Noto Sans Symbols"/>
              <a:buChar char="▪"/>
            </a:pPr>
            <a:r>
              <a:rPr lang="en-US" sz="2500" b="1" dirty="0"/>
              <a:t>Chest X-rays  - C</a:t>
            </a:r>
            <a:r>
              <a:rPr lang="en-US" sz="2500" dirty="0"/>
              <a:t>urrently the best available method for diagnosing pneumonia as stated by WHO (2001). However, detecting pneumonia is a challenging task that relies on the availability of expert radiologists.</a:t>
            </a:r>
            <a:endParaRPr sz="2500" dirty="0"/>
          </a:p>
          <a:p>
            <a:pPr marL="0" lvl="0" indent="0" algn="l" rtl="0">
              <a:lnSpc>
                <a:spcPct val="150000"/>
              </a:lnSpc>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idx="4294967295"/>
          </p:nvPr>
        </p:nvSpPr>
        <p:spPr>
          <a:xfrm>
            <a:off x="1265308" y="715722"/>
            <a:ext cx="4338580" cy="492444"/>
          </a:xfrm>
          <a:prstGeom prst="rect">
            <a:avLst/>
          </a:prstGeom>
          <a:noFill/>
          <a:ln>
            <a:noFill/>
          </a:ln>
        </p:spPr>
        <p:txBody>
          <a:bodyPr spcFirstLastPara="1" wrap="square" lIns="91425" tIns="45700" rIns="91425" bIns="45700" anchor="b" anchorCtr="0">
            <a:noAutofit/>
          </a:bodyPr>
          <a:lstStyle/>
          <a:p>
            <a:pPr lvl="0" algn="ctr">
              <a:buClr>
                <a:srgbClr val="0D5672"/>
              </a:buClr>
            </a:pPr>
            <a:br>
              <a:rPr lang="en-US" sz="2600" dirty="0"/>
            </a:br>
            <a:r>
              <a:rPr lang="en-US" sz="2600" b="1" dirty="0">
                <a:solidFill>
                  <a:srgbClr val="0D5672"/>
                </a:solidFill>
              </a:rPr>
              <a:t>DENSENET MODEL</a:t>
            </a:r>
            <a:endParaRPr lang="en-US" sz="2600" dirty="0"/>
          </a:p>
        </p:txBody>
      </p:sp>
      <p:cxnSp>
        <p:nvCxnSpPr>
          <p:cNvPr id="3" name="Straight Connector 2">
            <a:extLst>
              <a:ext uri="{FF2B5EF4-FFF2-40B4-BE49-F238E27FC236}">
                <a16:creationId xmlns:a16="http://schemas.microsoft.com/office/drawing/2014/main" id="{8E9BE965-F2F2-4C83-9773-B42672CA4F16}"/>
              </a:ext>
            </a:extLst>
          </p:cNvPr>
          <p:cNvCxnSpPr>
            <a:cxnSpLocks/>
          </p:cNvCxnSpPr>
          <p:nvPr/>
        </p:nvCxnSpPr>
        <p:spPr>
          <a:xfrm>
            <a:off x="6252210" y="918041"/>
            <a:ext cx="0" cy="5144253"/>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2061377-50B8-414D-AF2F-E0122959AAF0}"/>
              </a:ext>
            </a:extLst>
          </p:cNvPr>
          <p:cNvSpPr/>
          <p:nvPr/>
        </p:nvSpPr>
        <p:spPr>
          <a:xfrm>
            <a:off x="7760997" y="736291"/>
            <a:ext cx="2680542" cy="492443"/>
          </a:xfrm>
          <a:prstGeom prst="rect">
            <a:avLst/>
          </a:prstGeom>
        </p:spPr>
        <p:txBody>
          <a:bodyPr wrap="none">
            <a:spAutoFit/>
          </a:bodyPr>
          <a:lstStyle/>
          <a:p>
            <a:r>
              <a:rPr lang="en-US" sz="2600" b="1" dirty="0">
                <a:solidFill>
                  <a:srgbClr val="0D5672"/>
                </a:solidFill>
                <a:latin typeface="Calibri"/>
                <a:cs typeface="Calibri"/>
                <a:sym typeface="Calibri"/>
              </a:rPr>
              <a:t>RESNET50 MODEL</a:t>
            </a:r>
          </a:p>
        </p:txBody>
      </p:sp>
      <p:sp>
        <p:nvSpPr>
          <p:cNvPr id="17" name="Google Shape;209;p28">
            <a:extLst>
              <a:ext uri="{FF2B5EF4-FFF2-40B4-BE49-F238E27FC236}">
                <a16:creationId xmlns:a16="http://schemas.microsoft.com/office/drawing/2014/main" id="{7293DF54-5229-4777-B79F-87E92D9A549D}"/>
              </a:ext>
            </a:extLst>
          </p:cNvPr>
          <p:cNvSpPr txBox="1"/>
          <p:nvPr/>
        </p:nvSpPr>
        <p:spPr>
          <a:xfrm>
            <a:off x="9372828" y="4180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89.74%</a:t>
            </a:r>
          </a:p>
          <a:p>
            <a:pPr>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86.98%</a:t>
            </a:r>
          </a:p>
          <a:p>
            <a:pPr>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85.81%</a:t>
            </a:r>
          </a:p>
          <a:p>
            <a:pPr>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86.39%</a:t>
            </a:r>
            <a:endParaRPr sz="1050" dirty="0">
              <a:solidFill>
                <a:schemeClr val="bg2"/>
              </a:solidFill>
              <a:latin typeface="Roboto Mono"/>
              <a:ea typeface="Roboto Mono"/>
              <a:sym typeface="Roboto Mono"/>
            </a:endParaRPr>
          </a:p>
        </p:txBody>
      </p:sp>
      <p:sp>
        <p:nvSpPr>
          <p:cNvPr id="18" name="Google Shape;205;p28">
            <a:extLst>
              <a:ext uri="{FF2B5EF4-FFF2-40B4-BE49-F238E27FC236}">
                <a16:creationId xmlns:a16="http://schemas.microsoft.com/office/drawing/2014/main" id="{A65A3006-2EDA-4D71-970E-B5C8B93E2B5D}"/>
              </a:ext>
            </a:extLst>
          </p:cNvPr>
          <p:cNvSpPr txBox="1">
            <a:spLocks/>
          </p:cNvSpPr>
          <p:nvPr/>
        </p:nvSpPr>
        <p:spPr>
          <a:xfrm>
            <a:off x="1177291" y="8123"/>
            <a:ext cx="9715495" cy="592475"/>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000" b="1" u="sng" dirty="0">
                <a:solidFill>
                  <a:schemeClr val="accent2"/>
                </a:solidFill>
              </a:rPr>
              <a:t>BACTERIAL VS. VIRAL CLASSIFICATION RESULTS</a:t>
            </a:r>
          </a:p>
        </p:txBody>
      </p:sp>
      <p:pic>
        <p:nvPicPr>
          <p:cNvPr id="2" name="Picture 1">
            <a:extLst>
              <a:ext uri="{FF2B5EF4-FFF2-40B4-BE49-F238E27FC236}">
                <a16:creationId xmlns:a16="http://schemas.microsoft.com/office/drawing/2014/main" id="{558CC882-9E58-4625-B9CE-DFF238C1ED42}"/>
              </a:ext>
            </a:extLst>
          </p:cNvPr>
          <p:cNvPicPr>
            <a:picLocks noChangeAspect="1"/>
          </p:cNvPicPr>
          <p:nvPr/>
        </p:nvPicPr>
        <p:blipFill>
          <a:blip r:embed="rId3"/>
          <a:stretch>
            <a:fillRect/>
          </a:stretch>
        </p:blipFill>
        <p:spPr>
          <a:xfrm>
            <a:off x="6520721" y="1289514"/>
            <a:ext cx="2871299" cy="2091530"/>
          </a:xfrm>
          <a:prstGeom prst="rect">
            <a:avLst/>
          </a:prstGeom>
        </p:spPr>
      </p:pic>
      <p:pic>
        <p:nvPicPr>
          <p:cNvPr id="4" name="Picture 3">
            <a:extLst>
              <a:ext uri="{FF2B5EF4-FFF2-40B4-BE49-F238E27FC236}">
                <a16:creationId xmlns:a16="http://schemas.microsoft.com/office/drawing/2014/main" id="{ABFECF59-F055-4A1E-945A-8B605B5B5840}"/>
              </a:ext>
            </a:extLst>
          </p:cNvPr>
          <p:cNvPicPr>
            <a:picLocks noChangeAspect="1"/>
          </p:cNvPicPr>
          <p:nvPr/>
        </p:nvPicPr>
        <p:blipFill>
          <a:blip r:embed="rId4"/>
          <a:stretch>
            <a:fillRect/>
          </a:stretch>
        </p:blipFill>
        <p:spPr>
          <a:xfrm>
            <a:off x="6333717" y="3476957"/>
            <a:ext cx="2600588" cy="2617152"/>
          </a:xfrm>
          <a:prstGeom prst="rect">
            <a:avLst/>
          </a:prstGeom>
        </p:spPr>
      </p:pic>
      <p:pic>
        <p:nvPicPr>
          <p:cNvPr id="7" name="Picture 6">
            <a:extLst>
              <a:ext uri="{FF2B5EF4-FFF2-40B4-BE49-F238E27FC236}">
                <a16:creationId xmlns:a16="http://schemas.microsoft.com/office/drawing/2014/main" id="{9EE15960-9752-4BC4-898C-C1E05A3F7CD0}"/>
              </a:ext>
            </a:extLst>
          </p:cNvPr>
          <p:cNvPicPr>
            <a:picLocks noChangeAspect="1"/>
          </p:cNvPicPr>
          <p:nvPr/>
        </p:nvPicPr>
        <p:blipFill>
          <a:blip r:embed="rId5"/>
          <a:stretch>
            <a:fillRect/>
          </a:stretch>
        </p:blipFill>
        <p:spPr>
          <a:xfrm>
            <a:off x="9660530" y="1364427"/>
            <a:ext cx="1844539" cy="1354297"/>
          </a:xfrm>
          <a:prstGeom prst="rect">
            <a:avLst/>
          </a:prstGeom>
        </p:spPr>
      </p:pic>
      <p:pic>
        <p:nvPicPr>
          <p:cNvPr id="8" name="Picture 7">
            <a:extLst>
              <a:ext uri="{FF2B5EF4-FFF2-40B4-BE49-F238E27FC236}">
                <a16:creationId xmlns:a16="http://schemas.microsoft.com/office/drawing/2014/main" id="{D3D55E4D-838A-4D1E-B2B3-3857F590C1D0}"/>
              </a:ext>
            </a:extLst>
          </p:cNvPr>
          <p:cNvPicPr>
            <a:picLocks noChangeAspect="1"/>
          </p:cNvPicPr>
          <p:nvPr/>
        </p:nvPicPr>
        <p:blipFill>
          <a:blip r:embed="rId6"/>
          <a:stretch>
            <a:fillRect/>
          </a:stretch>
        </p:blipFill>
        <p:spPr>
          <a:xfrm>
            <a:off x="9660530" y="2711069"/>
            <a:ext cx="1918774" cy="1435861"/>
          </a:xfrm>
          <a:prstGeom prst="rect">
            <a:avLst/>
          </a:prstGeom>
        </p:spPr>
      </p:pic>
      <p:pic>
        <p:nvPicPr>
          <p:cNvPr id="9" name="Picture 8">
            <a:extLst>
              <a:ext uri="{FF2B5EF4-FFF2-40B4-BE49-F238E27FC236}">
                <a16:creationId xmlns:a16="http://schemas.microsoft.com/office/drawing/2014/main" id="{C954EE17-B7A9-4DA9-854E-C16156655305}"/>
              </a:ext>
            </a:extLst>
          </p:cNvPr>
          <p:cNvPicPr>
            <a:picLocks noChangeAspect="1"/>
          </p:cNvPicPr>
          <p:nvPr/>
        </p:nvPicPr>
        <p:blipFill>
          <a:blip r:embed="rId7"/>
          <a:stretch>
            <a:fillRect/>
          </a:stretch>
        </p:blipFill>
        <p:spPr>
          <a:xfrm>
            <a:off x="466437" y="1322596"/>
            <a:ext cx="2818711" cy="2058448"/>
          </a:xfrm>
          <a:prstGeom prst="rect">
            <a:avLst/>
          </a:prstGeom>
        </p:spPr>
      </p:pic>
      <p:pic>
        <p:nvPicPr>
          <p:cNvPr id="10" name="Picture 9">
            <a:extLst>
              <a:ext uri="{FF2B5EF4-FFF2-40B4-BE49-F238E27FC236}">
                <a16:creationId xmlns:a16="http://schemas.microsoft.com/office/drawing/2014/main" id="{60765F87-8224-4C06-9FC6-31B475126668}"/>
              </a:ext>
            </a:extLst>
          </p:cNvPr>
          <p:cNvPicPr>
            <a:picLocks noChangeAspect="1"/>
          </p:cNvPicPr>
          <p:nvPr/>
        </p:nvPicPr>
        <p:blipFill>
          <a:blip r:embed="rId8"/>
          <a:stretch>
            <a:fillRect/>
          </a:stretch>
        </p:blipFill>
        <p:spPr>
          <a:xfrm>
            <a:off x="416901" y="3577611"/>
            <a:ext cx="2477325" cy="2564667"/>
          </a:xfrm>
          <a:prstGeom prst="rect">
            <a:avLst/>
          </a:prstGeom>
        </p:spPr>
      </p:pic>
      <p:pic>
        <p:nvPicPr>
          <p:cNvPr id="15" name="Picture 14">
            <a:extLst>
              <a:ext uri="{FF2B5EF4-FFF2-40B4-BE49-F238E27FC236}">
                <a16:creationId xmlns:a16="http://schemas.microsoft.com/office/drawing/2014/main" id="{0EDADF91-96E0-4FE2-B7A5-0E7C43B17DB7}"/>
              </a:ext>
            </a:extLst>
          </p:cNvPr>
          <p:cNvPicPr>
            <a:picLocks noChangeAspect="1"/>
          </p:cNvPicPr>
          <p:nvPr/>
        </p:nvPicPr>
        <p:blipFill>
          <a:blip r:embed="rId9"/>
          <a:stretch>
            <a:fillRect/>
          </a:stretch>
        </p:blipFill>
        <p:spPr>
          <a:xfrm>
            <a:off x="3909842" y="1289514"/>
            <a:ext cx="1915821" cy="1402875"/>
          </a:xfrm>
          <a:prstGeom prst="rect">
            <a:avLst/>
          </a:prstGeom>
        </p:spPr>
      </p:pic>
      <p:pic>
        <p:nvPicPr>
          <p:cNvPr id="16" name="Picture 15">
            <a:extLst>
              <a:ext uri="{FF2B5EF4-FFF2-40B4-BE49-F238E27FC236}">
                <a16:creationId xmlns:a16="http://schemas.microsoft.com/office/drawing/2014/main" id="{97577576-1D95-40CA-81B5-B5D214EB9B8C}"/>
              </a:ext>
            </a:extLst>
          </p:cNvPr>
          <p:cNvPicPr>
            <a:picLocks noChangeAspect="1"/>
          </p:cNvPicPr>
          <p:nvPr/>
        </p:nvPicPr>
        <p:blipFill>
          <a:blip r:embed="rId10"/>
          <a:stretch>
            <a:fillRect/>
          </a:stretch>
        </p:blipFill>
        <p:spPr>
          <a:xfrm>
            <a:off x="3909844" y="2809712"/>
            <a:ext cx="1829224" cy="1319152"/>
          </a:xfrm>
          <a:prstGeom prst="rect">
            <a:avLst/>
          </a:prstGeom>
        </p:spPr>
      </p:pic>
      <p:sp>
        <p:nvSpPr>
          <p:cNvPr id="25" name="Google Shape;209;p28">
            <a:extLst>
              <a:ext uri="{FF2B5EF4-FFF2-40B4-BE49-F238E27FC236}">
                <a16:creationId xmlns:a16="http://schemas.microsoft.com/office/drawing/2014/main" id="{6803D4D7-45FF-4134-87E6-A8FF86C7160C}"/>
              </a:ext>
            </a:extLst>
          </p:cNvPr>
          <p:cNvSpPr txBox="1"/>
          <p:nvPr/>
        </p:nvSpPr>
        <p:spPr>
          <a:xfrm>
            <a:off x="3395051" y="4246187"/>
            <a:ext cx="2600588"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81.28%</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89.47%</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57.43%</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69.96%</a:t>
            </a:r>
          </a:p>
        </p:txBody>
      </p:sp>
      <p:sp>
        <p:nvSpPr>
          <p:cNvPr id="26" name="TextBox 25">
            <a:extLst>
              <a:ext uri="{FF2B5EF4-FFF2-40B4-BE49-F238E27FC236}">
                <a16:creationId xmlns:a16="http://schemas.microsoft.com/office/drawing/2014/main" id="{2CE5452B-AD97-4D72-9107-4782249E5EE1}"/>
              </a:ext>
            </a:extLst>
          </p:cNvPr>
          <p:cNvSpPr txBox="1"/>
          <p:nvPr/>
        </p:nvSpPr>
        <p:spPr>
          <a:xfrm>
            <a:off x="3214009" y="6098503"/>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7" name="TextBox 26">
            <a:extLst>
              <a:ext uri="{FF2B5EF4-FFF2-40B4-BE49-F238E27FC236}">
                <a16:creationId xmlns:a16="http://schemas.microsoft.com/office/drawing/2014/main" id="{6B7F38C5-451F-4D68-A4B8-6AB99C4475B3}"/>
              </a:ext>
            </a:extLst>
          </p:cNvPr>
          <p:cNvSpPr txBox="1"/>
          <p:nvPr/>
        </p:nvSpPr>
        <p:spPr>
          <a:xfrm>
            <a:off x="9191786" y="6107458"/>
            <a:ext cx="2962671" cy="261610"/>
          </a:xfrm>
          <a:prstGeom prst="rect">
            <a:avLst/>
          </a:prstGeom>
          <a:noFill/>
        </p:spPr>
        <p:txBody>
          <a:bodyPr wrap="none" rtlCol="0">
            <a:spAutoFit/>
          </a:bodyPr>
          <a:lstStyle/>
          <a:p>
            <a:r>
              <a:rPr lang="en-US" sz="1100" b="1" dirty="0">
                <a:solidFill>
                  <a:srgbClr val="00B050"/>
                </a:solidFill>
              </a:rPr>
              <a:t>ACHIEVED  BETTER THAN BENCHMARK</a:t>
            </a:r>
          </a:p>
        </p:txBody>
      </p:sp>
      <p:sp>
        <p:nvSpPr>
          <p:cNvPr id="20" name="TextBox 19">
            <a:extLst>
              <a:ext uri="{FF2B5EF4-FFF2-40B4-BE49-F238E27FC236}">
                <a16:creationId xmlns:a16="http://schemas.microsoft.com/office/drawing/2014/main" id="{1E7E446F-12AB-48A1-8D0D-0C39FD92D740}"/>
              </a:ext>
            </a:extLst>
          </p:cNvPr>
          <p:cNvSpPr txBox="1"/>
          <p:nvPr/>
        </p:nvSpPr>
        <p:spPr>
          <a:xfrm>
            <a:off x="3068086" y="5875902"/>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
        <p:nvSpPr>
          <p:cNvPr id="21" name="TextBox 20">
            <a:extLst>
              <a:ext uri="{FF2B5EF4-FFF2-40B4-BE49-F238E27FC236}">
                <a16:creationId xmlns:a16="http://schemas.microsoft.com/office/drawing/2014/main" id="{D272D810-78E1-42D1-95AA-263D5DD4324B}"/>
              </a:ext>
            </a:extLst>
          </p:cNvPr>
          <p:cNvSpPr txBox="1"/>
          <p:nvPr/>
        </p:nvSpPr>
        <p:spPr>
          <a:xfrm>
            <a:off x="8924571" y="5875902"/>
            <a:ext cx="3251211" cy="261610"/>
          </a:xfrm>
          <a:prstGeom prst="rect">
            <a:avLst/>
          </a:prstGeom>
          <a:noFill/>
        </p:spPr>
        <p:txBody>
          <a:bodyPr wrap="none" rtlCol="0">
            <a:spAutoFit/>
          </a:bodyPr>
          <a:lstStyle/>
          <a:p>
            <a:r>
              <a:rPr lang="en-US" sz="1100" b="1" dirty="0">
                <a:solidFill>
                  <a:srgbClr val="7030A0"/>
                </a:solidFill>
              </a:rPr>
              <a:t>BENCHMARK PRECISION,F1: 48.11%, 62.36%</a:t>
            </a:r>
          </a:p>
        </p:txBody>
      </p:sp>
    </p:spTree>
    <p:extLst>
      <p:ext uri="{BB962C8B-B14F-4D97-AF65-F5344CB8AC3E}">
        <p14:creationId xmlns:p14="http://schemas.microsoft.com/office/powerpoint/2010/main" val="1972713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idx="4294967295"/>
          </p:nvPr>
        </p:nvSpPr>
        <p:spPr>
          <a:xfrm>
            <a:off x="3880798" y="207634"/>
            <a:ext cx="4278630" cy="570865"/>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sz="3800" b="1" dirty="0">
                <a:solidFill>
                  <a:srgbClr val="0D5672"/>
                </a:solidFill>
              </a:rPr>
              <a:t>CNN RESULTS</a:t>
            </a:r>
            <a:endParaRPr sz="3800" dirty="0"/>
          </a:p>
        </p:txBody>
      </p:sp>
      <p:pic>
        <p:nvPicPr>
          <p:cNvPr id="5124" name="Picture 4" descr="https://lh6.googleusercontent.com/PAk9rZmY2PIKGpEf-vqBUY-xb49f09Z-q7mhC6D50cUZi-D01n9k-NZGHPMpKMts4vxdAEOB4DMqUioMOBA3tK78gYi-Y01ppRE_0aWqURZoG9NQ9AwrGIT9rlrUv2qjWJvm1ruj">
            <a:extLst>
              <a:ext uri="{FF2B5EF4-FFF2-40B4-BE49-F238E27FC236}">
                <a16:creationId xmlns:a16="http://schemas.microsoft.com/office/drawing/2014/main" id="{2520B8C1-EF11-4609-B066-2C206C983B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26"/>
          <a:stretch/>
        </p:blipFill>
        <p:spPr bwMode="auto">
          <a:xfrm>
            <a:off x="4270526" y="4196316"/>
            <a:ext cx="2842572" cy="20955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VYlzOwEP3OYCcEEJ_uiuG85BV7Y5hNAN71G5ZpUG8wRM2pMG90k7pbt4w2eEEYpAyXc4yHLBlydFIYfIEiavxlunzm1CeXT26RmD4HIYmjdLA6ID4-3C0Oof0LMLrZyHWuH_tRv9">
            <a:extLst>
              <a:ext uri="{FF2B5EF4-FFF2-40B4-BE49-F238E27FC236}">
                <a16:creationId xmlns:a16="http://schemas.microsoft.com/office/drawing/2014/main" id="{202C69DA-2213-40AD-B319-275D0F283C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9656"/>
          <a:stretch/>
        </p:blipFill>
        <p:spPr bwMode="auto">
          <a:xfrm>
            <a:off x="885826" y="1276246"/>
            <a:ext cx="2881952" cy="20669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E4D3461-7375-40ED-9720-A2EB95DAC3AC}"/>
              </a:ext>
            </a:extLst>
          </p:cNvPr>
          <p:cNvSpPr/>
          <p:nvPr/>
        </p:nvSpPr>
        <p:spPr>
          <a:xfrm>
            <a:off x="1227788" y="968469"/>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
        <p:nvSpPr>
          <p:cNvPr id="3" name="Rectangle 2">
            <a:extLst>
              <a:ext uri="{FF2B5EF4-FFF2-40B4-BE49-F238E27FC236}">
                <a16:creationId xmlns:a16="http://schemas.microsoft.com/office/drawing/2014/main" id="{FB73E709-8E05-4368-B3D3-EA4A6B9E82AF}"/>
              </a:ext>
            </a:extLst>
          </p:cNvPr>
          <p:cNvSpPr/>
          <p:nvPr/>
        </p:nvSpPr>
        <p:spPr>
          <a:xfrm>
            <a:off x="1227788" y="3797198"/>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cxnSp>
        <p:nvCxnSpPr>
          <p:cNvPr id="5" name="Straight Connector 4">
            <a:extLst>
              <a:ext uri="{FF2B5EF4-FFF2-40B4-BE49-F238E27FC236}">
                <a16:creationId xmlns:a16="http://schemas.microsoft.com/office/drawing/2014/main" id="{2FE66C16-1377-4E5E-B04F-49FC7436EFCF}"/>
              </a:ext>
            </a:extLst>
          </p:cNvPr>
          <p:cNvCxnSpPr>
            <a:cxnSpLocks/>
          </p:cNvCxnSpPr>
          <p:nvPr/>
        </p:nvCxnSpPr>
        <p:spPr>
          <a:xfrm>
            <a:off x="1017270" y="3497790"/>
            <a:ext cx="10709910" cy="74735"/>
          </a:xfrm>
          <a:prstGeom prst="line">
            <a:avLst/>
          </a:prstGeom>
        </p:spPr>
        <p:style>
          <a:lnRef idx="1">
            <a:schemeClr val="dk1"/>
          </a:lnRef>
          <a:fillRef idx="0">
            <a:schemeClr val="dk1"/>
          </a:fillRef>
          <a:effectRef idx="0">
            <a:schemeClr val="dk1"/>
          </a:effectRef>
          <a:fontRef idx="minor">
            <a:schemeClr val="tx1"/>
          </a:fontRef>
        </p:style>
      </p:cxnSp>
      <p:sp>
        <p:nvSpPr>
          <p:cNvPr id="12" name="Google Shape;209;p28">
            <a:extLst>
              <a:ext uri="{FF2B5EF4-FFF2-40B4-BE49-F238E27FC236}">
                <a16:creationId xmlns:a16="http://schemas.microsoft.com/office/drawing/2014/main" id="{80B2E4B4-C11E-4A94-946D-190240A78E32}"/>
              </a:ext>
            </a:extLst>
          </p:cNvPr>
          <p:cNvSpPr txBox="1"/>
          <p:nvPr/>
        </p:nvSpPr>
        <p:spPr>
          <a:xfrm>
            <a:off x="8058491" y="1529303"/>
            <a:ext cx="2200569"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88.21%</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94.74%</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72.97%</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82.4%</a:t>
            </a:r>
          </a:p>
        </p:txBody>
      </p:sp>
      <p:sp>
        <p:nvSpPr>
          <p:cNvPr id="13" name="Google Shape;209;p28">
            <a:extLst>
              <a:ext uri="{FF2B5EF4-FFF2-40B4-BE49-F238E27FC236}">
                <a16:creationId xmlns:a16="http://schemas.microsoft.com/office/drawing/2014/main" id="{BC50016D-96DC-45FC-BC98-6726B5DD803B}"/>
              </a:ext>
            </a:extLst>
          </p:cNvPr>
          <p:cNvSpPr txBox="1"/>
          <p:nvPr/>
        </p:nvSpPr>
        <p:spPr>
          <a:xfrm>
            <a:off x="7977815" y="4331774"/>
            <a:ext cx="2200569" cy="161904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lvl="0">
              <a:lnSpc>
                <a:spcPct val="170000"/>
              </a:lnSpc>
            </a:pPr>
            <a:r>
              <a:rPr lang="en-US" sz="1050" b="1" dirty="0">
                <a:solidFill>
                  <a:schemeClr val="bg2"/>
                </a:solidFill>
                <a:latin typeface="Roboto Mono"/>
                <a:ea typeface="Roboto Mono"/>
                <a:sym typeface="Roboto Mono"/>
              </a:rPr>
              <a:t>Test metrics:</a:t>
            </a:r>
          </a:p>
          <a:p>
            <a:pPr lvl="0">
              <a:lnSpc>
                <a:spcPct val="170000"/>
              </a:lnSpc>
            </a:pPr>
            <a:r>
              <a:rPr lang="en-US" sz="1050" b="1" dirty="0">
                <a:solidFill>
                  <a:schemeClr val="bg2"/>
                </a:solidFill>
                <a:latin typeface="Roboto Mono"/>
                <a:ea typeface="Roboto Mono"/>
                <a:sym typeface="Roboto Mono"/>
              </a:rPr>
              <a:t>Accuracy: </a:t>
            </a:r>
            <a:r>
              <a:rPr lang="en-US" sz="1050" dirty="0">
                <a:solidFill>
                  <a:schemeClr val="bg2"/>
                </a:solidFill>
                <a:latin typeface="Roboto Mono"/>
                <a:ea typeface="Roboto Mono"/>
                <a:sym typeface="Roboto Mono"/>
              </a:rPr>
              <a:t>91.03%</a:t>
            </a:r>
          </a:p>
          <a:p>
            <a:pPr lvl="0">
              <a:lnSpc>
                <a:spcPct val="170000"/>
              </a:lnSpc>
            </a:pPr>
            <a:r>
              <a:rPr lang="en-US" sz="1050" b="1" dirty="0">
                <a:solidFill>
                  <a:schemeClr val="bg2"/>
                </a:solidFill>
                <a:latin typeface="Roboto Mono"/>
                <a:ea typeface="Roboto Mono"/>
                <a:sym typeface="Roboto Mono"/>
              </a:rPr>
              <a:t>Precision: </a:t>
            </a:r>
            <a:r>
              <a:rPr lang="en-US" sz="1050" dirty="0">
                <a:solidFill>
                  <a:schemeClr val="bg2"/>
                </a:solidFill>
                <a:latin typeface="Roboto Mono"/>
                <a:ea typeface="Roboto Mono"/>
                <a:sym typeface="Roboto Mono"/>
              </a:rPr>
              <a:t>89.76%</a:t>
            </a:r>
          </a:p>
          <a:p>
            <a:pPr lvl="0">
              <a:lnSpc>
                <a:spcPct val="170000"/>
              </a:lnSpc>
            </a:pPr>
            <a:r>
              <a:rPr lang="en-US" sz="1050" b="1" dirty="0">
                <a:solidFill>
                  <a:schemeClr val="bg2"/>
                </a:solidFill>
                <a:latin typeface="Roboto Mono"/>
                <a:ea typeface="Roboto Mono"/>
                <a:sym typeface="Roboto Mono"/>
              </a:rPr>
              <a:t>Recall: </a:t>
            </a:r>
            <a:r>
              <a:rPr lang="en-US" sz="1050" dirty="0">
                <a:solidFill>
                  <a:schemeClr val="bg2"/>
                </a:solidFill>
                <a:latin typeface="Roboto Mono"/>
                <a:ea typeface="Roboto Mono"/>
                <a:sym typeface="Roboto Mono"/>
              </a:rPr>
              <a:t>96.66%</a:t>
            </a:r>
          </a:p>
          <a:p>
            <a:pPr lvl="0">
              <a:lnSpc>
                <a:spcPct val="170000"/>
              </a:lnSpc>
            </a:pPr>
            <a:r>
              <a:rPr lang="en-US" sz="1050" b="1" dirty="0">
                <a:solidFill>
                  <a:schemeClr val="bg2"/>
                </a:solidFill>
                <a:latin typeface="Roboto Mono"/>
                <a:ea typeface="Roboto Mono"/>
                <a:sym typeface="Roboto Mono"/>
              </a:rPr>
              <a:t>F1-score: </a:t>
            </a:r>
            <a:r>
              <a:rPr lang="en-US" sz="1050" dirty="0">
                <a:solidFill>
                  <a:schemeClr val="bg2"/>
                </a:solidFill>
                <a:latin typeface="Roboto Mono"/>
                <a:ea typeface="Roboto Mono"/>
                <a:sym typeface="Roboto Mono"/>
              </a:rPr>
              <a:t>93.08%</a:t>
            </a:r>
          </a:p>
        </p:txBody>
      </p:sp>
      <p:pic>
        <p:nvPicPr>
          <p:cNvPr id="15" name="Picture 6" descr="https://lh5.googleusercontent.com/VYlzOwEP3OYCcEEJ_uiuG85BV7Y5hNAN71G5ZpUG8wRM2pMG90k7pbt4w2eEEYpAyXc4yHLBlydFIYfIEiavxlunzm1CeXT26RmD4HIYmjdLA6ID4-3C0Oof0LMLrZyHWuH_tRv9">
            <a:extLst>
              <a:ext uri="{FF2B5EF4-FFF2-40B4-BE49-F238E27FC236}">
                <a16:creationId xmlns:a16="http://schemas.microsoft.com/office/drawing/2014/main" id="{972DCA4B-22A5-4DA7-836F-0F934FA5F1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656"/>
          <a:stretch/>
        </p:blipFill>
        <p:spPr bwMode="auto">
          <a:xfrm>
            <a:off x="4231146" y="1339524"/>
            <a:ext cx="2881952"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lh6.googleusercontent.com/PAk9rZmY2PIKGpEf-vqBUY-xb49f09Z-q7mhC6D50cUZi-D01n9k-NZGHPMpKMts4vxdAEOB4DMqUioMOBA3tK78gYi-Y01ppRE_0aWqURZoG9NQ9AwrGIT9rlrUv2qjWJvm1ruj">
            <a:extLst>
              <a:ext uri="{FF2B5EF4-FFF2-40B4-BE49-F238E27FC236}">
                <a16:creationId xmlns:a16="http://schemas.microsoft.com/office/drawing/2014/main" id="{A72F0F08-9072-46DD-9166-2C0128EF4F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571"/>
          <a:stretch/>
        </p:blipFill>
        <p:spPr bwMode="auto">
          <a:xfrm>
            <a:off x="1017270" y="4196316"/>
            <a:ext cx="294894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E11DBA9-AB75-434C-9DD8-3B02BC56D029}"/>
              </a:ext>
            </a:extLst>
          </p:cNvPr>
          <p:cNvGraphicFramePr>
            <a:graphicFrameLocks noGrp="1"/>
          </p:cNvGraphicFramePr>
          <p:nvPr>
            <p:extLst>
              <p:ext uri="{D42A27DB-BD31-4B8C-83A1-F6EECF244321}">
                <p14:modId xmlns:p14="http://schemas.microsoft.com/office/powerpoint/2010/main" val="586200848"/>
              </p:ext>
            </p:extLst>
          </p:nvPr>
        </p:nvGraphicFramePr>
        <p:xfrm>
          <a:off x="1017032" y="4096707"/>
          <a:ext cx="10158252" cy="2107566"/>
        </p:xfrm>
        <a:graphic>
          <a:graphicData uri="http://schemas.openxmlformats.org/drawingml/2006/table">
            <a:tbl>
              <a:tblPr>
                <a:tableStyleId>{073A0DAA-6AF3-43AB-8588-CEC1D06C72B9}</a:tableStyleId>
              </a:tblPr>
              <a:tblGrid>
                <a:gridCol w="1693042">
                  <a:extLst>
                    <a:ext uri="{9D8B030D-6E8A-4147-A177-3AD203B41FA5}">
                      <a16:colId xmlns:a16="http://schemas.microsoft.com/office/drawing/2014/main" val="746342543"/>
                    </a:ext>
                  </a:extLst>
                </a:gridCol>
                <a:gridCol w="1693042">
                  <a:extLst>
                    <a:ext uri="{9D8B030D-6E8A-4147-A177-3AD203B41FA5}">
                      <a16:colId xmlns:a16="http://schemas.microsoft.com/office/drawing/2014/main" val="2258437280"/>
                    </a:ext>
                  </a:extLst>
                </a:gridCol>
                <a:gridCol w="1693042">
                  <a:extLst>
                    <a:ext uri="{9D8B030D-6E8A-4147-A177-3AD203B41FA5}">
                      <a16:colId xmlns:a16="http://schemas.microsoft.com/office/drawing/2014/main" val="1490466226"/>
                    </a:ext>
                  </a:extLst>
                </a:gridCol>
                <a:gridCol w="1693042">
                  <a:extLst>
                    <a:ext uri="{9D8B030D-6E8A-4147-A177-3AD203B41FA5}">
                      <a16:colId xmlns:a16="http://schemas.microsoft.com/office/drawing/2014/main" val="929426465"/>
                    </a:ext>
                  </a:extLst>
                </a:gridCol>
                <a:gridCol w="1693042">
                  <a:extLst>
                    <a:ext uri="{9D8B030D-6E8A-4147-A177-3AD203B41FA5}">
                      <a16:colId xmlns:a16="http://schemas.microsoft.com/office/drawing/2014/main" val="1126545292"/>
                    </a:ext>
                  </a:extLst>
                </a:gridCol>
                <a:gridCol w="1693042">
                  <a:extLst>
                    <a:ext uri="{9D8B030D-6E8A-4147-A177-3AD203B41FA5}">
                      <a16:colId xmlns:a16="http://schemas.microsoft.com/office/drawing/2014/main" val="1887312335"/>
                    </a:ext>
                  </a:extLst>
                </a:gridCol>
              </a:tblGrid>
              <a:tr h="351261">
                <a:tc>
                  <a:txBody>
                    <a:bodyPr/>
                    <a:lstStyle/>
                    <a:p>
                      <a:pPr algn="ctr" rtl="0" fontAlgn="t">
                        <a:spcBef>
                          <a:spcPts val="0"/>
                        </a:spcBef>
                        <a:spcAft>
                          <a:spcPts val="0"/>
                        </a:spcAft>
                      </a:pPr>
                      <a:r>
                        <a:rPr lang="en-US" sz="1400" b="1" u="none" strike="noStrike" dirty="0">
                          <a:effectLst/>
                        </a:rPr>
                        <a:t>Models</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Precision</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Recall</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Accuracy</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F1 Score</a:t>
                      </a:r>
                      <a:endParaRPr lang="en-US" sz="1400" b="1"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AUC</a:t>
                      </a:r>
                      <a:endParaRPr lang="en-US" sz="1400" b="1" dirty="0">
                        <a:effectLst/>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1420356470"/>
                  </a:ext>
                </a:extLst>
              </a:tr>
              <a:tr h="351261">
                <a:tc>
                  <a:txBody>
                    <a:bodyPr/>
                    <a:lstStyle/>
                    <a:p>
                      <a:pPr algn="ctr" rtl="0" fontAlgn="t">
                        <a:spcBef>
                          <a:spcPts val="0"/>
                        </a:spcBef>
                        <a:spcAft>
                          <a:spcPts val="0"/>
                        </a:spcAft>
                      </a:pPr>
                      <a:r>
                        <a:rPr lang="en-US" sz="1400" b="0" u="none" strike="noStrike" dirty="0">
                          <a:effectLst/>
                        </a:rPr>
                        <a:t>VGG16</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100</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a:effectLst/>
                        </a:rPr>
                        <a:t>66.89</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87.43</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80.16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83</a:t>
                      </a:r>
                      <a:endParaRPr lang="en-US" sz="1400" dirty="0">
                        <a:effectLst/>
                      </a:endParaRPr>
                    </a:p>
                  </a:txBody>
                  <a:tcPr marL="63500" marR="63500" marT="63500" marB="63500"/>
                </a:tc>
                <a:extLst>
                  <a:ext uri="{0D108BD9-81ED-4DB2-BD59-A6C34878D82A}">
                    <a16:rowId xmlns:a16="http://schemas.microsoft.com/office/drawing/2014/main" val="4120292151"/>
                  </a:ext>
                </a:extLst>
              </a:tr>
              <a:tr h="351261">
                <a:tc>
                  <a:txBody>
                    <a:bodyPr/>
                    <a:lstStyle/>
                    <a:p>
                      <a:pPr algn="ctr" rtl="0" fontAlgn="t">
                        <a:spcBef>
                          <a:spcPts val="0"/>
                        </a:spcBef>
                        <a:spcAft>
                          <a:spcPts val="0"/>
                        </a:spcAft>
                      </a:pPr>
                      <a:r>
                        <a:rPr lang="en-US" sz="1400" b="0" u="none" strike="noStrike" dirty="0">
                          <a:effectLst/>
                        </a:rPr>
                        <a:t>InceptionV3</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87.27</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98.46</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90.06</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92.53</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87</a:t>
                      </a:r>
                      <a:endParaRPr lang="en-US" sz="1400" dirty="0">
                        <a:effectLst/>
                      </a:endParaRPr>
                    </a:p>
                  </a:txBody>
                  <a:tcPr marL="63500" marR="63500" marT="63500" marB="63500"/>
                </a:tc>
                <a:extLst>
                  <a:ext uri="{0D108BD9-81ED-4DB2-BD59-A6C34878D82A}">
                    <a16:rowId xmlns:a16="http://schemas.microsoft.com/office/drawing/2014/main" val="118859455"/>
                  </a:ext>
                </a:extLst>
              </a:tr>
              <a:tr h="351261">
                <a:tc>
                  <a:txBody>
                    <a:bodyPr/>
                    <a:lstStyle/>
                    <a:p>
                      <a:pPr algn="ctr" rtl="0" fontAlgn="t">
                        <a:spcBef>
                          <a:spcPts val="0"/>
                        </a:spcBef>
                        <a:spcAft>
                          <a:spcPts val="0"/>
                        </a:spcAft>
                      </a:pPr>
                      <a:r>
                        <a:rPr lang="en-US" sz="1400" b="0" u="none" strike="noStrike" dirty="0" err="1">
                          <a:effectLst/>
                        </a:rPr>
                        <a:t>DenseNet</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89.47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57.43</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81.282</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69.958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77</a:t>
                      </a:r>
                      <a:endParaRPr lang="en-US" sz="1400" dirty="0">
                        <a:effectLst/>
                      </a:endParaRPr>
                    </a:p>
                  </a:txBody>
                  <a:tcPr marL="63500" marR="63500" marT="63500" marB="63500"/>
                </a:tc>
                <a:extLst>
                  <a:ext uri="{0D108BD9-81ED-4DB2-BD59-A6C34878D82A}">
                    <a16:rowId xmlns:a16="http://schemas.microsoft.com/office/drawing/2014/main" val="981686130"/>
                  </a:ext>
                </a:extLst>
              </a:tr>
              <a:tr h="351261">
                <a:tc>
                  <a:txBody>
                    <a:bodyPr/>
                    <a:lstStyle/>
                    <a:p>
                      <a:pPr algn="ctr" rtl="0" fontAlgn="t">
                        <a:spcBef>
                          <a:spcPts val="0"/>
                        </a:spcBef>
                        <a:spcAft>
                          <a:spcPts val="0"/>
                        </a:spcAft>
                      </a:pPr>
                      <a:r>
                        <a:rPr lang="en-US" sz="1400" b="0" u="none" strike="noStrike" dirty="0">
                          <a:effectLst/>
                        </a:rPr>
                        <a:t>ResNet50</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86.98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85.81</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89.74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86.39</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89</a:t>
                      </a:r>
                      <a:endParaRPr lang="en-US" sz="1400" b="1" dirty="0">
                        <a:effectLst/>
                      </a:endParaRPr>
                    </a:p>
                  </a:txBody>
                  <a:tcPr marL="63500" marR="63500" marT="63500" marB="63500"/>
                </a:tc>
                <a:extLst>
                  <a:ext uri="{0D108BD9-81ED-4DB2-BD59-A6C34878D82A}">
                    <a16:rowId xmlns:a16="http://schemas.microsoft.com/office/drawing/2014/main" val="990406066"/>
                  </a:ext>
                </a:extLst>
              </a:tr>
              <a:tr h="351261">
                <a:tc>
                  <a:txBody>
                    <a:bodyPr/>
                    <a:lstStyle/>
                    <a:p>
                      <a:pPr algn="ctr" rtl="0" fontAlgn="t">
                        <a:spcBef>
                          <a:spcPts val="0"/>
                        </a:spcBef>
                        <a:spcAft>
                          <a:spcPts val="0"/>
                        </a:spcAft>
                      </a:pPr>
                      <a:r>
                        <a:rPr lang="en-US" sz="1400" b="0" u="none" strike="noStrike" dirty="0">
                          <a:effectLst/>
                        </a:rPr>
                        <a:t>CNN</a:t>
                      </a:r>
                      <a:endParaRPr lang="en-US" sz="1400" b="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a:effectLst/>
                        </a:rPr>
                        <a:t>94.736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72.97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88.205</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82.44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85</a:t>
                      </a:r>
                      <a:endParaRPr lang="en-US" sz="1400" dirty="0">
                        <a:effectLst/>
                      </a:endParaRPr>
                    </a:p>
                  </a:txBody>
                  <a:tcPr marL="63500" marR="63500" marT="63500" marB="63500"/>
                </a:tc>
                <a:extLst>
                  <a:ext uri="{0D108BD9-81ED-4DB2-BD59-A6C34878D82A}">
                    <a16:rowId xmlns:a16="http://schemas.microsoft.com/office/drawing/2014/main" val="3250137807"/>
                  </a:ext>
                </a:extLst>
              </a:tr>
            </a:tbl>
          </a:graphicData>
        </a:graphic>
      </p:graphicFrame>
      <p:sp>
        <p:nvSpPr>
          <p:cNvPr id="3" name="Rectangle 1">
            <a:extLst>
              <a:ext uri="{FF2B5EF4-FFF2-40B4-BE49-F238E27FC236}">
                <a16:creationId xmlns:a16="http://schemas.microsoft.com/office/drawing/2014/main" id="{8B7566BE-D85B-4906-8A2C-52E31D8079BB}"/>
              </a:ext>
            </a:extLst>
          </p:cNvPr>
          <p:cNvSpPr>
            <a:spLocks noChangeArrowheads="1"/>
          </p:cNvSpPr>
          <p:nvPr/>
        </p:nvSpPr>
        <p:spPr bwMode="auto">
          <a:xfrm>
            <a:off x="3260725" y="2973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8C80DC70-5091-480F-9BFD-9E4F5B410380}"/>
              </a:ext>
            </a:extLst>
          </p:cNvPr>
          <p:cNvGraphicFramePr>
            <a:graphicFrameLocks noGrp="1"/>
          </p:cNvGraphicFramePr>
          <p:nvPr>
            <p:extLst>
              <p:ext uri="{D42A27DB-BD31-4B8C-83A1-F6EECF244321}">
                <p14:modId xmlns:p14="http://schemas.microsoft.com/office/powerpoint/2010/main" val="2011194372"/>
              </p:ext>
            </p:extLst>
          </p:nvPr>
        </p:nvGraphicFramePr>
        <p:xfrm>
          <a:off x="1017032" y="1422062"/>
          <a:ext cx="10158251" cy="2042160"/>
        </p:xfrm>
        <a:graphic>
          <a:graphicData uri="http://schemas.openxmlformats.org/drawingml/2006/table">
            <a:tbl>
              <a:tblPr>
                <a:tableStyleId>{073A0DAA-6AF3-43AB-8588-CEC1D06C72B9}</a:tableStyleId>
              </a:tblPr>
              <a:tblGrid>
                <a:gridCol w="1654137">
                  <a:extLst>
                    <a:ext uri="{9D8B030D-6E8A-4147-A177-3AD203B41FA5}">
                      <a16:colId xmlns:a16="http://schemas.microsoft.com/office/drawing/2014/main" val="3186092364"/>
                    </a:ext>
                  </a:extLst>
                </a:gridCol>
                <a:gridCol w="1660357">
                  <a:extLst>
                    <a:ext uri="{9D8B030D-6E8A-4147-A177-3AD203B41FA5}">
                      <a16:colId xmlns:a16="http://schemas.microsoft.com/office/drawing/2014/main" val="2970224035"/>
                    </a:ext>
                  </a:extLst>
                </a:gridCol>
                <a:gridCol w="1756611">
                  <a:extLst>
                    <a:ext uri="{9D8B030D-6E8A-4147-A177-3AD203B41FA5}">
                      <a16:colId xmlns:a16="http://schemas.microsoft.com/office/drawing/2014/main" val="1269035732"/>
                    </a:ext>
                  </a:extLst>
                </a:gridCol>
                <a:gridCol w="1696453">
                  <a:extLst>
                    <a:ext uri="{9D8B030D-6E8A-4147-A177-3AD203B41FA5}">
                      <a16:colId xmlns:a16="http://schemas.microsoft.com/office/drawing/2014/main" val="841059303"/>
                    </a:ext>
                  </a:extLst>
                </a:gridCol>
                <a:gridCol w="1708484">
                  <a:extLst>
                    <a:ext uri="{9D8B030D-6E8A-4147-A177-3AD203B41FA5}">
                      <a16:colId xmlns:a16="http://schemas.microsoft.com/office/drawing/2014/main" val="3092366340"/>
                    </a:ext>
                  </a:extLst>
                </a:gridCol>
                <a:gridCol w="1682209">
                  <a:extLst>
                    <a:ext uri="{9D8B030D-6E8A-4147-A177-3AD203B41FA5}">
                      <a16:colId xmlns:a16="http://schemas.microsoft.com/office/drawing/2014/main" val="2486767690"/>
                    </a:ext>
                  </a:extLst>
                </a:gridCol>
              </a:tblGrid>
              <a:tr h="0">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Models</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Precision</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Recall</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Accuracy</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F1 Score</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tc>
                  <a:txBody>
                    <a:bodyPr/>
                    <a:lstStyle/>
                    <a:p>
                      <a:pPr marR="0" algn="ctr" rtl="0" fontAlgn="t">
                        <a:lnSpc>
                          <a:spcPct val="100000"/>
                        </a:lnSpc>
                        <a:spcBef>
                          <a:spcPts val="0"/>
                        </a:spcBef>
                        <a:spcAft>
                          <a:spcPts val="0"/>
                        </a:spcAft>
                        <a:buClr>
                          <a:srgbClr val="000000"/>
                        </a:buClr>
                        <a:buFont typeface="Arial"/>
                      </a:pPr>
                      <a:r>
                        <a:rPr lang="en-US" sz="1400" b="1" u="none" strike="noStrike" cap="none" dirty="0">
                          <a:effectLst/>
                          <a:sym typeface="Arial"/>
                        </a:rPr>
                        <a:t>AUC</a:t>
                      </a:r>
                      <a:endParaRPr lang="en-US" sz="1400" b="1" i="0" u="none" strike="noStrike" cap="none" dirty="0">
                        <a:solidFill>
                          <a:schemeClr val="dk1"/>
                        </a:solidFill>
                        <a:effectLst/>
                        <a:latin typeface="+mn-lt"/>
                        <a:ea typeface="+mn-ea"/>
                        <a:cs typeface="+mn-cs"/>
                        <a:sym typeface="Arial"/>
                      </a:endParaRPr>
                    </a:p>
                  </a:txBody>
                  <a:tcPr marL="63500" marR="63500" marT="63500" marB="63500">
                    <a:solidFill>
                      <a:schemeClr val="accent4">
                        <a:lumMod val="40000"/>
                        <a:lumOff val="60000"/>
                      </a:schemeClr>
                    </a:solidFill>
                  </a:tcPr>
                </a:tc>
                <a:extLst>
                  <a:ext uri="{0D108BD9-81ED-4DB2-BD59-A6C34878D82A}">
                    <a16:rowId xmlns:a16="http://schemas.microsoft.com/office/drawing/2014/main" val="259186869"/>
                  </a:ext>
                </a:extLst>
              </a:tr>
              <a:tr h="0">
                <a:tc>
                  <a:txBody>
                    <a:bodyPr/>
                    <a:lstStyle/>
                    <a:p>
                      <a:pPr algn="ctr" rtl="0" fontAlgn="t">
                        <a:spcBef>
                          <a:spcPts val="0"/>
                        </a:spcBef>
                        <a:spcAft>
                          <a:spcPts val="0"/>
                        </a:spcAft>
                      </a:pPr>
                      <a:r>
                        <a:rPr lang="en-US" sz="1400" u="none" strike="noStrike" dirty="0">
                          <a:effectLst/>
                        </a:rPr>
                        <a:t>VGG16</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87.55</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99.23</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90.71</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93.02</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88</a:t>
                      </a:r>
                      <a:endParaRPr lang="en-US" sz="1400">
                        <a:effectLst/>
                      </a:endParaRPr>
                    </a:p>
                  </a:txBody>
                  <a:tcPr marL="63500" marR="63500" marT="63500" marB="63500"/>
                </a:tc>
                <a:extLst>
                  <a:ext uri="{0D108BD9-81ED-4DB2-BD59-A6C34878D82A}">
                    <a16:rowId xmlns:a16="http://schemas.microsoft.com/office/drawing/2014/main" val="365172902"/>
                  </a:ext>
                </a:extLst>
              </a:tr>
              <a:tr h="0">
                <a:tc>
                  <a:txBody>
                    <a:bodyPr/>
                    <a:lstStyle/>
                    <a:p>
                      <a:pPr algn="ctr" rtl="0" fontAlgn="t">
                        <a:spcBef>
                          <a:spcPts val="0"/>
                        </a:spcBef>
                        <a:spcAft>
                          <a:spcPts val="0"/>
                        </a:spcAft>
                      </a:pPr>
                      <a:r>
                        <a:rPr lang="en-US" sz="1400" u="none" strike="noStrike" dirty="0">
                          <a:effectLst/>
                        </a:rPr>
                        <a:t>InceptionV3</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87.27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98.46</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90.06</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92.53</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87</a:t>
                      </a:r>
                      <a:endParaRPr lang="en-US" sz="1400">
                        <a:effectLst/>
                      </a:endParaRPr>
                    </a:p>
                  </a:txBody>
                  <a:tcPr marL="63500" marR="63500" marT="63500" marB="63500"/>
                </a:tc>
                <a:extLst>
                  <a:ext uri="{0D108BD9-81ED-4DB2-BD59-A6C34878D82A}">
                    <a16:rowId xmlns:a16="http://schemas.microsoft.com/office/drawing/2014/main" val="1124202918"/>
                  </a:ext>
                </a:extLst>
              </a:tr>
              <a:tr h="0">
                <a:tc>
                  <a:txBody>
                    <a:bodyPr/>
                    <a:lstStyle/>
                    <a:p>
                      <a:pPr algn="ctr" rtl="0" fontAlgn="t">
                        <a:spcBef>
                          <a:spcPts val="0"/>
                        </a:spcBef>
                        <a:spcAft>
                          <a:spcPts val="0"/>
                        </a:spcAft>
                      </a:pPr>
                      <a:r>
                        <a:rPr lang="en-US" sz="1400" u="none" strike="noStrike" dirty="0" err="1">
                          <a:effectLst/>
                        </a:rPr>
                        <a:t>DenseNet</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dirty="0">
                          <a:effectLst/>
                        </a:rPr>
                        <a:t>90.77</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95.89</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a:effectLst/>
                        </a:rPr>
                        <a:t>91.34</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93.26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90</a:t>
                      </a:r>
                      <a:endParaRPr lang="en-US" sz="1400">
                        <a:effectLst/>
                      </a:endParaRPr>
                    </a:p>
                  </a:txBody>
                  <a:tcPr marL="63500" marR="63500" marT="63500" marB="63500"/>
                </a:tc>
                <a:extLst>
                  <a:ext uri="{0D108BD9-81ED-4DB2-BD59-A6C34878D82A}">
                    <a16:rowId xmlns:a16="http://schemas.microsoft.com/office/drawing/2014/main" val="3283295211"/>
                  </a:ext>
                </a:extLst>
              </a:tr>
              <a:tr h="0">
                <a:tc>
                  <a:txBody>
                    <a:bodyPr/>
                    <a:lstStyle/>
                    <a:p>
                      <a:pPr algn="ctr" rtl="0" fontAlgn="t">
                        <a:spcBef>
                          <a:spcPts val="0"/>
                        </a:spcBef>
                        <a:spcAft>
                          <a:spcPts val="0"/>
                        </a:spcAft>
                      </a:pPr>
                      <a:r>
                        <a:rPr lang="en-US" sz="1400" u="none" strike="noStrike" dirty="0">
                          <a:effectLst/>
                        </a:rPr>
                        <a:t>ResNet50</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b="1" u="none" strike="noStrike" dirty="0">
                          <a:effectLst/>
                        </a:rPr>
                        <a:t>92.95</a:t>
                      </a:r>
                      <a:endParaRPr lang="en-US" sz="1400" b="1"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95.64</a:t>
                      </a:r>
                      <a:endParaRPr lang="en-US" sz="1400"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92.95</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94.43</a:t>
                      </a:r>
                      <a:endParaRPr lang="en-US" sz="1400" b="1" dirty="0">
                        <a:effectLst/>
                      </a:endParaRPr>
                    </a:p>
                  </a:txBody>
                  <a:tcPr marL="63500" marR="63500" marT="63500" marB="63500"/>
                </a:tc>
                <a:tc>
                  <a:txBody>
                    <a:bodyPr/>
                    <a:lstStyle/>
                    <a:p>
                      <a:pPr algn="ctr" rtl="0" fontAlgn="t">
                        <a:spcBef>
                          <a:spcPts val="0"/>
                        </a:spcBef>
                        <a:spcAft>
                          <a:spcPts val="0"/>
                        </a:spcAft>
                      </a:pPr>
                      <a:r>
                        <a:rPr lang="en-US" sz="1400" b="1" u="none" strike="noStrike" dirty="0">
                          <a:effectLst/>
                        </a:rPr>
                        <a:t>92</a:t>
                      </a:r>
                      <a:endParaRPr lang="en-US" sz="1400" b="1" dirty="0">
                        <a:effectLst/>
                      </a:endParaRPr>
                    </a:p>
                  </a:txBody>
                  <a:tcPr marL="63500" marR="63500" marT="63500" marB="63500"/>
                </a:tc>
                <a:extLst>
                  <a:ext uri="{0D108BD9-81ED-4DB2-BD59-A6C34878D82A}">
                    <a16:rowId xmlns:a16="http://schemas.microsoft.com/office/drawing/2014/main" val="2785495121"/>
                  </a:ext>
                </a:extLst>
              </a:tr>
              <a:tr h="0">
                <a:tc>
                  <a:txBody>
                    <a:bodyPr/>
                    <a:lstStyle/>
                    <a:p>
                      <a:pPr algn="ctr" rtl="0" fontAlgn="t">
                        <a:spcBef>
                          <a:spcPts val="0"/>
                        </a:spcBef>
                        <a:spcAft>
                          <a:spcPts val="0"/>
                        </a:spcAft>
                      </a:pPr>
                      <a:r>
                        <a:rPr lang="en-US" sz="1400" u="none" strike="noStrike" dirty="0">
                          <a:effectLst/>
                        </a:rPr>
                        <a:t>CNN</a:t>
                      </a:r>
                      <a:endParaRPr lang="en-US" sz="1400" dirty="0">
                        <a:effectLst/>
                      </a:endParaRPr>
                    </a:p>
                  </a:txBody>
                  <a:tcPr marL="63500" marR="63500" marT="63500" marB="63500">
                    <a:solidFill>
                      <a:schemeClr val="accent4">
                        <a:lumMod val="40000"/>
                        <a:lumOff val="60000"/>
                      </a:schemeClr>
                    </a:solidFill>
                  </a:tcPr>
                </a:tc>
                <a:tc>
                  <a:txBody>
                    <a:bodyPr/>
                    <a:lstStyle/>
                    <a:p>
                      <a:pPr algn="ctr" rtl="0" fontAlgn="t">
                        <a:spcBef>
                          <a:spcPts val="0"/>
                        </a:spcBef>
                        <a:spcAft>
                          <a:spcPts val="0"/>
                        </a:spcAft>
                      </a:pPr>
                      <a:r>
                        <a:rPr lang="en-US" sz="1400" u="none" strike="noStrike">
                          <a:effectLst/>
                        </a:rPr>
                        <a:t>89.76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a:effectLst/>
                        </a:rPr>
                        <a:t>96.66</a:t>
                      </a:r>
                      <a:endParaRPr lang="en-US" sz="140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91.03</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93.08</a:t>
                      </a:r>
                      <a:endParaRPr lang="en-US" sz="1400" dirty="0">
                        <a:effectLst/>
                      </a:endParaRPr>
                    </a:p>
                  </a:txBody>
                  <a:tcPr marL="63500" marR="63500" marT="63500" marB="63500"/>
                </a:tc>
                <a:tc>
                  <a:txBody>
                    <a:bodyPr/>
                    <a:lstStyle/>
                    <a:p>
                      <a:pPr algn="ctr" rtl="0" fontAlgn="t">
                        <a:spcBef>
                          <a:spcPts val="0"/>
                        </a:spcBef>
                        <a:spcAft>
                          <a:spcPts val="0"/>
                        </a:spcAft>
                      </a:pPr>
                      <a:r>
                        <a:rPr lang="en-US" sz="1400" u="none" strike="noStrike" dirty="0">
                          <a:effectLst/>
                        </a:rPr>
                        <a:t>91</a:t>
                      </a:r>
                      <a:endParaRPr lang="en-US" sz="1400" dirty="0">
                        <a:effectLst/>
                      </a:endParaRPr>
                    </a:p>
                  </a:txBody>
                  <a:tcPr marL="63500" marR="63500" marT="63500" marB="63500"/>
                </a:tc>
                <a:extLst>
                  <a:ext uri="{0D108BD9-81ED-4DB2-BD59-A6C34878D82A}">
                    <a16:rowId xmlns:a16="http://schemas.microsoft.com/office/drawing/2014/main" val="1684143549"/>
                  </a:ext>
                </a:extLst>
              </a:tr>
            </a:tbl>
          </a:graphicData>
        </a:graphic>
      </p:graphicFrame>
      <p:sp>
        <p:nvSpPr>
          <p:cNvPr id="5" name="Rectangle 2">
            <a:extLst>
              <a:ext uri="{FF2B5EF4-FFF2-40B4-BE49-F238E27FC236}">
                <a16:creationId xmlns:a16="http://schemas.microsoft.com/office/drawing/2014/main" id="{7041C7F0-3F22-43DB-89C4-1CDBDA126C24}"/>
              </a:ext>
            </a:extLst>
          </p:cNvPr>
          <p:cNvSpPr>
            <a:spLocks noChangeArrowheads="1"/>
          </p:cNvSpPr>
          <p:nvPr/>
        </p:nvSpPr>
        <p:spPr bwMode="auto">
          <a:xfrm>
            <a:off x="1017032" y="3529628"/>
            <a:ext cx="216097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05;p28">
            <a:extLst>
              <a:ext uri="{FF2B5EF4-FFF2-40B4-BE49-F238E27FC236}">
                <a16:creationId xmlns:a16="http://schemas.microsoft.com/office/drawing/2014/main" id="{DD413BE8-F2BC-4B7E-9F91-D1D8D9252F68}"/>
              </a:ext>
            </a:extLst>
          </p:cNvPr>
          <p:cNvSpPr txBox="1">
            <a:spLocks/>
          </p:cNvSpPr>
          <p:nvPr/>
        </p:nvSpPr>
        <p:spPr>
          <a:xfrm>
            <a:off x="3537861" y="243658"/>
            <a:ext cx="5317381" cy="492444"/>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br>
              <a:rPr lang="en-US" sz="3600" dirty="0"/>
            </a:br>
            <a:r>
              <a:rPr lang="en-US" sz="3600" b="1" dirty="0">
                <a:solidFill>
                  <a:srgbClr val="0D5672"/>
                </a:solidFill>
              </a:rPr>
              <a:t>CONSOLIDATED RESULTS</a:t>
            </a:r>
            <a:endParaRPr lang="en-US" sz="3600" dirty="0"/>
          </a:p>
        </p:txBody>
      </p:sp>
      <p:sp>
        <p:nvSpPr>
          <p:cNvPr id="10" name="Rectangle 9">
            <a:extLst>
              <a:ext uri="{FF2B5EF4-FFF2-40B4-BE49-F238E27FC236}">
                <a16:creationId xmlns:a16="http://schemas.microsoft.com/office/drawing/2014/main" id="{E0BE9C0A-2915-42CF-9E0D-9A2A32F4B03E}"/>
              </a:ext>
            </a:extLst>
          </p:cNvPr>
          <p:cNvSpPr/>
          <p:nvPr/>
        </p:nvSpPr>
        <p:spPr>
          <a:xfrm>
            <a:off x="3799380" y="3723524"/>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
        <p:nvSpPr>
          <p:cNvPr id="11" name="Rectangle 10">
            <a:extLst>
              <a:ext uri="{FF2B5EF4-FFF2-40B4-BE49-F238E27FC236}">
                <a16:creationId xmlns:a16="http://schemas.microsoft.com/office/drawing/2014/main" id="{208BBBEE-D113-4CF4-9973-50E8FC1E18B8}"/>
              </a:ext>
            </a:extLst>
          </p:cNvPr>
          <p:cNvSpPr/>
          <p:nvPr/>
        </p:nvSpPr>
        <p:spPr>
          <a:xfrm>
            <a:off x="4446993" y="1015027"/>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spTree>
    <p:extLst>
      <p:ext uri="{BB962C8B-B14F-4D97-AF65-F5344CB8AC3E}">
        <p14:creationId xmlns:p14="http://schemas.microsoft.com/office/powerpoint/2010/main" val="23308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041C7F0-3F22-43DB-89C4-1CDBDA126C24}"/>
              </a:ext>
            </a:extLst>
          </p:cNvPr>
          <p:cNvSpPr>
            <a:spLocks noChangeArrowheads="1"/>
          </p:cNvSpPr>
          <p:nvPr/>
        </p:nvSpPr>
        <p:spPr bwMode="auto">
          <a:xfrm>
            <a:off x="1447853" y="3529628"/>
            <a:ext cx="216097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205;p28">
            <a:extLst>
              <a:ext uri="{FF2B5EF4-FFF2-40B4-BE49-F238E27FC236}">
                <a16:creationId xmlns:a16="http://schemas.microsoft.com/office/drawing/2014/main" id="{DD413BE8-F2BC-4B7E-9F91-D1D8D9252F68}"/>
              </a:ext>
            </a:extLst>
          </p:cNvPr>
          <p:cNvSpPr txBox="1">
            <a:spLocks/>
          </p:cNvSpPr>
          <p:nvPr/>
        </p:nvSpPr>
        <p:spPr>
          <a:xfrm>
            <a:off x="3537861" y="243658"/>
            <a:ext cx="5317381" cy="492444"/>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Clr>
                <a:srgbClr val="0D5672"/>
              </a:buClr>
            </a:pPr>
            <a:r>
              <a:rPr lang="en-US" sz="3600" b="1" dirty="0">
                <a:solidFill>
                  <a:srgbClr val="0D5672"/>
                </a:solidFill>
              </a:rPr>
              <a:t>SUMMARY OF RESULTS</a:t>
            </a:r>
            <a:endParaRPr lang="en-US" sz="3600" dirty="0"/>
          </a:p>
        </p:txBody>
      </p:sp>
      <p:pic>
        <p:nvPicPr>
          <p:cNvPr id="18" name="Picture 17">
            <a:extLst>
              <a:ext uri="{FF2B5EF4-FFF2-40B4-BE49-F238E27FC236}">
                <a16:creationId xmlns:a16="http://schemas.microsoft.com/office/drawing/2014/main" id="{0287A4A4-09EB-49D7-AE6F-9BB7724EBFE5}"/>
              </a:ext>
            </a:extLst>
          </p:cNvPr>
          <p:cNvPicPr>
            <a:picLocks noChangeAspect="1"/>
          </p:cNvPicPr>
          <p:nvPr/>
        </p:nvPicPr>
        <p:blipFill>
          <a:blip r:embed="rId2"/>
          <a:stretch>
            <a:fillRect/>
          </a:stretch>
        </p:blipFill>
        <p:spPr>
          <a:xfrm>
            <a:off x="1020117" y="1370023"/>
            <a:ext cx="6766708" cy="2209686"/>
          </a:xfrm>
          <a:prstGeom prst="rect">
            <a:avLst/>
          </a:prstGeom>
        </p:spPr>
      </p:pic>
      <p:pic>
        <p:nvPicPr>
          <p:cNvPr id="20" name="Picture 19">
            <a:extLst>
              <a:ext uri="{FF2B5EF4-FFF2-40B4-BE49-F238E27FC236}">
                <a16:creationId xmlns:a16="http://schemas.microsoft.com/office/drawing/2014/main" id="{B5220003-BA73-444A-BD13-48628A92C841}"/>
              </a:ext>
            </a:extLst>
          </p:cNvPr>
          <p:cNvPicPr>
            <a:picLocks noChangeAspect="1"/>
          </p:cNvPicPr>
          <p:nvPr/>
        </p:nvPicPr>
        <p:blipFill>
          <a:blip r:embed="rId3"/>
          <a:stretch>
            <a:fillRect/>
          </a:stretch>
        </p:blipFill>
        <p:spPr>
          <a:xfrm>
            <a:off x="921587" y="4008395"/>
            <a:ext cx="6687172" cy="2186120"/>
          </a:xfrm>
          <a:prstGeom prst="rect">
            <a:avLst/>
          </a:prstGeom>
        </p:spPr>
      </p:pic>
      <p:pic>
        <p:nvPicPr>
          <p:cNvPr id="22" name="Picture 21">
            <a:extLst>
              <a:ext uri="{FF2B5EF4-FFF2-40B4-BE49-F238E27FC236}">
                <a16:creationId xmlns:a16="http://schemas.microsoft.com/office/drawing/2014/main" id="{BC56377F-D75A-45EE-AD05-3F80AC90969C}"/>
              </a:ext>
            </a:extLst>
          </p:cNvPr>
          <p:cNvPicPr>
            <a:picLocks noChangeAspect="1"/>
          </p:cNvPicPr>
          <p:nvPr/>
        </p:nvPicPr>
        <p:blipFill>
          <a:blip r:embed="rId4"/>
          <a:stretch>
            <a:fillRect/>
          </a:stretch>
        </p:blipFill>
        <p:spPr>
          <a:xfrm>
            <a:off x="7989516" y="3985971"/>
            <a:ext cx="3502400" cy="2163150"/>
          </a:xfrm>
          <a:prstGeom prst="rect">
            <a:avLst/>
          </a:prstGeom>
        </p:spPr>
      </p:pic>
      <p:pic>
        <p:nvPicPr>
          <p:cNvPr id="24" name="Picture 23">
            <a:extLst>
              <a:ext uri="{FF2B5EF4-FFF2-40B4-BE49-F238E27FC236}">
                <a16:creationId xmlns:a16="http://schemas.microsoft.com/office/drawing/2014/main" id="{D72BBC0D-ACE3-4170-A2EE-434A2867FF8E}"/>
              </a:ext>
            </a:extLst>
          </p:cNvPr>
          <p:cNvPicPr>
            <a:picLocks noChangeAspect="1"/>
          </p:cNvPicPr>
          <p:nvPr/>
        </p:nvPicPr>
        <p:blipFill>
          <a:blip r:embed="rId5"/>
          <a:stretch>
            <a:fillRect/>
          </a:stretch>
        </p:blipFill>
        <p:spPr>
          <a:xfrm>
            <a:off x="8024071" y="1420883"/>
            <a:ext cx="3433290" cy="2162276"/>
          </a:xfrm>
          <a:prstGeom prst="rect">
            <a:avLst/>
          </a:prstGeom>
        </p:spPr>
      </p:pic>
      <p:sp>
        <p:nvSpPr>
          <p:cNvPr id="25" name="Rectangle 24">
            <a:extLst>
              <a:ext uri="{FF2B5EF4-FFF2-40B4-BE49-F238E27FC236}">
                <a16:creationId xmlns:a16="http://schemas.microsoft.com/office/drawing/2014/main" id="{A20AF55D-3826-4162-BACF-61864234A90E}"/>
              </a:ext>
            </a:extLst>
          </p:cNvPr>
          <p:cNvSpPr/>
          <p:nvPr/>
        </p:nvSpPr>
        <p:spPr>
          <a:xfrm>
            <a:off x="967475" y="3605258"/>
            <a:ext cx="3297698" cy="307777"/>
          </a:xfrm>
          <a:prstGeom prst="rect">
            <a:avLst/>
          </a:prstGeom>
        </p:spPr>
        <p:txBody>
          <a:bodyPr wrap="none">
            <a:spAutoFit/>
          </a:bodyPr>
          <a:lstStyle/>
          <a:p>
            <a:pPr algn="ctr">
              <a:buClr>
                <a:srgbClr val="0D5672"/>
              </a:buClr>
            </a:pPr>
            <a:r>
              <a:rPr lang="en-US" b="1" u="sng" dirty="0">
                <a:solidFill>
                  <a:schemeClr val="accent2"/>
                </a:solidFill>
              </a:rPr>
              <a:t>NORMAL VS PNEUMONIA RESULTS</a:t>
            </a:r>
            <a:endParaRPr lang="en-US" u="sng" dirty="0">
              <a:solidFill>
                <a:schemeClr val="accent2"/>
              </a:solidFill>
            </a:endParaRPr>
          </a:p>
        </p:txBody>
      </p:sp>
      <p:sp>
        <p:nvSpPr>
          <p:cNvPr id="26" name="Rectangle 25">
            <a:extLst>
              <a:ext uri="{FF2B5EF4-FFF2-40B4-BE49-F238E27FC236}">
                <a16:creationId xmlns:a16="http://schemas.microsoft.com/office/drawing/2014/main" id="{8842D922-6AD7-4887-A909-6456AC15A129}"/>
              </a:ext>
            </a:extLst>
          </p:cNvPr>
          <p:cNvSpPr/>
          <p:nvPr/>
        </p:nvSpPr>
        <p:spPr>
          <a:xfrm>
            <a:off x="967475" y="1028298"/>
            <a:ext cx="4592924" cy="307777"/>
          </a:xfrm>
          <a:prstGeom prst="rect">
            <a:avLst/>
          </a:prstGeom>
        </p:spPr>
        <p:txBody>
          <a:bodyPr wrap="none">
            <a:spAutoFit/>
          </a:bodyPr>
          <a:lstStyle/>
          <a:p>
            <a:pPr algn="ctr">
              <a:buClr>
                <a:srgbClr val="0D5672"/>
              </a:buClr>
            </a:pPr>
            <a:r>
              <a:rPr lang="en-US" b="1" u="sng" dirty="0">
                <a:solidFill>
                  <a:schemeClr val="accent2"/>
                </a:solidFill>
              </a:rPr>
              <a:t>BACTERIAL VS. VIRAL CLASSIFICATION RESULTS</a:t>
            </a:r>
          </a:p>
        </p:txBody>
      </p:sp>
    </p:spTree>
    <p:extLst>
      <p:ext uri="{BB962C8B-B14F-4D97-AF65-F5344CB8AC3E}">
        <p14:creationId xmlns:p14="http://schemas.microsoft.com/office/powerpoint/2010/main" val="100297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CONCLUSION </a:t>
            </a:r>
            <a:endParaRPr/>
          </a:p>
        </p:txBody>
      </p:sp>
      <p:sp>
        <p:nvSpPr>
          <p:cNvPr id="239" name="Google Shape;239;p32"/>
          <p:cNvSpPr txBox="1">
            <a:spLocks noGrp="1"/>
          </p:cNvSpPr>
          <p:nvPr>
            <p:ph type="body" idx="1"/>
          </p:nvPr>
        </p:nvSpPr>
        <p:spPr>
          <a:xfrm>
            <a:off x="1097280" y="1845734"/>
            <a:ext cx="105156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dirty="0"/>
          </a:p>
          <a:p>
            <a:pPr marL="91440" lvl="0" indent="-158750" algn="l" rtl="0">
              <a:lnSpc>
                <a:spcPct val="100000"/>
              </a:lnSpc>
              <a:spcBef>
                <a:spcPts val="1400"/>
              </a:spcBef>
              <a:spcAft>
                <a:spcPts val="0"/>
              </a:spcAft>
              <a:buSzPts val="2500"/>
              <a:buFont typeface="Noto Sans Symbols"/>
              <a:buChar char="▪"/>
            </a:pPr>
            <a:r>
              <a:rPr lang="en-US" dirty="0">
                <a:solidFill>
                  <a:schemeClr val="tx1">
                    <a:lumMod val="65000"/>
                    <a:lumOff val="35000"/>
                  </a:schemeClr>
                </a:solidFill>
              </a:rPr>
              <a:t>We can clearly see from the results that our </a:t>
            </a:r>
            <a:r>
              <a:rPr lang="en-US" b="1" dirty="0">
                <a:solidFill>
                  <a:schemeClr val="tx1">
                    <a:lumMod val="65000"/>
                    <a:lumOff val="35000"/>
                  </a:schemeClr>
                </a:solidFill>
              </a:rPr>
              <a:t>transfer learning models </a:t>
            </a:r>
            <a:r>
              <a:rPr lang="en-US" dirty="0">
                <a:solidFill>
                  <a:schemeClr val="tx1">
                    <a:lumMod val="65000"/>
                    <a:lumOff val="35000"/>
                  </a:schemeClr>
                </a:solidFill>
              </a:rPr>
              <a:t>are </a:t>
            </a:r>
            <a:r>
              <a:rPr lang="en-US" b="1" dirty="0">
                <a:solidFill>
                  <a:schemeClr val="tx1">
                    <a:lumMod val="65000"/>
                    <a:lumOff val="35000"/>
                  </a:schemeClr>
                </a:solidFill>
              </a:rPr>
              <a:t>performing better </a:t>
            </a:r>
            <a:r>
              <a:rPr lang="en-US" dirty="0">
                <a:solidFill>
                  <a:schemeClr val="tx1">
                    <a:lumMod val="65000"/>
                    <a:lumOff val="35000"/>
                  </a:schemeClr>
                </a:solidFill>
              </a:rPr>
              <a:t>than our </a:t>
            </a:r>
            <a:r>
              <a:rPr lang="en-US" b="1" dirty="0">
                <a:solidFill>
                  <a:schemeClr val="tx1">
                    <a:lumMod val="65000"/>
                    <a:lumOff val="35000"/>
                  </a:schemeClr>
                </a:solidFill>
              </a:rPr>
              <a:t>conventional CNN model</a:t>
            </a:r>
            <a:endParaRPr dirty="0">
              <a:solidFill>
                <a:schemeClr val="tx1">
                  <a:lumMod val="65000"/>
                  <a:lumOff val="35000"/>
                </a:schemeClr>
              </a:solidFill>
            </a:endParaRPr>
          </a:p>
          <a:p>
            <a:pPr marL="91440" indent="-158750">
              <a:lnSpc>
                <a:spcPct val="100000"/>
              </a:lnSpc>
              <a:spcBef>
                <a:spcPts val="1400"/>
              </a:spcBef>
              <a:buSzPts val="2500"/>
              <a:buFont typeface="Noto Sans Symbols"/>
              <a:buChar char="▪"/>
            </a:pPr>
            <a:r>
              <a:rPr lang="en-US" dirty="0">
                <a:solidFill>
                  <a:schemeClr val="tx1">
                    <a:lumMod val="65000"/>
                    <a:lumOff val="35000"/>
                  </a:schemeClr>
                </a:solidFill>
              </a:rPr>
              <a:t>For </a:t>
            </a:r>
            <a:r>
              <a:rPr lang="en-US" b="1" dirty="0">
                <a:solidFill>
                  <a:schemeClr val="tx1">
                    <a:lumMod val="65000"/>
                    <a:lumOff val="35000"/>
                  </a:schemeClr>
                </a:solidFill>
              </a:rPr>
              <a:t>Normal vs Pneumonia case </a:t>
            </a:r>
            <a:r>
              <a:rPr lang="en-US" dirty="0">
                <a:solidFill>
                  <a:schemeClr val="tx1">
                    <a:lumMod val="65000"/>
                    <a:lumOff val="35000"/>
                  </a:schemeClr>
                </a:solidFill>
              </a:rPr>
              <a:t>- Our transfer learning model has performed remarkably well and has </a:t>
            </a:r>
            <a:r>
              <a:rPr lang="en-US" b="1" dirty="0">
                <a:solidFill>
                  <a:schemeClr val="tx1">
                    <a:lumMod val="65000"/>
                    <a:lumOff val="35000"/>
                  </a:schemeClr>
                </a:solidFill>
              </a:rPr>
              <a:t>produced Recall better than the benchmark score (93.2%)</a:t>
            </a:r>
            <a:r>
              <a:rPr lang="en-US" dirty="0">
                <a:solidFill>
                  <a:schemeClr val="tx1">
                    <a:lumMod val="65000"/>
                    <a:lumOff val="35000"/>
                  </a:schemeClr>
                </a:solidFill>
              </a:rPr>
              <a:t>; </a:t>
            </a:r>
            <a:r>
              <a:rPr lang="en-US" b="1" dirty="0">
                <a:solidFill>
                  <a:schemeClr val="tx1">
                    <a:lumMod val="65000"/>
                    <a:lumOff val="35000"/>
                  </a:schemeClr>
                </a:solidFill>
              </a:rPr>
              <a:t>VGG16 (Recall: 99.23) </a:t>
            </a:r>
            <a:r>
              <a:rPr lang="en-US" dirty="0">
                <a:solidFill>
                  <a:schemeClr val="tx1">
                    <a:lumMod val="65000"/>
                    <a:lumOff val="35000"/>
                  </a:schemeClr>
                </a:solidFill>
              </a:rPr>
              <a:t>being the champion model</a:t>
            </a:r>
            <a:endParaRPr lang="en-US" b="1" dirty="0">
              <a:solidFill>
                <a:schemeClr val="tx1">
                  <a:lumMod val="65000"/>
                  <a:lumOff val="35000"/>
                </a:schemeClr>
              </a:solidFill>
            </a:endParaRPr>
          </a:p>
          <a:p>
            <a:pPr marL="91440" lvl="0" indent="-158750">
              <a:lnSpc>
                <a:spcPct val="100000"/>
              </a:lnSpc>
              <a:spcBef>
                <a:spcPts val="1400"/>
              </a:spcBef>
              <a:buSzPts val="2500"/>
              <a:buFont typeface="Noto Sans Symbols"/>
              <a:buChar char="▪"/>
            </a:pPr>
            <a:r>
              <a:rPr lang="en-US" dirty="0">
                <a:solidFill>
                  <a:schemeClr val="tx1">
                    <a:lumMod val="65000"/>
                    <a:lumOff val="35000"/>
                  </a:schemeClr>
                </a:solidFill>
              </a:rPr>
              <a:t>For </a:t>
            </a:r>
            <a:r>
              <a:rPr lang="en-US" b="1" dirty="0">
                <a:solidFill>
                  <a:schemeClr val="tx1">
                    <a:lumMod val="65000"/>
                    <a:lumOff val="35000"/>
                  </a:schemeClr>
                </a:solidFill>
              </a:rPr>
              <a:t>Bacterial vs. Viral case </a:t>
            </a:r>
            <a:r>
              <a:rPr lang="en-US" dirty="0">
                <a:solidFill>
                  <a:schemeClr val="tx1">
                    <a:lumMod val="65000"/>
                    <a:lumOff val="35000"/>
                  </a:schemeClr>
                </a:solidFill>
              </a:rPr>
              <a:t>- Our models have </a:t>
            </a:r>
            <a:r>
              <a:rPr lang="en-US" b="1" dirty="0">
                <a:solidFill>
                  <a:schemeClr val="tx1">
                    <a:lumMod val="65000"/>
                    <a:lumOff val="35000"/>
                  </a:schemeClr>
                </a:solidFill>
              </a:rPr>
              <a:t>produced</a:t>
            </a:r>
            <a:r>
              <a:rPr lang="en-US" dirty="0">
                <a:solidFill>
                  <a:schemeClr val="tx1">
                    <a:lumMod val="65000"/>
                    <a:lumOff val="35000"/>
                  </a:schemeClr>
                </a:solidFill>
              </a:rPr>
              <a:t> </a:t>
            </a:r>
            <a:r>
              <a:rPr lang="en-US" b="1" dirty="0">
                <a:solidFill>
                  <a:schemeClr val="tx1">
                    <a:lumMod val="65000"/>
                    <a:lumOff val="35000"/>
                  </a:schemeClr>
                </a:solidFill>
              </a:rPr>
              <a:t>better F1 scores and Precision than the benchmarks of F1 (62.36%) and Precision(48.11%)</a:t>
            </a:r>
            <a:r>
              <a:rPr lang="en-US" dirty="0">
                <a:solidFill>
                  <a:schemeClr val="tx1">
                    <a:lumMod val="65000"/>
                    <a:lumOff val="35000"/>
                  </a:schemeClr>
                </a:solidFill>
              </a:rPr>
              <a:t>; </a:t>
            </a:r>
            <a:r>
              <a:rPr lang="en-US" b="1" dirty="0">
                <a:solidFill>
                  <a:schemeClr val="tx1">
                    <a:lumMod val="65000"/>
                    <a:lumOff val="35000"/>
                  </a:schemeClr>
                </a:solidFill>
              </a:rPr>
              <a:t>CNN (F1-Score 93.08%) </a:t>
            </a:r>
            <a:r>
              <a:rPr lang="en-US" dirty="0">
                <a:solidFill>
                  <a:schemeClr val="tx1">
                    <a:lumMod val="65000"/>
                    <a:lumOff val="35000"/>
                  </a:schemeClr>
                </a:solidFill>
              </a:rPr>
              <a:t>being the champion model</a:t>
            </a:r>
            <a:endParaRPr lang="en-US" b="1" dirty="0">
              <a:solidFill>
                <a:schemeClr val="tx1">
                  <a:lumMod val="65000"/>
                  <a:lumOff val="35000"/>
                </a:schemeClr>
              </a:solidFill>
            </a:endParaRPr>
          </a:p>
          <a:p>
            <a:pPr marL="91440" lvl="0" indent="-158750">
              <a:lnSpc>
                <a:spcPct val="100000"/>
              </a:lnSpc>
              <a:spcBef>
                <a:spcPts val="1400"/>
              </a:spcBef>
              <a:buSzPts val="2500"/>
              <a:buFont typeface="Noto Sans Symbols"/>
              <a:buChar char="▪"/>
            </a:pPr>
            <a:r>
              <a:rPr lang="en-US" dirty="0">
                <a:solidFill>
                  <a:schemeClr val="tx1">
                    <a:lumMod val="65000"/>
                    <a:lumOff val="35000"/>
                  </a:schemeClr>
                </a:solidFill>
              </a:rPr>
              <a:t>Showcased the </a:t>
            </a:r>
            <a:r>
              <a:rPr lang="en-US" b="1" dirty="0">
                <a:solidFill>
                  <a:schemeClr val="tx1">
                    <a:lumMod val="65000"/>
                    <a:lumOff val="35000"/>
                  </a:schemeClr>
                </a:solidFill>
              </a:rPr>
              <a:t>power of the transfer learning </a:t>
            </a:r>
            <a:r>
              <a:rPr lang="en-US" dirty="0">
                <a:solidFill>
                  <a:schemeClr val="tx1">
                    <a:lumMod val="65000"/>
                    <a:lumOff val="35000"/>
                  </a:schemeClr>
                </a:solidFill>
              </a:rPr>
              <a:t>system to make highly effective classifications (better than benchmarks), even with a very limited training data</a:t>
            </a:r>
          </a:p>
          <a:p>
            <a:pPr marL="91440" lvl="0" indent="-158750" algn="l" rtl="0">
              <a:lnSpc>
                <a:spcPct val="100000"/>
              </a:lnSpc>
              <a:spcBef>
                <a:spcPts val="1400"/>
              </a:spcBef>
              <a:spcAft>
                <a:spcPts val="0"/>
              </a:spcAft>
              <a:buSzPts val="2500"/>
              <a:buFont typeface="Noto Sans Symbols"/>
              <a:buChar char="▪"/>
            </a:pPr>
            <a:endParaRPr dirty="0">
              <a:solidFill>
                <a:schemeClr val="tx1">
                  <a:lumMod val="65000"/>
                  <a:lumOff val="3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dirty="0">
                <a:solidFill>
                  <a:srgbClr val="0D5672"/>
                </a:solidFill>
              </a:rPr>
              <a:t>FUTURE SCOPE</a:t>
            </a:r>
            <a:endParaRPr dirty="0"/>
          </a:p>
        </p:txBody>
      </p:sp>
      <p:sp>
        <p:nvSpPr>
          <p:cNvPr id="239" name="Google Shape;239;p32"/>
          <p:cNvSpPr txBox="1">
            <a:spLocks noGrp="1"/>
          </p:cNvSpPr>
          <p:nvPr>
            <p:ph type="body" idx="1"/>
          </p:nvPr>
        </p:nvSpPr>
        <p:spPr>
          <a:xfrm>
            <a:off x="785004" y="1845734"/>
            <a:ext cx="10955547" cy="4023360"/>
          </a:xfrm>
          <a:prstGeom prst="rect">
            <a:avLst/>
          </a:prstGeom>
          <a:noFill/>
          <a:ln>
            <a:noFill/>
          </a:ln>
        </p:spPr>
        <p:txBody>
          <a:bodyPr spcFirstLastPara="1" wrap="square" lIns="0" tIns="45700" rIns="0" bIns="45700" anchor="t" anchorCtr="0">
            <a:noAutofit/>
          </a:bodyPr>
          <a:lstStyle/>
          <a:p>
            <a:pPr marL="284163" lvl="0" indent="-284163" algn="just" rtl="0">
              <a:lnSpc>
                <a:spcPct val="90000"/>
              </a:lnSpc>
              <a:spcBef>
                <a:spcPts val="0"/>
              </a:spcBef>
              <a:spcAft>
                <a:spcPts val="0"/>
              </a:spcAft>
              <a:buSzPts val="2000"/>
              <a:buNone/>
            </a:pPr>
            <a:endParaRPr sz="1800" dirty="0"/>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Long way in </a:t>
            </a:r>
            <a:r>
              <a:rPr lang="en-US" sz="1800" b="1" i="1" dirty="0">
                <a:solidFill>
                  <a:schemeClr val="tx1">
                    <a:lumMod val="65000"/>
                    <a:lumOff val="35000"/>
                  </a:schemeClr>
                </a:solidFill>
              </a:rPr>
              <a:t>improving the health of at-risk children </a:t>
            </a:r>
            <a:r>
              <a:rPr lang="en-US" sz="1800" dirty="0">
                <a:solidFill>
                  <a:schemeClr val="tx1">
                    <a:lumMod val="65000"/>
                    <a:lumOff val="35000"/>
                  </a:schemeClr>
                </a:solidFill>
              </a:rPr>
              <a:t>in energy-poor environments</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Our study was </a:t>
            </a:r>
            <a:r>
              <a:rPr lang="en-US" sz="1800" b="1" i="1" dirty="0">
                <a:solidFill>
                  <a:schemeClr val="tx1">
                    <a:lumMod val="65000"/>
                    <a:lumOff val="35000"/>
                  </a:schemeClr>
                </a:solidFill>
              </a:rPr>
              <a:t>limited by depth of Data</a:t>
            </a:r>
            <a:r>
              <a:rPr lang="en-US" sz="1800" dirty="0">
                <a:solidFill>
                  <a:schemeClr val="tx1">
                    <a:lumMod val="65000"/>
                    <a:lumOff val="35000"/>
                  </a:schemeClr>
                </a:solidFill>
              </a:rPr>
              <a:t>. With increased access to data and training of the model with radiological data from patients and nonpatients in different geography, significant improvements can be made</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Future studies could </a:t>
            </a:r>
            <a:r>
              <a:rPr lang="en-US" sz="1800" b="1" i="1" dirty="0">
                <a:solidFill>
                  <a:schemeClr val="tx1">
                    <a:lumMod val="65000"/>
                    <a:lumOff val="35000"/>
                  </a:schemeClr>
                </a:solidFill>
              </a:rPr>
              <a:t>entail use of images from varied manufacturers</a:t>
            </a:r>
            <a:r>
              <a:rPr lang="en-US" sz="1800" dirty="0">
                <a:solidFill>
                  <a:schemeClr val="tx1">
                    <a:lumMod val="65000"/>
                    <a:lumOff val="35000"/>
                  </a:schemeClr>
                </a:solidFill>
              </a:rPr>
              <a:t>, so that the system will be universally useful</a:t>
            </a:r>
          </a:p>
          <a:p>
            <a:pPr marL="284163" lvl="0" indent="-284163" algn="just">
              <a:lnSpc>
                <a:spcPct val="100000"/>
              </a:lnSpc>
              <a:spcBef>
                <a:spcPts val="1400"/>
              </a:spcBef>
              <a:buSzPts val="2500"/>
              <a:buFont typeface="Noto Sans Symbols"/>
              <a:buChar char="▪"/>
            </a:pPr>
            <a:r>
              <a:rPr lang="en-US" sz="1800" b="1" dirty="0">
                <a:solidFill>
                  <a:schemeClr val="tx1">
                    <a:lumMod val="65000"/>
                    <a:lumOff val="35000"/>
                  </a:schemeClr>
                </a:solidFill>
              </a:rPr>
              <a:t>Ophthalmology, CT Scans </a:t>
            </a:r>
            <a:r>
              <a:rPr lang="en-US" sz="1800" dirty="0">
                <a:solidFill>
                  <a:schemeClr val="tx1">
                    <a:lumMod val="65000"/>
                    <a:lumOff val="35000"/>
                  </a:schemeClr>
                </a:solidFill>
              </a:rPr>
              <a:t>—in principle, the techniques we have described here could potentially be extended in a wide range of medical images across multiple disciplines</a:t>
            </a:r>
          </a:p>
          <a:p>
            <a:pPr marL="284163" lvl="0" indent="-284163" algn="just">
              <a:lnSpc>
                <a:spcPct val="100000"/>
              </a:lnSpc>
              <a:spcBef>
                <a:spcPts val="1400"/>
              </a:spcBef>
              <a:buSzPts val="2500"/>
              <a:buFont typeface="Noto Sans Symbols"/>
              <a:buChar char="▪"/>
            </a:pPr>
            <a:r>
              <a:rPr lang="en-US" sz="1800" dirty="0">
                <a:solidFill>
                  <a:schemeClr val="tx1">
                    <a:lumMod val="65000"/>
                    <a:lumOff val="35000"/>
                  </a:schemeClr>
                </a:solidFill>
              </a:rPr>
              <a:t>Perform </a:t>
            </a:r>
            <a:r>
              <a:rPr lang="en-US" sz="1800" b="1" i="1" dirty="0">
                <a:solidFill>
                  <a:schemeClr val="tx1">
                    <a:lumMod val="65000"/>
                    <a:lumOff val="35000"/>
                  </a:schemeClr>
                </a:solidFill>
              </a:rPr>
              <a:t>Occlusion testing</a:t>
            </a:r>
            <a:r>
              <a:rPr lang="en-US" sz="1800" dirty="0">
                <a:solidFill>
                  <a:schemeClr val="tx1">
                    <a:lumMod val="65000"/>
                    <a:lumOff val="35000"/>
                  </a:schemeClr>
                </a:solidFill>
              </a:rPr>
              <a:t> to identify areas of greatest importance used by model while assigning a diagnosis</a:t>
            </a:r>
          </a:p>
        </p:txBody>
      </p:sp>
    </p:spTree>
    <p:extLst>
      <p:ext uri="{BB962C8B-B14F-4D97-AF65-F5344CB8AC3E}">
        <p14:creationId xmlns:p14="http://schemas.microsoft.com/office/powerpoint/2010/main" val="229701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lvl="0" algn="ctr">
              <a:buClr>
                <a:srgbClr val="0D5672"/>
              </a:buClr>
              <a:buSzPts val="4800"/>
            </a:pPr>
            <a:r>
              <a:rPr lang="en-US" b="1" dirty="0">
                <a:solidFill>
                  <a:srgbClr val="0D5672"/>
                </a:solidFill>
              </a:rPr>
              <a:t>REFERENCES &amp; ACKNOWLEDGEMENTS</a:t>
            </a:r>
            <a:endParaRPr dirty="0"/>
          </a:p>
        </p:txBody>
      </p:sp>
      <p:sp>
        <p:nvSpPr>
          <p:cNvPr id="239" name="Google Shape;239;p32"/>
          <p:cNvSpPr txBox="1">
            <a:spLocks noGrp="1"/>
          </p:cNvSpPr>
          <p:nvPr>
            <p:ph type="body" idx="1"/>
          </p:nvPr>
        </p:nvSpPr>
        <p:spPr>
          <a:xfrm>
            <a:off x="1097280" y="1845734"/>
            <a:ext cx="10515600" cy="4023360"/>
          </a:xfrm>
          <a:prstGeom prst="rect">
            <a:avLst/>
          </a:prstGeom>
          <a:noFill/>
          <a:ln>
            <a:noFill/>
          </a:ln>
        </p:spPr>
        <p:txBody>
          <a:bodyPr spcFirstLastPara="1" wrap="square" lIns="0" tIns="45700" rIns="0" bIns="45700" anchor="t" anchorCtr="0">
            <a:noAutofit/>
          </a:bodyPr>
          <a:lstStyle/>
          <a:p>
            <a:pPr marL="91440" lvl="0" indent="0" algn="l" rtl="0">
              <a:lnSpc>
                <a:spcPct val="90000"/>
              </a:lnSpc>
              <a:spcBef>
                <a:spcPts val="0"/>
              </a:spcBef>
              <a:spcAft>
                <a:spcPts val="0"/>
              </a:spcAft>
              <a:buSzPts val="2000"/>
              <a:buNone/>
            </a:pPr>
            <a:endParaRPr dirty="0"/>
          </a:p>
          <a:p>
            <a:pPr marL="0" lvl="0" indent="0" algn="l" rtl="0">
              <a:lnSpc>
                <a:spcPct val="100000"/>
              </a:lnSpc>
              <a:spcBef>
                <a:spcPts val="1400"/>
              </a:spcBef>
              <a:spcAft>
                <a:spcPts val="0"/>
              </a:spcAft>
              <a:buSzPts val="2500"/>
              <a:buNone/>
            </a:pPr>
            <a:endParaRPr lang="en-US" sz="2500" dirty="0">
              <a:solidFill>
                <a:schemeClr val="tx1">
                  <a:lumMod val="65000"/>
                  <a:lumOff val="35000"/>
                </a:schemeClr>
              </a:solidFill>
            </a:endParaRPr>
          </a:p>
          <a:p>
            <a:pPr marL="91440" lvl="0" indent="-158750" algn="l" rtl="0">
              <a:lnSpc>
                <a:spcPct val="100000"/>
              </a:lnSpc>
              <a:spcBef>
                <a:spcPts val="1400"/>
              </a:spcBef>
              <a:spcAft>
                <a:spcPts val="0"/>
              </a:spcAft>
              <a:buSzPts val="2500"/>
              <a:buFont typeface="Noto Sans Symbols"/>
              <a:buChar char="▪"/>
            </a:pPr>
            <a:endParaRPr dirty="0">
              <a:solidFill>
                <a:schemeClr val="tx1">
                  <a:lumMod val="65000"/>
                  <a:lumOff val="35000"/>
                </a:schemeClr>
              </a:solidFill>
            </a:endParaRPr>
          </a:p>
        </p:txBody>
      </p:sp>
      <p:pic>
        <p:nvPicPr>
          <p:cNvPr id="4" name="Picture 3">
            <a:extLst>
              <a:ext uri="{FF2B5EF4-FFF2-40B4-BE49-F238E27FC236}">
                <a16:creationId xmlns:a16="http://schemas.microsoft.com/office/drawing/2014/main" id="{1B85E690-A62E-4335-9D75-DF47D4F82349}"/>
              </a:ext>
            </a:extLst>
          </p:cNvPr>
          <p:cNvPicPr>
            <a:picLocks noChangeAspect="1"/>
          </p:cNvPicPr>
          <p:nvPr/>
        </p:nvPicPr>
        <p:blipFill rotWithShape="1">
          <a:blip r:embed="rId3"/>
          <a:srcRect l="6958" r="26132" b="12239"/>
          <a:stretch/>
        </p:blipFill>
        <p:spPr>
          <a:xfrm>
            <a:off x="10843403" y="5313949"/>
            <a:ext cx="1155940" cy="1030967"/>
          </a:xfrm>
          <a:prstGeom prst="rect">
            <a:avLst/>
          </a:prstGeom>
        </p:spPr>
      </p:pic>
      <p:sp>
        <p:nvSpPr>
          <p:cNvPr id="2" name="Rectangle 1">
            <a:extLst>
              <a:ext uri="{FF2B5EF4-FFF2-40B4-BE49-F238E27FC236}">
                <a16:creationId xmlns:a16="http://schemas.microsoft.com/office/drawing/2014/main" id="{1616297B-AA25-47B6-B2C9-DF6CA147B374}"/>
              </a:ext>
            </a:extLst>
          </p:cNvPr>
          <p:cNvSpPr/>
          <p:nvPr/>
        </p:nvSpPr>
        <p:spPr>
          <a:xfrm>
            <a:off x="693564" y="1690062"/>
            <a:ext cx="11029734" cy="3816429"/>
          </a:xfrm>
          <a:prstGeom prst="rect">
            <a:avLst/>
          </a:prstGeom>
        </p:spPr>
        <p:txBody>
          <a:bodyPr wrap="square">
            <a:spAutoFit/>
          </a:bodyPr>
          <a:lstStyle/>
          <a:p>
            <a:pPr algn="just"/>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000" i="1" dirty="0" err="1">
                <a:latin typeface="Calibri" panose="020F0502020204030204" pitchFamily="34" charset="0"/>
                <a:cs typeface="Calibri" panose="020F0502020204030204" pitchFamily="34" charset="0"/>
              </a:rPr>
              <a:t>Kermany</a:t>
            </a:r>
            <a:r>
              <a:rPr lang="en-US" sz="2000" i="1" dirty="0">
                <a:latin typeface="Calibri" panose="020F0502020204030204" pitchFamily="34" charset="0"/>
                <a:cs typeface="Calibri" panose="020F0502020204030204" pitchFamily="34" charset="0"/>
              </a:rPr>
              <a:t> et. al</a:t>
            </a:r>
            <a:r>
              <a:rPr lang="en-US" sz="2000" dirty="0">
                <a:latin typeface="Calibri" panose="020F0502020204030204" pitchFamily="34" charset="0"/>
                <a:cs typeface="Calibri" panose="020F0502020204030204" pitchFamily="34" charset="0"/>
              </a:rPr>
              <a:t>, Michael </a:t>
            </a:r>
            <a:r>
              <a:rPr lang="en-US" sz="2000" dirty="0" err="1">
                <a:latin typeface="Calibri" panose="020F0502020204030204" pitchFamily="34" charset="0"/>
                <a:cs typeface="Calibri" panose="020F0502020204030204" pitchFamily="34" charset="0"/>
              </a:rPr>
              <a:t>Goldbaum</a:t>
            </a:r>
            <a:r>
              <a:rPr lang="en-US" sz="2000" dirty="0">
                <a:latin typeface="Calibri" panose="020F0502020204030204" pitchFamily="34" charset="0"/>
                <a:cs typeface="Calibri" panose="020F0502020204030204" pitchFamily="34" charset="0"/>
              </a:rPr>
              <a:t>, Michael </a:t>
            </a:r>
            <a:r>
              <a:rPr lang="en-US" sz="2000" dirty="0" err="1">
                <a:latin typeface="Calibri" panose="020F0502020204030204" pitchFamily="34" charset="0"/>
                <a:cs typeface="Calibri" panose="020F0502020204030204" pitchFamily="34" charset="0"/>
              </a:rPr>
              <a:t>Goldbaum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Wenjia</a:t>
            </a:r>
            <a:r>
              <a:rPr lang="en-US" sz="2000" dirty="0">
                <a:latin typeface="Calibri" panose="020F0502020204030204" pitchFamily="34" charset="0"/>
                <a:cs typeface="Calibri" panose="020F0502020204030204" pitchFamily="34" charset="0"/>
              </a:rPr>
              <a:t> Cai, Carolina C.S. </a:t>
            </a:r>
            <a:r>
              <a:rPr lang="en-US" sz="2000" dirty="0" err="1">
                <a:latin typeface="Calibri" panose="020F0502020204030204" pitchFamily="34" charset="0"/>
                <a:cs typeface="Calibri" panose="020F0502020204030204" pitchFamily="34" charset="0"/>
              </a:rPr>
              <a:t>Valentim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Huiying</a:t>
            </a:r>
            <a:r>
              <a:rPr lang="en-US" sz="2000" dirty="0">
                <a:latin typeface="Calibri" panose="020F0502020204030204" pitchFamily="34" charset="0"/>
                <a:cs typeface="Calibri" panose="020F0502020204030204" pitchFamily="34" charset="0"/>
              </a:rPr>
              <a:t> Liang, Sally L. Baxter, Alex McKeown. Identifying medical diagnoses and treatable diseases by image-based deep learning. In Cell 172, 1122–1131, 2018</a:t>
            </a:r>
          </a:p>
          <a:p>
            <a:pPr marL="342900" indent="-342900" algn="just">
              <a:buFont typeface="Wingdings" panose="05000000000000000000" pitchFamily="2" charset="2"/>
              <a:buChar char="§"/>
            </a:pPr>
            <a:r>
              <a:rPr lang="en-US" sz="2000" i="1" dirty="0">
                <a:latin typeface="Calibri" panose="020F0502020204030204" pitchFamily="34" charset="0"/>
                <a:cs typeface="Calibri" panose="020F0502020204030204" pitchFamily="34" charset="0"/>
              </a:rPr>
              <a:t>Kang Zhang</a:t>
            </a:r>
            <a:r>
              <a:rPr lang="en-US" sz="2000" dirty="0">
                <a:latin typeface="Calibri" panose="020F0502020204030204" pitchFamily="34" charset="0"/>
                <a:cs typeface="Calibri" panose="020F0502020204030204" pitchFamily="34" charset="0"/>
              </a:rPr>
              <a:t>., MD, PhD, professor of Ophthalmology at </a:t>
            </a:r>
            <a:r>
              <a:rPr lang="en-US" sz="2000" dirty="0" err="1">
                <a:latin typeface="Calibri" panose="020F0502020204030204" pitchFamily="34" charset="0"/>
                <a:cs typeface="Calibri" panose="020F0502020204030204" pitchFamily="34" charset="0"/>
              </a:rPr>
              <a:t>Shiley</a:t>
            </a:r>
            <a:r>
              <a:rPr lang="en-US" sz="2000" dirty="0">
                <a:latin typeface="Calibri" panose="020F0502020204030204" pitchFamily="34" charset="0"/>
                <a:cs typeface="Calibri" panose="020F0502020204030204" pitchFamily="34" charset="0"/>
              </a:rPr>
              <a:t> Eye Institute and founding director of the Institute for Genomic Medicine at </a:t>
            </a:r>
            <a:r>
              <a:rPr lang="en-US" sz="2000" b="1" i="1" dirty="0">
                <a:latin typeface="Calibri" panose="020F0502020204030204" pitchFamily="34" charset="0"/>
                <a:cs typeface="Calibri" panose="020F0502020204030204" pitchFamily="34" charset="0"/>
              </a:rPr>
              <a:t>UC San Diego School of Medicine</a:t>
            </a:r>
          </a:p>
          <a:p>
            <a:pPr marL="342900" indent="-342900" algn="just">
              <a:buFont typeface="Wingdings" panose="05000000000000000000" pitchFamily="2" charset="2"/>
              <a:buChar char="§"/>
            </a:pPr>
            <a:r>
              <a:rPr lang="en-US" sz="2000" b="1" i="1" dirty="0">
                <a:latin typeface="Calibri" panose="020F0502020204030204" pitchFamily="34" charset="0"/>
                <a:cs typeface="Calibri" panose="020F0502020204030204" pitchFamily="34" charset="0"/>
                <a:hlinkClick r:id="rId4"/>
              </a:rPr>
              <a:t>Kaggle Dataset Link</a:t>
            </a:r>
            <a:endParaRPr lang="en-US" sz="2000" b="1" i="1"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
            </a:pPr>
            <a:r>
              <a:rPr lang="en-US" sz="2000" i="1" dirty="0" err="1">
                <a:latin typeface="Calibri" panose="020F0502020204030204" pitchFamily="34" charset="0"/>
                <a:cs typeface="Calibri" panose="020F0502020204030204" pitchFamily="34" charset="0"/>
              </a:rPr>
              <a:t>Github</a:t>
            </a:r>
            <a:r>
              <a:rPr lang="en-US" sz="2000" i="1" dirty="0">
                <a:latin typeface="Calibri" panose="020F0502020204030204" pitchFamily="34" charset="0"/>
                <a:cs typeface="Calibri" panose="020F0502020204030204" pitchFamily="34" charset="0"/>
              </a:rPr>
              <a:t> Code Repository:  </a:t>
            </a:r>
            <a:r>
              <a:rPr lang="en-US" sz="2000" dirty="0">
                <a:hlinkClick r:id="rId5"/>
              </a:rPr>
              <a:t>https://github.com/KarthikeyaR/pneumonia-detection</a:t>
            </a:r>
            <a:endParaRPr lang="en-US" sz="2000" dirty="0"/>
          </a:p>
          <a:p>
            <a:pPr marL="342900" indent="-342900" algn="just">
              <a:buFont typeface="Wingdings" panose="05000000000000000000" pitchFamily="2" charset="2"/>
              <a:buChar char="§"/>
            </a:pP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100" dirty="0">
                <a:latin typeface="Calibri" panose="020F0502020204030204" pitchFamily="34" charset="0"/>
                <a:cs typeface="Calibri" panose="020F0502020204030204" pitchFamily="34" charset="0"/>
              </a:rPr>
              <a:t>We are grateful to </a:t>
            </a:r>
            <a:r>
              <a:rPr lang="en-US" sz="2100" b="1" dirty="0">
                <a:latin typeface="Calibri" panose="020F0502020204030204" pitchFamily="34" charset="0"/>
                <a:cs typeface="Calibri" panose="020F0502020204030204" pitchFamily="34" charset="0"/>
              </a:rPr>
              <a:t>Prof. Sujoy Bhattacharya </a:t>
            </a:r>
            <a:r>
              <a:rPr lang="en-US" sz="2100" dirty="0">
                <a:latin typeface="Calibri" panose="020F0502020204030204" pitchFamily="34" charset="0"/>
                <a:cs typeface="Calibri" panose="020F0502020204030204" pitchFamily="34" charset="0"/>
              </a:rPr>
              <a:t>for allowing us to pursue such an interesting topic for our course project, guiding us throughout and evaluating the project results</a:t>
            </a:r>
          </a:p>
        </p:txBody>
      </p:sp>
    </p:spTree>
    <p:extLst>
      <p:ext uri="{BB962C8B-B14F-4D97-AF65-F5344CB8AC3E}">
        <p14:creationId xmlns:p14="http://schemas.microsoft.com/office/powerpoint/2010/main" val="65700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MOTIVATION</a:t>
            </a:r>
            <a:endParaRPr/>
          </a:p>
        </p:txBody>
      </p:sp>
      <p:sp>
        <p:nvSpPr>
          <p:cNvPr id="116" name="Google Shape;116;p15"/>
          <p:cNvSpPr txBox="1">
            <a:spLocks noGrp="1"/>
          </p:cNvSpPr>
          <p:nvPr>
            <p:ph type="body" idx="1"/>
          </p:nvPr>
        </p:nvSpPr>
        <p:spPr>
          <a:xfrm>
            <a:off x="1097280" y="2259802"/>
            <a:ext cx="10058400" cy="4023300"/>
          </a:xfrm>
          <a:prstGeom prst="rect">
            <a:avLst/>
          </a:prstGeom>
          <a:noFill/>
          <a:ln>
            <a:noFill/>
          </a:ln>
        </p:spPr>
        <p:txBody>
          <a:bodyPr spcFirstLastPara="1" wrap="square" lIns="0" tIns="45700" rIns="0" bIns="45700" anchor="t" anchorCtr="0">
            <a:noAutofit/>
          </a:bodyPr>
          <a:lstStyle/>
          <a:p>
            <a:pPr marL="384048" lvl="1" indent="-182880" algn="just" rtl="0">
              <a:lnSpc>
                <a:spcPct val="100000"/>
              </a:lnSpc>
              <a:spcBef>
                <a:spcPts val="0"/>
              </a:spcBef>
              <a:spcAft>
                <a:spcPts val="0"/>
              </a:spcAft>
              <a:buSzPts val="2500"/>
              <a:buFont typeface="Noto Sans Symbols"/>
              <a:buChar char="▪"/>
            </a:pPr>
            <a:r>
              <a:rPr lang="en-US" sz="2000" b="1" dirty="0"/>
              <a:t>Bacterial Pneumonia </a:t>
            </a:r>
            <a:r>
              <a:rPr lang="en-US" sz="2000" dirty="0"/>
              <a:t>requires urgent referral for immediate antibiotic treatment, while </a:t>
            </a:r>
            <a:r>
              <a:rPr lang="en-US" sz="2000" b="1" dirty="0"/>
              <a:t>Viral Pneumonia </a:t>
            </a:r>
            <a:r>
              <a:rPr lang="en-US" sz="2000" dirty="0"/>
              <a:t>is treated with supportive care</a:t>
            </a:r>
          </a:p>
          <a:p>
            <a:pPr marL="384048" lvl="1" indent="-182880" algn="just" rtl="0">
              <a:lnSpc>
                <a:spcPct val="100000"/>
              </a:lnSpc>
              <a:spcBef>
                <a:spcPts val="0"/>
              </a:spcBef>
              <a:spcAft>
                <a:spcPts val="0"/>
              </a:spcAft>
              <a:buSzPts val="2500"/>
              <a:buFont typeface="Noto Sans Symbols"/>
              <a:buChar char="▪"/>
            </a:pPr>
            <a:endParaRPr sz="2000" dirty="0"/>
          </a:p>
          <a:p>
            <a:pPr marL="384048" lvl="1" indent="-182880" algn="just" rtl="0">
              <a:lnSpc>
                <a:spcPct val="100000"/>
              </a:lnSpc>
              <a:spcBef>
                <a:spcPts val="600"/>
              </a:spcBef>
              <a:spcAft>
                <a:spcPts val="0"/>
              </a:spcAft>
              <a:buSzPts val="2500"/>
              <a:buFont typeface="Noto Sans Symbols"/>
              <a:buChar char="▪"/>
            </a:pPr>
            <a:r>
              <a:rPr lang="en-US" sz="2000" dirty="0"/>
              <a:t>Therefore, accurate and timely diagnosis is imperative</a:t>
            </a:r>
          </a:p>
          <a:p>
            <a:pPr marL="384048" lvl="1" indent="-182880" algn="just" rtl="0">
              <a:lnSpc>
                <a:spcPct val="100000"/>
              </a:lnSpc>
              <a:spcBef>
                <a:spcPts val="600"/>
              </a:spcBef>
              <a:spcAft>
                <a:spcPts val="0"/>
              </a:spcAft>
              <a:buSzPts val="2500"/>
              <a:buFont typeface="Noto Sans Symbols"/>
              <a:buChar char="▪"/>
            </a:pPr>
            <a:endParaRPr sz="2000" dirty="0"/>
          </a:p>
          <a:p>
            <a:pPr marL="384048" lvl="1" indent="-182880" algn="just" rtl="0">
              <a:lnSpc>
                <a:spcPct val="100000"/>
              </a:lnSpc>
              <a:spcBef>
                <a:spcPts val="600"/>
              </a:spcBef>
              <a:spcAft>
                <a:spcPts val="0"/>
              </a:spcAft>
              <a:buSzPts val="2500"/>
              <a:buFont typeface="Noto Sans Symbols"/>
              <a:buChar char="▪"/>
            </a:pPr>
            <a:r>
              <a:rPr lang="en-US" sz="2000" dirty="0"/>
              <a:t>However, rapid radiologic interpretation of images is not always available, particularly in the low-resource settings where childhood pneumonia has the highest incidence and highest rates of mortality</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PROBLEM STATEMENT</a:t>
            </a:r>
            <a:endParaRPr/>
          </a:p>
        </p:txBody>
      </p:sp>
      <p:sp>
        <p:nvSpPr>
          <p:cNvPr id="122" name="Google Shape;122;p1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Autofit/>
          </a:bodyPr>
          <a:lstStyle/>
          <a:p>
            <a:pPr marL="0" lvl="0" indent="0" algn="ctr" rtl="0">
              <a:lnSpc>
                <a:spcPct val="100000"/>
              </a:lnSpc>
              <a:spcBef>
                <a:spcPts val="600"/>
              </a:spcBef>
              <a:spcAft>
                <a:spcPts val="0"/>
              </a:spcAft>
              <a:buNone/>
            </a:pPr>
            <a:r>
              <a:rPr lang="en-US" sz="2800" b="1" dirty="0">
                <a:solidFill>
                  <a:schemeClr val="bg1">
                    <a:lumMod val="50000"/>
                  </a:schemeClr>
                </a:solidFill>
              </a:rPr>
              <a:t>Build an AI model which can automatically detect Pneumonia from Chest X-ray images</a:t>
            </a:r>
          </a:p>
          <a:p>
            <a:pPr marL="0" lvl="0" indent="0" algn="ctr" rtl="0">
              <a:lnSpc>
                <a:spcPct val="100000"/>
              </a:lnSpc>
              <a:spcBef>
                <a:spcPts val="600"/>
              </a:spcBef>
              <a:spcAft>
                <a:spcPts val="0"/>
              </a:spcAft>
              <a:buNone/>
            </a:pPr>
            <a:endParaRPr lang="en-US" sz="2800" b="1" dirty="0">
              <a:solidFill>
                <a:schemeClr val="bg1">
                  <a:lumMod val="50000"/>
                </a:schemeClr>
              </a:solidFill>
            </a:endParaRPr>
          </a:p>
          <a:p>
            <a:pPr marL="0" lvl="0" indent="0" rtl="0">
              <a:lnSpc>
                <a:spcPct val="150000"/>
              </a:lnSpc>
              <a:spcBef>
                <a:spcPts val="600"/>
              </a:spcBef>
              <a:spcAft>
                <a:spcPts val="0"/>
              </a:spcAft>
              <a:buNone/>
            </a:pPr>
            <a:r>
              <a:rPr lang="en-US" sz="2800" b="1" dirty="0">
                <a:solidFill>
                  <a:schemeClr val="accent2"/>
                </a:solidFill>
              </a:rPr>
              <a:t>Sub-problems:</a:t>
            </a:r>
          </a:p>
          <a:p>
            <a:pPr marL="0" lvl="0" indent="0">
              <a:lnSpc>
                <a:spcPct val="150000"/>
              </a:lnSpc>
              <a:spcBef>
                <a:spcPts val="600"/>
              </a:spcBef>
              <a:buNone/>
            </a:pPr>
            <a:r>
              <a:rPr lang="en-US" sz="2800" b="1" dirty="0">
                <a:solidFill>
                  <a:schemeClr val="tx1">
                    <a:lumMod val="65000"/>
                    <a:lumOff val="35000"/>
                  </a:schemeClr>
                </a:solidFill>
              </a:rPr>
              <a:t>1) Pneumonia vs. Normal Cases Classification with Chest X-ray</a:t>
            </a:r>
          </a:p>
          <a:p>
            <a:pPr marL="0" indent="0">
              <a:lnSpc>
                <a:spcPct val="150000"/>
              </a:lnSpc>
              <a:spcBef>
                <a:spcPts val="600"/>
              </a:spcBef>
              <a:buNone/>
            </a:pPr>
            <a:r>
              <a:rPr lang="en-US" sz="2800" b="1" dirty="0">
                <a:solidFill>
                  <a:schemeClr val="tx1">
                    <a:lumMod val="65000"/>
                    <a:lumOff val="35000"/>
                  </a:schemeClr>
                </a:solidFill>
              </a:rPr>
              <a:t>2) Bacterial vs. Viral Cases Classification with Chest X-ray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1502-064C-405B-B28B-AE8A2E668533}"/>
              </a:ext>
            </a:extLst>
          </p:cNvPr>
          <p:cNvSpPr>
            <a:spLocks noGrp="1"/>
          </p:cNvSpPr>
          <p:nvPr>
            <p:ph type="title"/>
          </p:nvPr>
        </p:nvSpPr>
        <p:spPr/>
        <p:txBody>
          <a:bodyPr/>
          <a:lstStyle/>
          <a:p>
            <a:pPr algn="ctr">
              <a:buClr>
                <a:srgbClr val="0D5672"/>
              </a:buClr>
              <a:buSzPts val="4800"/>
            </a:pPr>
            <a:r>
              <a:rPr lang="en-US" b="1" dirty="0">
                <a:solidFill>
                  <a:srgbClr val="0D5672"/>
                </a:solidFill>
              </a:rPr>
              <a:t>IMPORTANT METRICS</a:t>
            </a:r>
          </a:p>
        </p:txBody>
      </p:sp>
      <p:sp>
        <p:nvSpPr>
          <p:cNvPr id="4" name="Google Shape;110;p14">
            <a:extLst>
              <a:ext uri="{FF2B5EF4-FFF2-40B4-BE49-F238E27FC236}">
                <a16:creationId xmlns:a16="http://schemas.microsoft.com/office/drawing/2014/main" id="{F0291738-B253-4AB4-A83A-D28BCC0D7B5E}"/>
              </a:ext>
            </a:extLst>
          </p:cNvPr>
          <p:cNvSpPr txBox="1">
            <a:spLocks noGrp="1"/>
          </p:cNvSpPr>
          <p:nvPr>
            <p:ph type="body" idx="1"/>
          </p:nvPr>
        </p:nvSpPr>
        <p:spPr>
          <a:xfrm>
            <a:off x="1096962" y="1846263"/>
            <a:ext cx="10321607" cy="4022725"/>
          </a:xfrm>
          <a:prstGeom prst="rect">
            <a:avLst/>
          </a:prstGeom>
          <a:noFill/>
          <a:ln>
            <a:noFill/>
          </a:ln>
        </p:spPr>
        <p:txBody>
          <a:bodyPr spcFirstLastPara="1" wrap="square" lIns="0" tIns="45700" rIns="0" bIns="45700" anchor="t" anchorCtr="0">
            <a:noAutofit/>
          </a:bodyPr>
          <a:lstStyle/>
          <a:p>
            <a:pPr marL="384048" lvl="1" indent="-182880" algn="just">
              <a:lnSpc>
                <a:spcPct val="100000"/>
              </a:lnSpc>
              <a:spcBef>
                <a:spcPts val="0"/>
              </a:spcBef>
              <a:buSzPts val="2500"/>
              <a:buFont typeface="Noto Sans Symbols"/>
              <a:buChar char="▪"/>
            </a:pPr>
            <a:r>
              <a:rPr lang="en-US" sz="2500" dirty="0"/>
              <a:t>Immediate treatment for someone with pneumonia is utmost important, so everyone with pneumonia has to be found out correctly with the model, i.e., in evaluation terms of Machine Learning:</a:t>
            </a:r>
          </a:p>
          <a:p>
            <a:pPr marL="658368" lvl="2" indent="0" algn="ctr">
              <a:lnSpc>
                <a:spcPct val="100000"/>
              </a:lnSpc>
              <a:spcBef>
                <a:spcPts val="0"/>
              </a:spcBef>
              <a:buSzPts val="2500"/>
              <a:buNone/>
            </a:pPr>
            <a:r>
              <a:rPr lang="en-US" sz="2100" b="1" dirty="0"/>
              <a:t>Recall has to be high for Pneumonia vs Normal cases</a:t>
            </a:r>
            <a:endParaRPr lang="en-US" sz="2100" dirty="0"/>
          </a:p>
          <a:p>
            <a:pPr marL="201168" lvl="1" indent="0" algn="just" rtl="0">
              <a:lnSpc>
                <a:spcPct val="100000"/>
              </a:lnSpc>
              <a:spcBef>
                <a:spcPts val="0"/>
              </a:spcBef>
              <a:spcAft>
                <a:spcPts val="0"/>
              </a:spcAft>
              <a:buSzPts val="2500"/>
              <a:buNone/>
            </a:pPr>
            <a:endParaRPr lang="en-US" sz="2500" dirty="0"/>
          </a:p>
          <a:p>
            <a:pPr marL="384048" lvl="1" indent="-182880" algn="just">
              <a:lnSpc>
                <a:spcPct val="100000"/>
              </a:lnSpc>
              <a:spcBef>
                <a:spcPts val="0"/>
              </a:spcBef>
              <a:buSzPts val="2500"/>
              <a:buFont typeface="Noto Sans Symbols"/>
              <a:buChar char="▪"/>
            </a:pPr>
            <a:r>
              <a:rPr lang="en-US" sz="2500" dirty="0"/>
              <a:t>Once some one is diagnosed with Pneumonia, we have to identify whether it is a viral pneumonia case or bacterial pneumonia, as the patient has to be treated accordingly because mistreatment as a viral case could be fatal. Moreover, the treatments for both are different. </a:t>
            </a:r>
          </a:p>
          <a:p>
            <a:pPr marL="658368" lvl="2" indent="0" algn="ctr">
              <a:lnSpc>
                <a:spcPct val="100000"/>
              </a:lnSpc>
              <a:spcBef>
                <a:spcPts val="0"/>
              </a:spcBef>
              <a:buSzPts val="2500"/>
              <a:buNone/>
            </a:pPr>
            <a:r>
              <a:rPr lang="en-US" sz="2100" b="1" dirty="0"/>
              <a:t>In this case, Precision is very important</a:t>
            </a:r>
            <a:endParaRPr lang="en-US" sz="2100" dirty="0"/>
          </a:p>
          <a:p>
            <a:pPr marL="384048" lvl="1" indent="-182880" algn="just">
              <a:lnSpc>
                <a:spcPct val="100000"/>
              </a:lnSpc>
              <a:spcBef>
                <a:spcPts val="0"/>
              </a:spcBef>
              <a:buSzPts val="2500"/>
              <a:buFont typeface="Noto Sans Symbols"/>
              <a:buChar char="▪"/>
            </a:pPr>
            <a:endParaRPr lang="en-US" sz="2500" b="1" dirty="0"/>
          </a:p>
          <a:p>
            <a:pPr marL="201168" lvl="1" indent="0" algn="just" rtl="0">
              <a:lnSpc>
                <a:spcPct val="100000"/>
              </a:lnSpc>
              <a:spcBef>
                <a:spcPts val="0"/>
              </a:spcBef>
              <a:spcAft>
                <a:spcPts val="0"/>
              </a:spcAft>
              <a:buSzPts val="2500"/>
              <a:buNone/>
            </a:pPr>
            <a:r>
              <a:rPr lang="en-US" sz="2500" b="1" dirty="0"/>
              <a:t> </a:t>
            </a:r>
          </a:p>
          <a:p>
            <a:pPr marL="0" lvl="0" indent="0" algn="just" rtl="0">
              <a:lnSpc>
                <a:spcPct val="100000"/>
              </a:lnSpc>
              <a:spcBef>
                <a:spcPts val="0"/>
              </a:spcBef>
              <a:spcAft>
                <a:spcPts val="0"/>
              </a:spcAft>
              <a:buNone/>
            </a:pPr>
            <a:endParaRPr lang="en-US" dirty="0"/>
          </a:p>
        </p:txBody>
      </p:sp>
    </p:spTree>
    <p:extLst>
      <p:ext uri="{BB962C8B-B14F-4D97-AF65-F5344CB8AC3E}">
        <p14:creationId xmlns:p14="http://schemas.microsoft.com/office/powerpoint/2010/main" val="212009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SIGNIFICANCE OF THE PROJECT</a:t>
            </a:r>
            <a:endParaRPr/>
          </a:p>
        </p:txBody>
      </p:sp>
      <p:sp>
        <p:nvSpPr>
          <p:cNvPr id="128" name="Google Shape;128;p17"/>
          <p:cNvSpPr txBox="1">
            <a:spLocks noGrp="1"/>
          </p:cNvSpPr>
          <p:nvPr>
            <p:ph type="body" idx="1"/>
          </p:nvPr>
        </p:nvSpPr>
        <p:spPr>
          <a:xfrm>
            <a:off x="1097280" y="1897492"/>
            <a:ext cx="10058400" cy="4023360"/>
          </a:xfrm>
          <a:prstGeom prst="rect">
            <a:avLst/>
          </a:prstGeom>
          <a:noFill/>
          <a:ln>
            <a:noFill/>
          </a:ln>
        </p:spPr>
        <p:txBody>
          <a:bodyPr spcFirstLastPara="1" wrap="square" lIns="0" tIns="45700" rIns="0" bIns="45700" anchor="t" anchorCtr="0">
            <a:noAutofit/>
          </a:bodyPr>
          <a:lstStyle/>
          <a:p>
            <a:pPr marL="0" lvl="0" indent="0">
              <a:lnSpc>
                <a:spcPct val="100000"/>
              </a:lnSpc>
              <a:spcBef>
                <a:spcPts val="0"/>
              </a:spcBef>
              <a:buSzPts val="2500"/>
              <a:buNone/>
            </a:pPr>
            <a:endParaRPr lang="en-US" dirty="0"/>
          </a:p>
          <a:p>
            <a:pPr marL="91440" lvl="0" indent="-158750" algn="l" rtl="0">
              <a:lnSpc>
                <a:spcPct val="100000"/>
              </a:lnSpc>
              <a:spcBef>
                <a:spcPts val="0"/>
              </a:spcBef>
              <a:spcAft>
                <a:spcPts val="0"/>
              </a:spcAft>
              <a:buSzPts val="2500"/>
              <a:buFont typeface="Noto Sans Symbols"/>
              <a:buChar char="▪"/>
            </a:pPr>
            <a:r>
              <a:rPr lang="en-US" dirty="0"/>
              <a:t>Potential for generalized high-impact application in biomedical imaging</a:t>
            </a:r>
          </a:p>
          <a:p>
            <a:pPr marL="91440" lvl="0" indent="-158750" algn="l" rtl="0">
              <a:lnSpc>
                <a:spcPct val="100000"/>
              </a:lnSpc>
              <a:spcBef>
                <a:spcPts val="0"/>
              </a:spcBef>
              <a:spcAft>
                <a:spcPts val="0"/>
              </a:spcAft>
              <a:buSzPts val="2500"/>
              <a:buFont typeface="Noto Sans Symbols"/>
              <a:buChar char="▪"/>
            </a:pPr>
            <a:endParaRPr lang="en-US" dirty="0"/>
          </a:p>
          <a:p>
            <a:pPr marL="91440" indent="-158750">
              <a:lnSpc>
                <a:spcPct val="100000"/>
              </a:lnSpc>
              <a:spcBef>
                <a:spcPts val="0"/>
              </a:spcBef>
              <a:buSzPts val="2500"/>
              <a:buFont typeface="Noto Sans Symbols"/>
              <a:buChar char="▪"/>
            </a:pPr>
            <a:r>
              <a:rPr lang="en-US" dirty="0"/>
              <a:t>To quote an example, in Africa’s 57 nations, a gap of 2.3 million doctors and nurses exists. For these populations, accurate and fast diagnosis means everything. It can guarantee timely access to treatment and save much needed time and money for those already experiencing poverty</a:t>
            </a:r>
          </a:p>
          <a:p>
            <a:pPr marL="0" lvl="0" indent="0" algn="l" rtl="0">
              <a:lnSpc>
                <a:spcPct val="100000"/>
              </a:lnSpc>
              <a:spcBef>
                <a:spcPts val="0"/>
              </a:spcBef>
              <a:spcAft>
                <a:spcPts val="0"/>
              </a:spcAft>
              <a:buSzPts val="2500"/>
              <a:buNone/>
            </a:pPr>
            <a:endParaRPr lang="en-US" dirty="0"/>
          </a:p>
          <a:p>
            <a:pPr marL="91440" lvl="0" indent="-158750" algn="l" rtl="0">
              <a:lnSpc>
                <a:spcPct val="100000"/>
              </a:lnSpc>
              <a:spcBef>
                <a:spcPts val="0"/>
              </a:spcBef>
              <a:spcAft>
                <a:spcPts val="0"/>
              </a:spcAft>
              <a:buSzPts val="2500"/>
              <a:buFont typeface="Noto Sans Symbols"/>
              <a:buChar char="▪"/>
            </a:pPr>
            <a:r>
              <a:rPr lang="en-US" dirty="0"/>
              <a:t>The techniques used in the projects could be extended for detecting other lung diseases where X-ray based detection techniques are currently used</a:t>
            </a:r>
          </a:p>
          <a:p>
            <a:pPr marL="91440" lvl="0" indent="-158750" algn="l" rtl="0">
              <a:lnSpc>
                <a:spcPct val="100000"/>
              </a:lnSpc>
              <a:spcBef>
                <a:spcPts val="0"/>
              </a:spcBef>
              <a:spcAft>
                <a:spcPts val="0"/>
              </a:spcAft>
              <a:buSzPts val="2500"/>
              <a:buFont typeface="Noto Sans Symbols"/>
              <a:buChar char="▪"/>
            </a:pPr>
            <a:endParaRPr lang="en-US" dirty="0"/>
          </a:p>
          <a:p>
            <a:pPr marL="91440" lvl="0" indent="-158750" algn="l" rtl="0">
              <a:lnSpc>
                <a:spcPct val="100000"/>
              </a:lnSpc>
              <a:spcBef>
                <a:spcPts val="0"/>
              </a:spcBef>
              <a:spcAft>
                <a:spcPts val="0"/>
              </a:spcAft>
              <a:buSzPts val="2500"/>
              <a:buFont typeface="Noto Sans Symbols"/>
              <a:buChar char="▪"/>
            </a:pPr>
            <a:r>
              <a:rPr lang="en-US" dirty="0"/>
              <a:t>Ideal example for the same is the current ongoing research and diagnosis on detecting COVID-19 with Chest X-ray images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ABOUT THE DATASET</a:t>
            </a:r>
            <a:endParaRPr/>
          </a:p>
        </p:txBody>
      </p:sp>
      <p:sp>
        <p:nvSpPr>
          <p:cNvPr id="134" name="Google Shape;134;p18"/>
          <p:cNvSpPr txBox="1">
            <a:spLocks noGrp="1"/>
          </p:cNvSpPr>
          <p:nvPr>
            <p:ph type="body" idx="1"/>
          </p:nvPr>
        </p:nvSpPr>
        <p:spPr>
          <a:xfrm>
            <a:off x="1097280" y="1845734"/>
            <a:ext cx="10058400" cy="2223346"/>
          </a:xfrm>
          <a:prstGeom prst="rect">
            <a:avLst/>
          </a:prstGeom>
          <a:noFill/>
          <a:ln>
            <a:noFill/>
          </a:ln>
        </p:spPr>
        <p:txBody>
          <a:bodyPr spcFirstLastPara="1" wrap="square" lIns="0" tIns="45700" rIns="0" bIns="45700" anchor="t" anchorCtr="0">
            <a:noAutofit/>
          </a:bodyPr>
          <a:lstStyle/>
          <a:p>
            <a:pPr marL="342900" lvl="0" algn="just">
              <a:lnSpc>
                <a:spcPct val="100000"/>
              </a:lnSpc>
              <a:spcBef>
                <a:spcPts val="0"/>
              </a:spcBef>
              <a:buSzPts val="2500"/>
              <a:buFont typeface="Wingdings" panose="05000000000000000000" pitchFamily="2" charset="2"/>
              <a:buChar char="§"/>
            </a:pPr>
            <a:r>
              <a:rPr lang="en-US" sz="2500" dirty="0"/>
              <a:t>There are a total of </a:t>
            </a:r>
            <a:r>
              <a:rPr lang="en-US" sz="2500" b="1" dirty="0"/>
              <a:t>5,856</a:t>
            </a:r>
            <a:r>
              <a:rPr lang="en-US" sz="2500" dirty="0"/>
              <a:t> X-Ray Grey-Scale images (JPEG) and 2 categories, namely Pneumonial vs. Normal images. </a:t>
            </a:r>
          </a:p>
          <a:p>
            <a:pPr marL="342900" lvl="0" algn="just">
              <a:lnSpc>
                <a:spcPct val="100000"/>
              </a:lnSpc>
              <a:spcBef>
                <a:spcPts val="0"/>
              </a:spcBef>
              <a:buSzPts val="2500"/>
              <a:buFont typeface="Wingdings" panose="05000000000000000000" pitchFamily="2" charset="2"/>
              <a:buChar char="§"/>
            </a:pPr>
            <a:r>
              <a:rPr lang="en-US" sz="2500" dirty="0"/>
              <a:t>These </a:t>
            </a:r>
            <a:r>
              <a:rPr lang="en-US" sz="2500" b="1" dirty="0"/>
              <a:t>pediatric chest X-rays </a:t>
            </a:r>
            <a:r>
              <a:rPr lang="en-US" sz="2500" dirty="0"/>
              <a:t>of pneumonial patients is further distinguished into viral and bacterial pneumonia to facilitate rapid referrals for children needing urgent intervention.</a:t>
            </a:r>
            <a:endParaRPr dirty="0"/>
          </a:p>
        </p:txBody>
      </p:sp>
      <p:pic>
        <p:nvPicPr>
          <p:cNvPr id="7" name="Picture 6">
            <a:extLst>
              <a:ext uri="{FF2B5EF4-FFF2-40B4-BE49-F238E27FC236}">
                <a16:creationId xmlns:a16="http://schemas.microsoft.com/office/drawing/2014/main" id="{61245AA6-54AF-4089-B607-23CE08C6FEEA}"/>
              </a:ext>
            </a:extLst>
          </p:cNvPr>
          <p:cNvPicPr>
            <a:picLocks noChangeAspect="1"/>
          </p:cNvPicPr>
          <p:nvPr/>
        </p:nvPicPr>
        <p:blipFill>
          <a:blip r:embed="rId3"/>
          <a:stretch>
            <a:fillRect/>
          </a:stretch>
        </p:blipFill>
        <p:spPr>
          <a:xfrm>
            <a:off x="1228343" y="4425254"/>
            <a:ext cx="9735314" cy="1490914"/>
          </a:xfrm>
          <a:prstGeom prst="rect">
            <a:avLst/>
          </a:prstGeom>
        </p:spPr>
      </p:pic>
      <p:sp>
        <p:nvSpPr>
          <p:cNvPr id="2" name="Speech Bubble: Oval 1">
            <a:extLst>
              <a:ext uri="{FF2B5EF4-FFF2-40B4-BE49-F238E27FC236}">
                <a16:creationId xmlns:a16="http://schemas.microsoft.com/office/drawing/2014/main" id="{B6FD6BE8-39C1-4CEC-9B78-7E09B4815153}"/>
              </a:ext>
            </a:extLst>
          </p:cNvPr>
          <p:cNvSpPr/>
          <p:nvPr/>
        </p:nvSpPr>
        <p:spPr>
          <a:xfrm>
            <a:off x="9415273" y="3819905"/>
            <a:ext cx="1548384" cy="49835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Class Imbalance</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89149" y="286600"/>
            <a:ext cx="11274600" cy="1450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PNEUMONIA VS NORMAL X-RAY IMAGES</a:t>
            </a:r>
            <a:endParaRPr/>
          </a:p>
        </p:txBody>
      </p:sp>
      <p:pic>
        <p:nvPicPr>
          <p:cNvPr id="140" name="Google Shape;140;p19"/>
          <p:cNvPicPr preferRelativeResize="0"/>
          <p:nvPr/>
        </p:nvPicPr>
        <p:blipFill rotWithShape="1">
          <a:blip r:embed="rId3">
            <a:alphaModFix/>
          </a:blip>
          <a:srcRect/>
          <a:stretch/>
        </p:blipFill>
        <p:spPr>
          <a:xfrm>
            <a:off x="1316355" y="1965325"/>
            <a:ext cx="9010650" cy="424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0D5672"/>
              </a:buClr>
              <a:buSzPts val="4800"/>
              <a:buFont typeface="Calibri"/>
              <a:buNone/>
            </a:pPr>
            <a:r>
              <a:rPr lang="en-US" b="1">
                <a:solidFill>
                  <a:srgbClr val="0D5672"/>
                </a:solidFill>
              </a:rPr>
              <a:t>DATA AUGMENTATION</a:t>
            </a:r>
            <a:endParaRPr/>
          </a:p>
        </p:txBody>
      </p:sp>
      <p:sp>
        <p:nvSpPr>
          <p:cNvPr id="146" name="Google Shape;146;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158750" algn="l" rtl="0">
              <a:lnSpc>
                <a:spcPct val="100000"/>
              </a:lnSpc>
              <a:spcBef>
                <a:spcPts val="0"/>
              </a:spcBef>
              <a:spcAft>
                <a:spcPts val="0"/>
              </a:spcAft>
              <a:buSzPts val="2500"/>
              <a:buFont typeface="Noto Sans Symbols"/>
              <a:buChar char="▪"/>
            </a:pPr>
            <a:r>
              <a:rPr lang="en-US" sz="2500" dirty="0"/>
              <a:t>Technique to artificially create new training data from existing training data</a:t>
            </a:r>
          </a:p>
          <a:p>
            <a:pPr marL="0" lvl="0" indent="0" algn="l" rtl="0">
              <a:lnSpc>
                <a:spcPct val="100000"/>
              </a:lnSpc>
              <a:spcBef>
                <a:spcPts val="0"/>
              </a:spcBef>
              <a:spcAft>
                <a:spcPts val="0"/>
              </a:spcAft>
              <a:buSzPts val="2500"/>
              <a:buNone/>
            </a:pPr>
            <a:r>
              <a:rPr lang="en-US" sz="2500" dirty="0"/>
              <a:t> </a:t>
            </a:r>
            <a:endParaRPr dirty="0"/>
          </a:p>
          <a:p>
            <a:pPr marL="91440" lvl="0" indent="-158750" algn="l" rtl="0">
              <a:lnSpc>
                <a:spcPct val="100000"/>
              </a:lnSpc>
              <a:spcBef>
                <a:spcPts val="1400"/>
              </a:spcBef>
              <a:spcAft>
                <a:spcPts val="0"/>
              </a:spcAft>
              <a:buSzPts val="2500"/>
              <a:buFont typeface="Noto Sans Symbols"/>
              <a:buChar char="▪"/>
            </a:pPr>
            <a:r>
              <a:rPr lang="en-US" sz="2500" i="1" u="sng" dirty="0"/>
              <a:t>Implementation:</a:t>
            </a:r>
            <a:r>
              <a:rPr lang="en-US" sz="2500" dirty="0"/>
              <a:t> ImageDataGenerator class from </a:t>
            </a:r>
            <a:r>
              <a:rPr lang="en-US" sz="2500" dirty="0" err="1"/>
              <a:t>Keras</a:t>
            </a:r>
            <a:r>
              <a:rPr lang="en-US" sz="2500" dirty="0"/>
              <a:t> </a:t>
            </a:r>
          </a:p>
          <a:p>
            <a:pPr marL="91440" lvl="0" indent="-158750" algn="l" rtl="0">
              <a:lnSpc>
                <a:spcPct val="100000"/>
              </a:lnSpc>
              <a:spcBef>
                <a:spcPts val="1400"/>
              </a:spcBef>
              <a:spcAft>
                <a:spcPts val="0"/>
              </a:spcAft>
              <a:buSzPts val="2500"/>
              <a:buFont typeface="Noto Sans Symbols"/>
              <a:buChar char="▪"/>
            </a:pPr>
            <a:endParaRPr dirty="0"/>
          </a:p>
          <a:p>
            <a:pPr marL="91440" lvl="0" indent="-158750" algn="l" rtl="0">
              <a:lnSpc>
                <a:spcPct val="100000"/>
              </a:lnSpc>
              <a:spcBef>
                <a:spcPts val="1400"/>
              </a:spcBef>
              <a:spcAft>
                <a:spcPts val="0"/>
              </a:spcAft>
              <a:buSzPts val="2500"/>
              <a:buFont typeface="Noto Sans Symbols"/>
              <a:buChar char="▪"/>
            </a:pPr>
            <a:r>
              <a:rPr lang="en-US" sz="2500" dirty="0"/>
              <a:t>Transformations used include:</a:t>
            </a:r>
            <a:r>
              <a:rPr lang="en-US" sz="1400" dirty="0"/>
              <a:t> </a:t>
            </a:r>
          </a:p>
          <a:p>
            <a:pPr marL="548640" lvl="1" indent="-158750">
              <a:lnSpc>
                <a:spcPct val="100000"/>
              </a:lnSpc>
              <a:spcBef>
                <a:spcPts val="1400"/>
              </a:spcBef>
              <a:buSzPts val="2500"/>
              <a:buFont typeface="Noto Sans Symbols"/>
              <a:buChar char="▪"/>
            </a:pPr>
            <a:r>
              <a:rPr lang="en-US" sz="2200" b="1" dirty="0"/>
              <a:t>Zoom</a:t>
            </a:r>
          </a:p>
          <a:p>
            <a:pPr marL="548640" lvl="1" indent="-158750">
              <a:lnSpc>
                <a:spcPct val="100000"/>
              </a:lnSpc>
              <a:spcBef>
                <a:spcPts val="1400"/>
              </a:spcBef>
              <a:buSzPts val="2500"/>
              <a:buFont typeface="Noto Sans Symbols"/>
              <a:buChar char="▪"/>
            </a:pPr>
            <a:r>
              <a:rPr lang="en-US" sz="2200" b="1" dirty="0"/>
              <a:t>Horizontal shift, Vertical shift</a:t>
            </a:r>
          </a:p>
          <a:p>
            <a:pPr marL="548640" lvl="1" indent="-158750">
              <a:lnSpc>
                <a:spcPct val="100000"/>
              </a:lnSpc>
              <a:spcBef>
                <a:spcPts val="1400"/>
              </a:spcBef>
              <a:buSzPts val="2500"/>
              <a:buFont typeface="Noto Sans Symbols"/>
              <a:buChar char="▪"/>
            </a:pPr>
            <a:r>
              <a:rPr lang="en-US" sz="2200" b="1" dirty="0"/>
              <a:t>Horizontal flip, Rotation and shear</a:t>
            </a:r>
            <a:endParaRPr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1734</Words>
  <Application>Microsoft Office PowerPoint</Application>
  <PresentationFormat>Widescreen</PresentationFormat>
  <Paragraphs>328</Paragraphs>
  <Slides>26</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Wingdings</vt:lpstr>
      <vt:lpstr>Gill Sans MT</vt:lpstr>
      <vt:lpstr>Roboto Mono</vt:lpstr>
      <vt:lpstr>Noto Sans Symbols</vt:lpstr>
      <vt:lpstr>Bahnschrift SemiBold</vt:lpstr>
      <vt:lpstr>Arial</vt:lpstr>
      <vt:lpstr>Retrospect</vt:lpstr>
      <vt:lpstr>Pneumonia Detection from Chest X-Ray Images</vt:lpstr>
      <vt:lpstr>INTRODUCTION</vt:lpstr>
      <vt:lpstr>MOTIVATION</vt:lpstr>
      <vt:lpstr>PROBLEM STATEMENT</vt:lpstr>
      <vt:lpstr>IMPORTANT METRICS</vt:lpstr>
      <vt:lpstr>SIGNIFICANCE OF THE PROJECT</vt:lpstr>
      <vt:lpstr>ABOUT THE DATASET</vt:lpstr>
      <vt:lpstr>PNEUMONIA VS NORMAL X-RAY IMAGES</vt:lpstr>
      <vt:lpstr>DATA AUGMENTATION</vt:lpstr>
      <vt:lpstr>PREVIOUS WORK AND RESULTS </vt:lpstr>
      <vt:lpstr>OUR CONTRIBUTION / MODEL USED</vt:lpstr>
      <vt:lpstr>CNN ARCHITECTURE</vt:lpstr>
      <vt:lpstr>PowerPoint Presentation</vt:lpstr>
      <vt:lpstr>PowerPoint Presentation</vt:lpstr>
      <vt:lpstr>TRANSFER LEARNING </vt:lpstr>
      <vt:lpstr>MODEL RESULTS</vt:lpstr>
      <vt:lpstr>VGG16 MODEL</vt:lpstr>
      <vt:lpstr> DENSENET MODEL</vt:lpstr>
      <vt:lpstr>VGG16 MODEL</vt:lpstr>
      <vt:lpstr> DENSENET MODEL</vt:lpstr>
      <vt:lpstr>CNN RESULTS</vt:lpstr>
      <vt:lpstr>PowerPoint Presentation</vt:lpstr>
      <vt:lpstr>PowerPoint Presentation</vt:lpstr>
      <vt:lpstr>CONCLUSION </vt:lpstr>
      <vt:lpstr>FUTURE SCOPE</vt:lpstr>
      <vt:lpstr>REFERENCES &amp; 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from Chest X-Ray Images</dc:title>
  <dc:creator>Karthikeya R</dc:creator>
  <cp:lastModifiedBy>Karthikeya R</cp:lastModifiedBy>
  <cp:revision>69</cp:revision>
  <dcterms:modified xsi:type="dcterms:W3CDTF">2020-06-14T21:27:17Z</dcterms:modified>
</cp:coreProperties>
</file>