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73" r:id="rId3"/>
    <p:sldId id="1056" r:id="rId4"/>
    <p:sldId id="2076137282" r:id="rId5"/>
    <p:sldId id="2076137265" r:id="rId6"/>
    <p:sldId id="2076137264" r:id="rId7"/>
    <p:sldId id="2076137266" r:id="rId8"/>
    <p:sldId id="2076137283" r:id="rId9"/>
    <p:sldId id="2076137301" r:id="rId10"/>
    <p:sldId id="2076137267" r:id="rId11"/>
    <p:sldId id="2076137284" r:id="rId12"/>
    <p:sldId id="2076137302" r:id="rId13"/>
    <p:sldId id="2076137285" r:id="rId14"/>
    <p:sldId id="2076137268" r:id="rId15"/>
    <p:sldId id="2076137286" r:id="rId16"/>
    <p:sldId id="2076137305" r:id="rId17"/>
    <p:sldId id="2076137269" r:id="rId18"/>
    <p:sldId id="2076137287" r:id="rId19"/>
    <p:sldId id="2076137303" r:id="rId20"/>
    <p:sldId id="2076137270" r:id="rId21"/>
    <p:sldId id="2076137288" r:id="rId22"/>
    <p:sldId id="2076137271" r:id="rId23"/>
    <p:sldId id="2076137289" r:id="rId24"/>
    <p:sldId id="2076137272" r:id="rId25"/>
    <p:sldId id="2076137290" r:id="rId26"/>
    <p:sldId id="2076137273" r:id="rId27"/>
    <p:sldId id="2076137291" r:id="rId28"/>
    <p:sldId id="2076137274" r:id="rId29"/>
    <p:sldId id="2076137292" r:id="rId30"/>
    <p:sldId id="2076137300" r:id="rId31"/>
    <p:sldId id="2076137275" r:id="rId32"/>
    <p:sldId id="2076137293" r:id="rId33"/>
    <p:sldId id="2076137276" r:id="rId34"/>
    <p:sldId id="2076137294" r:id="rId35"/>
    <p:sldId id="2076137277" r:id="rId36"/>
    <p:sldId id="2076137295" r:id="rId37"/>
    <p:sldId id="2076137278" r:id="rId38"/>
    <p:sldId id="2076137296" r:id="rId39"/>
    <p:sldId id="2076137279" r:id="rId40"/>
    <p:sldId id="2076137297" r:id="rId41"/>
    <p:sldId id="2076137280" r:id="rId42"/>
    <p:sldId id="2076137298" r:id="rId43"/>
    <p:sldId id="207613707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660"/>
  </p:normalViewPr>
  <p:slideViewPr>
    <p:cSldViewPr snapToGrid="0">
      <p:cViewPr varScale="1">
        <p:scale>
          <a:sx n="72" d="100"/>
          <a:sy n="72" d="100"/>
        </p:scale>
        <p:origin x="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C0965-2967-4517-8991-9760078CD310}" type="datetimeFigureOut">
              <a:rPr lang="en-IN" smtClean="0"/>
              <a:t>07-06-2021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F7293-9242-4378-83FA-7D1BE2AF2139}" type="slidenum">
              <a:rPr lang="en-IN" smtClean="0"/>
              <a:t>‹#›</a:t>
            </a:fld>
            <a:endParaRPr lang="en-IN"/>
          </a:p>
        </p:txBody>
      </p:sp>
    </p:spTree>
    <p:extLst>
      <p:ext uri="{BB962C8B-B14F-4D97-AF65-F5344CB8AC3E}">
        <p14:creationId xmlns:p14="http://schemas.microsoft.com/office/powerpoint/2010/main" val="285759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1" kern="1200">
                <a:effectLst/>
                <a:latin typeface="Segoe UI Light" pitchFamily="34" charset="0"/>
                <a:ea typeface="+mn-ea"/>
                <a:cs typeface="+mn-cs"/>
              </a:rPr>
              <a:t>Power BI Desktop </a:t>
            </a:r>
            <a:r>
              <a:rPr lang="en-US" sz="900" kern="1200">
                <a:effectLst/>
                <a:latin typeface="Segoe UI Light" pitchFamily="34" charset="0"/>
                <a:ea typeface="+mn-ea"/>
                <a:cs typeface="+mn-cs"/>
              </a:rPr>
              <a:t>is a </a:t>
            </a:r>
            <a:r>
              <a:rPr lang="en-US" sz="900" b="1" kern="1200">
                <a:effectLst/>
                <a:latin typeface="Segoe UI Light" pitchFamily="34" charset="0"/>
                <a:ea typeface="+mn-ea"/>
                <a:cs typeface="+mn-cs"/>
              </a:rPr>
              <a:t>visual data exploration and interactive reporting tool</a:t>
            </a:r>
            <a:r>
              <a:rPr lang="en-US" sz="900" kern="1200">
                <a:effectLst/>
                <a:latin typeface="Segoe UI Light" pitchFamily="34" charset="0"/>
                <a:ea typeface="+mn-ea"/>
                <a:cs typeface="+mn-cs"/>
              </a:rPr>
              <a:t>, providing a </a:t>
            </a:r>
            <a:r>
              <a:rPr lang="en-US" sz="900" u="sng" kern="1200">
                <a:effectLst/>
                <a:latin typeface="Segoe UI Light" pitchFamily="34" charset="0"/>
                <a:ea typeface="+mn-ea"/>
                <a:cs typeface="+mn-cs"/>
              </a:rPr>
              <a:t>free-form canvas</a:t>
            </a:r>
            <a:r>
              <a:rPr lang="en-US" sz="900" kern="1200">
                <a:effectLst/>
                <a:latin typeface="Segoe UI Light" pitchFamily="34" charset="0"/>
                <a:ea typeface="+mn-ea"/>
                <a:cs typeface="+mn-cs"/>
              </a:rPr>
              <a:t> for drag and drop exploration of your data, an extensive library of </a:t>
            </a:r>
            <a:r>
              <a:rPr lang="en-US" sz="900" u="sng" kern="1200">
                <a:effectLst/>
                <a:latin typeface="Segoe UI Light" pitchFamily="34" charset="0"/>
                <a:ea typeface="+mn-ea"/>
                <a:cs typeface="+mn-cs"/>
              </a:rPr>
              <a:t>interactive visualizations</a:t>
            </a:r>
            <a:r>
              <a:rPr lang="en-US" sz="900" kern="1200">
                <a:effectLst/>
                <a:latin typeface="Segoe UI Light" pitchFamily="34" charset="0"/>
                <a:ea typeface="+mn-ea"/>
                <a:cs typeface="+mn-cs"/>
              </a:rPr>
              <a:t>, and an authoring experience for </a:t>
            </a:r>
            <a:r>
              <a:rPr lang="en-US" sz="900" u="sng" kern="1200">
                <a:effectLst/>
                <a:latin typeface="Segoe UI Light" pitchFamily="34" charset="0"/>
                <a:ea typeface="+mn-ea"/>
                <a:cs typeface="+mn-cs"/>
              </a:rPr>
              <a:t>ease of report creation</a:t>
            </a:r>
            <a:r>
              <a:rPr lang="en-US" sz="900" kern="1200">
                <a:effectLst/>
                <a:latin typeface="Segoe UI Light" pitchFamily="34" charset="0"/>
                <a:ea typeface="+mn-ea"/>
                <a:cs typeface="+mn-cs"/>
              </a:rPr>
              <a:t> for the Power BI service.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To get started, you must download the </a:t>
            </a:r>
            <a:r>
              <a:rPr lang="en-US" b="1"/>
              <a:t>free </a:t>
            </a:r>
            <a:r>
              <a:rPr lang="en-US" b="1" kern="0">
                <a:ln>
                  <a:solidFill>
                    <a:srgbClr val="FFFFFF">
                      <a:alpha val="0"/>
                    </a:srgbClr>
                  </a:solidFill>
                </a:ln>
                <a:ea typeface="Segoe UI" pitchFamily="34" charset="0"/>
                <a:cs typeface="Segoe UI" pitchFamily="34" charset="0"/>
              </a:rPr>
              <a:t>32/64bit desktop application </a:t>
            </a:r>
            <a:r>
              <a:rPr lang="en-US" kern="0">
                <a:ln>
                  <a:solidFill>
                    <a:srgbClr val="FFFFFF">
                      <a:alpha val="0"/>
                    </a:srgbClr>
                  </a:solidFill>
                </a:ln>
                <a:ea typeface="Segoe UI" pitchFamily="34" charset="0"/>
                <a:cs typeface="Segoe UI" pitchFamily="34" charset="0"/>
              </a:rPr>
              <a:t>optimized for use with the Power </a:t>
            </a:r>
            <a:r>
              <a:rPr lang="en-US"/>
              <a:t>BI Service. </a:t>
            </a:r>
          </a:p>
          <a:p>
            <a:pPr marL="388712" lvl="1" indent="-171450"/>
            <a:r>
              <a:rPr lang="en-US"/>
              <a:t>You can expect an update monthly with a variety of new features.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Once you have Power BI Desktop downloaded, you can take your data through the full analytical cycle by:</a:t>
            </a:r>
          </a:p>
          <a:p>
            <a:pPr marL="388712" lvl="1" indent="-171450"/>
            <a:r>
              <a:rPr lang="en-US"/>
              <a:t>Connecting and prepping your data.</a:t>
            </a:r>
          </a:p>
          <a:p>
            <a:pPr marL="388712" lvl="1" indent="-171450"/>
            <a:r>
              <a:rPr lang="en-US"/>
              <a:t>Modeling and analyzing your data with the combined Excel engine of Power Query, Power Pivot and Power View.</a:t>
            </a:r>
          </a:p>
          <a:p>
            <a:pPr marL="388712" lvl="1" indent="-171450"/>
            <a:r>
              <a:rPr lang="en-US"/>
              <a:t>Creating custom interactive visuals to highlight the insights you discover.</a:t>
            </a:r>
          </a:p>
          <a:p>
            <a:pPr marL="388712" lvl="1" indent="-171450"/>
            <a:r>
              <a:rPr lang="en-US"/>
              <a:t>Authoring interactive Reports.</a:t>
            </a:r>
          </a:p>
          <a:p>
            <a:pPr marL="388712" lvl="1" indent="-171450"/>
            <a:r>
              <a:rPr lang="en-US"/>
              <a:t>Publishing interactive visual reports to users of Power BI.</a:t>
            </a:r>
          </a:p>
          <a:p>
            <a:pPr marL="388712" lvl="1" indent="-171450"/>
            <a:r>
              <a:rPr lang="en-US"/>
              <a:t>Starting with a pre-built solution to make using Power BI a breeze.</a:t>
            </a:r>
          </a:p>
          <a:p>
            <a:pPr marL="388712" lvl="1" indent="-171450"/>
            <a:endParaRPr lang="en-US"/>
          </a:p>
          <a:p>
            <a:pPr marL="171450" indent="-171450">
              <a:buFont typeface="Arial" panose="020B0604020202020204" pitchFamily="34" charset="0"/>
              <a:buChar char="•"/>
            </a:pPr>
            <a:r>
              <a:rPr lang="en-US" b="1" kern="1200">
                <a:effectLst/>
                <a:latin typeface="Segoe UI Light" pitchFamily="34" charset="0"/>
                <a:ea typeface="+mn-ea"/>
                <a:cs typeface="+mn-cs"/>
              </a:rPr>
              <a:t>Power BI Desktop also connects with Excel </a:t>
            </a:r>
            <a:r>
              <a:rPr lang="en-US" kern="1200">
                <a:effectLst/>
                <a:latin typeface="Segoe UI Light" pitchFamily="34" charset="0"/>
                <a:ea typeface="+mn-ea"/>
                <a:cs typeface="+mn-cs"/>
              </a:rPr>
              <a:t>Microsoft’s premier business analyst tool which includes rich business intelligence features (Power Query, Power Pivot, Power View, Power Map) fully integrated with the powerful ad hoc analysis capabilities and familiar features of Excel – like Pivot Tables and Excel Charting. With Excel, analysts can publish Excel Workbooks to Power BI, sharing data, analysis and reports with users of Power BI. </a:t>
            </a:r>
          </a:p>
          <a:p>
            <a:pPr marL="388712" lvl="1" indent="-171450"/>
            <a:r>
              <a:rPr lang="en-US" b="1"/>
              <a:t>T:</a:t>
            </a:r>
            <a:r>
              <a:rPr lang="en-US"/>
              <a:t> However, f</a:t>
            </a:r>
            <a:r>
              <a:rPr lang="en-US" kern="1200">
                <a:effectLst/>
              </a:rPr>
              <a:t>or customers who don’t have access to Excel 2013, the new Power BI Desktop can be used to import and model data, then author and publish Power BI Reports to the Power BI service. While lacking the rich analytical features of Excel, it does provide a simple solution expressly designed for Power BI content creation. </a:t>
            </a:r>
            <a:r>
              <a:rPr lang="en-US" b="1">
                <a:ea typeface="Times New Roman" panose="02020603050405020304" pitchFamily="18" charset="0"/>
                <a:cs typeface="Segoe UI Light" panose="020B0502040204020203" pitchFamily="34" charset="0"/>
              </a:rPr>
              <a:t>&lt;Click&gt;</a:t>
            </a:r>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46F5A7-D0D5-45AD-820B-BBBAB5090A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788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4392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955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7248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3340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23953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653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339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0495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600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432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900" b="1" kern="1200">
                <a:effectLst/>
                <a:latin typeface="Segoe UI Light" pitchFamily="34" charset="0"/>
                <a:ea typeface="+mn-ea"/>
                <a:cs typeface="+mn-cs"/>
              </a:rPr>
              <a:t>Power BI Desktop </a:t>
            </a:r>
            <a:r>
              <a:rPr lang="en-US" sz="900" kern="1200">
                <a:effectLst/>
                <a:latin typeface="Segoe UI Light" pitchFamily="34" charset="0"/>
                <a:ea typeface="+mn-ea"/>
                <a:cs typeface="+mn-cs"/>
              </a:rPr>
              <a:t>is a </a:t>
            </a:r>
            <a:r>
              <a:rPr lang="en-US" sz="900" b="1" kern="1200">
                <a:effectLst/>
                <a:latin typeface="Segoe UI Light" pitchFamily="34" charset="0"/>
                <a:ea typeface="+mn-ea"/>
                <a:cs typeface="+mn-cs"/>
              </a:rPr>
              <a:t>visual data exploration and interactive reporting tool</a:t>
            </a:r>
            <a:r>
              <a:rPr lang="en-US" sz="900" kern="1200">
                <a:effectLst/>
                <a:latin typeface="Segoe UI Light" pitchFamily="34" charset="0"/>
                <a:ea typeface="+mn-ea"/>
                <a:cs typeface="+mn-cs"/>
              </a:rPr>
              <a:t>, providing a </a:t>
            </a:r>
            <a:r>
              <a:rPr lang="en-US" sz="900" u="sng" kern="1200">
                <a:effectLst/>
                <a:latin typeface="Segoe UI Light" pitchFamily="34" charset="0"/>
                <a:ea typeface="+mn-ea"/>
                <a:cs typeface="+mn-cs"/>
              </a:rPr>
              <a:t>free-form canvas</a:t>
            </a:r>
            <a:r>
              <a:rPr lang="en-US" sz="900" kern="1200">
                <a:effectLst/>
                <a:latin typeface="Segoe UI Light" pitchFamily="34" charset="0"/>
                <a:ea typeface="+mn-ea"/>
                <a:cs typeface="+mn-cs"/>
              </a:rPr>
              <a:t> for drag and drop exploration of your data, an extensive library of </a:t>
            </a:r>
            <a:r>
              <a:rPr lang="en-US" sz="900" u="sng" kern="1200">
                <a:effectLst/>
                <a:latin typeface="Segoe UI Light" pitchFamily="34" charset="0"/>
                <a:ea typeface="+mn-ea"/>
                <a:cs typeface="+mn-cs"/>
              </a:rPr>
              <a:t>interactive visualizations</a:t>
            </a:r>
            <a:r>
              <a:rPr lang="en-US" sz="900" kern="1200">
                <a:effectLst/>
                <a:latin typeface="Segoe UI Light" pitchFamily="34" charset="0"/>
                <a:ea typeface="+mn-ea"/>
                <a:cs typeface="+mn-cs"/>
              </a:rPr>
              <a:t>, and an authoring experience for </a:t>
            </a:r>
            <a:r>
              <a:rPr lang="en-US" sz="900" u="sng" kern="1200">
                <a:effectLst/>
                <a:latin typeface="Segoe UI Light" pitchFamily="34" charset="0"/>
                <a:ea typeface="+mn-ea"/>
                <a:cs typeface="+mn-cs"/>
              </a:rPr>
              <a:t>ease of report creation</a:t>
            </a:r>
            <a:r>
              <a:rPr lang="en-US" sz="900" kern="1200">
                <a:effectLst/>
                <a:latin typeface="Segoe UI Light" pitchFamily="34" charset="0"/>
                <a:ea typeface="+mn-ea"/>
                <a:cs typeface="+mn-cs"/>
              </a:rPr>
              <a:t> for the Power BI service.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To get started, you must download the </a:t>
            </a:r>
            <a:r>
              <a:rPr lang="en-US" b="1"/>
              <a:t>free </a:t>
            </a:r>
            <a:r>
              <a:rPr lang="en-US" b="1" kern="0">
                <a:ln>
                  <a:solidFill>
                    <a:srgbClr val="FFFFFF">
                      <a:alpha val="0"/>
                    </a:srgbClr>
                  </a:solidFill>
                </a:ln>
                <a:ea typeface="Segoe UI" pitchFamily="34" charset="0"/>
                <a:cs typeface="Segoe UI" pitchFamily="34" charset="0"/>
              </a:rPr>
              <a:t>32/64bit desktop application </a:t>
            </a:r>
            <a:r>
              <a:rPr lang="en-US" kern="0">
                <a:ln>
                  <a:solidFill>
                    <a:srgbClr val="FFFFFF">
                      <a:alpha val="0"/>
                    </a:srgbClr>
                  </a:solidFill>
                </a:ln>
                <a:ea typeface="Segoe UI" pitchFamily="34" charset="0"/>
                <a:cs typeface="Segoe UI" pitchFamily="34" charset="0"/>
              </a:rPr>
              <a:t>optimized for use with the Power </a:t>
            </a:r>
            <a:r>
              <a:rPr lang="en-US"/>
              <a:t>BI Service. </a:t>
            </a:r>
          </a:p>
          <a:p>
            <a:pPr marL="388712" lvl="1" indent="-171450"/>
            <a:r>
              <a:rPr lang="en-US"/>
              <a:t>You can expect an update monthly with a variety of new features.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Once you have Power BI Desktop downloaded, you can take your data through the full analytical cycle by:</a:t>
            </a:r>
          </a:p>
          <a:p>
            <a:pPr marL="388712" lvl="1" indent="-171450"/>
            <a:r>
              <a:rPr lang="en-US"/>
              <a:t>Connecting and prepping your data.</a:t>
            </a:r>
          </a:p>
          <a:p>
            <a:pPr marL="388712" lvl="1" indent="-171450"/>
            <a:r>
              <a:rPr lang="en-US"/>
              <a:t>Modeling and analyzing your data with the combined Excel engine of Power Query, Power Pivot and Power View.</a:t>
            </a:r>
          </a:p>
          <a:p>
            <a:pPr marL="388712" lvl="1" indent="-171450"/>
            <a:r>
              <a:rPr lang="en-US"/>
              <a:t>Creating custom interactive visuals to highlight the insights you discover.</a:t>
            </a:r>
          </a:p>
          <a:p>
            <a:pPr marL="388712" lvl="1" indent="-171450"/>
            <a:r>
              <a:rPr lang="en-US"/>
              <a:t>Authoring interactive Reports.</a:t>
            </a:r>
          </a:p>
          <a:p>
            <a:pPr marL="388712" lvl="1" indent="-171450"/>
            <a:r>
              <a:rPr lang="en-US"/>
              <a:t>Publishing interactive visual reports to users of Power BI.</a:t>
            </a:r>
          </a:p>
          <a:p>
            <a:pPr marL="388712" lvl="1" indent="-171450"/>
            <a:r>
              <a:rPr lang="en-US"/>
              <a:t>Starting with a pre-built solution to make using Power BI a breeze.</a:t>
            </a:r>
          </a:p>
          <a:p>
            <a:pPr marL="388712" lvl="1" indent="-171450"/>
            <a:endParaRPr lang="en-US"/>
          </a:p>
          <a:p>
            <a:pPr marL="171450" indent="-171450">
              <a:buFont typeface="Arial" panose="020B0604020202020204" pitchFamily="34" charset="0"/>
              <a:buChar char="•"/>
            </a:pPr>
            <a:r>
              <a:rPr lang="en-US" b="1" kern="1200">
                <a:effectLst/>
                <a:latin typeface="Segoe UI Light" pitchFamily="34" charset="0"/>
                <a:ea typeface="+mn-ea"/>
                <a:cs typeface="+mn-cs"/>
              </a:rPr>
              <a:t>Power BI Desktop also connects with Excel </a:t>
            </a:r>
            <a:r>
              <a:rPr lang="en-US" kern="1200">
                <a:effectLst/>
                <a:latin typeface="Segoe UI Light" pitchFamily="34" charset="0"/>
                <a:ea typeface="+mn-ea"/>
                <a:cs typeface="+mn-cs"/>
              </a:rPr>
              <a:t>Microsoft’s premier business analyst tool which includes rich business intelligence features (Power Query, Power Pivot, Power View, Power Map) fully integrated with the powerful ad hoc analysis capabilities and familiar features of Excel – like Pivot Tables and Excel Charting. With Excel, analysts can publish Excel Workbooks to Power BI, sharing data, analysis and reports with users of Power BI. </a:t>
            </a:r>
          </a:p>
          <a:p>
            <a:pPr marL="388712" lvl="1" indent="-171450"/>
            <a:r>
              <a:rPr lang="en-US" b="1"/>
              <a:t>T:</a:t>
            </a:r>
            <a:r>
              <a:rPr lang="en-US"/>
              <a:t> However, f</a:t>
            </a:r>
            <a:r>
              <a:rPr lang="en-US" kern="1200">
                <a:effectLst/>
              </a:rPr>
              <a:t>or customers who don’t have access to Excel 2013, the new Power BI Desktop can be used to import and model data, then author and publish Power BI Reports to the Power BI service. While lacking the rich analytical features of Excel, it does provide a simple solution expressly designed for Power BI content creation. </a:t>
            </a:r>
            <a:r>
              <a:rPr lang="en-US" b="1">
                <a:ea typeface="Times New Roman" panose="02020603050405020304" pitchFamily="18" charset="0"/>
                <a:cs typeface="Segoe UI Light" panose="020B0502040204020203" pitchFamily="34" charset="0"/>
              </a:rPr>
              <a:t>&lt;Click&gt;</a:t>
            </a:r>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46F5A7-D0D5-45AD-820B-BBBAB5090A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834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214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1717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759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6899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289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8119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7791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617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4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27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604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1931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9804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74690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85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622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1939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3806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51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516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63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8019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7672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393700" y="690563"/>
            <a:ext cx="6146800" cy="3457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defTabSz="923921">
              <a:spcAft>
                <a:spcPts val="0"/>
              </a:spcAft>
              <a:defRPr/>
            </a:pPr>
            <a:endParaRPr lang="en-US" sz="1200"/>
          </a:p>
        </p:txBody>
      </p:sp>
      <p:sp>
        <p:nvSpPr>
          <p:cNvPr id="112643"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4395EB6-EEBC-422B-A049-935522D80420}" type="datetime1">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6/7/2021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9" name="Footer Placeholder 8"/>
          <p:cNvSpPr>
            <a:spLocks noGrp="1"/>
          </p:cNvSpPr>
          <p:nvPr>
            <p:ph type="ftr" sz="quarter" idx="4"/>
          </p:nvPr>
        </p:nvSpPr>
        <p:spPr>
          <a:xfrm>
            <a:off x="0" y="8757591"/>
            <a:ext cx="3004820" cy="462610"/>
          </a:xfrm>
        </p:spPr>
        <p:txBody>
          <a:bodyPr/>
          <a:lstStyle/>
          <a:p>
            <a:pPr marL="0" marR="0" lvl="0" indent="0" algn="l" defTabSz="92266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22661"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2645"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D7C3AF-3014-4472-B0C5-ED26D74F60AE}"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112646"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marL="0" marR="0" lvl="0" indent="0" algn="l" defTabSz="92310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rPr>
              <a:t>System Center Marketing</a:t>
            </a:r>
          </a:p>
        </p:txBody>
      </p:sp>
    </p:spTree>
    <p:extLst>
      <p:ext uri="{BB962C8B-B14F-4D97-AF65-F5344CB8AC3E}">
        <p14:creationId xmlns:p14="http://schemas.microsoft.com/office/powerpoint/2010/main" val="995556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43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2202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241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81A89D-8738-4ED5-BF6E-F438F4965D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4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Until recently, users could get Power BI Desktop by downloading it manually (from within the Power BI service, or from our download location) and install it directly – often referred to as an MSI installation. With the new option of installing it from the Windows Store, users can take advantage of:</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monthly updates installed in the background as soon as it's available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No longer needing admin privileges to install</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Smaller download size since the Windows Store makes sure that only the components that have changed in each update are downloaded to your machine</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Easier IT deployments for everyone in your organization, including making Power BI Desktop available through the Microsoft Store for Business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Automatic language detection each time Power BI Desktop is launched</a:t>
            </a:r>
          </a:p>
          <a:p>
            <a:pPr marL="171450" indent="-171450">
              <a:buFont typeface="Arial" panose="020B0604020202020204" pitchFamily="34" charset="0"/>
              <a:buChar char="•"/>
            </a:pPr>
            <a:endParaRPr lang="en-US" sz="1200" b="0" i="0" kern="1200">
              <a:solidFill>
                <a:schemeClr val="tx1"/>
              </a:solidFill>
              <a:effectLst/>
              <a:latin typeface="+mn-lt"/>
              <a:ea typeface="+mn-ea"/>
              <a:cs typeface="+mn-cs"/>
            </a:endParaRPr>
          </a:p>
          <a:p>
            <a:pPr marL="0" indent="0">
              <a:buFont typeface="Arial" panose="020B0604020202020204" pitchFamily="34" charset="0"/>
              <a:buNone/>
            </a:pPr>
            <a:r>
              <a:rPr lang="en-US" sz="1200" b="0" i="0" kern="1200">
                <a:solidFill>
                  <a:schemeClr val="tx1"/>
                </a:solidFill>
                <a:effectLst/>
                <a:latin typeface="+mn-lt"/>
                <a:ea typeface="+mn-ea"/>
                <a:cs typeface="+mn-cs"/>
              </a:rPr>
              <a:t>Learn more at the Windows Store http://aka.ms/pbidesktopstore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3270-D5B6-4AE0-BFEC-3BB548CBAE0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823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869A-51A8-4AB9-A587-DCDF827EFD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7CBFDD-F41C-4926-A82F-AAC7EFBC9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5B1325-9132-428A-A746-BF5DCD4CCEA4}"/>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857244B3-FC2C-4E41-8F13-737F5ECDC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ED184-0CB3-4A4A-AD10-B1397CDE129B}"/>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293943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4DEB-FAB7-4976-8FAE-F19919C61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415487-E082-4ABD-A795-96C44E82B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8602C-BD89-4AF0-B556-385436FF664B}"/>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1FF110F4-6065-4DFB-B366-34F4529F3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4FEDE-9F9A-483F-BB6C-56BD52C6A3E0}"/>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323278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E38D5-DC78-45D4-B00D-346718D5D5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CCEDE-9F92-4F96-94DE-7D1D5560A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C5F47-74B6-4408-B440-0988D408F1D9}"/>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158A0162-AA12-4EC3-B2F3-1D3D49663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DFDDB-C85F-4222-8FDE-95D748EC7CEA}"/>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284310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3869308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chemeClr val="accent6"/>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173180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6" name="Picture 5" descr="A city with tall buildings in the background&#10;&#10;Description generated with very high confidence">
            <a:extLst>
              <a:ext uri="{FF2B5EF4-FFF2-40B4-BE49-F238E27FC236}">
                <a16:creationId xmlns:a16="http://schemas.microsoft.com/office/drawing/2014/main" id="{82AF9914-17D2-B14B-ACB3-A0C775964DEC}"/>
              </a:ext>
            </a:extLst>
          </p:cNvPr>
          <p:cNvPicPr>
            <a:picLocks noChangeAspect="1"/>
          </p:cNvPicPr>
          <p:nvPr userDrawn="1"/>
        </p:nvPicPr>
        <p:blipFill>
          <a:blip r:embed="rId2"/>
          <a:stretch>
            <a:fillRect/>
          </a:stretch>
        </p:blipFill>
        <p:spPr>
          <a:xfrm>
            <a:off x="1729" y="-127590"/>
            <a:ext cx="12188542" cy="6857027"/>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11884" y="2397607"/>
            <a:ext cx="11368231" cy="1793104"/>
          </a:xfrm>
          <a:noFill/>
        </p:spPr>
        <p:txBody>
          <a:bodyPr lIns="0" tIns="0" rIns="0" bIns="182880" anchor="ctr" anchorCtr="0"/>
          <a:lstStyle>
            <a:lvl1pPr algn="ctr">
              <a:defRPr sz="7842" strike="noStrike" spc="-147" baseline="0">
                <a:solidFill>
                  <a:schemeClr val="accent6"/>
                </a:solidFill>
              </a:defRPr>
            </a:lvl1pPr>
          </a:lstStyle>
          <a:p>
            <a:r>
              <a:rPr lang="en-US"/>
              <a:t>title or event name</a:t>
            </a:r>
          </a:p>
        </p:txBody>
      </p:sp>
    </p:spTree>
    <p:extLst>
      <p:ext uri="{BB962C8B-B14F-4D97-AF65-F5344CB8AC3E}">
        <p14:creationId xmlns:p14="http://schemas.microsoft.com/office/powerpoint/2010/main" val="976324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22075731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accent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84607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676936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4685648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0047491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BEC3-BDD1-42EC-B513-346C8F5598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8D8C4B-94C6-4612-AE2C-0257E1FF9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5E504-70C6-4CC6-9DDA-6DDFB0B724AC}"/>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FD6DA474-8132-4F2A-8EA4-431877FF5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597F1-0CF5-4917-9E3A-5119302C963F}"/>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1456632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hoto layout 1">
    <p:bg>
      <p:bgPr>
        <a:solidFill>
          <a:schemeClr val="accent6"/>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solidFill>
                  <a:schemeClr val="bg1"/>
                </a:solidFill>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chemeClr val="bg1"/>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011636923"/>
      </p:ext>
    </p:extLst>
  </p:cSld>
  <p:clrMapOvr>
    <a:masterClrMapping/>
  </p:clrMapOvr>
  <p:transition>
    <p:fade/>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1415860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3037243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09863805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3000752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7068042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6"/>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627859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9586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1650845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chemeClr val="accent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227276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CF69-B485-485C-ADA5-D6750A47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006008-5607-46F9-BBDA-73F07521A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7729B-CE7C-41A8-B6D8-6C1A423C4826}"/>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7D0E5F1A-033B-43BC-A10F-2DA269946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6E696-9BFA-45E8-ADFA-F24BF6CEC1F1}"/>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623238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2"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74"/>
            <a:ext cx="7171337" cy="1792326"/>
          </a:xfrm>
          <a:noFill/>
        </p:spPr>
        <p:txBody>
          <a:bodyPr lIns="164592" tIns="109728" rIns="164592" bIns="109728">
            <a:noAutofit/>
          </a:bodyPr>
          <a:lstStyle>
            <a:lvl1pPr marL="0" indent="0">
              <a:spcBef>
                <a:spcPts val="0"/>
              </a:spcBef>
              <a:buNone/>
              <a:defRPr sz="3135" spc="0" baseline="0">
                <a:gradFill>
                  <a:gsLst>
                    <a:gs pos="91000">
                      <a:schemeClr val="tx1"/>
                    </a:gs>
                    <a:gs pos="0">
                      <a:schemeClr val="tx1"/>
                    </a:gs>
                  </a:gsLst>
                  <a:lin ang="5400000" scaled="0"/>
                </a:gradFill>
                <a:latin typeface="+mn-lt"/>
              </a:defRPr>
            </a:lvl1pPr>
          </a:lstStyle>
          <a:p>
            <a:pPr lvl="0"/>
            <a:r>
              <a:rPr lang="en-US"/>
              <a:t>Speaker name</a:t>
            </a:r>
          </a:p>
        </p:txBody>
      </p:sp>
      <p:pic>
        <p:nvPicPr>
          <p:cNvPr id="11" name="Picture 10"/>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3915546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22188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19495687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188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458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quare photo">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6"/>
            <a:ext cx="4840694" cy="1799462"/>
          </a:xfrm>
          <a:noFill/>
        </p:spPr>
        <p:txBody>
          <a:bodyPr lIns="146304" tIns="91440" rIns="146304" bIns="91440" anchor="t" anchorCtr="0"/>
          <a:lstStyle>
            <a:lvl1pPr>
              <a:defRPr sz="4704"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8"/>
            <a:ext cx="4840694" cy="717249"/>
          </a:xfrm>
        </p:spPr>
        <p:txBody>
          <a:bodyPr lIns="164592" tIns="109728" rIns="164592" bIns="109728">
            <a:noAutofit/>
          </a:bodyPr>
          <a:lstStyle>
            <a:lvl1pPr marL="0" indent="0">
              <a:spcBef>
                <a:spcPts val="0"/>
              </a:spcBef>
              <a:buNone/>
              <a:defRPr lang="en-US" sz="3136"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192"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spTree>
    <p:extLst>
      <p:ext uri="{BB962C8B-B14F-4D97-AF65-F5344CB8AC3E}">
        <p14:creationId xmlns:p14="http://schemas.microsoft.com/office/powerpoint/2010/main" val="19830120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losing logo slide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1921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34033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176113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strike="noStrike">
                <a:gradFill>
                  <a:gsLst>
                    <a:gs pos="83000">
                      <a:schemeClr val="tx1"/>
                    </a:gs>
                    <a:gs pos="99000">
                      <a:schemeClr val="tx1"/>
                    </a:gs>
                  </a:gsLst>
                  <a:lin ang="5400000" scaled="1"/>
                </a:gradFill>
              </a:defRPr>
            </a:lvl1pPr>
          </a:lstStyle>
          <a:p>
            <a:r>
              <a:rPr lang="en-US"/>
              <a:t>Title</a:t>
            </a:r>
          </a:p>
        </p:txBody>
      </p:sp>
    </p:spTree>
    <p:extLst>
      <p:ext uri="{BB962C8B-B14F-4D97-AF65-F5344CB8AC3E}">
        <p14:creationId xmlns:p14="http://schemas.microsoft.com/office/powerpoint/2010/main" val="566321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2ED2-4B45-4F9C-9F11-A7CFB6F28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236ED-1EBC-4BE3-B3D6-683323C89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44C2AD-A280-40CE-B541-C095C30FF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7EDD2F-82AE-4D80-8AFD-94C9051F618C}"/>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6" name="Footer Placeholder 5">
            <a:extLst>
              <a:ext uri="{FF2B5EF4-FFF2-40B4-BE49-F238E27FC236}">
                <a16:creationId xmlns:a16="http://schemas.microsoft.com/office/drawing/2014/main" id="{F8534CA2-63E0-4237-97C2-123B1944A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DFC3E-C763-40CF-9A52-BBB4C19DEE76}"/>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36878186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64178499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93237851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656547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54755972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F49-1FF1-4EBA-A8FF-02F7FC7EF0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C18450-56D5-4AB2-8A9D-A3597C64B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1FE33-55D7-4C57-BB7E-F57DC1068AFA}"/>
              </a:ext>
            </a:extLst>
          </p:cNvPr>
          <p:cNvSpPr>
            <a:spLocks noGrp="1"/>
          </p:cNvSpPr>
          <p:nvPr>
            <p:ph type="dt" sz="half" idx="10"/>
          </p:nvPr>
        </p:nvSpPr>
        <p:spPr/>
        <p:txBody>
          <a:bodyPr/>
          <a:lstStyle/>
          <a:p>
            <a:fld id="{4443FC6F-FF4D-48C9-89B1-21C5E3C3987B}" type="datetimeFigureOut">
              <a:rPr lang="en-IN" smtClean="0"/>
              <a:t>07-06-2021</a:t>
            </a:fld>
            <a:endParaRPr lang="en-IN"/>
          </a:p>
        </p:txBody>
      </p:sp>
      <p:sp>
        <p:nvSpPr>
          <p:cNvPr id="5" name="Footer Placeholder 4">
            <a:extLst>
              <a:ext uri="{FF2B5EF4-FFF2-40B4-BE49-F238E27FC236}">
                <a16:creationId xmlns:a16="http://schemas.microsoft.com/office/drawing/2014/main" id="{7FE20731-9093-42C6-8D24-9128B32A5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3BEB8-3821-4849-B268-32C9418DB0E8}"/>
              </a:ext>
            </a:extLst>
          </p:cNvPr>
          <p:cNvSpPr>
            <a:spLocks noGrp="1"/>
          </p:cNvSpPr>
          <p:nvPr>
            <p:ph type="sldNum" sz="quarter" idx="12"/>
          </p:nvPr>
        </p:nvSpPr>
        <p:spPr/>
        <p:txBody>
          <a:bodyPr/>
          <a:lstStyle/>
          <a:p>
            <a:fld id="{B9FA3C9A-5692-4D9A-8049-513F1EF9EFFF}" type="slidenum">
              <a:rPr lang="en-IN" smtClean="0"/>
              <a:t>‹#›</a:t>
            </a:fld>
            <a:endParaRPr lang="en-IN"/>
          </a:p>
        </p:txBody>
      </p:sp>
    </p:spTree>
    <p:extLst>
      <p:ext uri="{BB962C8B-B14F-4D97-AF65-F5344CB8AC3E}">
        <p14:creationId xmlns:p14="http://schemas.microsoft.com/office/powerpoint/2010/main" val="88329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B362-136D-4393-A733-0C44BEE20298}"/>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1DF6EE-17AF-42DE-B454-EF7910A11639}"/>
              </a:ext>
            </a:extLst>
          </p:cNvPr>
          <p:cNvSpPr>
            <a:spLocks noGrp="1"/>
          </p:cNvSpPr>
          <p:nvPr>
            <p:ph idx="1"/>
          </p:nvPr>
        </p:nvSpPr>
        <p:spPr>
          <a:xfrm>
            <a:off x="5183189" y="987426"/>
            <a:ext cx="6172200" cy="1717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6907D7-258E-4404-92D8-B18E765EE7C0}"/>
              </a:ext>
            </a:extLst>
          </p:cNvPr>
          <p:cNvSpPr>
            <a:spLocks noGrp="1"/>
          </p:cNvSpPr>
          <p:nvPr>
            <p:ph type="body" sz="half" idx="2"/>
          </p:nvPr>
        </p:nvSpPr>
        <p:spPr>
          <a:xfrm>
            <a:off x="839789" y="2057400"/>
            <a:ext cx="3932237" cy="221612"/>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9EA22-587D-4DD8-B32C-F7B53D10096A}"/>
              </a:ext>
            </a:extLst>
          </p:cNvPr>
          <p:cNvSpPr>
            <a:spLocks noGrp="1"/>
          </p:cNvSpPr>
          <p:nvPr>
            <p:ph type="dt" sz="half" idx="10"/>
          </p:nvPr>
        </p:nvSpPr>
        <p:spPr/>
        <p:txBody>
          <a:bodyPr/>
          <a:lstStyle/>
          <a:p>
            <a:fld id="{4443FC6F-FF4D-48C9-89B1-21C5E3C3987B}" type="datetimeFigureOut">
              <a:rPr lang="en-IN" smtClean="0"/>
              <a:t>07-06-2021</a:t>
            </a:fld>
            <a:endParaRPr lang="en-IN"/>
          </a:p>
        </p:txBody>
      </p:sp>
      <p:sp>
        <p:nvSpPr>
          <p:cNvPr id="6" name="Footer Placeholder 5">
            <a:extLst>
              <a:ext uri="{FF2B5EF4-FFF2-40B4-BE49-F238E27FC236}">
                <a16:creationId xmlns:a16="http://schemas.microsoft.com/office/drawing/2014/main" id="{F0AAD5F8-3EC6-41D6-B2AE-F0A23A900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19014-F229-433C-823E-E99EE1799E83}"/>
              </a:ext>
            </a:extLst>
          </p:cNvPr>
          <p:cNvSpPr>
            <a:spLocks noGrp="1"/>
          </p:cNvSpPr>
          <p:nvPr>
            <p:ph type="sldNum" sz="quarter" idx="12"/>
          </p:nvPr>
        </p:nvSpPr>
        <p:spPr/>
        <p:txBody>
          <a:bodyPr/>
          <a:lstStyle/>
          <a:p>
            <a:fld id="{B9FA3C9A-5692-4D9A-8049-513F1EF9EFFF}" type="slidenum">
              <a:rPr lang="en-IN" smtClean="0"/>
              <a:t>‹#›</a:t>
            </a:fld>
            <a:endParaRPr lang="en-IN"/>
          </a:p>
        </p:txBody>
      </p:sp>
    </p:spTree>
    <p:extLst>
      <p:ext uri="{BB962C8B-B14F-4D97-AF65-F5344CB8AC3E}">
        <p14:creationId xmlns:p14="http://schemas.microsoft.com/office/powerpoint/2010/main" val="33258667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50-50 Right Photo Layout">
  <p:cSld name="50-50 Right Photo Layout">
    <p:spTree>
      <p:nvGrpSpPr>
        <p:cNvPr id="1" name="Shape 25"/>
        <p:cNvGrpSpPr/>
        <p:nvPr/>
      </p:nvGrpSpPr>
      <p:grpSpPr>
        <a:xfrm>
          <a:off x="0" y="0"/>
          <a:ext cx="0" cy="0"/>
          <a:chOff x="0" y="0"/>
          <a:chExt cx="0" cy="0"/>
        </a:xfrm>
      </p:grpSpPr>
      <p:sp>
        <p:nvSpPr>
          <p:cNvPr id="26" name="Google Shape;26;p2"/>
          <p:cNvSpPr txBox="1">
            <a:spLocks noGrp="1"/>
          </p:cNvSpPr>
          <p:nvPr>
            <p:ph type="title"/>
          </p:nvPr>
        </p:nvSpPr>
        <p:spPr>
          <a:xfrm>
            <a:off x="269250" y="1217195"/>
            <a:ext cx="5378548" cy="1016624"/>
          </a:xfrm>
          <a:prstGeom prst="rect">
            <a:avLst/>
          </a:prstGeom>
          <a:noFill/>
          <a:ln>
            <a:noFill/>
          </a:ln>
        </p:spPr>
        <p:txBody>
          <a:bodyPr spcFirstLastPara="1" wrap="square" lIns="91375" tIns="91375" rIns="91375" bIns="91375" anchor="t" anchorCtr="0"/>
          <a:lstStyle>
            <a:lvl1pPr marR="0" lvl="0" algn="l" rtl="0">
              <a:lnSpc>
                <a:spcPct val="90000"/>
              </a:lnSpc>
              <a:spcBef>
                <a:spcPts val="0"/>
              </a:spcBef>
              <a:spcAft>
                <a:spcPts val="0"/>
              </a:spcAft>
              <a:buClr>
                <a:schemeClr val="lt1"/>
              </a:buClr>
              <a:buSzPts val="6570"/>
              <a:buFont typeface="Quattrocento Sans"/>
              <a:buNone/>
              <a:defRPr sz="5942"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800"/>
              <a:buFont typeface="Arial"/>
              <a:buNone/>
              <a:defRPr sz="1620"/>
            </a:lvl2pPr>
            <a:lvl3pPr lvl="2">
              <a:spcBef>
                <a:spcPts val="0"/>
              </a:spcBef>
              <a:spcAft>
                <a:spcPts val="0"/>
              </a:spcAft>
              <a:buSzPts val="1800"/>
              <a:buFont typeface="Arial"/>
              <a:buNone/>
              <a:defRPr sz="1620"/>
            </a:lvl3pPr>
            <a:lvl4pPr lvl="3">
              <a:spcBef>
                <a:spcPts val="0"/>
              </a:spcBef>
              <a:spcAft>
                <a:spcPts val="0"/>
              </a:spcAft>
              <a:buSzPts val="1800"/>
              <a:buFont typeface="Arial"/>
              <a:buNone/>
              <a:defRPr sz="1620"/>
            </a:lvl4pPr>
            <a:lvl5pPr lvl="4">
              <a:spcBef>
                <a:spcPts val="0"/>
              </a:spcBef>
              <a:spcAft>
                <a:spcPts val="0"/>
              </a:spcAft>
              <a:buSzPts val="1800"/>
              <a:buFont typeface="Arial"/>
              <a:buNone/>
              <a:defRPr sz="1620"/>
            </a:lvl5pPr>
            <a:lvl6pPr lvl="5">
              <a:spcBef>
                <a:spcPts val="0"/>
              </a:spcBef>
              <a:spcAft>
                <a:spcPts val="0"/>
              </a:spcAft>
              <a:buSzPts val="1800"/>
              <a:buFont typeface="Arial"/>
              <a:buNone/>
              <a:defRPr sz="1620"/>
            </a:lvl6pPr>
            <a:lvl7pPr lvl="6">
              <a:spcBef>
                <a:spcPts val="0"/>
              </a:spcBef>
              <a:spcAft>
                <a:spcPts val="0"/>
              </a:spcAft>
              <a:buSzPts val="1800"/>
              <a:buFont typeface="Arial"/>
              <a:buNone/>
              <a:defRPr sz="1620"/>
            </a:lvl7pPr>
            <a:lvl8pPr lvl="7">
              <a:spcBef>
                <a:spcPts val="0"/>
              </a:spcBef>
              <a:spcAft>
                <a:spcPts val="0"/>
              </a:spcAft>
              <a:buSzPts val="1800"/>
              <a:buFont typeface="Arial"/>
              <a:buNone/>
              <a:defRPr sz="1620"/>
            </a:lvl8pPr>
            <a:lvl9pPr lvl="8">
              <a:spcBef>
                <a:spcPts val="0"/>
              </a:spcBef>
              <a:spcAft>
                <a:spcPts val="0"/>
              </a:spcAft>
              <a:buSzPts val="1800"/>
              <a:buFont typeface="Arial"/>
              <a:buNone/>
              <a:defRPr sz="1620"/>
            </a:lvl9pPr>
          </a:lstStyle>
          <a:p>
            <a:endParaRPr/>
          </a:p>
        </p:txBody>
      </p:sp>
      <p:sp>
        <p:nvSpPr>
          <p:cNvPr id="27" name="Google Shape;27;p2"/>
          <p:cNvSpPr>
            <a:spLocks noGrp="1"/>
          </p:cNvSpPr>
          <p:nvPr>
            <p:ph type="pic" idx="2"/>
          </p:nvPr>
        </p:nvSpPr>
        <p:spPr>
          <a:xfrm>
            <a:off x="6097560" y="3211362"/>
            <a:ext cx="6094444" cy="433379"/>
          </a:xfrm>
          <a:prstGeom prst="rect">
            <a:avLst/>
          </a:prstGeom>
          <a:blipFill rotWithShape="1">
            <a:blip r:embed="rId2">
              <a:alphaModFix/>
            </a:blip>
            <a:stretch>
              <a:fillRect/>
            </a:stretch>
          </a:blipFill>
          <a:ln>
            <a:noFill/>
          </a:ln>
        </p:spPr>
        <p:txBody>
          <a:bodyPr spcFirstLastPara="1" wrap="square" lIns="91375" tIns="91375" rIns="91375" bIns="91375" anchor="ctr" anchorCtr="0"/>
          <a:lstStyle>
            <a:lvl1pPr marR="0" lvl="0" algn="ctr" rtl="0">
              <a:lnSpc>
                <a:spcPct val="90000"/>
              </a:lnSpc>
              <a:spcBef>
                <a:spcPts val="289"/>
              </a:spcBef>
              <a:spcAft>
                <a:spcPts val="0"/>
              </a:spcAft>
              <a:buClr>
                <a:srgbClr val="FFFFFF"/>
              </a:buClr>
              <a:buSzPts val="1411"/>
              <a:buFont typeface="Arial"/>
              <a:buNone/>
              <a:defRPr sz="1441" b="1" i="0" u="none" strike="noStrike" cap="none">
                <a:solidFill>
                  <a:srgbClr val="FFFFFF"/>
                </a:solidFill>
                <a:latin typeface="Quattrocento Sans"/>
                <a:ea typeface="Quattrocento Sans"/>
                <a:cs typeface="Quattrocento Sans"/>
                <a:sym typeface="Quattrocento Sans"/>
              </a:defRPr>
            </a:lvl1pPr>
            <a:lvl2pPr marR="0" lvl="1" algn="l" rtl="0">
              <a:lnSpc>
                <a:spcPct val="90000"/>
              </a:lnSpc>
              <a:spcBef>
                <a:spcPts val="433"/>
              </a:spcBef>
              <a:spcAft>
                <a:spcPts val="0"/>
              </a:spcAft>
              <a:buClr>
                <a:schemeClr val="lt1"/>
              </a:buClr>
              <a:buSzPts val="2118"/>
              <a:buFont typeface="Arial"/>
              <a:buChar char="•"/>
              <a:defRPr sz="2161" b="0" i="0" u="none" strike="noStrike" cap="none">
                <a:solidFill>
                  <a:schemeClr val="lt1"/>
                </a:solidFill>
                <a:latin typeface="Quattrocento Sans"/>
                <a:ea typeface="Quattrocento Sans"/>
                <a:cs typeface="Quattrocento Sans"/>
                <a:sym typeface="Quattrocento Sans"/>
              </a:defRPr>
            </a:lvl2pPr>
            <a:lvl3pPr marR="0" lvl="2" algn="l" rtl="0">
              <a:lnSpc>
                <a:spcPct val="90000"/>
              </a:lnSpc>
              <a:spcBef>
                <a:spcPts val="360"/>
              </a:spcBef>
              <a:spcAft>
                <a:spcPts val="0"/>
              </a:spcAft>
              <a:buClr>
                <a:schemeClr val="lt1"/>
              </a:buClr>
              <a:buSzPts val="1765"/>
              <a:buFont typeface="Arial"/>
              <a:buChar char="•"/>
              <a:defRPr sz="1711" b="0" i="0" u="none" strike="noStrike" cap="none">
                <a:solidFill>
                  <a:schemeClr val="lt1"/>
                </a:solidFill>
                <a:latin typeface="Quattrocento Sans"/>
                <a:ea typeface="Quattrocento Sans"/>
                <a:cs typeface="Quattrocento Sans"/>
                <a:sym typeface="Quattrocento Sans"/>
              </a:defRPr>
            </a:lvl3pPr>
            <a:lvl4pPr marR="0" lvl="3" algn="l" rtl="0">
              <a:lnSpc>
                <a:spcPct val="90000"/>
              </a:lnSpc>
              <a:spcBef>
                <a:spcPts val="323"/>
              </a:spcBef>
              <a:spcAft>
                <a:spcPts val="0"/>
              </a:spcAft>
              <a:buClr>
                <a:schemeClr val="lt1"/>
              </a:buClr>
              <a:buSzPts val="1589"/>
              <a:buFont typeface="Arial"/>
              <a:buChar char="•"/>
              <a:defRPr sz="1620" b="0" i="0" u="none" strike="noStrike" cap="none">
                <a:solidFill>
                  <a:schemeClr val="lt1"/>
                </a:solidFill>
                <a:latin typeface="Quattrocento Sans"/>
                <a:ea typeface="Quattrocento Sans"/>
                <a:cs typeface="Quattrocento Sans"/>
                <a:sym typeface="Quattrocento Sans"/>
              </a:defRPr>
            </a:lvl4pPr>
            <a:lvl5pPr marR="0" lvl="4" algn="l" rtl="0">
              <a:lnSpc>
                <a:spcPct val="90000"/>
              </a:lnSpc>
              <a:spcBef>
                <a:spcPts val="323"/>
              </a:spcBef>
              <a:spcAft>
                <a:spcPts val="0"/>
              </a:spcAft>
              <a:buClr>
                <a:schemeClr val="lt1"/>
              </a:buClr>
              <a:buSzPts val="1589"/>
              <a:buFont typeface="Arial"/>
              <a:buChar char="•"/>
              <a:defRPr sz="1620" b="0" i="0" u="none" strike="noStrike" cap="none">
                <a:solidFill>
                  <a:schemeClr val="lt1"/>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chemeClr val="lt1"/>
              </a:buClr>
              <a:buSzPts val="1961"/>
              <a:buFont typeface="Arial"/>
              <a:buChar char="•"/>
              <a:defRPr sz="1711" b="0" i="0" u="none" strike="noStrike" cap="none">
                <a:solidFill>
                  <a:schemeClr val="lt1"/>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chemeClr val="lt1"/>
              </a:buClr>
              <a:buSzPts val="1961"/>
              <a:buFont typeface="Arial"/>
              <a:buChar char="•"/>
              <a:defRPr sz="1711" b="0" i="0" u="none" strike="noStrike" cap="none">
                <a:solidFill>
                  <a:schemeClr val="lt1"/>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chemeClr val="lt1"/>
              </a:buClr>
              <a:buSzPts val="1961"/>
              <a:buFont typeface="Arial"/>
              <a:buChar char="•"/>
              <a:defRPr sz="1711" b="0" i="0" u="none" strike="noStrike" cap="none">
                <a:solidFill>
                  <a:schemeClr val="lt1"/>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chemeClr val="lt1"/>
              </a:buClr>
              <a:buSzPts val="1961"/>
              <a:buFont typeface="Arial"/>
              <a:buChar char="•"/>
              <a:defRPr sz="1711" b="0" i="0" u="none" strike="noStrike" cap="none">
                <a:solidFill>
                  <a:schemeClr val="lt1"/>
                </a:solidFill>
                <a:latin typeface="Quattrocento Sans"/>
                <a:ea typeface="Quattrocento Sans"/>
                <a:cs typeface="Quattrocento Sans"/>
                <a:sym typeface="Quattrocento Sans"/>
              </a:defRPr>
            </a:lvl9pPr>
          </a:lstStyle>
          <a:p>
            <a:endParaRPr dirty="0"/>
          </a:p>
        </p:txBody>
      </p:sp>
    </p:spTree>
    <p:extLst>
      <p:ext uri="{BB962C8B-B14F-4D97-AF65-F5344CB8AC3E}">
        <p14:creationId xmlns:p14="http://schemas.microsoft.com/office/powerpoint/2010/main" val="4261087800"/>
      </p:ext>
    </p:extLst>
  </p:cSld>
  <p:clrMapOvr>
    <a:masterClrMapping/>
  </p:clrMapOvr>
  <p:transition>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85"/>
        <p:cNvGrpSpPr/>
        <p:nvPr/>
      </p:nvGrpSpPr>
      <p:grpSpPr>
        <a:xfrm>
          <a:off x="0" y="0"/>
          <a:ext cx="0" cy="0"/>
          <a:chOff x="0" y="0"/>
          <a:chExt cx="0" cy="0"/>
        </a:xfrm>
      </p:grpSpPr>
      <p:sp>
        <p:nvSpPr>
          <p:cNvPr id="86" name="Google Shape;86;p21"/>
          <p:cNvSpPr txBox="1">
            <a:spLocks noGrp="1"/>
          </p:cNvSpPr>
          <p:nvPr>
            <p:ph type="body" idx="1"/>
          </p:nvPr>
        </p:nvSpPr>
        <p:spPr>
          <a:xfrm>
            <a:off x="269244" y="1189176"/>
            <a:ext cx="11653523" cy="824581"/>
          </a:xfrm>
          <a:prstGeom prst="rect">
            <a:avLst/>
          </a:prstGeom>
          <a:noFill/>
          <a:ln>
            <a:noFill/>
          </a:ln>
        </p:spPr>
        <p:txBody>
          <a:bodyPr spcFirstLastPara="1" wrap="square" lIns="91375" tIns="91375" rIns="91375" bIns="91375" anchor="t" anchorCtr="0"/>
          <a:lstStyle>
            <a:lvl1pPr marL="448107" marR="0" lvl="0" indent="-448107" algn="l" rtl="0">
              <a:lnSpc>
                <a:spcPct val="90000"/>
              </a:lnSpc>
              <a:spcBef>
                <a:spcPts val="784"/>
              </a:spcBef>
              <a:spcAft>
                <a:spcPts val="0"/>
              </a:spcAft>
              <a:buClr>
                <a:schemeClr val="lt1"/>
              </a:buClr>
              <a:buSzPts val="3600"/>
              <a:buFont typeface="Arial"/>
              <a:buChar char="•"/>
              <a:defRPr sz="3920" b="0" i="0" u="none" strike="noStrike" cap="none">
                <a:solidFill>
                  <a:schemeClr val="lt1"/>
                </a:solidFill>
                <a:latin typeface="Quattrocento Sans"/>
                <a:ea typeface="Quattrocento Sans"/>
                <a:cs typeface="Quattrocento Sans"/>
                <a:sym typeface="Quattrocento Sans"/>
              </a:defRPr>
            </a:lvl1pPr>
            <a:lvl2pPr marL="896214" marR="0" lvl="1" indent="-358486" algn="l" rtl="0">
              <a:lnSpc>
                <a:spcPct val="90000"/>
              </a:lnSpc>
              <a:spcBef>
                <a:spcPts val="471"/>
              </a:spcBef>
              <a:spcAft>
                <a:spcPts val="0"/>
              </a:spcAft>
              <a:buClr>
                <a:schemeClr val="lt1"/>
              </a:buClr>
              <a:buSzPts val="2160"/>
              <a:buFont typeface="Arial"/>
              <a:buChar char="•"/>
              <a:defRPr sz="2353" b="0" i="0" u="none" strike="noStrike" cap="none">
                <a:solidFill>
                  <a:schemeClr val="lt1"/>
                </a:solidFill>
                <a:latin typeface="Quattrocento Sans"/>
                <a:ea typeface="Quattrocento Sans"/>
                <a:cs typeface="Quattrocento Sans"/>
                <a:sym typeface="Quattrocento Sans"/>
              </a:defRPr>
            </a:lvl2pPr>
            <a:lvl3pPr marL="1344321" marR="0" lvl="2" indent="-336080" algn="l" rtl="0">
              <a:lnSpc>
                <a:spcPct val="90000"/>
              </a:lnSpc>
              <a:spcBef>
                <a:spcPts val="391"/>
              </a:spcBef>
              <a:spcAft>
                <a:spcPts val="0"/>
              </a:spcAft>
              <a:buClr>
                <a:schemeClr val="lt1"/>
              </a:buClr>
              <a:buSzPts val="1800"/>
              <a:buFont typeface="Arial"/>
              <a:buChar char="•"/>
              <a:defRPr sz="1863" b="0" i="0" u="none" strike="noStrike" cap="none">
                <a:solidFill>
                  <a:schemeClr val="lt1"/>
                </a:solidFill>
                <a:latin typeface="Quattrocento Sans"/>
                <a:ea typeface="Quattrocento Sans"/>
                <a:cs typeface="Quattrocento Sans"/>
                <a:sym typeface="Quattrocento Sans"/>
              </a:defRPr>
            </a:lvl3pPr>
            <a:lvl4pPr marL="1792429" marR="0" lvl="3" indent="-324876" algn="l" rtl="0">
              <a:lnSpc>
                <a:spcPct val="90000"/>
              </a:lnSpc>
              <a:spcBef>
                <a:spcPts val="352"/>
              </a:spcBef>
              <a:spcAft>
                <a:spcPts val="0"/>
              </a:spcAft>
              <a:buClr>
                <a:schemeClr val="lt1"/>
              </a:buClr>
              <a:buSzPts val="1620"/>
              <a:buFont typeface="Arial"/>
              <a:buChar char="•"/>
              <a:defRPr sz="1765" b="0" i="0" u="none" strike="noStrike" cap="none">
                <a:solidFill>
                  <a:schemeClr val="lt1"/>
                </a:solidFill>
                <a:latin typeface="Quattrocento Sans"/>
                <a:ea typeface="Quattrocento Sans"/>
                <a:cs typeface="Quattrocento Sans"/>
                <a:sym typeface="Quattrocento Sans"/>
              </a:defRPr>
            </a:lvl4pPr>
            <a:lvl5pPr marL="2240535" marR="0" lvl="4" indent="-324877" algn="l" rtl="0">
              <a:lnSpc>
                <a:spcPct val="90000"/>
              </a:lnSpc>
              <a:spcBef>
                <a:spcPts val="352"/>
              </a:spcBef>
              <a:spcAft>
                <a:spcPts val="0"/>
              </a:spcAft>
              <a:buClr>
                <a:schemeClr val="lt1"/>
              </a:buClr>
              <a:buSzPts val="1620"/>
              <a:buFont typeface="Arial"/>
              <a:buChar char="•"/>
              <a:defRPr sz="1765" b="0" i="0" u="none" strike="noStrike" cap="none">
                <a:solidFill>
                  <a:schemeClr val="lt1"/>
                </a:solidFill>
                <a:latin typeface="Quattrocento Sans"/>
                <a:ea typeface="Quattrocento Sans"/>
                <a:cs typeface="Quattrocento Sans"/>
                <a:sym typeface="Quattrocento Sans"/>
              </a:defRPr>
            </a:lvl5pPr>
            <a:lvl6pPr marL="2688642" marR="0" lvl="5" indent="-348528" algn="l" rtl="0">
              <a:lnSpc>
                <a:spcPct val="100000"/>
              </a:lnSpc>
              <a:spcBef>
                <a:spcPts val="391"/>
              </a:spcBef>
              <a:spcAft>
                <a:spcPts val="0"/>
              </a:spcAft>
              <a:buClr>
                <a:schemeClr val="lt1"/>
              </a:buClr>
              <a:buSzPts val="2000"/>
              <a:buFont typeface="Arial"/>
              <a:buChar char="•"/>
              <a:defRPr sz="1863" b="0" i="0" u="none" strike="noStrike" cap="none">
                <a:solidFill>
                  <a:schemeClr val="lt1"/>
                </a:solidFill>
                <a:latin typeface="Quattrocento Sans"/>
                <a:ea typeface="Quattrocento Sans"/>
                <a:cs typeface="Quattrocento Sans"/>
                <a:sym typeface="Quattrocento Sans"/>
              </a:defRPr>
            </a:lvl6pPr>
            <a:lvl7pPr marL="3136749" marR="0" lvl="6" indent="-348528" algn="l" rtl="0">
              <a:lnSpc>
                <a:spcPct val="100000"/>
              </a:lnSpc>
              <a:spcBef>
                <a:spcPts val="391"/>
              </a:spcBef>
              <a:spcAft>
                <a:spcPts val="0"/>
              </a:spcAft>
              <a:buClr>
                <a:schemeClr val="lt1"/>
              </a:buClr>
              <a:buSzPts val="2000"/>
              <a:buFont typeface="Arial"/>
              <a:buChar char="•"/>
              <a:defRPr sz="1863" b="0" i="0" u="none" strike="noStrike" cap="none">
                <a:solidFill>
                  <a:schemeClr val="lt1"/>
                </a:solidFill>
                <a:latin typeface="Quattrocento Sans"/>
                <a:ea typeface="Quattrocento Sans"/>
                <a:cs typeface="Quattrocento Sans"/>
                <a:sym typeface="Quattrocento Sans"/>
              </a:defRPr>
            </a:lvl7pPr>
            <a:lvl8pPr marL="3584856" marR="0" lvl="7" indent="-348528" algn="l" rtl="0">
              <a:lnSpc>
                <a:spcPct val="100000"/>
              </a:lnSpc>
              <a:spcBef>
                <a:spcPts val="391"/>
              </a:spcBef>
              <a:spcAft>
                <a:spcPts val="0"/>
              </a:spcAft>
              <a:buClr>
                <a:schemeClr val="lt1"/>
              </a:buClr>
              <a:buSzPts val="2000"/>
              <a:buFont typeface="Arial"/>
              <a:buChar char="•"/>
              <a:defRPr sz="1863" b="0" i="0" u="none" strike="noStrike" cap="none">
                <a:solidFill>
                  <a:schemeClr val="lt1"/>
                </a:solidFill>
                <a:latin typeface="Quattrocento Sans"/>
                <a:ea typeface="Quattrocento Sans"/>
                <a:cs typeface="Quattrocento Sans"/>
                <a:sym typeface="Quattrocento Sans"/>
              </a:defRPr>
            </a:lvl8pPr>
            <a:lvl9pPr marL="4032963" marR="0" lvl="8" indent="-348528" algn="l" rtl="0">
              <a:lnSpc>
                <a:spcPct val="100000"/>
              </a:lnSpc>
              <a:spcBef>
                <a:spcPts val="391"/>
              </a:spcBef>
              <a:spcAft>
                <a:spcPts val="0"/>
              </a:spcAft>
              <a:buClr>
                <a:schemeClr val="lt1"/>
              </a:buClr>
              <a:buSzPts val="2000"/>
              <a:buFont typeface="Arial"/>
              <a:buChar char="•"/>
              <a:defRPr sz="1863" b="0" i="0" u="none" strike="noStrike" cap="none">
                <a:solidFill>
                  <a:schemeClr val="lt1"/>
                </a:solidFill>
                <a:latin typeface="Quattrocento Sans"/>
                <a:ea typeface="Quattrocento Sans"/>
                <a:cs typeface="Quattrocento Sans"/>
                <a:sym typeface="Quattrocento Sans"/>
              </a:defRPr>
            </a:lvl9pPr>
          </a:lstStyle>
          <a:p>
            <a:endParaRPr/>
          </a:p>
        </p:txBody>
      </p:sp>
      <p:sp>
        <p:nvSpPr>
          <p:cNvPr id="87" name="Google Shape;87;p21"/>
          <p:cNvSpPr txBox="1">
            <a:spLocks noGrp="1"/>
          </p:cNvSpPr>
          <p:nvPr>
            <p:ph type="title"/>
          </p:nvPr>
        </p:nvSpPr>
        <p:spPr>
          <a:xfrm>
            <a:off x="269240" y="289520"/>
            <a:ext cx="11655840" cy="899665"/>
          </a:xfrm>
          <a:prstGeom prst="rect">
            <a:avLst/>
          </a:prstGeom>
          <a:noFill/>
          <a:ln>
            <a:noFill/>
          </a:ln>
        </p:spPr>
        <p:txBody>
          <a:bodyPr spcFirstLastPara="1" wrap="square" lIns="91375" tIns="91375" rIns="91375" bIns="91375" anchor="t" anchorCtr="0"/>
          <a:lstStyle>
            <a:lvl1pPr marR="0" lvl="0" algn="l" rtl="0">
              <a:lnSpc>
                <a:spcPct val="90000"/>
              </a:lnSpc>
              <a:spcBef>
                <a:spcPts val="0"/>
              </a:spcBef>
              <a:spcAft>
                <a:spcPts val="0"/>
              </a:spcAft>
              <a:buClr>
                <a:schemeClr val="lt1"/>
              </a:buClr>
              <a:buSzPts val="4800"/>
              <a:buFont typeface="Quattrocento Sans"/>
              <a:buNone/>
              <a:defRPr sz="4802"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Font typeface="Arial"/>
              <a:buNone/>
              <a:defRPr sz="1765"/>
            </a:lvl2pPr>
            <a:lvl3pPr lvl="2">
              <a:spcBef>
                <a:spcPts val="0"/>
              </a:spcBef>
              <a:spcAft>
                <a:spcPts val="0"/>
              </a:spcAft>
              <a:buSzPts val="1400"/>
              <a:buFont typeface="Arial"/>
              <a:buNone/>
              <a:defRPr sz="1765"/>
            </a:lvl3pPr>
            <a:lvl4pPr lvl="3">
              <a:spcBef>
                <a:spcPts val="0"/>
              </a:spcBef>
              <a:spcAft>
                <a:spcPts val="0"/>
              </a:spcAft>
              <a:buSzPts val="1400"/>
              <a:buFont typeface="Arial"/>
              <a:buNone/>
              <a:defRPr sz="1765"/>
            </a:lvl4pPr>
            <a:lvl5pPr lvl="4">
              <a:spcBef>
                <a:spcPts val="0"/>
              </a:spcBef>
              <a:spcAft>
                <a:spcPts val="0"/>
              </a:spcAft>
              <a:buSzPts val="1400"/>
              <a:buFont typeface="Arial"/>
              <a:buNone/>
              <a:defRPr sz="1765"/>
            </a:lvl5pPr>
            <a:lvl6pPr lvl="5">
              <a:spcBef>
                <a:spcPts val="0"/>
              </a:spcBef>
              <a:spcAft>
                <a:spcPts val="0"/>
              </a:spcAft>
              <a:buSzPts val="1400"/>
              <a:buFont typeface="Arial"/>
              <a:buNone/>
              <a:defRPr sz="1765"/>
            </a:lvl6pPr>
            <a:lvl7pPr lvl="6">
              <a:spcBef>
                <a:spcPts val="0"/>
              </a:spcBef>
              <a:spcAft>
                <a:spcPts val="0"/>
              </a:spcAft>
              <a:buSzPts val="1400"/>
              <a:buFont typeface="Arial"/>
              <a:buNone/>
              <a:defRPr sz="1765"/>
            </a:lvl7pPr>
            <a:lvl8pPr lvl="7">
              <a:spcBef>
                <a:spcPts val="0"/>
              </a:spcBef>
              <a:spcAft>
                <a:spcPts val="0"/>
              </a:spcAft>
              <a:buSzPts val="1400"/>
              <a:buFont typeface="Arial"/>
              <a:buNone/>
              <a:defRPr sz="1765"/>
            </a:lvl8pPr>
            <a:lvl9pPr lvl="8">
              <a:spcBef>
                <a:spcPts val="0"/>
              </a:spcBef>
              <a:spcAft>
                <a:spcPts val="0"/>
              </a:spcAft>
              <a:buSzPts val="1400"/>
              <a:buFont typeface="Arial"/>
              <a:buNone/>
              <a:defRPr sz="1765"/>
            </a:lvl9pPr>
          </a:lstStyle>
          <a:p>
            <a:endParaRPr/>
          </a:p>
        </p:txBody>
      </p:sp>
    </p:spTree>
    <p:extLst>
      <p:ext uri="{BB962C8B-B14F-4D97-AF65-F5344CB8AC3E}">
        <p14:creationId xmlns:p14="http://schemas.microsoft.com/office/powerpoint/2010/main" val="23890854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866E-EE32-411E-8317-D8AB874C0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27699-1FDE-4C19-BE50-672E38F3C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0BB43A-D8FF-47AF-90FF-5ADE82043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4B4B40-D296-4D8A-A52C-1C121E9DC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9A548-BCB5-4C7C-A28E-B2E127D6F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F8BF17-B8AA-4E12-848B-49FC390F5D97}"/>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8" name="Footer Placeholder 7">
            <a:extLst>
              <a:ext uri="{FF2B5EF4-FFF2-40B4-BE49-F238E27FC236}">
                <a16:creationId xmlns:a16="http://schemas.microsoft.com/office/drawing/2014/main" id="{C4F364FB-CE7B-4EB4-B7A4-1B17EC12A1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51F99D-F1E1-459D-BD9A-1CB50F9FCD27}"/>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204111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DD-3428-474E-A411-060C525E1D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67EDAE-9671-4AF4-B2AC-220B9201E650}"/>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4" name="Footer Placeholder 3">
            <a:extLst>
              <a:ext uri="{FF2B5EF4-FFF2-40B4-BE49-F238E27FC236}">
                <a16:creationId xmlns:a16="http://schemas.microsoft.com/office/drawing/2014/main" id="{09B4292C-D0E1-4A53-AE12-E64E5F8FA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39BE3C-E628-4107-A1EB-29B091B8DBE0}"/>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170196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EB26-8FC6-4AFD-834F-81FD74243F71}"/>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3" name="Footer Placeholder 2">
            <a:extLst>
              <a:ext uri="{FF2B5EF4-FFF2-40B4-BE49-F238E27FC236}">
                <a16:creationId xmlns:a16="http://schemas.microsoft.com/office/drawing/2014/main" id="{C177FC39-8955-4EAE-81E6-D1A9E234CF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28B67D-6C79-4502-80EC-726A35F7F43E}"/>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2817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F344-4908-41CF-B486-B6F787F6F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3BF228-3A4F-443F-AF08-0B8CB7B2A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99FFEF-60F0-49B4-BE1E-E984977C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FCE6D-0CCB-4BAA-AC1F-F78B967ED07D}"/>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6" name="Footer Placeholder 5">
            <a:extLst>
              <a:ext uri="{FF2B5EF4-FFF2-40B4-BE49-F238E27FC236}">
                <a16:creationId xmlns:a16="http://schemas.microsoft.com/office/drawing/2014/main" id="{38BAB5CB-71B4-4975-A0DC-524EA68F9E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731AF9-942C-4415-BF30-D7819F6C505B}"/>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171850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E52C-30B3-440F-B3CE-0AF30D529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4691C-CE82-42C0-9FE6-CC4C1D42E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11DE0F-25BD-4536-9E42-048B819C3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6BED9-F808-4C68-A87A-A3DEB764205C}"/>
              </a:ext>
            </a:extLst>
          </p:cNvPr>
          <p:cNvSpPr>
            <a:spLocks noGrp="1"/>
          </p:cNvSpPr>
          <p:nvPr>
            <p:ph type="dt" sz="half" idx="10"/>
          </p:nvPr>
        </p:nvSpPr>
        <p:spPr/>
        <p:txBody>
          <a:bodyPr/>
          <a:lstStyle/>
          <a:p>
            <a:fld id="{136BA80F-A7D8-4A83-B845-F379E4ECA2DC}" type="datetimeFigureOut">
              <a:rPr lang="en-IN" smtClean="0"/>
              <a:t>07-06-2021</a:t>
            </a:fld>
            <a:endParaRPr lang="en-IN"/>
          </a:p>
        </p:txBody>
      </p:sp>
      <p:sp>
        <p:nvSpPr>
          <p:cNvPr id="6" name="Footer Placeholder 5">
            <a:extLst>
              <a:ext uri="{FF2B5EF4-FFF2-40B4-BE49-F238E27FC236}">
                <a16:creationId xmlns:a16="http://schemas.microsoft.com/office/drawing/2014/main" id="{1A024CEA-21CD-4025-9CA1-8CF2AE056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4F6F5-84CD-4D7E-800C-57E0361FCE49}"/>
              </a:ext>
            </a:extLst>
          </p:cNvPr>
          <p:cNvSpPr>
            <a:spLocks noGrp="1"/>
          </p:cNvSpPr>
          <p:nvPr>
            <p:ph type="sldNum" sz="quarter" idx="12"/>
          </p:nvPr>
        </p:nvSpPr>
        <p:spPr/>
        <p:txBody>
          <a:bodyPr/>
          <a:lstStyle/>
          <a:p>
            <a:fld id="{AEB6000E-6226-495A-81E1-013D08CC96F5}" type="slidenum">
              <a:rPr lang="en-IN" smtClean="0"/>
              <a:t>‹#›</a:t>
            </a:fld>
            <a:endParaRPr lang="en-IN"/>
          </a:p>
        </p:txBody>
      </p:sp>
    </p:spTree>
    <p:extLst>
      <p:ext uri="{BB962C8B-B14F-4D97-AF65-F5344CB8AC3E}">
        <p14:creationId xmlns:p14="http://schemas.microsoft.com/office/powerpoint/2010/main" val="153050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2.png"/><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040B2-3988-4229-9052-73B7039C5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2F6CFB-80ED-4F12-A0B3-1F5639BEE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34278-3CD8-4FCB-A6B8-EF28305E9E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BA80F-A7D8-4A83-B845-F379E4ECA2DC}" type="datetimeFigureOut">
              <a:rPr lang="en-IN" smtClean="0"/>
              <a:t>07-06-2021</a:t>
            </a:fld>
            <a:endParaRPr lang="en-IN"/>
          </a:p>
        </p:txBody>
      </p:sp>
      <p:sp>
        <p:nvSpPr>
          <p:cNvPr id="5" name="Footer Placeholder 4">
            <a:extLst>
              <a:ext uri="{FF2B5EF4-FFF2-40B4-BE49-F238E27FC236}">
                <a16:creationId xmlns:a16="http://schemas.microsoft.com/office/drawing/2014/main" id="{58332EC4-68B3-4C0D-B84D-36FCAADCD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C99C89-C762-4D9C-8D33-271F38D28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6000E-6226-495A-81E1-013D08CC96F5}" type="slidenum">
              <a:rPr lang="en-IN" smtClean="0"/>
              <a:t>‹#›</a:t>
            </a:fld>
            <a:endParaRPr lang="en-IN"/>
          </a:p>
        </p:txBody>
      </p:sp>
    </p:spTree>
    <p:extLst>
      <p:ext uri="{BB962C8B-B14F-4D97-AF65-F5344CB8AC3E}">
        <p14:creationId xmlns:p14="http://schemas.microsoft.com/office/powerpoint/2010/main" val="165061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8"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39"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3205865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transition>
    <p:fade/>
  </p:transition>
  <p:txStyles>
    <p:title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jfif"/><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7.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28370" y="2808821"/>
            <a:ext cx="5068486" cy="2058252"/>
          </a:xfrm>
          <a:prstGeom prst="rect">
            <a:avLst/>
          </a:prstGeom>
          <a:ln w="9144">
            <a:solidFill>
              <a:srgbClr val="000000"/>
            </a:solidFill>
          </a:ln>
        </p:spPr>
        <p:txBody>
          <a:bodyPr vert="horz" wrap="square" lIns="0" tIns="26666" rIns="0" bIns="0" rtlCol="0" anchor="t">
            <a:spAutoFit/>
          </a:bodyPr>
          <a:lstStyle/>
          <a:p>
            <a:pPr marL="635" algn="ctr">
              <a:lnSpc>
                <a:spcPct val="100000"/>
              </a:lnSpc>
              <a:spcBef>
                <a:spcPts val="210"/>
              </a:spcBef>
            </a:pPr>
            <a:r>
              <a:rPr lang="en-US" spc="-274" dirty="0"/>
              <a:t>Best Practices for Dataset and Report Design in Power BI Desktop </a:t>
            </a:r>
            <a:endParaRPr spc="-245" dirty="0"/>
          </a:p>
        </p:txBody>
      </p:sp>
      <p:sp>
        <p:nvSpPr>
          <p:cNvPr id="4" name="object 4"/>
          <p:cNvSpPr/>
          <p:nvPr/>
        </p:nvSpPr>
        <p:spPr>
          <a:xfrm>
            <a:off x="6519612" y="5357663"/>
            <a:ext cx="2731065" cy="973960"/>
          </a:xfrm>
          <a:prstGeom prst="rect">
            <a:avLst/>
          </a:prstGeom>
          <a:blipFill>
            <a:blip r:embed="rId2" cstate="print"/>
            <a:stretch>
              <a:fillRect/>
            </a:stretch>
          </a:blipFill>
        </p:spPr>
        <p:txBody>
          <a:bodyPr wrap="square" lIns="0" tIns="0" rIns="0" bIns="0" rtlCol="0"/>
          <a:lstStyle/>
          <a:p>
            <a:endParaRPr sz="1836"/>
          </a:p>
        </p:txBody>
      </p:sp>
      <p:sp>
        <p:nvSpPr>
          <p:cNvPr id="5" name="object 5"/>
          <p:cNvSpPr/>
          <p:nvPr/>
        </p:nvSpPr>
        <p:spPr>
          <a:xfrm>
            <a:off x="7544149" y="618803"/>
            <a:ext cx="3112674" cy="1103839"/>
          </a:xfrm>
          <a:prstGeom prst="rect">
            <a:avLst/>
          </a:prstGeom>
          <a:blipFill>
            <a:blip r:embed="rId3" cstate="print"/>
            <a:stretch>
              <a:fillRect/>
            </a:stretch>
          </a:blipFill>
        </p:spPr>
        <p:txBody>
          <a:bodyPr wrap="square" lIns="0" tIns="0" rIns="0" bIns="0" rtlCol="0"/>
          <a:lstStyle/>
          <a:p>
            <a:endParaRPr sz="1836"/>
          </a:p>
        </p:txBody>
      </p:sp>
      <p:sp>
        <p:nvSpPr>
          <p:cNvPr id="6" name="object 6"/>
          <p:cNvSpPr/>
          <p:nvPr/>
        </p:nvSpPr>
        <p:spPr>
          <a:xfrm>
            <a:off x="866" y="3533"/>
            <a:ext cx="6277988" cy="6853978"/>
          </a:xfrm>
          <a:prstGeom prst="rect">
            <a:avLst/>
          </a:prstGeom>
          <a:blipFill>
            <a:blip r:embed="rId4" cstate="print"/>
            <a:stretch>
              <a:fillRect/>
            </a:stretch>
          </a:blipFill>
        </p:spPr>
        <p:txBody>
          <a:bodyPr wrap="square" lIns="0" tIns="0" rIns="0" bIns="0" rtlCol="0"/>
          <a:lstStyle/>
          <a:p>
            <a:endParaRPr sz="1836"/>
          </a:p>
        </p:txBody>
      </p:sp>
      <p:pic>
        <p:nvPicPr>
          <p:cNvPr id="8" name="Picture 7" descr="Logo&#10;&#10;Description automatically generated">
            <a:extLst>
              <a:ext uri="{FF2B5EF4-FFF2-40B4-BE49-F238E27FC236}">
                <a16:creationId xmlns:a16="http://schemas.microsoft.com/office/drawing/2014/main" id="{CFADCB32-7547-4D2E-91BD-78EFD9D00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2613" y="5288021"/>
            <a:ext cx="2609006" cy="10436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3416705" cy="4398847"/>
          </a:xfrm>
        </p:spPr>
        <p:txBody>
          <a:bodyPr/>
          <a:lstStyle/>
          <a:p>
            <a:pPr defTabSz="932418">
              <a:lnSpc>
                <a:spcPct val="100000"/>
              </a:lnSpc>
              <a:spcAft>
                <a:spcPts val="588"/>
              </a:spcAft>
              <a:buSzTx/>
              <a:defRPr/>
            </a:pPr>
            <a:r>
              <a:rPr lang="en-US" sz="1600" dirty="0">
                <a:solidFill>
                  <a:srgbClr val="2E2F2E"/>
                </a:solidFill>
                <a:effectLst>
                  <a:outerShdw blurRad="38100" dist="38100" dir="2700000" algn="tl">
                    <a:srgbClr val="000000">
                      <a:alpha val="43137"/>
                    </a:srgbClr>
                  </a:outerShdw>
                </a:effectLst>
                <a:cs typeface="Segoe UI" panose="020B0502040204020203" pitchFamily="34" charset="0"/>
              </a:rPr>
              <a:t>1. Shared Power BI Dataset (a .</a:t>
            </a:r>
            <a:r>
              <a:rPr lang="en-US" sz="1600" dirty="0" err="1">
                <a:solidFill>
                  <a:srgbClr val="2E2F2E"/>
                </a:solidFill>
                <a:effectLst>
                  <a:outerShdw blurRad="38100" dist="38100" dir="2700000" algn="tl">
                    <a:srgbClr val="000000">
                      <a:alpha val="43137"/>
                    </a:srgbClr>
                  </a:outerShdw>
                </a:effectLst>
                <a:cs typeface="Segoe UI" panose="020B0502040204020203" pitchFamily="34" charset="0"/>
              </a:rPr>
              <a:t>pbix</a:t>
            </a:r>
            <a:r>
              <a:rPr lang="en-US" sz="1600" dirty="0">
                <a:solidFill>
                  <a:srgbClr val="2E2F2E"/>
                </a:solidFill>
                <a:effectLst>
                  <a:outerShdw blurRad="38100" dist="38100" dir="2700000" algn="tl">
                    <a:srgbClr val="000000">
                      <a:alpha val="43137"/>
                    </a:srgbClr>
                  </a:outerShdw>
                </a:effectLst>
                <a:cs typeface="Segoe UI" panose="020B0502040204020203" pitchFamily="34" charset="0"/>
              </a:rPr>
              <a:t> file with dataset only) </a:t>
            </a:r>
          </a:p>
          <a:p>
            <a:pPr defTabSz="932418">
              <a:lnSpc>
                <a:spcPct val="100000"/>
              </a:lnSpc>
              <a:spcAft>
                <a:spcPts val="588"/>
              </a:spcAft>
              <a:buSzTx/>
              <a:defRPr/>
            </a:pPr>
            <a:endParaRPr lang="en-US" sz="1600" dirty="0">
              <a:solidFill>
                <a:srgbClr val="2E2F2E"/>
              </a:solidFill>
              <a:effectLst>
                <a:outerShdw blurRad="38100" dist="38100" dir="2700000" algn="tl">
                  <a:srgbClr val="000000">
                    <a:alpha val="43137"/>
                  </a:srgbClr>
                </a:outerShdw>
              </a:effectLst>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Create a dataset in a .</a:t>
            </a:r>
            <a:r>
              <a:rPr lang="en-US" sz="1600" dirty="0" err="1">
                <a:solidFill>
                  <a:srgbClr val="2E2F2E"/>
                </a:solidFill>
                <a:cs typeface="Segoe UI" panose="020B0502040204020203" pitchFamily="34" charset="0"/>
              </a:rPr>
              <a:t>pbix</a:t>
            </a:r>
            <a:r>
              <a:rPr lang="en-US" sz="1600" dirty="0">
                <a:solidFill>
                  <a:srgbClr val="2E2F2E"/>
                </a:solidFill>
                <a:cs typeface="Segoe UI" panose="020B0502040204020203" pitchFamily="34" charset="0"/>
              </a:rPr>
              <a:t> file without any analytical reports in that file.</a:t>
            </a:r>
          </a:p>
          <a:p>
            <a:pPr defTabSz="932418">
              <a:lnSpc>
                <a:spcPct val="100000"/>
              </a:lnSpc>
              <a:spcAft>
                <a:spcPts val="588"/>
              </a:spcAft>
              <a:buSzTx/>
              <a:defRPr/>
            </a:pP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This .</a:t>
            </a:r>
            <a:r>
              <a:rPr lang="en-US" sz="1600" dirty="0" err="1">
                <a:solidFill>
                  <a:srgbClr val="2E2F2E"/>
                </a:solidFill>
                <a:cs typeface="Segoe UI" panose="020B0502040204020203" pitchFamily="34" charset="0"/>
              </a:rPr>
              <a:t>pbix</a:t>
            </a:r>
            <a:r>
              <a:rPr lang="en-US" sz="1600" dirty="0">
                <a:solidFill>
                  <a:srgbClr val="2E2F2E"/>
                </a:solidFill>
                <a:cs typeface="Segoe UI" panose="020B0502040204020203" pitchFamily="34" charset="0"/>
              </a:rPr>
              <a:t> file is published to the Power BI service which creates a new dataset. Report creators can create new reports in Power BI Desktop which connect to the published dataset. This creates what is called a Power BI service live connection, and behaves in a very similar way to creating a live connection to Analysis Services.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  </a:t>
            </a:r>
          </a:p>
        </p:txBody>
      </p:sp>
      <p:sp>
        <p:nvSpPr>
          <p:cNvPr id="2" name="Title 1"/>
          <p:cNvSpPr>
            <a:spLocks noGrp="1"/>
          </p:cNvSpPr>
          <p:nvPr>
            <p:ph type="title"/>
          </p:nvPr>
        </p:nvSpPr>
        <p:spPr/>
        <p:txBody>
          <a:bodyPr/>
          <a:lstStyle/>
          <a:p>
            <a:r>
              <a:rPr lang="en-US" dirty="0"/>
              <a:t>Separating Datasets from Reports</a:t>
            </a:r>
          </a:p>
        </p:txBody>
      </p:sp>
      <p:pic>
        <p:nvPicPr>
          <p:cNvPr id="10" name="Picture 9" descr="Graphical user interface, application&#10;&#10;Description automatically generated">
            <a:extLst>
              <a:ext uri="{FF2B5EF4-FFF2-40B4-BE49-F238E27FC236}">
                <a16:creationId xmlns:a16="http://schemas.microsoft.com/office/drawing/2014/main" id="{792F3F40-AA65-4C9A-9A87-203D43AD9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160" y="1179838"/>
            <a:ext cx="8129975" cy="4068023"/>
          </a:xfrm>
          <a:prstGeom prst="rect">
            <a:avLst/>
          </a:prstGeom>
        </p:spPr>
      </p:pic>
      <p:pic>
        <p:nvPicPr>
          <p:cNvPr id="17" name="Picture 16" descr="A picture containing logo&#10;&#10;Description automatically generated">
            <a:extLst>
              <a:ext uri="{FF2B5EF4-FFF2-40B4-BE49-F238E27FC236}">
                <a16:creationId xmlns:a16="http://schemas.microsoft.com/office/drawing/2014/main" id="{294DC569-2DA1-4C1D-A96B-FE99B44EC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23" y="5789742"/>
            <a:ext cx="1186116" cy="636737"/>
          </a:xfrm>
          <a:prstGeom prst="rect">
            <a:avLst/>
          </a:prstGeom>
        </p:spPr>
      </p:pic>
      <p:sp>
        <p:nvSpPr>
          <p:cNvPr id="21" name="Text Placeholder 3">
            <a:extLst>
              <a:ext uri="{FF2B5EF4-FFF2-40B4-BE49-F238E27FC236}">
                <a16:creationId xmlns:a16="http://schemas.microsoft.com/office/drawing/2014/main" id="{83312BD6-1F76-4A09-8E32-0A4AD623B175}"/>
              </a:ext>
            </a:extLst>
          </p:cNvPr>
          <p:cNvSpPr txBox="1">
            <a:spLocks/>
          </p:cNvSpPr>
          <p:nvPr/>
        </p:nvSpPr>
        <p:spPr>
          <a:xfrm>
            <a:off x="1670147" y="5886226"/>
            <a:ext cx="9891369" cy="723275"/>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just" defTabSz="932418">
              <a:lnSpc>
                <a:spcPct val="100000"/>
              </a:lnSpc>
              <a:spcAft>
                <a:spcPts val="588"/>
              </a:spcAft>
              <a:buSzTx/>
              <a:defRPr/>
            </a:pPr>
            <a:r>
              <a:rPr lang="en-US" sz="1400" dirty="0">
                <a:solidFill>
                  <a:srgbClr val="2E2F2E"/>
                </a:solidFill>
                <a:latin typeface="Bookman Old Style" panose="02050604050505020204" pitchFamily="18" charset="0"/>
                <a:cs typeface="Arial" panose="020B0604020202020204" pitchFamily="34" charset="0"/>
              </a:rPr>
              <a:t>Instead of an empty report, you can use the report pages for dataset documentation, data quality testing, or a change log. This type of report would only be seen by dataset authors. </a:t>
            </a:r>
          </a:p>
          <a:p>
            <a:pPr algn="just" defTabSz="932418">
              <a:lnSpc>
                <a:spcPct val="100000"/>
              </a:lnSpc>
              <a:spcAft>
                <a:spcPts val="588"/>
              </a:spcAft>
              <a:buSzTx/>
              <a:defRPr/>
            </a:pPr>
            <a:endParaRPr lang="en-US" sz="1400" dirty="0">
              <a:solidFill>
                <a:srgbClr val="2E2F2E"/>
              </a:solidFill>
              <a:latin typeface="Bookman Old Style" panose="02050604050505020204" pitchFamily="18" charset="0"/>
              <a:cs typeface="Arial" panose="020B0604020202020204" pitchFamily="34" charset="0"/>
            </a:endParaRPr>
          </a:p>
        </p:txBody>
      </p:sp>
      <p:sp>
        <p:nvSpPr>
          <p:cNvPr id="22" name="Rectangle 21">
            <a:extLst>
              <a:ext uri="{FF2B5EF4-FFF2-40B4-BE49-F238E27FC236}">
                <a16:creationId xmlns:a16="http://schemas.microsoft.com/office/drawing/2014/main" id="{91C9DE9A-ACD7-44CF-87AF-6A5A731DB816}"/>
              </a:ext>
            </a:extLst>
          </p:cNvPr>
          <p:cNvSpPr/>
          <p:nvPr/>
        </p:nvSpPr>
        <p:spPr bwMode="auto">
          <a:xfrm>
            <a:off x="426423" y="5734412"/>
            <a:ext cx="11336040" cy="719363"/>
          </a:xfrm>
          <a:prstGeom prst="rect">
            <a:avLst/>
          </a:prstGeom>
          <a:noFill/>
          <a:ln>
            <a:solidFill>
              <a:schemeClr val="accent6">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2063FAEB-08D9-486E-890F-6DE099C458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4800" y="4245472"/>
            <a:ext cx="499448" cy="394301"/>
          </a:xfrm>
          <a:prstGeom prst="rect">
            <a:avLst/>
          </a:prstGeom>
        </p:spPr>
      </p:pic>
      <p:sp>
        <p:nvSpPr>
          <p:cNvPr id="24" name="TextBox 23">
            <a:extLst>
              <a:ext uri="{FF2B5EF4-FFF2-40B4-BE49-F238E27FC236}">
                <a16:creationId xmlns:a16="http://schemas.microsoft.com/office/drawing/2014/main" id="{64740C63-DDB4-4EB0-A2C9-058602A340B9}"/>
              </a:ext>
            </a:extLst>
          </p:cNvPr>
          <p:cNvSpPr txBox="1"/>
          <p:nvPr/>
        </p:nvSpPr>
        <p:spPr>
          <a:xfrm>
            <a:off x="4234800" y="4262088"/>
            <a:ext cx="2881617"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82828"/>
                </a:solidFill>
                <a:effectLst/>
                <a:uLnTx/>
                <a:uFillTx/>
                <a:latin typeface="Segoe UI"/>
                <a:ea typeface="+mn-ea"/>
                <a:cs typeface="+mn-cs"/>
              </a:rPr>
              <a:t>       </a:t>
            </a:r>
            <a:r>
              <a:rPr kumimoji="0" lang="en-US" sz="1600" b="0" i="0" u="none" strike="noStrike" kern="1200" cap="none" spc="0" normalizeH="0" baseline="0" noProof="0" dirty="0">
                <a:ln>
                  <a:noFill/>
                </a:ln>
                <a:solidFill>
                  <a:srgbClr val="282828"/>
                </a:solidFill>
                <a:effectLst/>
                <a:uLnTx/>
                <a:uFillTx/>
                <a:latin typeface="Segoe UI"/>
                <a:ea typeface="+mn-ea"/>
                <a:cs typeface="+mn-cs"/>
              </a:rPr>
              <a:t> We recommend you use both shared and certified datasets to the extent it is practical.</a:t>
            </a:r>
            <a:endParaRPr kumimoji="0" lang="en-IN"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25" name="Rectangle: Rounded Corners 24">
            <a:extLst>
              <a:ext uri="{FF2B5EF4-FFF2-40B4-BE49-F238E27FC236}">
                <a16:creationId xmlns:a16="http://schemas.microsoft.com/office/drawing/2014/main" id="{898C0D06-E267-4F9C-9FA5-E531EC255E5F}"/>
              </a:ext>
            </a:extLst>
          </p:cNvPr>
          <p:cNvSpPr/>
          <p:nvPr/>
        </p:nvSpPr>
        <p:spPr bwMode="auto">
          <a:xfrm>
            <a:off x="4179205" y="4054103"/>
            <a:ext cx="2937211" cy="1437034"/>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348217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 Datasets from Reports</a:t>
            </a:r>
          </a:p>
        </p:txBody>
      </p:sp>
      <p:sp>
        <p:nvSpPr>
          <p:cNvPr id="14" name="Text Placeholder 3">
            <a:extLst>
              <a:ext uri="{FF2B5EF4-FFF2-40B4-BE49-F238E27FC236}">
                <a16:creationId xmlns:a16="http://schemas.microsoft.com/office/drawing/2014/main" id="{D23FF166-26EB-44D2-9BB9-EBA2E86195E5}"/>
              </a:ext>
            </a:extLst>
          </p:cNvPr>
          <p:cNvSpPr txBox="1">
            <a:spLocks/>
          </p:cNvSpPr>
          <p:nvPr/>
        </p:nvSpPr>
        <p:spPr>
          <a:xfrm>
            <a:off x="426423" y="1231525"/>
            <a:ext cx="5497299" cy="106182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588"/>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2E2F2E"/>
                </a:solidFill>
                <a:effectLst>
                  <a:outerShdw blurRad="38100" dist="38100" dir="2700000" algn="tl">
                    <a:srgbClr val="000000">
                      <a:alpha val="43137"/>
                    </a:srgbClr>
                  </a:outerShdw>
                </a:effectLst>
                <a:uLnTx/>
                <a:uFillTx/>
                <a:latin typeface="Segoe UI"/>
                <a:ea typeface="+mn-ea"/>
                <a:cs typeface="Segoe UI" panose="020B0502040204020203" pitchFamily="34" charset="0"/>
              </a:rPr>
              <a:t>2. Use of Analysis Services </a:t>
            </a:r>
          </a:p>
          <a:p>
            <a:pPr marL="0" marR="0" lvl="0" indent="0" algn="l" defTabSz="932418" rtl="0" eaLnBrk="1" fontAlgn="auto" latinLnBrk="0" hangingPunct="1">
              <a:lnSpc>
                <a:spcPct val="100000"/>
              </a:lnSpc>
              <a:spcBef>
                <a:spcPts val="0"/>
              </a:spcBef>
              <a:spcAft>
                <a:spcPts val="588"/>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2E2F2E"/>
                </a:solidFill>
                <a:effectLst/>
                <a:uLnTx/>
                <a:uFillTx/>
                <a:latin typeface="Segoe UI"/>
                <a:ea typeface="+mn-ea"/>
                <a:cs typeface="Segoe UI" panose="020B0502040204020203" pitchFamily="34" charset="0"/>
              </a:rPr>
              <a:t>Another option is to use Azure Analysis Services or SQL Server Analysis Services as a semantic model for storage of data.  </a:t>
            </a:r>
          </a:p>
        </p:txBody>
      </p:sp>
      <p:pic>
        <p:nvPicPr>
          <p:cNvPr id="11" name="Picture 10" descr="Graphical user interface, application&#10;&#10;Description automatically generated">
            <a:extLst>
              <a:ext uri="{FF2B5EF4-FFF2-40B4-BE49-F238E27FC236}">
                <a16:creationId xmlns:a16="http://schemas.microsoft.com/office/drawing/2014/main" id="{5ECB26EB-1FD8-4AB9-B56F-E3572808A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81" y="2345041"/>
            <a:ext cx="3912488" cy="4245197"/>
          </a:xfrm>
          <a:prstGeom prst="rect">
            <a:avLst/>
          </a:prstGeom>
        </p:spPr>
      </p:pic>
      <p:sp>
        <p:nvSpPr>
          <p:cNvPr id="17" name="Text Placeholder 3">
            <a:extLst>
              <a:ext uri="{FF2B5EF4-FFF2-40B4-BE49-F238E27FC236}">
                <a16:creationId xmlns:a16="http://schemas.microsoft.com/office/drawing/2014/main" id="{42B27A01-D1B9-4FD0-A0D5-D2240875971A}"/>
              </a:ext>
            </a:extLst>
          </p:cNvPr>
          <p:cNvSpPr txBox="1">
            <a:spLocks/>
          </p:cNvSpPr>
          <p:nvPr/>
        </p:nvSpPr>
        <p:spPr>
          <a:xfrm>
            <a:off x="6094443" y="1203398"/>
            <a:ext cx="5497298" cy="1061829"/>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32418" rtl="0" eaLnBrk="1" fontAlgn="auto" latinLnBrk="0" hangingPunct="1">
              <a:lnSpc>
                <a:spcPct val="100000"/>
              </a:lnSpc>
              <a:spcBef>
                <a:spcPts val="0"/>
              </a:spcBef>
              <a:spcAft>
                <a:spcPts val="588"/>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2E2F2E"/>
                </a:solidFill>
                <a:effectLst>
                  <a:outerShdw blurRad="38100" dist="38100" dir="2700000" algn="tl">
                    <a:srgbClr val="000000">
                      <a:alpha val="43137"/>
                    </a:srgbClr>
                  </a:outerShdw>
                </a:effectLst>
                <a:uLnTx/>
                <a:uFillTx/>
                <a:latin typeface="Segoe UI"/>
                <a:ea typeface="+mn-ea"/>
                <a:cs typeface="Segoe UI" panose="020B0502040204020203" pitchFamily="34" charset="0"/>
              </a:rPr>
              <a:t>3. Use of </a:t>
            </a:r>
            <a:r>
              <a:rPr kumimoji="0" lang="en-US" sz="1600" b="0" i="0" u="none" strike="noStrike" kern="1200" cap="none" spc="0" normalizeH="0" baseline="0" noProof="0" dirty="0" err="1">
                <a:ln>
                  <a:noFill/>
                </a:ln>
                <a:solidFill>
                  <a:srgbClr val="2E2F2E"/>
                </a:solidFill>
                <a:effectLst>
                  <a:outerShdw blurRad="38100" dist="38100" dir="2700000" algn="tl">
                    <a:srgbClr val="000000">
                      <a:alpha val="43137"/>
                    </a:srgbClr>
                  </a:outerShdw>
                </a:effectLst>
                <a:uLnTx/>
                <a:uFillTx/>
                <a:latin typeface="Segoe UI"/>
                <a:ea typeface="+mn-ea"/>
                <a:cs typeface="Segoe UI" panose="020B0502040204020203" pitchFamily="34" charset="0"/>
              </a:rPr>
              <a:t>DirectQuery</a:t>
            </a:r>
            <a:r>
              <a:rPr kumimoji="0" lang="en-US" sz="1600" b="0" i="0" u="none" strike="noStrike" kern="1200" cap="none" spc="0" normalizeH="0" baseline="0" noProof="0" dirty="0">
                <a:ln>
                  <a:noFill/>
                </a:ln>
                <a:solidFill>
                  <a:srgbClr val="2E2F2E"/>
                </a:solidFill>
                <a:effectLst>
                  <a:outerShdw blurRad="38100" dist="38100" dir="2700000" algn="tl">
                    <a:srgbClr val="000000">
                      <a:alpha val="43137"/>
                    </a:srgbClr>
                  </a:outerShdw>
                </a:effectLst>
                <a:uLnTx/>
                <a:uFillTx/>
                <a:latin typeface="Segoe UI"/>
                <a:ea typeface="+mn-ea"/>
                <a:cs typeface="Segoe UI" panose="020B0502040204020203" pitchFamily="34" charset="0"/>
              </a:rPr>
              <a:t> </a:t>
            </a:r>
          </a:p>
          <a:p>
            <a:pPr marL="0" marR="0" lvl="0" indent="0" algn="l" defTabSz="932418" rtl="0" eaLnBrk="1" fontAlgn="auto" latinLnBrk="0" hangingPunct="1">
              <a:lnSpc>
                <a:spcPct val="100000"/>
              </a:lnSpc>
              <a:spcBef>
                <a:spcPts val="0"/>
              </a:spcBef>
              <a:spcAft>
                <a:spcPts val="588"/>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2E2F2E"/>
                </a:solidFill>
                <a:effectLst/>
                <a:uLnTx/>
                <a:uFillTx/>
                <a:latin typeface="Segoe UI"/>
                <a:ea typeface="+mn-ea"/>
                <a:cs typeface="Segoe UI" panose="020B0502040204020203" pitchFamily="34" charset="0"/>
              </a:rPr>
              <a:t>Another option is to use </a:t>
            </a:r>
            <a:r>
              <a:rPr kumimoji="0" lang="en-US" sz="1600" b="0" i="0" u="none" strike="noStrike" kern="1200" cap="none" spc="0" normalizeH="0" baseline="0" noProof="0" dirty="0" err="1">
                <a:ln>
                  <a:noFill/>
                </a:ln>
                <a:solidFill>
                  <a:srgbClr val="2E2F2E"/>
                </a:solidFill>
                <a:effectLst/>
                <a:uLnTx/>
                <a:uFillTx/>
                <a:latin typeface="Segoe UI"/>
                <a:ea typeface="+mn-ea"/>
                <a:cs typeface="Segoe UI" panose="020B0502040204020203" pitchFamily="34" charset="0"/>
              </a:rPr>
              <a:t>DirectQuery</a:t>
            </a:r>
            <a:r>
              <a:rPr kumimoji="0" lang="en-US" sz="1600" b="0" i="0" u="none" strike="noStrike" kern="1200" cap="none" spc="0" normalizeH="0" baseline="0" noProof="0" dirty="0">
                <a:ln>
                  <a:noFill/>
                </a:ln>
                <a:solidFill>
                  <a:srgbClr val="2E2F2E"/>
                </a:solidFill>
                <a:effectLst/>
                <a:uLnTx/>
                <a:uFillTx/>
                <a:latin typeface="Segoe UI"/>
                <a:ea typeface="+mn-ea"/>
                <a:cs typeface="Segoe UI" panose="020B0502040204020203" pitchFamily="34" charset="0"/>
              </a:rPr>
              <a:t>. Conceptually, this is like the Live Connection options— however, the data is sourced from a relational database instead. </a:t>
            </a:r>
          </a:p>
        </p:txBody>
      </p:sp>
      <p:pic>
        <p:nvPicPr>
          <p:cNvPr id="15" name="Picture 14" descr="Graphical user interface, text, application, email&#10;&#10;Description automatically generated">
            <a:extLst>
              <a:ext uri="{FF2B5EF4-FFF2-40B4-BE49-F238E27FC236}">
                <a16:creationId xmlns:a16="http://schemas.microsoft.com/office/drawing/2014/main" id="{21E1D3B0-342B-4E03-98F8-03010C5B7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5806" y="2345041"/>
            <a:ext cx="5766657" cy="2597012"/>
          </a:xfrm>
          <a:prstGeom prst="rect">
            <a:avLst/>
          </a:prstGeom>
        </p:spPr>
      </p:pic>
    </p:spTree>
    <p:extLst>
      <p:ext uri="{BB962C8B-B14F-4D97-AF65-F5344CB8AC3E}">
        <p14:creationId xmlns:p14="http://schemas.microsoft.com/office/powerpoint/2010/main" val="246114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 Datasets from Reports</a:t>
            </a:r>
          </a:p>
        </p:txBody>
      </p:sp>
      <p:pic>
        <p:nvPicPr>
          <p:cNvPr id="11" name="Picture 10" descr="Diagram&#10;&#10;Description automatically generated">
            <a:extLst>
              <a:ext uri="{FF2B5EF4-FFF2-40B4-BE49-F238E27FC236}">
                <a16:creationId xmlns:a16="http://schemas.microsoft.com/office/drawing/2014/main" id="{9A59E1CC-D0AF-46D1-8E66-794F74924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501" y="1483540"/>
            <a:ext cx="7205883" cy="4933965"/>
          </a:xfrm>
          <a:prstGeom prst="rect">
            <a:avLst/>
          </a:prstGeom>
        </p:spPr>
      </p:pic>
      <p:pic>
        <p:nvPicPr>
          <p:cNvPr id="15" name="Picture 14">
            <a:extLst>
              <a:ext uri="{FF2B5EF4-FFF2-40B4-BE49-F238E27FC236}">
                <a16:creationId xmlns:a16="http://schemas.microsoft.com/office/drawing/2014/main" id="{8DEB53E3-D8EB-432C-AC11-ACE7433AD9A5}"/>
              </a:ext>
            </a:extLst>
          </p:cNvPr>
          <p:cNvPicPr>
            <a:picLocks noChangeAspect="1"/>
          </p:cNvPicPr>
          <p:nvPr/>
        </p:nvPicPr>
        <p:blipFill>
          <a:blip r:embed="rId4"/>
          <a:stretch>
            <a:fillRect/>
          </a:stretch>
        </p:blipFill>
        <p:spPr>
          <a:xfrm>
            <a:off x="4289454" y="6454880"/>
            <a:ext cx="3609975" cy="171450"/>
          </a:xfrm>
          <a:prstGeom prst="rect">
            <a:avLst/>
          </a:prstGeom>
        </p:spPr>
      </p:pic>
      <p:sp>
        <p:nvSpPr>
          <p:cNvPr id="17" name="TextBox 16">
            <a:extLst>
              <a:ext uri="{FF2B5EF4-FFF2-40B4-BE49-F238E27FC236}">
                <a16:creationId xmlns:a16="http://schemas.microsoft.com/office/drawing/2014/main" id="{3D52C9EF-B12E-4322-BEA5-5480B4F3EDAE}"/>
              </a:ext>
            </a:extLst>
          </p:cNvPr>
          <p:cNvSpPr txBox="1"/>
          <p:nvPr/>
        </p:nvSpPr>
        <p:spPr>
          <a:xfrm>
            <a:off x="265045" y="1073157"/>
            <a:ext cx="684807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The following graphic depicts of use of a shared dataset</a:t>
            </a:r>
            <a:endParaRPr lang="en-IN"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952321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1073343" cy="1792850"/>
          </a:xfrm>
        </p:spPr>
        <p:txBody>
          <a:bodyPr/>
          <a:lstStyle/>
          <a:p>
            <a:r>
              <a:rPr lang="en-US" sz="8235" dirty="0">
                <a:solidFill>
                  <a:srgbClr val="F1C711"/>
                </a:solidFill>
              </a:rPr>
              <a:t>Power BI </a:t>
            </a:r>
            <a:br>
              <a:rPr lang="en-US" dirty="0"/>
            </a:br>
            <a:r>
              <a:rPr lang="en-US" dirty="0"/>
              <a:t>Using Row-Level Security for Securing Data </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7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4" y="1179839"/>
            <a:ext cx="10625889" cy="4385816"/>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Use of row-level security (RLS) ensures the data in the dataset is secured based on each report consumer’s job role and need-to-know. When RLS has been defined in a dataset, the same report can be distributed to multiple audiences which saves time and effort. With RLS defined on the underlying dataset, when a report is viewed by users in the USA, the report displays USA sales; when that same report is viewed by users in Germany it only shows sales for Germany.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Row-level security is defined in Power BI Desktop, and invoked in the Power BI service, for users who do </a:t>
            </a:r>
            <a:r>
              <a:rPr lang="en-US" sz="1600" b="1" dirty="0">
                <a:solidFill>
                  <a:srgbClr val="2E2F2E"/>
                </a:solidFill>
                <a:cs typeface="Segoe UI" panose="020B0502040204020203" pitchFamily="34" charset="0"/>
              </a:rPr>
              <a:t>not</a:t>
            </a:r>
            <a:r>
              <a:rPr lang="en-US" sz="1600" dirty="0">
                <a:solidFill>
                  <a:srgbClr val="2E2F2E"/>
                </a:solidFill>
                <a:cs typeface="Segoe UI" panose="020B0502040204020203" pitchFamily="34" charset="0"/>
              </a:rPr>
              <a:t> have edit permissions. This includes users with: Permission to view an app, or Viewer permissions in a workspace </a:t>
            </a:r>
          </a:p>
          <a:p>
            <a:pPr defTabSz="932418">
              <a:lnSpc>
                <a:spcPct val="100000"/>
              </a:lnSpc>
              <a:spcAft>
                <a:spcPts val="588"/>
              </a:spcAft>
              <a:buSzTx/>
              <a:defRPr/>
            </a:pP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Without RLS, if a user may access a dataset, they are permitted to see all the data in the dataset – not just the data shown in data visualizations.  </a:t>
            </a:r>
          </a:p>
          <a:p>
            <a:pPr defTabSz="932418">
              <a:lnSpc>
                <a:spcPct val="100000"/>
              </a:lnSpc>
              <a:spcAft>
                <a:spcPts val="588"/>
              </a:spcAft>
              <a:buSzTx/>
              <a:defRPr/>
            </a:pPr>
            <a:r>
              <a:rPr lang="en-US" sz="1600" dirty="0">
                <a:solidFill>
                  <a:srgbClr val="2E2F2E"/>
                </a:solidFill>
                <a:cs typeface="Segoe UI" panose="020B0502040204020203" pitchFamily="34" charset="0"/>
              </a:rPr>
              <a:t>   </a:t>
            </a:r>
          </a:p>
        </p:txBody>
      </p:sp>
      <p:sp>
        <p:nvSpPr>
          <p:cNvPr id="2" name="Title 1"/>
          <p:cNvSpPr>
            <a:spLocks noGrp="1"/>
          </p:cNvSpPr>
          <p:nvPr>
            <p:ph type="title"/>
          </p:nvPr>
        </p:nvSpPr>
        <p:spPr/>
        <p:txBody>
          <a:bodyPr/>
          <a:lstStyle/>
          <a:p>
            <a:r>
              <a:rPr lang="en-US" dirty="0"/>
              <a:t>Using Row-Level Security for Securing Data</a:t>
            </a:r>
          </a:p>
        </p:txBody>
      </p:sp>
      <p:pic>
        <p:nvPicPr>
          <p:cNvPr id="15" name="Picture 14" descr="A picture containing logo&#10;&#10;Description automatically generated">
            <a:extLst>
              <a:ext uri="{FF2B5EF4-FFF2-40B4-BE49-F238E27FC236}">
                <a16:creationId xmlns:a16="http://schemas.microsoft.com/office/drawing/2014/main" id="{2835ABFD-B79C-404A-8B04-F92233DD0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24" y="5543768"/>
            <a:ext cx="813916" cy="636737"/>
          </a:xfrm>
          <a:prstGeom prst="rect">
            <a:avLst/>
          </a:prstGeom>
        </p:spPr>
      </p:pic>
      <p:sp>
        <p:nvSpPr>
          <p:cNvPr id="16" name="Rectangle 15">
            <a:extLst>
              <a:ext uri="{FF2B5EF4-FFF2-40B4-BE49-F238E27FC236}">
                <a16:creationId xmlns:a16="http://schemas.microsoft.com/office/drawing/2014/main" id="{FE4B9E82-4170-4E11-898B-6E74E6EB90DC}"/>
              </a:ext>
            </a:extLst>
          </p:cNvPr>
          <p:cNvSpPr/>
          <p:nvPr/>
        </p:nvSpPr>
        <p:spPr bwMode="auto">
          <a:xfrm>
            <a:off x="426424" y="5488438"/>
            <a:ext cx="11336038" cy="719363"/>
          </a:xfrm>
          <a:prstGeom prst="rect">
            <a:avLst/>
          </a:prstGeom>
          <a:noFill/>
          <a:ln>
            <a:solidFill>
              <a:schemeClr val="accent6">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3">
            <a:extLst>
              <a:ext uri="{FF2B5EF4-FFF2-40B4-BE49-F238E27FC236}">
                <a16:creationId xmlns:a16="http://schemas.microsoft.com/office/drawing/2014/main" id="{D5564248-97D9-4714-9877-6F76C59B6B60}"/>
              </a:ext>
            </a:extLst>
          </p:cNvPr>
          <p:cNvSpPr txBox="1">
            <a:spLocks/>
          </p:cNvSpPr>
          <p:nvPr/>
        </p:nvSpPr>
        <p:spPr>
          <a:xfrm>
            <a:off x="1361697" y="5278732"/>
            <a:ext cx="10400765" cy="113877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418">
              <a:lnSpc>
                <a:spcPct val="100000"/>
              </a:lnSpc>
              <a:spcAft>
                <a:spcPts val="588"/>
              </a:spcAft>
              <a:buSzTx/>
              <a:defRPr/>
            </a:pPr>
            <a:r>
              <a:rPr lang="en-US" sz="1600" dirty="0">
                <a:solidFill>
                  <a:srgbClr val="2E2F2E"/>
                </a:solidFill>
                <a:latin typeface="Bookman Old Style" panose="02050604050505020204" pitchFamily="18" charset="0"/>
                <a:cs typeface="Segoe UI" panose="020B0502040204020203" pitchFamily="34" charset="0"/>
              </a:rPr>
              <a:t> </a:t>
            </a:r>
          </a:p>
          <a:p>
            <a:pPr defTabSz="932418">
              <a:lnSpc>
                <a:spcPct val="100000"/>
              </a:lnSpc>
              <a:spcAft>
                <a:spcPts val="588"/>
              </a:spcAft>
              <a:buSzTx/>
              <a:defRPr/>
            </a:pPr>
            <a:r>
              <a:rPr lang="en-US" sz="1600" dirty="0">
                <a:solidFill>
                  <a:srgbClr val="2E2F2E"/>
                </a:solidFill>
                <a:latin typeface="Bookman Old Style" panose="02050604050505020204" pitchFamily="18" charset="0"/>
                <a:cs typeface="Segoe UI" panose="020B0502040204020203" pitchFamily="34" charset="0"/>
              </a:rPr>
              <a:t>It is strongly recommended to use RLS when appropriate rather than creating multiple versions of the same dataset or report. </a:t>
            </a:r>
          </a:p>
          <a:p>
            <a:pPr defTabSz="932418">
              <a:lnSpc>
                <a:spcPct val="100000"/>
              </a:lnSpc>
              <a:spcAft>
                <a:spcPts val="588"/>
              </a:spcAft>
              <a:buSzTx/>
              <a:defRPr/>
            </a:pPr>
            <a:r>
              <a:rPr lang="en-US" sz="1600" dirty="0">
                <a:solidFill>
                  <a:srgbClr val="2E2F2E"/>
                </a:solidFill>
                <a:latin typeface="Bookman Old Style" panose="02050604050505020204" pitchFamily="18" charset="0"/>
                <a:cs typeface="Segoe UI" panose="020B0502040204020203" pitchFamily="34" charset="0"/>
              </a:rPr>
              <a:t>  </a:t>
            </a:r>
          </a:p>
        </p:txBody>
      </p:sp>
      <p:pic>
        <p:nvPicPr>
          <p:cNvPr id="9" name="Picture 8">
            <a:extLst>
              <a:ext uri="{FF2B5EF4-FFF2-40B4-BE49-F238E27FC236}">
                <a16:creationId xmlns:a16="http://schemas.microsoft.com/office/drawing/2014/main" id="{FD6FE901-9904-449D-802F-9F5C95A6F77D}"/>
              </a:ext>
            </a:extLst>
          </p:cNvPr>
          <p:cNvPicPr>
            <a:picLocks noChangeAspect="1"/>
          </p:cNvPicPr>
          <p:nvPr/>
        </p:nvPicPr>
        <p:blipFill>
          <a:blip r:embed="rId4"/>
          <a:stretch>
            <a:fillRect/>
          </a:stretch>
        </p:blipFill>
        <p:spPr>
          <a:xfrm>
            <a:off x="694346" y="2266122"/>
            <a:ext cx="4238391" cy="1460076"/>
          </a:xfrm>
          <a:prstGeom prst="rect">
            <a:avLst/>
          </a:prstGeom>
        </p:spPr>
      </p:pic>
    </p:spTree>
    <p:extLst>
      <p:ext uri="{BB962C8B-B14F-4D97-AF65-F5344CB8AC3E}">
        <p14:creationId xmlns:p14="http://schemas.microsoft.com/office/powerpoint/2010/main" val="172576315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on using Row-Level Security in Import vs Direct Query</a:t>
            </a:r>
          </a:p>
        </p:txBody>
      </p:sp>
      <p:graphicFrame>
        <p:nvGraphicFramePr>
          <p:cNvPr id="3" name="Table 4">
            <a:extLst>
              <a:ext uri="{FF2B5EF4-FFF2-40B4-BE49-F238E27FC236}">
                <a16:creationId xmlns:a16="http://schemas.microsoft.com/office/drawing/2014/main" id="{F9CC1EC4-4989-46B4-8AD5-72B4C98601B2}"/>
              </a:ext>
            </a:extLst>
          </p:cNvPr>
          <p:cNvGraphicFramePr>
            <a:graphicFrameLocks noGrp="1"/>
          </p:cNvGraphicFramePr>
          <p:nvPr>
            <p:extLst>
              <p:ext uri="{D42A27DB-BD31-4B8C-83A1-F6EECF244321}">
                <p14:modId xmlns:p14="http://schemas.microsoft.com/office/powerpoint/2010/main" val="3955825350"/>
              </p:ext>
            </p:extLst>
          </p:nvPr>
        </p:nvGraphicFramePr>
        <p:xfrm>
          <a:off x="797484" y="1179838"/>
          <a:ext cx="9883767" cy="5043396"/>
        </p:xfrm>
        <a:graphic>
          <a:graphicData uri="http://schemas.openxmlformats.org/drawingml/2006/table">
            <a:tbl>
              <a:tblPr firstRow="1" bandRow="1">
                <a:tableStyleId>{5C22544A-7EE6-4342-B048-85BDC9FD1C3A}</a:tableStyleId>
              </a:tblPr>
              <a:tblGrid>
                <a:gridCol w="3486246">
                  <a:extLst>
                    <a:ext uri="{9D8B030D-6E8A-4147-A177-3AD203B41FA5}">
                      <a16:colId xmlns:a16="http://schemas.microsoft.com/office/drawing/2014/main" val="3133627397"/>
                    </a:ext>
                  </a:extLst>
                </a:gridCol>
                <a:gridCol w="3102932">
                  <a:extLst>
                    <a:ext uri="{9D8B030D-6E8A-4147-A177-3AD203B41FA5}">
                      <a16:colId xmlns:a16="http://schemas.microsoft.com/office/drawing/2014/main" val="3508211192"/>
                    </a:ext>
                  </a:extLst>
                </a:gridCol>
                <a:gridCol w="3294589">
                  <a:extLst>
                    <a:ext uri="{9D8B030D-6E8A-4147-A177-3AD203B41FA5}">
                      <a16:colId xmlns:a16="http://schemas.microsoft.com/office/drawing/2014/main" val="1179699295"/>
                    </a:ext>
                  </a:extLst>
                </a:gridCol>
              </a:tblGrid>
              <a:tr h="318454">
                <a:tc>
                  <a:txBody>
                    <a:bodyPr/>
                    <a:lstStyle/>
                    <a:p>
                      <a:pPr algn="ctr"/>
                      <a:r>
                        <a:rPr lang="en-IN" sz="1600" dirty="0"/>
                        <a:t>Parameters</a:t>
                      </a:r>
                    </a:p>
                  </a:txBody>
                  <a:tcPr/>
                </a:tc>
                <a:tc>
                  <a:txBody>
                    <a:bodyPr/>
                    <a:lstStyle/>
                    <a:p>
                      <a:pPr algn="ctr"/>
                      <a:r>
                        <a:rPr lang="en-IN" sz="1600" dirty="0"/>
                        <a:t>Import Query mode</a:t>
                      </a:r>
                    </a:p>
                  </a:txBody>
                  <a:tcPr/>
                </a:tc>
                <a:tc>
                  <a:txBody>
                    <a:bodyPr/>
                    <a:lstStyle/>
                    <a:p>
                      <a:pPr algn="ctr"/>
                      <a:r>
                        <a:rPr lang="en-IN" sz="1600" dirty="0"/>
                        <a:t>Direct Query mode</a:t>
                      </a:r>
                    </a:p>
                  </a:txBody>
                  <a:tcPr/>
                </a:tc>
                <a:extLst>
                  <a:ext uri="{0D108BD9-81ED-4DB2-BD59-A6C34878D82A}">
                    <a16:rowId xmlns:a16="http://schemas.microsoft.com/office/drawing/2014/main" val="4066631011"/>
                  </a:ext>
                </a:extLst>
              </a:tr>
              <a:tr h="540498">
                <a:tc>
                  <a:txBody>
                    <a:bodyPr/>
                    <a:lstStyle/>
                    <a:p>
                      <a:r>
                        <a:rPr lang="en-IN" sz="1600" dirty="0"/>
                        <a:t>RLS implementation</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p>
                      <a:pPr algn="ctr"/>
                      <a:endParaRPr lang="en-IN" sz="1600" dirty="0"/>
                    </a:p>
                  </a:txBody>
                  <a:tcPr/>
                </a:tc>
                <a:tc>
                  <a:txBody>
                    <a:bodyPr/>
                    <a:lstStyle/>
                    <a:p>
                      <a:pPr marL="0" indent="0" algn="ctr">
                        <a:buFont typeface="+mj-lt"/>
                        <a:buNone/>
                      </a:pPr>
                      <a:r>
                        <a:rPr lang="en-IN" sz="1600" b="0" i="0" kern="1200" dirty="0">
                          <a:solidFill>
                            <a:schemeClr val="dk1"/>
                          </a:solidFill>
                          <a:effectLst/>
                          <a:latin typeface="Wingdings" panose="05000000000000000000" pitchFamily="2" charset="2"/>
                          <a:ea typeface="+mn-ea"/>
                          <a:cs typeface="+mn-cs"/>
                        </a:rPr>
                        <a:t>ü </a:t>
                      </a:r>
                      <a:br>
                        <a:rPr lang="en-IN" sz="1600" b="0" i="0" kern="1200" dirty="0">
                          <a:solidFill>
                            <a:schemeClr val="dk1"/>
                          </a:solidFill>
                          <a:effectLst/>
                          <a:latin typeface="Wingdings" panose="05000000000000000000" pitchFamily="2" charset="2"/>
                          <a:ea typeface="+mn-ea"/>
                          <a:cs typeface="+mn-cs"/>
                        </a:rPr>
                      </a:br>
                      <a:r>
                        <a:rPr lang="en-IN" sz="1600" b="0" i="0" kern="1200" dirty="0">
                          <a:solidFill>
                            <a:schemeClr val="dk1"/>
                          </a:solidFill>
                          <a:effectLst/>
                          <a:latin typeface="+mn-lt"/>
                          <a:ea typeface="+mn-ea"/>
                          <a:cs typeface="+mn-cs"/>
                        </a:rPr>
                        <a:t>(with limitations)</a:t>
                      </a:r>
                      <a:endParaRPr lang="en-IN" sz="1600" dirty="0">
                        <a:latin typeface="Wingdings" panose="05000000000000000000" pitchFamily="2" charset="2"/>
                      </a:endParaRPr>
                    </a:p>
                  </a:txBody>
                  <a:tcPr/>
                </a:tc>
                <a:extLst>
                  <a:ext uri="{0D108BD9-81ED-4DB2-BD59-A6C34878D82A}">
                    <a16:rowId xmlns:a16="http://schemas.microsoft.com/office/drawing/2014/main" val="1932356580"/>
                  </a:ext>
                </a:extLst>
              </a:tr>
              <a:tr h="540498">
                <a:tc>
                  <a:txBody>
                    <a:bodyPr/>
                    <a:lstStyle/>
                    <a:p>
                      <a:r>
                        <a:rPr lang="en-IN" sz="1600" dirty="0"/>
                        <a:t>Hierarchical RLS level</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 typeface="+mj-lt"/>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p>
                      <a:pPr marL="0" indent="0" algn="ctr">
                        <a:buFont typeface="+mj-lt"/>
                        <a:buNone/>
                      </a:pPr>
                      <a:endParaRPr lang="en-IN" sz="1600" dirty="0">
                        <a:latin typeface="+mn-lt"/>
                      </a:endParaRPr>
                    </a:p>
                  </a:txBody>
                  <a:tcPr/>
                </a:tc>
                <a:tc>
                  <a:txBody>
                    <a:bodyPr/>
                    <a:lstStyle/>
                    <a:p>
                      <a:pPr algn="ctr"/>
                      <a:r>
                        <a:rPr lang="en-IN" sz="1600" dirty="0">
                          <a:sym typeface="Wingdings" panose="05000000000000000000" pitchFamily="2" charset="2"/>
                        </a:rPr>
                        <a:t></a:t>
                      </a:r>
                      <a:endParaRPr lang="en-IN" sz="1600" dirty="0"/>
                    </a:p>
                  </a:txBody>
                  <a:tcPr/>
                </a:tc>
                <a:extLst>
                  <a:ext uri="{0D108BD9-81ED-4DB2-BD59-A6C34878D82A}">
                    <a16:rowId xmlns:a16="http://schemas.microsoft.com/office/drawing/2014/main" val="464360133"/>
                  </a:ext>
                </a:extLst>
              </a:tr>
              <a:tr h="540498">
                <a:tc>
                  <a:txBody>
                    <a:bodyPr/>
                    <a:lstStyle/>
                    <a:p>
                      <a:r>
                        <a:rPr lang="en-IN" sz="1600" dirty="0"/>
                        <a:t>Create Hierarchies at different levels</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txBody>
                  <a:tcPr/>
                </a:tc>
                <a:tc>
                  <a:txBody>
                    <a:bodyPr/>
                    <a:lstStyle/>
                    <a:p>
                      <a:pPr algn="ctr"/>
                      <a:r>
                        <a:rPr lang="en-IN" sz="1600" dirty="0">
                          <a:sym typeface="Wingdings" panose="05000000000000000000" pitchFamily="2" charset="2"/>
                        </a:rPr>
                        <a:t></a:t>
                      </a:r>
                      <a:endParaRPr lang="en-IN" sz="1600" dirty="0"/>
                    </a:p>
                  </a:txBody>
                  <a:tcPr/>
                </a:tc>
                <a:extLst>
                  <a:ext uri="{0D108BD9-81ED-4DB2-BD59-A6C34878D82A}">
                    <a16:rowId xmlns:a16="http://schemas.microsoft.com/office/drawing/2014/main" val="1020303217"/>
                  </a:ext>
                </a:extLst>
              </a:tr>
              <a:tr h="540498">
                <a:tc>
                  <a:txBody>
                    <a:bodyPr/>
                    <a:lstStyle/>
                    <a:p>
                      <a:r>
                        <a:rPr lang="en-IN" sz="1600" dirty="0"/>
                        <a:t>Column specific RLS level</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p>
                      <a:pPr algn="ctr"/>
                      <a:endParaRPr lang="en-IN" sz="1600" dirty="0"/>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p>
                      <a:pPr algn="ctr"/>
                      <a:endParaRPr lang="en-IN" sz="1600" dirty="0"/>
                    </a:p>
                  </a:txBody>
                  <a:tcPr/>
                </a:tc>
                <a:extLst>
                  <a:ext uri="{0D108BD9-81ED-4DB2-BD59-A6C34878D82A}">
                    <a16:rowId xmlns:a16="http://schemas.microsoft.com/office/drawing/2014/main" val="2080176779"/>
                  </a:ext>
                </a:extLst>
              </a:tr>
              <a:tr h="540498">
                <a:tc>
                  <a:txBody>
                    <a:bodyPr/>
                    <a:lstStyle/>
                    <a:p>
                      <a:r>
                        <a:rPr lang="en-IN" sz="1600" dirty="0"/>
                        <a:t>Use DAX Expression</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txBody>
                  <a:tcPr/>
                </a:tc>
                <a:tc>
                  <a:txBody>
                    <a:bodyPr/>
                    <a:lstStyle/>
                    <a:p>
                      <a:pPr marL="0" indent="0" algn="ctr">
                        <a:buFont typeface="+mj-lt"/>
                        <a:buNone/>
                      </a:pPr>
                      <a:r>
                        <a:rPr lang="en-IN" sz="1600" b="0" i="0" kern="1200" dirty="0">
                          <a:solidFill>
                            <a:schemeClr val="dk1"/>
                          </a:solidFill>
                          <a:effectLst/>
                          <a:latin typeface="Wingdings" panose="05000000000000000000" pitchFamily="2" charset="2"/>
                          <a:ea typeface="+mn-ea"/>
                          <a:cs typeface="+mn-cs"/>
                        </a:rPr>
                        <a:t>ü </a:t>
                      </a:r>
                      <a:br>
                        <a:rPr lang="en-IN" sz="1600" b="0" i="0" kern="1200" dirty="0">
                          <a:solidFill>
                            <a:schemeClr val="dk1"/>
                          </a:solidFill>
                          <a:effectLst/>
                          <a:latin typeface="Wingdings" panose="05000000000000000000" pitchFamily="2" charset="2"/>
                          <a:ea typeface="+mn-ea"/>
                          <a:cs typeface="+mn-cs"/>
                        </a:rPr>
                      </a:br>
                      <a:r>
                        <a:rPr lang="en-IN" sz="1600" b="0" i="0" kern="1200" dirty="0">
                          <a:solidFill>
                            <a:schemeClr val="dk1"/>
                          </a:solidFill>
                          <a:effectLst/>
                          <a:latin typeface="+mn-lt"/>
                          <a:ea typeface="+mn-ea"/>
                          <a:cs typeface="+mn-cs"/>
                        </a:rPr>
                        <a:t>(with limitations)</a:t>
                      </a:r>
                      <a:endParaRPr lang="en-IN" sz="1600" dirty="0">
                        <a:latin typeface="Wingdings" panose="05000000000000000000" pitchFamily="2" charset="2"/>
                      </a:endParaRPr>
                    </a:p>
                  </a:txBody>
                  <a:tcPr/>
                </a:tc>
                <a:extLst>
                  <a:ext uri="{0D108BD9-81ED-4DB2-BD59-A6C34878D82A}">
                    <a16:rowId xmlns:a16="http://schemas.microsoft.com/office/drawing/2014/main" val="2525183701"/>
                  </a:ext>
                </a:extLst>
              </a:tr>
              <a:tr h="540498">
                <a:tc>
                  <a:txBody>
                    <a:bodyPr/>
                    <a:lstStyle/>
                    <a:p>
                      <a:r>
                        <a:rPr lang="en-IN" sz="1600" dirty="0"/>
                        <a:t>Time Intelligence Functions</a:t>
                      </a:r>
                    </a:p>
                  </a:txBody>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Wingdings" panose="05000000000000000000" pitchFamily="2" charset="2"/>
                          <a:ea typeface="+mn-ea"/>
                          <a:cs typeface="+mn-cs"/>
                        </a:rPr>
                        <a:t>ü</a:t>
                      </a:r>
                      <a:endParaRPr lang="en-IN" sz="1600" dirty="0">
                        <a:latin typeface="Wingdings" panose="05000000000000000000" pitchFamily="2" charset="2"/>
                      </a:endParaRPr>
                    </a:p>
                  </a:txBody>
                  <a:tcPr/>
                </a:tc>
                <a:tc>
                  <a:txBody>
                    <a:bodyPr/>
                    <a:lstStyle/>
                    <a:p>
                      <a:pPr algn="ctr"/>
                      <a:r>
                        <a:rPr lang="en-IN" sz="1600" dirty="0">
                          <a:sym typeface="Wingdings" panose="05000000000000000000" pitchFamily="2" charset="2"/>
                        </a:rPr>
                        <a:t></a:t>
                      </a:r>
                      <a:endParaRPr lang="en-IN" sz="1600" dirty="0"/>
                    </a:p>
                  </a:txBody>
                  <a:tcPr/>
                </a:tc>
                <a:extLst>
                  <a:ext uri="{0D108BD9-81ED-4DB2-BD59-A6C34878D82A}">
                    <a16:rowId xmlns:a16="http://schemas.microsoft.com/office/drawing/2014/main" val="3976239976"/>
                  </a:ext>
                </a:extLst>
              </a:tr>
              <a:tr h="1233462">
                <a:tc>
                  <a:txBody>
                    <a:bodyPr/>
                    <a:lstStyle/>
                    <a:p>
                      <a:r>
                        <a:rPr lang="en-IN" sz="1600" dirty="0"/>
                        <a:t>Example:</a:t>
                      </a:r>
                    </a:p>
                  </a:txBody>
                  <a:tcPr/>
                </a:tc>
                <a:tc>
                  <a:txBody>
                    <a:bodyPr/>
                    <a:lstStyle/>
                    <a:p>
                      <a:r>
                        <a:rPr lang="en-IN" sz="1600" dirty="0"/>
                        <a:t>Can create organizational hierarchies and implement RLS on different levels using functions like PATH and PATHITEM.</a:t>
                      </a:r>
                    </a:p>
                  </a:txBody>
                  <a:tcPr/>
                </a:tc>
                <a:tc>
                  <a:txBody>
                    <a:bodyPr/>
                    <a:lstStyle/>
                    <a:p>
                      <a:r>
                        <a:rPr lang="en-IN" sz="1600" dirty="0"/>
                        <a:t>Can create RLS on a specific column, for example ‘Country’ and assign it to specific users through ‘Manage Roles’ </a:t>
                      </a:r>
                      <a:r>
                        <a:rPr lang="en-IN" sz="1600" dirty="0">
                          <a:sym typeface="Wingdings" panose="05000000000000000000" pitchFamily="2" charset="2"/>
                        </a:rPr>
                        <a:t> Column value name(US, India, Russia).</a:t>
                      </a:r>
                      <a:endParaRPr lang="en-IN" sz="1600" dirty="0"/>
                    </a:p>
                  </a:txBody>
                  <a:tcPr/>
                </a:tc>
                <a:extLst>
                  <a:ext uri="{0D108BD9-81ED-4DB2-BD59-A6C34878D82A}">
                    <a16:rowId xmlns:a16="http://schemas.microsoft.com/office/drawing/2014/main" val="829383858"/>
                  </a:ext>
                </a:extLst>
              </a:tr>
            </a:tbl>
          </a:graphicData>
        </a:graphic>
      </p:graphicFrame>
    </p:spTree>
    <p:extLst>
      <p:ext uri="{BB962C8B-B14F-4D97-AF65-F5344CB8AC3E}">
        <p14:creationId xmlns:p14="http://schemas.microsoft.com/office/powerpoint/2010/main" val="21662216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7336230" cy="1792850"/>
          </a:xfrm>
        </p:spPr>
        <p:txBody>
          <a:bodyPr/>
          <a:lstStyle/>
          <a:p>
            <a:r>
              <a:rPr lang="en-US" sz="8235" dirty="0">
                <a:solidFill>
                  <a:srgbClr val="F1C711"/>
                </a:solidFill>
              </a:rPr>
              <a:t>Power BI </a:t>
            </a:r>
            <a:br>
              <a:rPr lang="en-US" dirty="0"/>
            </a:br>
            <a:r>
              <a:rPr lang="en-US" sz="4000" dirty="0"/>
              <a:t>Using Templates to Speed Up and Standardize Report Development</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2510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4" y="1421830"/>
            <a:ext cx="2939628" cy="4995675"/>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Instead of starting with an empty .</a:t>
            </a:r>
            <a:r>
              <a:rPr lang="en-US" sz="1600" dirty="0" err="1">
                <a:solidFill>
                  <a:srgbClr val="2E2F2E"/>
                </a:solidFill>
                <a:cs typeface="Segoe UI" panose="020B0502040204020203" pitchFamily="34" charset="0"/>
              </a:rPr>
              <a:t>pbix</a:t>
            </a:r>
            <a:r>
              <a:rPr lang="en-US" sz="1600" dirty="0">
                <a:solidFill>
                  <a:srgbClr val="2E2F2E"/>
                </a:solidFill>
                <a:cs typeface="Segoe UI" panose="020B0502040204020203" pitchFamily="34" charset="0"/>
              </a:rPr>
              <a:t> file, templates allow report creators to create a new file with: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 corporate color scheme already in place (it is also possible to store a color scheme as a Report Theme which can be imported into Power BI Desktop). </a:t>
            </a:r>
          </a:p>
          <a:p>
            <a:pPr defTabSz="932418">
              <a:lnSpc>
                <a:spcPct val="100000"/>
              </a:lnSpc>
              <a:spcAft>
                <a:spcPts val="588"/>
              </a:spcAft>
              <a:buSzTx/>
              <a:defRPr/>
            </a:pPr>
            <a:r>
              <a:rPr lang="en-US" sz="1600" dirty="0">
                <a:solidFill>
                  <a:srgbClr val="2E2F2E"/>
                </a:solidFill>
                <a:cs typeface="Segoe UI" panose="020B0502040204020203" pitchFamily="34" charset="0"/>
              </a:rPr>
              <a:t>• Corporate branding already applied to pages. </a:t>
            </a:r>
          </a:p>
        </p:txBody>
      </p:sp>
      <p:sp>
        <p:nvSpPr>
          <p:cNvPr id="2" name="Title 1"/>
          <p:cNvSpPr>
            <a:spLocks noGrp="1"/>
          </p:cNvSpPr>
          <p:nvPr>
            <p:ph type="title"/>
          </p:nvPr>
        </p:nvSpPr>
        <p:spPr/>
        <p:txBody>
          <a:bodyPr/>
          <a:lstStyle/>
          <a:p>
            <a:r>
              <a:rPr lang="en-US"/>
              <a:t>Using Templates to Speed Up and Standardize Report Development</a:t>
            </a:r>
            <a:endParaRPr lang="en-US" dirty="0"/>
          </a:p>
        </p:txBody>
      </p:sp>
      <p:pic>
        <p:nvPicPr>
          <p:cNvPr id="10" name="Picture 9" descr="Graphical user interface&#10;&#10;Description automatically generated">
            <a:extLst>
              <a:ext uri="{FF2B5EF4-FFF2-40B4-BE49-F238E27FC236}">
                <a16:creationId xmlns:a16="http://schemas.microsoft.com/office/drawing/2014/main" id="{EFC561E4-AAC5-4EBC-A4A7-D845A42256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658" y="1421830"/>
            <a:ext cx="8421055" cy="4784035"/>
          </a:xfrm>
          <a:prstGeom prst="rect">
            <a:avLst/>
          </a:prstGeom>
        </p:spPr>
      </p:pic>
    </p:spTree>
    <p:extLst>
      <p:ext uri="{BB962C8B-B14F-4D97-AF65-F5344CB8AC3E}">
        <p14:creationId xmlns:p14="http://schemas.microsoft.com/office/powerpoint/2010/main" val="15519359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358908" y="1276016"/>
            <a:ext cx="3674896" cy="3930988"/>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 Connections to commonly used data sources already created. </a:t>
            </a:r>
          </a:p>
          <a:p>
            <a:pPr defTabSz="932418">
              <a:lnSpc>
                <a:spcPct val="100000"/>
              </a:lnSpc>
              <a:spcAft>
                <a:spcPts val="588"/>
              </a:spcAft>
              <a:buSzTx/>
              <a:defRPr/>
            </a:pPr>
            <a:r>
              <a:rPr lang="en-US" sz="1600" dirty="0">
                <a:solidFill>
                  <a:srgbClr val="2E2F2E"/>
                </a:solidFill>
                <a:cs typeface="Segoe UI" panose="020B0502040204020203" pitchFamily="34" charset="0"/>
              </a:rPr>
              <a:t>• Parameterized queries connected to a data source. This is particularly powerful because it allows your users to reuse queries that someone else has created yet customize the way these queries behave. </a:t>
            </a:r>
          </a:p>
          <a:p>
            <a:pPr defTabSz="932418">
              <a:lnSpc>
                <a:spcPct val="100000"/>
              </a:lnSpc>
              <a:spcAft>
                <a:spcPts val="588"/>
              </a:spcAft>
              <a:buSzTx/>
              <a:defRPr/>
            </a:pPr>
            <a:r>
              <a:rPr lang="en-US" sz="1600" dirty="0">
                <a:solidFill>
                  <a:srgbClr val="2E2F2E"/>
                </a:solidFill>
                <a:cs typeface="Segoe UI" panose="020B0502040204020203" pitchFamily="34" charset="0"/>
              </a:rPr>
              <a:t>• Commonly used DAX measures already created inside the dataset. </a:t>
            </a:r>
          </a:p>
          <a:p>
            <a:pPr defTabSz="932418">
              <a:lnSpc>
                <a:spcPct val="100000"/>
              </a:lnSpc>
              <a:spcAft>
                <a:spcPts val="588"/>
              </a:spcAft>
              <a:buSzTx/>
              <a:defRPr/>
            </a:pPr>
            <a:r>
              <a:rPr lang="en-US" sz="1600" dirty="0">
                <a:solidFill>
                  <a:srgbClr val="2E2F2E"/>
                </a:solidFill>
                <a:cs typeface="Segoe UI" panose="020B0502040204020203" pitchFamily="34" charset="0"/>
              </a:rPr>
              <a:t>• Sample visuals which employ data visualization and accessibility best practices.</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1600" dirty="0">
              <a:solidFill>
                <a:srgbClr val="2E2F2E"/>
              </a:solidFill>
              <a:cs typeface="Segoe UI" panose="020B0502040204020203" pitchFamily="34" charset="0"/>
            </a:endParaRPr>
          </a:p>
        </p:txBody>
      </p:sp>
      <p:sp>
        <p:nvSpPr>
          <p:cNvPr id="2" name="Title 1"/>
          <p:cNvSpPr>
            <a:spLocks noGrp="1"/>
          </p:cNvSpPr>
          <p:nvPr>
            <p:ph type="title"/>
          </p:nvPr>
        </p:nvSpPr>
        <p:spPr/>
        <p:txBody>
          <a:bodyPr/>
          <a:lstStyle/>
          <a:p>
            <a:r>
              <a:rPr lang="en-US" dirty="0"/>
              <a:t>Using Templates to Speed Up and Standardize Report Development</a:t>
            </a:r>
          </a:p>
        </p:txBody>
      </p:sp>
      <p:pic>
        <p:nvPicPr>
          <p:cNvPr id="5" name="Picture 4">
            <a:extLst>
              <a:ext uri="{FF2B5EF4-FFF2-40B4-BE49-F238E27FC236}">
                <a16:creationId xmlns:a16="http://schemas.microsoft.com/office/drawing/2014/main" id="{06499A08-38DB-4EB6-A860-07A6A9DC1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465" y="1397904"/>
            <a:ext cx="499448" cy="394301"/>
          </a:xfrm>
          <a:prstGeom prst="rect">
            <a:avLst/>
          </a:prstGeom>
        </p:spPr>
      </p:pic>
      <p:sp>
        <p:nvSpPr>
          <p:cNvPr id="19" name="TextBox 18">
            <a:extLst>
              <a:ext uri="{FF2B5EF4-FFF2-40B4-BE49-F238E27FC236}">
                <a16:creationId xmlns:a16="http://schemas.microsoft.com/office/drawing/2014/main" id="{65F4A3FE-9A6D-476B-A2D6-18A29A91D4EA}"/>
              </a:ext>
            </a:extLst>
          </p:cNvPr>
          <p:cNvSpPr txBox="1"/>
          <p:nvPr/>
        </p:nvSpPr>
        <p:spPr>
          <a:xfrm>
            <a:off x="4229548" y="1397904"/>
            <a:ext cx="2881617" cy="184665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82828"/>
                </a:solidFill>
                <a:effectLst/>
                <a:uLnTx/>
                <a:uFillTx/>
                <a:latin typeface="Segoe UI"/>
                <a:ea typeface="+mn-ea"/>
                <a:cs typeface="+mn-cs"/>
              </a:rPr>
              <a:t>       </a:t>
            </a:r>
            <a:r>
              <a:rPr kumimoji="0" lang="en-US" sz="1600" b="0" i="0" u="none" strike="noStrike" kern="1200" cap="none" spc="0" normalizeH="0" baseline="0" noProof="0" dirty="0">
                <a:ln>
                  <a:noFill/>
                </a:ln>
                <a:solidFill>
                  <a:srgbClr val="282828"/>
                </a:solidFill>
                <a:effectLst>
                  <a:outerShdw blurRad="38100" dist="38100" dir="2700000" algn="tl">
                    <a:srgbClr val="000000">
                      <a:alpha val="43137"/>
                    </a:srgbClr>
                  </a:outerShdw>
                </a:effectLst>
                <a:uLnTx/>
                <a:uFillTx/>
                <a:latin typeface="Segoe UI"/>
                <a:ea typeface="+mn-ea"/>
                <a:cs typeface="+mn-cs"/>
              </a:rPr>
              <a:t>Tips for delivering templates. </a:t>
            </a:r>
            <a:r>
              <a:rPr kumimoji="0" lang="en-US" sz="1600" b="0" i="0" u="none" strike="noStrike" kern="1200" cap="none" spc="0" normalizeH="0" baseline="0" noProof="0" dirty="0">
                <a:ln>
                  <a:noFill/>
                </a:ln>
                <a:solidFill>
                  <a:srgbClr val="282828"/>
                </a:solidFill>
                <a:effectLst/>
                <a:uLnTx/>
                <a:uFillTx/>
                <a:latin typeface="Segoe UI"/>
                <a:ea typeface="+mn-ea"/>
                <a:cs typeface="+mn-cs"/>
              </a:rPr>
              <a:t>Templates can be </a:t>
            </a:r>
            <a:r>
              <a:rPr lang="en-US" sz="1600" dirty="0">
                <a:solidFill>
                  <a:srgbClr val="282828"/>
                </a:solidFill>
                <a:latin typeface="Segoe UI"/>
              </a:rPr>
              <a:t>saved by creating JSON files and setting the color codes in accordance to the brand standardization. A sample JSON is shown below:</a:t>
            </a:r>
            <a:endParaRPr kumimoji="0" lang="en-IN"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97F4CC52-B565-42CA-A775-916693592377}"/>
              </a:ext>
            </a:extLst>
          </p:cNvPr>
          <p:cNvSpPr/>
          <p:nvPr/>
        </p:nvSpPr>
        <p:spPr bwMode="auto">
          <a:xfrm>
            <a:off x="4074262" y="1206535"/>
            <a:ext cx="3117820" cy="4161452"/>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picture containing logo&#10;&#10;Description automatically generated">
            <a:extLst>
              <a:ext uri="{FF2B5EF4-FFF2-40B4-BE49-F238E27FC236}">
                <a16:creationId xmlns:a16="http://schemas.microsoft.com/office/drawing/2014/main" id="{2DF02143-31BB-49C1-9835-E25D0B8A3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24" y="5886872"/>
            <a:ext cx="813916" cy="636737"/>
          </a:xfrm>
          <a:prstGeom prst="rect">
            <a:avLst/>
          </a:prstGeom>
        </p:spPr>
      </p:pic>
      <p:sp>
        <p:nvSpPr>
          <p:cNvPr id="13" name="Rectangle 12">
            <a:extLst>
              <a:ext uri="{FF2B5EF4-FFF2-40B4-BE49-F238E27FC236}">
                <a16:creationId xmlns:a16="http://schemas.microsoft.com/office/drawing/2014/main" id="{03697850-30BF-4D51-8554-1333E920C3ED}"/>
              </a:ext>
            </a:extLst>
          </p:cNvPr>
          <p:cNvSpPr/>
          <p:nvPr/>
        </p:nvSpPr>
        <p:spPr bwMode="auto">
          <a:xfrm>
            <a:off x="590323" y="5831542"/>
            <a:ext cx="10745159" cy="719363"/>
          </a:xfrm>
          <a:prstGeom prst="rect">
            <a:avLst/>
          </a:prstGeom>
          <a:noFill/>
          <a:ln>
            <a:solidFill>
              <a:schemeClr val="accent6">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Box 2">
            <a:extLst>
              <a:ext uri="{FF2B5EF4-FFF2-40B4-BE49-F238E27FC236}">
                <a16:creationId xmlns:a16="http://schemas.microsoft.com/office/drawing/2014/main" id="{43AEFDAE-D123-4E0F-993A-1BF55B8751A0}"/>
              </a:ext>
            </a:extLst>
          </p:cNvPr>
          <p:cNvSpPr txBox="1"/>
          <p:nvPr/>
        </p:nvSpPr>
        <p:spPr>
          <a:xfrm>
            <a:off x="1284971" y="5711091"/>
            <a:ext cx="10408320"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Bookman Old Style" panose="02050604050505020204" pitchFamily="18" charset="0"/>
                <a:ea typeface="+mn-ea"/>
                <a:cs typeface="+mn-cs"/>
              </a:rPr>
              <a:t>Include template links directly within a report or app that you think users are likely to want to customize. This helps you manage the experience. It is also more secure because it prevents users from downloading data unnecessarily. </a:t>
            </a:r>
            <a:endParaRPr kumimoji="0" lang="en-IN" sz="1600" b="0" i="0" u="none" strike="noStrike" kern="1200" cap="none" spc="0" normalizeH="0" baseline="0" noProof="0" dirty="0" err="1">
              <a:ln>
                <a:noFill/>
              </a:ln>
              <a:gradFill>
                <a:gsLst>
                  <a:gs pos="2917">
                    <a:srgbClr val="282828"/>
                  </a:gs>
                  <a:gs pos="30000">
                    <a:srgbClr val="282828"/>
                  </a:gs>
                </a:gsLst>
                <a:lin ang="5400000" scaled="0"/>
              </a:gradFill>
              <a:effectLst/>
              <a:uLnTx/>
              <a:uFillTx/>
              <a:latin typeface="Bookman Old Style" panose="02050604050505020204" pitchFamily="18" charset="0"/>
              <a:ea typeface="+mn-ea"/>
              <a:cs typeface="+mn-cs"/>
            </a:endParaRPr>
          </a:p>
        </p:txBody>
      </p:sp>
      <p:pic>
        <p:nvPicPr>
          <p:cNvPr id="8" name="Picture 7" descr="Graphical user interface, application, PowerPoint&#10;&#10;Description automatically generated">
            <a:extLst>
              <a:ext uri="{FF2B5EF4-FFF2-40B4-BE49-F238E27FC236}">
                <a16:creationId xmlns:a16="http://schemas.microsoft.com/office/drawing/2014/main" id="{8DA5233A-D4CB-4400-8DD9-8A539EE392EB}"/>
              </a:ext>
            </a:extLst>
          </p:cNvPr>
          <p:cNvPicPr>
            <a:picLocks noChangeAspect="1"/>
          </p:cNvPicPr>
          <p:nvPr/>
        </p:nvPicPr>
        <p:blipFill rotWithShape="1">
          <a:blip r:embed="rId5">
            <a:extLst>
              <a:ext uri="{28A0092B-C50C-407E-A947-70E740481C1C}">
                <a14:useLocalDpi xmlns:a14="http://schemas.microsoft.com/office/drawing/2010/main" val="0"/>
              </a:ext>
            </a:extLst>
          </a:blip>
          <a:srcRect r="46226" b="6402"/>
          <a:stretch/>
        </p:blipFill>
        <p:spPr>
          <a:xfrm>
            <a:off x="7336938" y="1037223"/>
            <a:ext cx="4465983" cy="4370403"/>
          </a:xfrm>
          <a:prstGeom prst="rect">
            <a:avLst/>
          </a:prstGeom>
        </p:spPr>
      </p:pic>
      <p:sp>
        <p:nvSpPr>
          <p:cNvPr id="9" name="Oval 8">
            <a:extLst>
              <a:ext uri="{FF2B5EF4-FFF2-40B4-BE49-F238E27FC236}">
                <a16:creationId xmlns:a16="http://schemas.microsoft.com/office/drawing/2014/main" id="{8ED67D5C-2320-4A21-A80B-2DC792EFC228}"/>
              </a:ext>
            </a:extLst>
          </p:cNvPr>
          <p:cNvSpPr/>
          <p:nvPr/>
        </p:nvSpPr>
        <p:spPr bwMode="auto">
          <a:xfrm>
            <a:off x="9104245" y="1235619"/>
            <a:ext cx="318052" cy="174999"/>
          </a:xfrm>
          <a:prstGeom prst="ellipse">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6F71E78B-1535-4B0A-8848-38E3B8D6E72C}"/>
              </a:ext>
            </a:extLst>
          </p:cNvPr>
          <p:cNvSpPr/>
          <p:nvPr/>
        </p:nvSpPr>
        <p:spPr bwMode="auto">
          <a:xfrm>
            <a:off x="7697726" y="4488306"/>
            <a:ext cx="654704" cy="206523"/>
          </a:xfrm>
          <a:prstGeom prst="ellipse">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885575CE-9647-4A48-A559-68DE6A224615}"/>
              </a:ext>
            </a:extLst>
          </p:cNvPr>
          <p:cNvSpPr/>
          <p:nvPr/>
        </p:nvSpPr>
        <p:spPr bwMode="auto">
          <a:xfrm>
            <a:off x="10098159" y="1413610"/>
            <a:ext cx="165652" cy="494703"/>
          </a:xfrm>
          <a:prstGeom prst="ellipse">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02529051-5742-4BA3-81AA-7FDA90B05A45}"/>
              </a:ext>
            </a:extLst>
          </p:cNvPr>
          <p:cNvSpPr txBox="1"/>
          <p:nvPr/>
        </p:nvSpPr>
        <p:spPr>
          <a:xfrm>
            <a:off x="4369134" y="3160857"/>
            <a:ext cx="3161710" cy="2246769"/>
          </a:xfrm>
          <a:prstGeom prst="rect">
            <a:avLst/>
          </a:prstGeom>
          <a:noFill/>
        </p:spPr>
        <p:txBody>
          <a:bodyPr wrap="square">
            <a:spAutoFit/>
          </a:bodyPr>
          <a:lstStyle/>
          <a:p>
            <a:r>
              <a:rPr lang="en-IN" sz="1400" dirty="0">
                <a:solidFill>
                  <a:srgbClr val="C00000"/>
                </a:solidFill>
              </a:rPr>
              <a:t>{</a:t>
            </a:r>
          </a:p>
          <a:p>
            <a:r>
              <a:rPr lang="en-IN" sz="1400" dirty="0">
                <a:solidFill>
                  <a:srgbClr val="C00000"/>
                </a:solidFill>
              </a:rPr>
              <a:t>       "name": “ICICI standard",</a:t>
            </a:r>
          </a:p>
          <a:p>
            <a:r>
              <a:rPr lang="en-IN" sz="1400" dirty="0">
                <a:solidFill>
                  <a:srgbClr val="C00000"/>
                </a:solidFill>
              </a:rPr>
              <a:t>       "</a:t>
            </a:r>
            <a:r>
              <a:rPr lang="en-IN" sz="1400" dirty="0" err="1">
                <a:solidFill>
                  <a:srgbClr val="C00000"/>
                </a:solidFill>
              </a:rPr>
              <a:t>dataColors</a:t>
            </a:r>
            <a:r>
              <a:rPr lang="en-IN" sz="1400" dirty="0">
                <a:solidFill>
                  <a:srgbClr val="C00000"/>
                </a:solidFill>
              </a:rPr>
              <a:t>": ["#568410", "#3A6108", "#70A322", "#915203", "#D79A12", "#bb7711", "#114400", "#aacc66"],</a:t>
            </a:r>
          </a:p>
          <a:p>
            <a:r>
              <a:rPr lang="en-IN" sz="1400" dirty="0">
                <a:solidFill>
                  <a:srgbClr val="C00000"/>
                </a:solidFill>
              </a:rPr>
              <a:t>       "background":"#FFFFFF",</a:t>
            </a:r>
          </a:p>
          <a:p>
            <a:r>
              <a:rPr lang="en-IN" sz="1400" dirty="0">
                <a:solidFill>
                  <a:srgbClr val="C00000"/>
                </a:solidFill>
              </a:rPr>
              <a:t>       "foreground": "#3A6108",</a:t>
            </a:r>
          </a:p>
          <a:p>
            <a:r>
              <a:rPr lang="en-IN" sz="1400" dirty="0">
                <a:solidFill>
                  <a:srgbClr val="C00000"/>
                </a:solidFill>
              </a:rPr>
              <a:t>       "</a:t>
            </a:r>
            <a:r>
              <a:rPr lang="en-IN" sz="1400" dirty="0" err="1">
                <a:solidFill>
                  <a:srgbClr val="C00000"/>
                </a:solidFill>
              </a:rPr>
              <a:t>tableAccent</a:t>
            </a:r>
            <a:r>
              <a:rPr lang="en-IN" sz="1400" dirty="0">
                <a:solidFill>
                  <a:srgbClr val="C00000"/>
                </a:solidFill>
              </a:rPr>
              <a:t>": "#568410"</a:t>
            </a:r>
          </a:p>
          <a:p>
            <a:r>
              <a:rPr lang="en-IN" sz="1400" dirty="0">
                <a:solidFill>
                  <a:srgbClr val="C00000"/>
                </a:solidFill>
              </a:rPr>
              <a:t>   }</a:t>
            </a:r>
          </a:p>
        </p:txBody>
      </p:sp>
    </p:spTree>
    <p:extLst>
      <p:ext uri="{BB962C8B-B14F-4D97-AF65-F5344CB8AC3E}">
        <p14:creationId xmlns:p14="http://schemas.microsoft.com/office/powerpoint/2010/main" val="40191861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dirty="0"/>
              <a:t>Using Power BI Data Source Files</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5691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5CD-0B4E-FB44-908A-98DDBCDFD82B}"/>
              </a:ext>
            </a:extLst>
          </p:cNvPr>
          <p:cNvSpPr>
            <a:spLocks noGrp="1"/>
          </p:cNvSpPr>
          <p:nvPr>
            <p:ph type="title"/>
          </p:nvPr>
        </p:nvSpPr>
        <p:spPr/>
        <p:txBody>
          <a:bodyPr/>
          <a:lstStyle/>
          <a:p>
            <a:r>
              <a:rPr lang="en-US"/>
              <a:t>Best Practices for Dataset and Report Design in Power BI Desktop </a:t>
            </a:r>
            <a:endParaRPr lang="en-US" sz="2353" spc="0" dirty="0">
              <a:solidFill>
                <a:schemeClr val="accent6"/>
              </a:solidFill>
              <a:latin typeface="+mn-lt"/>
            </a:endParaRPr>
          </a:p>
        </p:txBody>
      </p:sp>
      <p:sp>
        <p:nvSpPr>
          <p:cNvPr id="46" name="Rectangle 45">
            <a:extLst>
              <a:ext uri="{FF2B5EF4-FFF2-40B4-BE49-F238E27FC236}">
                <a16:creationId xmlns:a16="http://schemas.microsoft.com/office/drawing/2014/main" id="{38C8AC20-8BEC-4149-942E-39BCB39DF971}"/>
              </a:ext>
            </a:extLst>
          </p:cNvPr>
          <p:cNvSpPr/>
          <p:nvPr/>
        </p:nvSpPr>
        <p:spPr>
          <a:xfrm>
            <a:off x="1866928" y="1682830"/>
            <a:ext cx="3733948" cy="338554"/>
          </a:xfrm>
          <a:prstGeom prst="rect">
            <a:avLst/>
          </a:prstGeom>
        </p:spPr>
        <p:txBody>
          <a:bodyPr wrap="square" lIns="182854">
            <a:spAutoFit/>
          </a:bodyPr>
          <a:lstStyle/>
          <a:p>
            <a:pPr defTabSz="914016" fontAlgn="base">
              <a:spcAft>
                <a:spcPct val="0"/>
              </a:spcAft>
              <a:buSzPct val="90000"/>
              <a:defRPr/>
            </a:pPr>
            <a:r>
              <a:rPr lang="en-US" sz="1600" dirty="0"/>
              <a:t>Managing Dataset Authorship</a:t>
            </a:r>
            <a:endParaRPr lang="en-US" sz="1600" dirty="0">
              <a:ln w="3175">
                <a:noFill/>
              </a:ln>
              <a:solidFill>
                <a:srgbClr val="2E2F2E"/>
              </a:solidFill>
              <a:latin typeface="Segoe UI"/>
            </a:endParaRPr>
          </a:p>
        </p:txBody>
      </p:sp>
      <p:sp>
        <p:nvSpPr>
          <p:cNvPr id="47" name="Rectangle 46">
            <a:extLst>
              <a:ext uri="{FF2B5EF4-FFF2-40B4-BE49-F238E27FC236}">
                <a16:creationId xmlns:a16="http://schemas.microsoft.com/office/drawing/2014/main" id="{0B1FE7F1-E108-8242-BBDA-2529AC3634FE}"/>
              </a:ext>
            </a:extLst>
          </p:cNvPr>
          <p:cNvSpPr/>
          <p:nvPr/>
        </p:nvSpPr>
        <p:spPr>
          <a:xfrm>
            <a:off x="1856472" y="2710528"/>
            <a:ext cx="3919504" cy="313932"/>
          </a:xfrm>
          <a:prstGeom prst="rect">
            <a:avLst/>
          </a:prstGeom>
        </p:spPr>
        <p:txBody>
          <a:bodyPr wrap="square" lIns="182854">
            <a:spAutoFit/>
          </a:bodyPr>
          <a:lstStyle/>
          <a:p>
            <a:pPr marL="0" lvl="1" defTabSz="914016" fontAlgn="base">
              <a:lnSpc>
                <a:spcPct val="90000"/>
              </a:lnSpc>
              <a:spcAft>
                <a:spcPct val="0"/>
              </a:spcAft>
              <a:buSzPct val="90000"/>
              <a:defRPr/>
            </a:pPr>
            <a:r>
              <a:rPr lang="en-US" sz="1600" dirty="0"/>
              <a:t>Version Control for Power BI Content</a:t>
            </a:r>
            <a:endParaRPr lang="en-US" sz="1600" dirty="0">
              <a:ln w="3175">
                <a:noFill/>
              </a:ln>
              <a:solidFill>
                <a:srgbClr val="2E2F2E"/>
              </a:solidFill>
              <a:latin typeface="Segoe UI"/>
            </a:endParaRPr>
          </a:p>
        </p:txBody>
      </p:sp>
      <p:sp>
        <p:nvSpPr>
          <p:cNvPr id="48" name="Rectangle 47">
            <a:extLst>
              <a:ext uri="{FF2B5EF4-FFF2-40B4-BE49-F238E27FC236}">
                <a16:creationId xmlns:a16="http://schemas.microsoft.com/office/drawing/2014/main" id="{BDCE0DF1-8995-174B-B603-64AF8ACC2020}"/>
              </a:ext>
            </a:extLst>
          </p:cNvPr>
          <p:cNvSpPr/>
          <p:nvPr/>
        </p:nvSpPr>
        <p:spPr>
          <a:xfrm>
            <a:off x="1856472" y="3560842"/>
            <a:ext cx="3224862" cy="535531"/>
          </a:xfrm>
          <a:prstGeom prst="rect">
            <a:avLst/>
          </a:prstGeom>
        </p:spPr>
        <p:txBody>
          <a:bodyPr wrap="square" lIns="182854">
            <a:spAutoFit/>
          </a:bodyPr>
          <a:lstStyle/>
          <a:p>
            <a:pPr marL="0" lvl="1" defTabSz="914016" fontAlgn="base">
              <a:lnSpc>
                <a:spcPct val="90000"/>
              </a:lnSpc>
              <a:spcAft>
                <a:spcPct val="0"/>
              </a:spcAft>
              <a:buSzPct val="90000"/>
              <a:defRPr/>
            </a:pPr>
            <a:r>
              <a:rPr lang="en-US" sz="1600" dirty="0"/>
              <a:t>Separating Datasets from Reports</a:t>
            </a:r>
            <a:endParaRPr lang="en-US" sz="1600" dirty="0">
              <a:ln w="3175">
                <a:noFill/>
              </a:ln>
              <a:solidFill>
                <a:srgbClr val="2E2F2E"/>
              </a:solidFill>
              <a:latin typeface="Segoe UI"/>
            </a:endParaRPr>
          </a:p>
        </p:txBody>
      </p:sp>
      <p:sp>
        <p:nvSpPr>
          <p:cNvPr id="49" name="Rectangle 48">
            <a:extLst>
              <a:ext uri="{FF2B5EF4-FFF2-40B4-BE49-F238E27FC236}">
                <a16:creationId xmlns:a16="http://schemas.microsoft.com/office/drawing/2014/main" id="{0092413A-5CAA-804F-A2C4-7B8BF53982F3}"/>
              </a:ext>
            </a:extLst>
          </p:cNvPr>
          <p:cNvSpPr/>
          <p:nvPr/>
        </p:nvSpPr>
        <p:spPr>
          <a:xfrm>
            <a:off x="1866928" y="4510977"/>
            <a:ext cx="3260588" cy="535531"/>
          </a:xfrm>
          <a:prstGeom prst="rect">
            <a:avLst/>
          </a:prstGeom>
        </p:spPr>
        <p:txBody>
          <a:bodyPr wrap="square" lIns="182854">
            <a:spAutoFit/>
          </a:bodyPr>
          <a:lstStyle/>
          <a:p>
            <a:pPr marL="0" lvl="1" defTabSz="914016" fontAlgn="base">
              <a:lnSpc>
                <a:spcPct val="90000"/>
              </a:lnSpc>
              <a:spcAft>
                <a:spcPct val="0"/>
              </a:spcAft>
              <a:buSzPct val="90000"/>
              <a:defRPr/>
            </a:pPr>
            <a:r>
              <a:rPr lang="en-US" sz="1600" dirty="0"/>
              <a:t>Using Row-Level Security for Securing Data</a:t>
            </a:r>
            <a:endParaRPr lang="en-US" sz="1600" dirty="0">
              <a:ln w="3175">
                <a:noFill/>
              </a:ln>
              <a:solidFill>
                <a:srgbClr val="2E2F2E"/>
              </a:solidFill>
              <a:latin typeface="Segoe UI"/>
            </a:endParaRPr>
          </a:p>
        </p:txBody>
      </p:sp>
      <p:sp>
        <p:nvSpPr>
          <p:cNvPr id="50" name="Rectangle 49">
            <a:extLst>
              <a:ext uri="{FF2B5EF4-FFF2-40B4-BE49-F238E27FC236}">
                <a16:creationId xmlns:a16="http://schemas.microsoft.com/office/drawing/2014/main" id="{9A2ED985-FF0C-7740-ADF5-B7B0CC21CE88}"/>
              </a:ext>
            </a:extLst>
          </p:cNvPr>
          <p:cNvSpPr/>
          <p:nvPr/>
        </p:nvSpPr>
        <p:spPr>
          <a:xfrm>
            <a:off x="1866929" y="5492279"/>
            <a:ext cx="3123752" cy="757130"/>
          </a:xfrm>
          <a:prstGeom prst="rect">
            <a:avLst/>
          </a:prstGeom>
        </p:spPr>
        <p:txBody>
          <a:bodyPr wrap="square" lIns="182854">
            <a:spAutoFit/>
          </a:bodyPr>
          <a:lstStyle/>
          <a:p>
            <a:pPr marL="0" lvl="1" defTabSz="914016" fontAlgn="base">
              <a:lnSpc>
                <a:spcPct val="90000"/>
              </a:lnSpc>
              <a:spcAft>
                <a:spcPct val="0"/>
              </a:spcAft>
              <a:buSzPct val="90000"/>
              <a:defRPr/>
            </a:pPr>
            <a:r>
              <a:rPr lang="en-US" sz="1600" dirty="0"/>
              <a:t>Using Templates to Speed Up and Standardize Report Development</a:t>
            </a:r>
            <a:endParaRPr lang="en-US" sz="1600" dirty="0">
              <a:ln w="3175">
                <a:noFill/>
              </a:ln>
              <a:solidFill>
                <a:srgbClr val="2E2F2E"/>
              </a:solidFill>
              <a:latin typeface="Segoe UI"/>
            </a:endParaRPr>
          </a:p>
        </p:txBody>
      </p:sp>
      <p:cxnSp>
        <p:nvCxnSpPr>
          <p:cNvPr id="51" name="Straight Connector 50">
            <a:extLst>
              <a:ext uri="{FF2B5EF4-FFF2-40B4-BE49-F238E27FC236}">
                <a16:creationId xmlns:a16="http://schemas.microsoft.com/office/drawing/2014/main" id="{1E8BE118-A66A-5349-B276-2CB28138B5F3}"/>
              </a:ext>
            </a:extLst>
          </p:cNvPr>
          <p:cNvCxnSpPr>
            <a:cxnSpLocks/>
          </p:cNvCxnSpPr>
          <p:nvPr/>
        </p:nvCxnSpPr>
        <p:spPr>
          <a:xfrm>
            <a:off x="886336" y="2336033"/>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DE262C4-4058-FF41-8397-2A8ECD8574DB}"/>
              </a:ext>
            </a:extLst>
          </p:cNvPr>
          <p:cNvCxnSpPr>
            <a:cxnSpLocks/>
          </p:cNvCxnSpPr>
          <p:nvPr/>
        </p:nvCxnSpPr>
        <p:spPr>
          <a:xfrm>
            <a:off x="886337" y="3307333"/>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E0DEE5-7E8D-6C44-9153-A04B06556C3B}"/>
              </a:ext>
            </a:extLst>
          </p:cNvPr>
          <p:cNvCxnSpPr>
            <a:cxnSpLocks/>
          </p:cNvCxnSpPr>
          <p:nvPr/>
        </p:nvCxnSpPr>
        <p:spPr>
          <a:xfrm>
            <a:off x="874617" y="4278634"/>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E3F718-8E69-0B41-938F-5D965DC8FBB7}"/>
              </a:ext>
            </a:extLst>
          </p:cNvPr>
          <p:cNvCxnSpPr>
            <a:cxnSpLocks/>
          </p:cNvCxnSpPr>
          <p:nvPr/>
        </p:nvCxnSpPr>
        <p:spPr>
          <a:xfrm>
            <a:off x="862896" y="5249935"/>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tableware, plate, dishware&#10;&#10;Description automatically generated">
            <a:extLst>
              <a:ext uri="{FF2B5EF4-FFF2-40B4-BE49-F238E27FC236}">
                <a16:creationId xmlns:a16="http://schemas.microsoft.com/office/drawing/2014/main" id="{D7DA894B-EB56-46A6-AB80-43B207BBC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3" y="1524000"/>
            <a:ext cx="572878" cy="554398"/>
          </a:xfrm>
          <a:prstGeom prst="rect">
            <a:avLst/>
          </a:prstGeom>
        </p:spPr>
      </p:pic>
      <p:pic>
        <p:nvPicPr>
          <p:cNvPr id="22" name="Picture 21" descr="A picture containing text, tableware, plate, dishware&#10;&#10;Description automatically generated">
            <a:extLst>
              <a:ext uri="{FF2B5EF4-FFF2-40B4-BE49-F238E27FC236}">
                <a16:creationId xmlns:a16="http://schemas.microsoft.com/office/drawing/2014/main" id="{29F2AD5A-7A59-4630-9595-AA5B6CF668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4" y="2564089"/>
            <a:ext cx="572878" cy="554398"/>
          </a:xfrm>
          <a:prstGeom prst="rect">
            <a:avLst/>
          </a:prstGeom>
        </p:spPr>
      </p:pic>
      <p:pic>
        <p:nvPicPr>
          <p:cNvPr id="23" name="Picture 22" descr="A picture containing text, tableware, plate, dishware&#10;&#10;Description automatically generated">
            <a:extLst>
              <a:ext uri="{FF2B5EF4-FFF2-40B4-BE49-F238E27FC236}">
                <a16:creationId xmlns:a16="http://schemas.microsoft.com/office/drawing/2014/main" id="{30D0A3C5-FB15-498B-BA3E-1D205B37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5" y="1524000"/>
            <a:ext cx="572878" cy="554398"/>
          </a:xfrm>
          <a:prstGeom prst="rect">
            <a:avLst/>
          </a:prstGeom>
        </p:spPr>
      </p:pic>
      <p:pic>
        <p:nvPicPr>
          <p:cNvPr id="24" name="Picture 23" descr="A picture containing text, tableware, plate, dishware&#10;&#10;Description automatically generated">
            <a:extLst>
              <a:ext uri="{FF2B5EF4-FFF2-40B4-BE49-F238E27FC236}">
                <a16:creationId xmlns:a16="http://schemas.microsoft.com/office/drawing/2014/main" id="{82C8118B-5B88-4C26-84D5-9B9D06B7E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3" y="2553761"/>
            <a:ext cx="572878" cy="554398"/>
          </a:xfrm>
          <a:prstGeom prst="rect">
            <a:avLst/>
          </a:prstGeom>
        </p:spPr>
      </p:pic>
      <p:pic>
        <p:nvPicPr>
          <p:cNvPr id="25" name="Picture 24" descr="A picture containing text, tableware, plate, dishware&#10;&#10;Description automatically generated">
            <a:extLst>
              <a:ext uri="{FF2B5EF4-FFF2-40B4-BE49-F238E27FC236}">
                <a16:creationId xmlns:a16="http://schemas.microsoft.com/office/drawing/2014/main" id="{985660CB-0F01-40CC-B143-7AA6833C3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3549312"/>
            <a:ext cx="572878" cy="554398"/>
          </a:xfrm>
          <a:prstGeom prst="rect">
            <a:avLst/>
          </a:prstGeom>
        </p:spPr>
      </p:pic>
      <p:pic>
        <p:nvPicPr>
          <p:cNvPr id="26" name="Picture 25" descr="A picture containing text, tableware, plate, dishware&#10;&#10;Description automatically generated">
            <a:extLst>
              <a:ext uri="{FF2B5EF4-FFF2-40B4-BE49-F238E27FC236}">
                <a16:creationId xmlns:a16="http://schemas.microsoft.com/office/drawing/2014/main" id="{9367E572-71F0-40C0-9FBF-883660F1D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4512451"/>
            <a:ext cx="572878" cy="554398"/>
          </a:xfrm>
          <a:prstGeom prst="rect">
            <a:avLst/>
          </a:prstGeom>
        </p:spPr>
      </p:pic>
      <p:pic>
        <p:nvPicPr>
          <p:cNvPr id="27" name="Picture 26" descr="A picture containing text, tableware, plate, dishware&#10;&#10;Description automatically generated">
            <a:extLst>
              <a:ext uri="{FF2B5EF4-FFF2-40B4-BE49-F238E27FC236}">
                <a16:creationId xmlns:a16="http://schemas.microsoft.com/office/drawing/2014/main" id="{25C22865-6A46-4DFB-840A-3EC0D0CE2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5554319"/>
            <a:ext cx="572878" cy="554398"/>
          </a:xfrm>
          <a:prstGeom prst="rect">
            <a:avLst/>
          </a:prstGeom>
        </p:spPr>
      </p:pic>
      <p:pic>
        <p:nvPicPr>
          <p:cNvPr id="28" name="Picture 27" descr="A picture containing text, tableware, plate, dishware&#10;&#10;Description automatically generated">
            <a:extLst>
              <a:ext uri="{FF2B5EF4-FFF2-40B4-BE49-F238E27FC236}">
                <a16:creationId xmlns:a16="http://schemas.microsoft.com/office/drawing/2014/main" id="{E04212C0-99A5-43BB-A64C-3B21788DC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2" y="5454501"/>
            <a:ext cx="572878" cy="554398"/>
          </a:xfrm>
          <a:prstGeom prst="rect">
            <a:avLst/>
          </a:prstGeom>
        </p:spPr>
      </p:pic>
      <p:pic>
        <p:nvPicPr>
          <p:cNvPr id="29" name="Picture 28" descr="A picture containing text, tableware, plate, dishware&#10;&#10;Description automatically generated">
            <a:extLst>
              <a:ext uri="{FF2B5EF4-FFF2-40B4-BE49-F238E27FC236}">
                <a16:creationId xmlns:a16="http://schemas.microsoft.com/office/drawing/2014/main" id="{EDD76C42-7764-4571-9B2A-4824D9E86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3" y="4512451"/>
            <a:ext cx="572878" cy="554398"/>
          </a:xfrm>
          <a:prstGeom prst="rect">
            <a:avLst/>
          </a:prstGeom>
        </p:spPr>
      </p:pic>
      <p:pic>
        <p:nvPicPr>
          <p:cNvPr id="30" name="Picture 29" descr="A picture containing text, tableware, plate, dishware&#10;&#10;Description automatically generated">
            <a:extLst>
              <a:ext uri="{FF2B5EF4-FFF2-40B4-BE49-F238E27FC236}">
                <a16:creationId xmlns:a16="http://schemas.microsoft.com/office/drawing/2014/main" id="{B2BD3A51-2518-4A6E-8DA1-A6216D2C9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4" y="3549312"/>
            <a:ext cx="572878" cy="554398"/>
          </a:xfrm>
          <a:prstGeom prst="rect">
            <a:avLst/>
          </a:prstGeom>
        </p:spPr>
      </p:pic>
      <p:cxnSp>
        <p:nvCxnSpPr>
          <p:cNvPr id="32" name="Straight Connector 31">
            <a:extLst>
              <a:ext uri="{FF2B5EF4-FFF2-40B4-BE49-F238E27FC236}">
                <a16:creationId xmlns:a16="http://schemas.microsoft.com/office/drawing/2014/main" id="{6E340D0D-6E25-42B2-945B-A53F5DEE19E7}"/>
              </a:ext>
            </a:extLst>
          </p:cNvPr>
          <p:cNvCxnSpPr>
            <a:cxnSpLocks/>
          </p:cNvCxnSpPr>
          <p:nvPr/>
        </p:nvCxnSpPr>
        <p:spPr>
          <a:xfrm>
            <a:off x="6531761" y="2319805"/>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F88817-2565-4B86-88B4-06A1AF97F8CA}"/>
              </a:ext>
            </a:extLst>
          </p:cNvPr>
          <p:cNvCxnSpPr>
            <a:cxnSpLocks/>
          </p:cNvCxnSpPr>
          <p:nvPr/>
        </p:nvCxnSpPr>
        <p:spPr>
          <a:xfrm>
            <a:off x="6531761" y="3310983"/>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7CC81B-2EA3-4275-B529-B7D341215AFA}"/>
              </a:ext>
            </a:extLst>
          </p:cNvPr>
          <p:cNvCxnSpPr>
            <a:cxnSpLocks/>
          </p:cNvCxnSpPr>
          <p:nvPr/>
        </p:nvCxnSpPr>
        <p:spPr>
          <a:xfrm>
            <a:off x="6531761" y="4278634"/>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E2A4AC-6EA4-4055-A86E-9F546340507D}"/>
              </a:ext>
            </a:extLst>
          </p:cNvPr>
          <p:cNvCxnSpPr>
            <a:cxnSpLocks/>
          </p:cNvCxnSpPr>
          <p:nvPr/>
        </p:nvCxnSpPr>
        <p:spPr>
          <a:xfrm>
            <a:off x="6531761" y="5249935"/>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878415B-D0DA-409B-8323-D275ADC09771}"/>
              </a:ext>
            </a:extLst>
          </p:cNvPr>
          <p:cNvSpPr/>
          <p:nvPr/>
        </p:nvSpPr>
        <p:spPr>
          <a:xfrm>
            <a:off x="7269586" y="4501868"/>
            <a:ext cx="3733948" cy="584775"/>
          </a:xfrm>
          <a:prstGeom prst="rect">
            <a:avLst/>
          </a:prstGeom>
        </p:spPr>
        <p:txBody>
          <a:bodyPr wrap="square" lIns="182854">
            <a:spAutoFit/>
          </a:bodyPr>
          <a:lstStyle/>
          <a:p>
            <a:pPr defTabSz="914016" fontAlgn="base">
              <a:spcAft>
                <a:spcPct val="0"/>
              </a:spcAft>
              <a:buSzPct val="90000"/>
              <a:defRPr/>
            </a:pPr>
            <a:r>
              <a:rPr lang="en-US" sz="1600" dirty="0"/>
              <a:t>Naming of Tables, Columns, and Measures</a:t>
            </a:r>
            <a:endParaRPr lang="en-US" sz="1600" dirty="0">
              <a:ln w="3175">
                <a:noFill/>
              </a:ln>
              <a:solidFill>
                <a:srgbClr val="2E2F2E"/>
              </a:solidFill>
              <a:latin typeface="Segoe UI"/>
            </a:endParaRPr>
          </a:p>
        </p:txBody>
      </p:sp>
      <p:sp>
        <p:nvSpPr>
          <p:cNvPr id="37" name="Rectangle 36">
            <a:extLst>
              <a:ext uri="{FF2B5EF4-FFF2-40B4-BE49-F238E27FC236}">
                <a16:creationId xmlns:a16="http://schemas.microsoft.com/office/drawing/2014/main" id="{86E72680-BD76-4B73-AB83-08EE340A0DB9}"/>
              </a:ext>
            </a:extLst>
          </p:cNvPr>
          <p:cNvSpPr/>
          <p:nvPr/>
        </p:nvSpPr>
        <p:spPr>
          <a:xfrm>
            <a:off x="7269586" y="3623312"/>
            <a:ext cx="3733948" cy="338554"/>
          </a:xfrm>
          <a:prstGeom prst="rect">
            <a:avLst/>
          </a:prstGeom>
        </p:spPr>
        <p:txBody>
          <a:bodyPr wrap="square" lIns="182854">
            <a:spAutoFit/>
          </a:bodyPr>
          <a:lstStyle/>
          <a:p>
            <a:pPr defTabSz="914016" fontAlgn="base">
              <a:spcAft>
                <a:spcPct val="0"/>
              </a:spcAft>
              <a:buSzPct val="90000"/>
              <a:defRPr/>
            </a:pPr>
            <a:r>
              <a:rPr lang="en-US" sz="1600" dirty="0"/>
              <a:t>Reducing Dataset Size</a:t>
            </a:r>
            <a:endParaRPr lang="en-US" sz="1600" dirty="0">
              <a:ln w="3175">
                <a:noFill/>
              </a:ln>
              <a:solidFill>
                <a:srgbClr val="2E2F2E"/>
              </a:solidFill>
              <a:latin typeface="Segoe UI"/>
            </a:endParaRPr>
          </a:p>
        </p:txBody>
      </p:sp>
      <p:sp>
        <p:nvSpPr>
          <p:cNvPr id="38" name="Rectangle 37">
            <a:extLst>
              <a:ext uri="{FF2B5EF4-FFF2-40B4-BE49-F238E27FC236}">
                <a16:creationId xmlns:a16="http://schemas.microsoft.com/office/drawing/2014/main" id="{5DAEF3FE-27B5-4AF2-BE5E-5831C09816E8}"/>
              </a:ext>
            </a:extLst>
          </p:cNvPr>
          <p:cNvSpPr/>
          <p:nvPr/>
        </p:nvSpPr>
        <p:spPr>
          <a:xfrm>
            <a:off x="7269586" y="2541727"/>
            <a:ext cx="3733948" cy="584775"/>
          </a:xfrm>
          <a:prstGeom prst="rect">
            <a:avLst/>
          </a:prstGeom>
        </p:spPr>
        <p:txBody>
          <a:bodyPr wrap="square" lIns="182854">
            <a:spAutoFit/>
          </a:bodyPr>
          <a:lstStyle/>
          <a:p>
            <a:pPr defTabSz="914016" fontAlgn="base">
              <a:spcAft>
                <a:spcPct val="0"/>
              </a:spcAft>
              <a:buSzPct val="90000"/>
              <a:defRPr/>
            </a:pPr>
            <a:r>
              <a:rPr lang="en-US" sz="1600" dirty="0"/>
              <a:t>Minimizing the Amount of Data Loaded</a:t>
            </a:r>
            <a:endParaRPr lang="en-US" sz="1600" dirty="0">
              <a:ln w="3175">
                <a:noFill/>
              </a:ln>
              <a:solidFill>
                <a:srgbClr val="2E2F2E"/>
              </a:solidFill>
              <a:latin typeface="Segoe UI"/>
            </a:endParaRPr>
          </a:p>
        </p:txBody>
      </p:sp>
      <p:sp>
        <p:nvSpPr>
          <p:cNvPr id="39" name="Rectangle 38">
            <a:extLst>
              <a:ext uri="{FF2B5EF4-FFF2-40B4-BE49-F238E27FC236}">
                <a16:creationId xmlns:a16="http://schemas.microsoft.com/office/drawing/2014/main" id="{49FD213C-8E02-4B04-8511-4B9284BA1DB2}"/>
              </a:ext>
            </a:extLst>
          </p:cNvPr>
          <p:cNvSpPr/>
          <p:nvPr/>
        </p:nvSpPr>
        <p:spPr>
          <a:xfrm>
            <a:off x="7269586" y="1687412"/>
            <a:ext cx="3733948" cy="338554"/>
          </a:xfrm>
          <a:prstGeom prst="rect">
            <a:avLst/>
          </a:prstGeom>
        </p:spPr>
        <p:txBody>
          <a:bodyPr wrap="square" lIns="182854">
            <a:spAutoFit/>
          </a:bodyPr>
          <a:lstStyle/>
          <a:p>
            <a:pPr defTabSz="914016" fontAlgn="base">
              <a:spcAft>
                <a:spcPct val="0"/>
              </a:spcAft>
              <a:buSzPct val="90000"/>
              <a:defRPr/>
            </a:pPr>
            <a:r>
              <a:rPr lang="en-US" sz="1600" dirty="0"/>
              <a:t>Using Power BI Data Source Files</a:t>
            </a:r>
            <a:endParaRPr lang="en-US" sz="1600" dirty="0">
              <a:ln w="3175">
                <a:noFill/>
              </a:ln>
              <a:solidFill>
                <a:srgbClr val="2E2F2E"/>
              </a:solidFill>
              <a:latin typeface="Segoe UI"/>
            </a:endParaRPr>
          </a:p>
        </p:txBody>
      </p:sp>
      <p:sp>
        <p:nvSpPr>
          <p:cNvPr id="41" name="Rectangle 40">
            <a:extLst>
              <a:ext uri="{FF2B5EF4-FFF2-40B4-BE49-F238E27FC236}">
                <a16:creationId xmlns:a16="http://schemas.microsoft.com/office/drawing/2014/main" id="{CED29CC7-50E6-4E50-A415-39DF78DED1DB}"/>
              </a:ext>
            </a:extLst>
          </p:cNvPr>
          <p:cNvSpPr/>
          <p:nvPr/>
        </p:nvSpPr>
        <p:spPr>
          <a:xfrm>
            <a:off x="7269586" y="5403412"/>
            <a:ext cx="3733948" cy="584775"/>
          </a:xfrm>
          <a:prstGeom prst="rect">
            <a:avLst/>
          </a:prstGeom>
        </p:spPr>
        <p:txBody>
          <a:bodyPr wrap="square" lIns="182854">
            <a:spAutoFit/>
          </a:bodyPr>
          <a:lstStyle/>
          <a:p>
            <a:pPr defTabSz="914016" fontAlgn="base">
              <a:spcAft>
                <a:spcPct val="0"/>
              </a:spcAft>
              <a:buSzPct val="90000"/>
              <a:defRPr/>
            </a:pPr>
            <a:r>
              <a:rPr lang="en-US" sz="1600" dirty="0"/>
              <a:t>Minimizing the Amount of Data Displayed on a Page</a:t>
            </a:r>
            <a:endParaRPr lang="en-US" sz="1600" dirty="0">
              <a:ln w="3175">
                <a:noFill/>
              </a:ln>
              <a:solidFill>
                <a:srgbClr val="2E2F2E"/>
              </a:solidFill>
              <a:latin typeface="Segoe UI"/>
            </a:endParaRPr>
          </a:p>
        </p:txBody>
      </p:sp>
    </p:spTree>
    <p:extLst>
      <p:ext uri="{BB962C8B-B14F-4D97-AF65-F5344CB8AC3E}">
        <p14:creationId xmlns:p14="http://schemas.microsoft.com/office/powerpoint/2010/main" val="143073375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4" y="1179838"/>
            <a:ext cx="11336039" cy="1708160"/>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To help report creators save time, connection information for commonly used data sources may be made available through Power BI data source files (.</a:t>
            </a:r>
            <a:r>
              <a:rPr lang="en-US" sz="1600" dirty="0" err="1">
                <a:solidFill>
                  <a:srgbClr val="2E2F2E"/>
                </a:solidFill>
                <a:cs typeface="Segoe UI" panose="020B0502040204020203" pitchFamily="34" charset="0"/>
              </a:rPr>
              <a:t>pbids</a:t>
            </a:r>
            <a:r>
              <a:rPr lang="en-US" sz="1600" dirty="0">
                <a:solidFill>
                  <a:srgbClr val="2E2F2E"/>
                </a:solidFill>
                <a:cs typeface="Segoe UI" panose="020B0502040204020203" pitchFamily="34" charset="0"/>
              </a:rPr>
              <a:t> file format). </a:t>
            </a:r>
          </a:p>
          <a:p>
            <a:pPr defTabSz="932418">
              <a:lnSpc>
                <a:spcPct val="100000"/>
              </a:lnSpc>
              <a:spcAft>
                <a:spcPts val="588"/>
              </a:spcAft>
              <a:buSzTx/>
              <a:defRPr/>
            </a:pPr>
            <a:r>
              <a:rPr lang="en-US" sz="1600" dirty="0">
                <a:solidFill>
                  <a:srgbClr val="2E2F2E"/>
                </a:solidFill>
                <a:cs typeface="Segoe UI" panose="020B0502040204020203" pitchFamily="34" charset="0"/>
              </a:rPr>
              <a:t>A .</a:t>
            </a:r>
            <a:r>
              <a:rPr lang="en-US" sz="1600" dirty="0" err="1">
                <a:solidFill>
                  <a:srgbClr val="2E2F2E"/>
                </a:solidFill>
                <a:cs typeface="Segoe UI" panose="020B0502040204020203" pitchFamily="34" charset="0"/>
              </a:rPr>
              <a:t>pbids</a:t>
            </a:r>
            <a:r>
              <a:rPr lang="en-US" sz="1600" dirty="0">
                <a:solidFill>
                  <a:srgbClr val="2E2F2E"/>
                </a:solidFill>
                <a:cs typeface="Segoe UI" panose="020B0502040204020203" pitchFamily="34" charset="0"/>
              </a:rPr>
              <a:t> file is unlike a template: it does not contain table information. It merely contains connection string information to simplify connectivity for self-service dataset authors. </a:t>
            </a:r>
          </a:p>
          <a:p>
            <a:pPr defTabSz="932418">
              <a:lnSpc>
                <a:spcPct val="100000"/>
              </a:lnSpc>
              <a:spcAft>
                <a:spcPts val="588"/>
              </a:spcAft>
              <a:buSzTx/>
              <a:defRPr/>
            </a:pPr>
            <a:r>
              <a:rPr lang="en-US" sz="1600" b="0" i="0" dirty="0">
                <a:solidFill>
                  <a:srgbClr val="171717"/>
                </a:solidFill>
                <a:effectLst/>
                <a:latin typeface="Segoe UI" panose="020B0502040204020203" pitchFamily="34" charset="0"/>
              </a:rPr>
              <a:t>To create the PBIDS </a:t>
            </a:r>
            <a:r>
              <a:rPr lang="en-US" sz="1600" b="0" i="0" dirty="0">
                <a:solidFill>
                  <a:srgbClr val="171717"/>
                </a:solidFill>
                <a:effectLst/>
              </a:rPr>
              <a:t>file</a:t>
            </a:r>
            <a:r>
              <a:rPr lang="en-US" sz="1600" b="0" i="0" dirty="0">
                <a:solidFill>
                  <a:srgbClr val="171717"/>
                </a:solidFill>
                <a:effectLst/>
                <a:latin typeface="Segoe UI" panose="020B0502040204020203" pitchFamily="34" charset="0"/>
              </a:rPr>
              <a:t>, select </a:t>
            </a:r>
            <a:r>
              <a:rPr lang="en-US" sz="1600" b="1" i="0" dirty="0">
                <a:solidFill>
                  <a:srgbClr val="171717"/>
                </a:solidFill>
                <a:effectLst/>
                <a:latin typeface="Segoe UI" panose="020B0502040204020203" pitchFamily="34" charset="0"/>
              </a:rPr>
              <a:t>File &gt; Options and settings &gt; Data source settings</a:t>
            </a:r>
            <a:endParaRPr lang="en-US" sz="1600" b="0" i="0" dirty="0">
              <a:solidFill>
                <a:srgbClr val="171717"/>
              </a:solidFill>
              <a:effectLst/>
              <a:latin typeface="Segoe UI" panose="020B0502040204020203" pitchFamily="34" charset="0"/>
            </a:endParaRPr>
          </a:p>
          <a:p>
            <a:pPr defTabSz="932418">
              <a:lnSpc>
                <a:spcPct val="100000"/>
              </a:lnSpc>
              <a:spcAft>
                <a:spcPts val="588"/>
              </a:spcAft>
              <a:buSzTx/>
              <a:defRPr/>
            </a:pPr>
            <a:r>
              <a:rPr lang="en-US" sz="1600" b="0" i="0" dirty="0">
                <a:solidFill>
                  <a:srgbClr val="171717"/>
                </a:solidFill>
                <a:effectLst/>
                <a:latin typeface="Segoe UI" panose="020B0502040204020203" pitchFamily="34" charset="0"/>
              </a:rPr>
              <a:t>In the dialog that appears, select the data source you want to export as a PBIDS, and then select </a:t>
            </a:r>
            <a:r>
              <a:rPr lang="en-US" sz="1600" b="1" i="0" dirty="0">
                <a:solidFill>
                  <a:srgbClr val="171717"/>
                </a:solidFill>
                <a:effectLst/>
                <a:latin typeface="Segoe UI" panose="020B0502040204020203" pitchFamily="34" charset="0"/>
              </a:rPr>
              <a:t>Export PBIDS</a:t>
            </a:r>
            <a:r>
              <a:rPr lang="en-US" sz="1600" b="0" i="0" dirty="0">
                <a:solidFill>
                  <a:srgbClr val="171717"/>
                </a:solidFill>
                <a:effectLst/>
                <a:latin typeface="Segoe UI" panose="020B0502040204020203" pitchFamily="34" charset="0"/>
              </a:rPr>
              <a:t>.</a:t>
            </a:r>
            <a:endParaRPr lang="en-US" sz="2400" dirty="0">
              <a:solidFill>
                <a:srgbClr val="2E2F2E"/>
              </a:solidFill>
              <a:cs typeface="Segoe UI" panose="020B0502040204020203" pitchFamily="34" charset="0"/>
            </a:endParaRPr>
          </a:p>
        </p:txBody>
      </p:sp>
      <p:sp>
        <p:nvSpPr>
          <p:cNvPr id="2" name="Title 1"/>
          <p:cNvSpPr>
            <a:spLocks noGrp="1"/>
          </p:cNvSpPr>
          <p:nvPr>
            <p:ph type="title"/>
          </p:nvPr>
        </p:nvSpPr>
        <p:spPr/>
        <p:txBody>
          <a:bodyPr/>
          <a:lstStyle/>
          <a:p>
            <a:r>
              <a:rPr lang="en-US" dirty="0"/>
              <a:t>Using Power BI Data Source Files </a:t>
            </a:r>
          </a:p>
        </p:txBody>
      </p:sp>
      <p:pic>
        <p:nvPicPr>
          <p:cNvPr id="8" name="Picture 7" descr="Graphical user interface, text, application&#10;&#10;Description automatically generated">
            <a:extLst>
              <a:ext uri="{FF2B5EF4-FFF2-40B4-BE49-F238E27FC236}">
                <a16:creationId xmlns:a16="http://schemas.microsoft.com/office/drawing/2014/main" id="{39DEDCE2-D82D-416E-9253-59AAAD871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08" y="2938229"/>
            <a:ext cx="4724821" cy="3583732"/>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EEEE25CF-7487-432E-9B37-4FBF98399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43" y="2938229"/>
            <a:ext cx="4748887" cy="3583733"/>
          </a:xfrm>
          <a:prstGeom prst="rect">
            <a:avLst/>
          </a:prstGeom>
        </p:spPr>
      </p:pic>
    </p:spTree>
    <p:extLst>
      <p:ext uri="{BB962C8B-B14F-4D97-AF65-F5344CB8AC3E}">
        <p14:creationId xmlns:p14="http://schemas.microsoft.com/office/powerpoint/2010/main" val="742745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800" dirty="0"/>
              <a:t>Minimizing the Amount of Data Loaded</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9575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8206587" cy="2554545"/>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Two of the main ways to reduce the amount of data stored in a dataset include: </a:t>
            </a:r>
          </a:p>
          <a:p>
            <a:pPr defTabSz="932418">
              <a:lnSpc>
                <a:spcPct val="100000"/>
              </a:lnSpc>
              <a:spcAft>
                <a:spcPts val="588"/>
              </a:spcAft>
              <a:buSzTx/>
              <a:defRPr/>
            </a:pPr>
            <a:r>
              <a:rPr lang="en-US" sz="1600" dirty="0">
                <a:solidFill>
                  <a:srgbClr val="2E2F2E"/>
                </a:solidFill>
                <a:cs typeface="Segoe UI" panose="020B0502040204020203" pitchFamily="34" charset="0"/>
              </a:rPr>
              <a:t>	1. Removing columns from source tables in the Query Editor. </a:t>
            </a:r>
          </a:p>
          <a:p>
            <a:pPr defTabSz="932418">
              <a:lnSpc>
                <a:spcPct val="100000"/>
              </a:lnSpc>
              <a:spcAft>
                <a:spcPts val="588"/>
              </a:spcAft>
              <a:buSzTx/>
              <a:defRPr/>
            </a:pPr>
            <a:r>
              <a:rPr lang="en-US" sz="1600" dirty="0">
                <a:solidFill>
                  <a:srgbClr val="2E2F2E"/>
                </a:solidFill>
                <a:cs typeface="Segoe UI" panose="020B0502040204020203" pitchFamily="34" charset="0"/>
              </a:rPr>
              <a:t>	2. Filtering rows from the source tables down to just the subset of data which is required. </a:t>
            </a:r>
          </a:p>
          <a:p>
            <a:pPr defTabSz="932418">
              <a:lnSpc>
                <a:spcPct val="100000"/>
              </a:lnSpc>
              <a:spcAft>
                <a:spcPts val="588"/>
              </a:spcAft>
              <a:buSzTx/>
              <a:defRPr/>
            </a:pPr>
            <a:r>
              <a:rPr lang="en-US" sz="1600" dirty="0">
                <a:solidFill>
                  <a:srgbClr val="2E2F2E"/>
                </a:solidFill>
                <a:cs typeface="Segoe UI" panose="020B0502040204020203" pitchFamily="34" charset="0"/>
              </a:rPr>
              <a:t>This can be done with hard-coded filters in the Query Editor or with query parameters.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endParaRPr lang="en-US" sz="2400" dirty="0">
              <a:solidFill>
                <a:srgbClr val="2E2F2E"/>
              </a:solidFill>
              <a:cs typeface="Segoe UI" panose="020B0502040204020203" pitchFamily="34" charset="0"/>
            </a:endParaRPr>
          </a:p>
        </p:txBody>
      </p:sp>
      <p:sp>
        <p:nvSpPr>
          <p:cNvPr id="2" name="Title 1"/>
          <p:cNvSpPr>
            <a:spLocks noGrp="1"/>
          </p:cNvSpPr>
          <p:nvPr>
            <p:ph type="title"/>
          </p:nvPr>
        </p:nvSpPr>
        <p:spPr/>
        <p:txBody>
          <a:bodyPr/>
          <a:lstStyle/>
          <a:p>
            <a:r>
              <a:rPr lang="en-US" dirty="0"/>
              <a:t>Minimizing the Amount of Data Loaded </a:t>
            </a:r>
          </a:p>
        </p:txBody>
      </p:sp>
      <p:pic>
        <p:nvPicPr>
          <p:cNvPr id="6" name="Picture 5">
            <a:extLst>
              <a:ext uri="{FF2B5EF4-FFF2-40B4-BE49-F238E27FC236}">
                <a16:creationId xmlns:a16="http://schemas.microsoft.com/office/drawing/2014/main" id="{B0CB83F9-8F1A-4715-8612-ACD5445AE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359" y="1636325"/>
            <a:ext cx="499448" cy="394301"/>
          </a:xfrm>
          <a:prstGeom prst="rect">
            <a:avLst/>
          </a:prstGeom>
        </p:spPr>
      </p:pic>
      <p:sp>
        <p:nvSpPr>
          <p:cNvPr id="7" name="TextBox 6">
            <a:extLst>
              <a:ext uri="{FF2B5EF4-FFF2-40B4-BE49-F238E27FC236}">
                <a16:creationId xmlns:a16="http://schemas.microsoft.com/office/drawing/2014/main" id="{ABFF6ECB-2E82-4430-9232-A007EC5497E2}"/>
              </a:ext>
            </a:extLst>
          </p:cNvPr>
          <p:cNvSpPr txBox="1"/>
          <p:nvPr/>
        </p:nvSpPr>
        <p:spPr>
          <a:xfrm>
            <a:off x="9113359" y="1636325"/>
            <a:ext cx="2881617" cy="2339102"/>
          </a:xfrm>
          <a:prstGeom prst="rect">
            <a:avLst/>
          </a:prstGeom>
          <a:noFill/>
        </p:spPr>
        <p:txBody>
          <a:bodyPr wrap="square">
            <a:spAutoFit/>
          </a:bodyPr>
          <a:lstStyle/>
          <a:p>
            <a:r>
              <a:rPr lang="en-IN" dirty="0"/>
              <a:t>       </a:t>
            </a:r>
            <a:r>
              <a:rPr lang="en-US" sz="1600" dirty="0">
                <a:effectLst>
                  <a:outerShdw blurRad="38100" dist="38100" dir="2700000" algn="tl">
                    <a:srgbClr val="000000">
                      <a:alpha val="43137"/>
                    </a:srgbClr>
                  </a:outerShdw>
                </a:effectLst>
              </a:rPr>
              <a:t>Make a habit of minimizing dataset size </a:t>
            </a:r>
            <a:r>
              <a:rPr lang="en-US" sz="1600" dirty="0"/>
              <a:t>The best policy is to restrict the amount of data loaded as much as possible at an early stage. Add additional data, if it is necessary, rather than loading everything you possibly can initially.</a:t>
            </a:r>
            <a:endParaRPr lang="en-IN" dirty="0"/>
          </a:p>
        </p:txBody>
      </p:sp>
      <p:sp>
        <p:nvSpPr>
          <p:cNvPr id="9" name="Rectangle: Rounded Corners 8">
            <a:extLst>
              <a:ext uri="{FF2B5EF4-FFF2-40B4-BE49-F238E27FC236}">
                <a16:creationId xmlns:a16="http://schemas.microsoft.com/office/drawing/2014/main" id="{009B96DE-00E1-4D48-806D-8ECD7D18BB61}"/>
              </a:ext>
            </a:extLst>
          </p:cNvPr>
          <p:cNvSpPr/>
          <p:nvPr/>
        </p:nvSpPr>
        <p:spPr bwMode="auto">
          <a:xfrm>
            <a:off x="8857397" y="1473957"/>
            <a:ext cx="3043450" cy="2547088"/>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Graphical user interface, application&#10;&#10;Description automatically generated">
            <a:extLst>
              <a:ext uri="{FF2B5EF4-FFF2-40B4-BE49-F238E27FC236}">
                <a16:creationId xmlns:a16="http://schemas.microsoft.com/office/drawing/2014/main" id="{3C28CA38-D304-434D-BE8A-100D12DFA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38" y="2747501"/>
            <a:ext cx="7115227" cy="3729065"/>
          </a:xfrm>
          <a:prstGeom prst="rect">
            <a:avLst/>
          </a:prstGeom>
        </p:spPr>
      </p:pic>
    </p:spTree>
    <p:extLst>
      <p:ext uri="{BB962C8B-B14F-4D97-AF65-F5344CB8AC3E}">
        <p14:creationId xmlns:p14="http://schemas.microsoft.com/office/powerpoint/2010/main" val="13888315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dirty="0"/>
              <a:t>Reducing Dataset Size</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9467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6" y="1179839"/>
            <a:ext cx="5112984" cy="2037129"/>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Techniques which can reduce dataset size include: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Reduce the number of distinct values in a column. One way to do this is to eliminate the time element from date/time columns if time is not relevant. This vastly reduces the number of possible combinations, thus reducing the dataset size and memory consumption. </a:t>
            </a:r>
          </a:p>
        </p:txBody>
      </p:sp>
      <p:sp>
        <p:nvSpPr>
          <p:cNvPr id="2" name="Title 1"/>
          <p:cNvSpPr>
            <a:spLocks noGrp="1"/>
          </p:cNvSpPr>
          <p:nvPr>
            <p:ph type="title"/>
          </p:nvPr>
        </p:nvSpPr>
        <p:spPr/>
        <p:txBody>
          <a:bodyPr/>
          <a:lstStyle/>
          <a:p>
            <a:r>
              <a:rPr lang="en-US" dirty="0"/>
              <a:t>Reducing Dataset Size </a:t>
            </a:r>
          </a:p>
        </p:txBody>
      </p:sp>
      <p:pic>
        <p:nvPicPr>
          <p:cNvPr id="5" name="Picture 4" descr="Graphical user interface, application, Word&#10;&#10;Description automatically generated">
            <a:extLst>
              <a:ext uri="{FF2B5EF4-FFF2-40B4-BE49-F238E27FC236}">
                <a16:creationId xmlns:a16="http://schemas.microsoft.com/office/drawing/2014/main" id="{0179141D-4101-4B42-B620-7D096CC2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24" y="3525077"/>
            <a:ext cx="6426202" cy="1771710"/>
          </a:xfrm>
          <a:prstGeom prst="rect">
            <a:avLst/>
          </a:prstGeom>
        </p:spPr>
      </p:pic>
      <p:sp>
        <p:nvSpPr>
          <p:cNvPr id="8" name="TextBox 7">
            <a:extLst>
              <a:ext uri="{FF2B5EF4-FFF2-40B4-BE49-F238E27FC236}">
                <a16:creationId xmlns:a16="http://schemas.microsoft.com/office/drawing/2014/main" id="{960A916F-161E-4687-B279-13B480E5960A}"/>
              </a:ext>
            </a:extLst>
          </p:cNvPr>
          <p:cNvSpPr txBox="1"/>
          <p:nvPr/>
        </p:nvSpPr>
        <p:spPr>
          <a:xfrm>
            <a:off x="2599229" y="5228291"/>
            <a:ext cx="2080592" cy="461665"/>
          </a:xfrm>
          <a:prstGeom prst="rect">
            <a:avLst/>
          </a:prstGeom>
          <a:noFill/>
        </p:spPr>
        <p:txBody>
          <a:bodyPr wrap="square" lIns="182880" tIns="146304" rIns="182880" bIns="146304" rtlCol="0">
            <a:spAutoFit/>
          </a:bodyPr>
          <a:lstStyle/>
          <a:p>
            <a:pPr>
              <a:lnSpc>
                <a:spcPct val="90000"/>
              </a:lnSpc>
              <a:spcAft>
                <a:spcPts val="600"/>
              </a:spcAft>
            </a:pPr>
            <a:r>
              <a:rPr lang="en-IN" sz="1200" i="1" dirty="0">
                <a:gradFill>
                  <a:gsLst>
                    <a:gs pos="2917">
                      <a:schemeClr val="tx1"/>
                    </a:gs>
                    <a:gs pos="30000">
                      <a:schemeClr val="tx1"/>
                    </a:gs>
                  </a:gsLst>
                  <a:lin ang="5400000" scaled="0"/>
                </a:gradFill>
              </a:rPr>
              <a:t>Distinct function measure</a:t>
            </a:r>
          </a:p>
        </p:txBody>
      </p:sp>
      <p:pic>
        <p:nvPicPr>
          <p:cNvPr id="11" name="Picture 10">
            <a:extLst>
              <a:ext uri="{FF2B5EF4-FFF2-40B4-BE49-F238E27FC236}">
                <a16:creationId xmlns:a16="http://schemas.microsoft.com/office/drawing/2014/main" id="{B2B8EA6E-F321-4FDE-B602-3CBE07802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764" y="1928691"/>
            <a:ext cx="1733333" cy="4695238"/>
          </a:xfrm>
          <a:prstGeom prst="rect">
            <a:avLst/>
          </a:prstGeom>
        </p:spPr>
      </p:pic>
      <p:sp>
        <p:nvSpPr>
          <p:cNvPr id="12" name="Text Placeholder 3">
            <a:extLst>
              <a:ext uri="{FF2B5EF4-FFF2-40B4-BE49-F238E27FC236}">
                <a16:creationId xmlns:a16="http://schemas.microsoft.com/office/drawing/2014/main" id="{240DD771-8680-49AC-A382-E4A4AB24C533}"/>
              </a:ext>
            </a:extLst>
          </p:cNvPr>
          <p:cNvSpPr txBox="1">
            <a:spLocks/>
          </p:cNvSpPr>
          <p:nvPr/>
        </p:nvSpPr>
        <p:spPr>
          <a:xfrm>
            <a:off x="7350208" y="1179838"/>
            <a:ext cx="3350445" cy="738664"/>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418">
              <a:lnSpc>
                <a:spcPct val="100000"/>
              </a:lnSpc>
              <a:spcAft>
                <a:spcPts val="588"/>
              </a:spcAft>
              <a:buSzTx/>
              <a:defRPr/>
            </a:pPr>
            <a:r>
              <a:rPr lang="en-US" sz="1600" dirty="0">
                <a:solidFill>
                  <a:srgbClr val="2E2F2E"/>
                </a:solidFill>
                <a:cs typeface="Segoe UI" panose="020B0502040204020203" pitchFamily="34" charset="0"/>
              </a:rPr>
              <a:t>• Use calculated measures rather than calculated columns when possible. </a:t>
            </a:r>
          </a:p>
        </p:txBody>
      </p:sp>
      <p:cxnSp>
        <p:nvCxnSpPr>
          <p:cNvPr id="14" name="Connector: Elbow 13">
            <a:extLst>
              <a:ext uri="{FF2B5EF4-FFF2-40B4-BE49-F238E27FC236}">
                <a16:creationId xmlns:a16="http://schemas.microsoft.com/office/drawing/2014/main" id="{7E5D623D-93EF-45AE-B410-947B0540072E}"/>
              </a:ext>
            </a:extLst>
          </p:cNvPr>
          <p:cNvCxnSpPr>
            <a:cxnSpLocks/>
          </p:cNvCxnSpPr>
          <p:nvPr/>
        </p:nvCxnSpPr>
        <p:spPr>
          <a:xfrm flipH="1">
            <a:off x="9471980" y="1549170"/>
            <a:ext cx="625568" cy="4321543"/>
          </a:xfrm>
          <a:prstGeom prst="bentConnector4">
            <a:avLst>
              <a:gd name="adj1" fmla="val -36543"/>
              <a:gd name="adj2" fmla="val 5427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21482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Naming of Tables, Columns, and Measures</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3154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8206587" cy="3585597"/>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The objective for naming tables, columns, and measures is to avoid the misinterpretation of results. We recommend having naming conventions, including: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t>
            </a:r>
            <a:r>
              <a:rPr lang="en-US" sz="1600" b="1" dirty="0">
                <a:solidFill>
                  <a:srgbClr val="2E2F2E"/>
                </a:solidFill>
                <a:cs typeface="Segoe UI" panose="020B0502040204020203" pitchFamily="34" charset="0"/>
              </a:rPr>
              <a:t>Clear, friendly names </a:t>
            </a:r>
            <a:r>
              <a:rPr lang="en-US" sz="1600" dirty="0">
                <a:solidFill>
                  <a:srgbClr val="2E2F2E"/>
                </a:solidFill>
                <a:cs typeface="Segoe UI" panose="020B0502040204020203" pitchFamily="34" charset="0"/>
              </a:rPr>
              <a:t>which will display well on reports. Ex: “Product Name” looks far nicer on a report than </a:t>
            </a:r>
            <a:r>
              <a:rPr lang="en-US" sz="1600" dirty="0" err="1">
                <a:solidFill>
                  <a:srgbClr val="2E2F2E"/>
                </a:solidFill>
                <a:cs typeface="Segoe UI" panose="020B0502040204020203" pitchFamily="34" charset="0"/>
              </a:rPr>
              <a:t>ProdNm</a:t>
            </a: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 </a:t>
            </a:r>
            <a:r>
              <a:rPr lang="en-US" sz="1600" b="1" dirty="0">
                <a:solidFill>
                  <a:srgbClr val="2E2F2E"/>
                </a:solidFill>
                <a:cs typeface="Segoe UI" panose="020B0502040204020203" pitchFamily="34" charset="0"/>
              </a:rPr>
              <a:t>Clarity over brevity. </a:t>
            </a:r>
            <a:r>
              <a:rPr lang="en-US" sz="1600" dirty="0">
                <a:solidFill>
                  <a:srgbClr val="2E2F2E"/>
                </a:solidFill>
                <a:cs typeface="Segoe UI" panose="020B0502040204020203" pitchFamily="34" charset="0"/>
              </a:rPr>
              <a:t>Ex: “Product Code” is far clearer for users than Product.  </a:t>
            </a:r>
          </a:p>
          <a:p>
            <a:pPr defTabSz="932418">
              <a:lnSpc>
                <a:spcPct val="100000"/>
              </a:lnSpc>
              <a:spcAft>
                <a:spcPts val="588"/>
              </a:spcAft>
              <a:buSzTx/>
              <a:defRPr/>
            </a:pPr>
            <a:r>
              <a:rPr lang="en-US" sz="1600" dirty="0">
                <a:solidFill>
                  <a:srgbClr val="2E2F2E"/>
                </a:solidFill>
                <a:cs typeface="Segoe UI" panose="020B0502040204020203" pitchFamily="34" charset="0"/>
              </a:rPr>
              <a:t>• </a:t>
            </a:r>
            <a:r>
              <a:rPr lang="en-US" sz="1600" b="1" dirty="0">
                <a:solidFill>
                  <a:srgbClr val="2E2F2E"/>
                </a:solidFill>
                <a:cs typeface="Segoe UI" panose="020B0502040204020203" pitchFamily="34" charset="0"/>
              </a:rPr>
              <a:t>Prefixes for clarity</a:t>
            </a:r>
            <a:r>
              <a:rPr lang="en-US" sz="1600" dirty="0">
                <a:solidFill>
                  <a:srgbClr val="2E2F2E"/>
                </a:solidFill>
                <a:cs typeface="Segoe UI" panose="020B0502040204020203" pitchFamily="34" charset="0"/>
              </a:rPr>
              <a:t>. Ex: if the dataset contains Product Name, Customer Name, and Sales Rep Name, they should all contain prefixes. This makes it clear which name is being used. Though the report creator can tell which name it is from the table it comes from, a report consumer does not have the same luxury if only “name” is displayed on the report. This also reduces the frequency of visual-level renaming. </a:t>
            </a:r>
          </a:p>
          <a:p>
            <a:pPr defTabSz="932418">
              <a:lnSpc>
                <a:spcPct val="100000"/>
              </a:lnSpc>
              <a:spcAft>
                <a:spcPts val="588"/>
              </a:spcAft>
              <a:buSzTx/>
              <a:defRPr/>
            </a:pPr>
            <a:r>
              <a:rPr lang="en-US" sz="1600" dirty="0">
                <a:solidFill>
                  <a:srgbClr val="2E2F2E"/>
                </a:solidFill>
                <a:cs typeface="Segoe UI" panose="020B0502040204020203" pitchFamily="34" charset="0"/>
              </a:rPr>
              <a:t>• </a:t>
            </a:r>
            <a:r>
              <a:rPr lang="en-US" sz="1600" b="1" dirty="0">
                <a:solidFill>
                  <a:srgbClr val="2E2F2E"/>
                </a:solidFill>
                <a:cs typeface="Segoe UI" panose="020B0502040204020203" pitchFamily="34" charset="0"/>
              </a:rPr>
              <a:t>Minimize use of acronyms and jargon</a:t>
            </a:r>
            <a:r>
              <a:rPr lang="en-US" sz="1600" dirty="0">
                <a:solidFill>
                  <a:srgbClr val="2E2F2E"/>
                </a:solidFill>
                <a:cs typeface="Segoe UI" panose="020B0502040204020203" pitchFamily="34" charset="0"/>
              </a:rPr>
              <a:t>. If use of an acronym is required, a key or a tooltip can be of great help for others to understand the meaning. </a:t>
            </a:r>
          </a:p>
        </p:txBody>
      </p:sp>
      <p:sp>
        <p:nvSpPr>
          <p:cNvPr id="2" name="Title 1"/>
          <p:cNvSpPr>
            <a:spLocks noGrp="1"/>
          </p:cNvSpPr>
          <p:nvPr>
            <p:ph type="title"/>
          </p:nvPr>
        </p:nvSpPr>
        <p:spPr/>
        <p:txBody>
          <a:bodyPr/>
          <a:lstStyle/>
          <a:p>
            <a:r>
              <a:rPr lang="en-US" dirty="0"/>
              <a:t>Naming of Tables, Columns, and Measures </a:t>
            </a:r>
          </a:p>
        </p:txBody>
      </p:sp>
      <p:pic>
        <p:nvPicPr>
          <p:cNvPr id="6" name="Picture 5">
            <a:extLst>
              <a:ext uri="{FF2B5EF4-FFF2-40B4-BE49-F238E27FC236}">
                <a16:creationId xmlns:a16="http://schemas.microsoft.com/office/drawing/2014/main" id="{B0CB83F9-8F1A-4715-8612-ACD5445AE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359" y="1636325"/>
            <a:ext cx="499448" cy="394301"/>
          </a:xfrm>
          <a:prstGeom prst="rect">
            <a:avLst/>
          </a:prstGeom>
        </p:spPr>
      </p:pic>
      <p:sp>
        <p:nvSpPr>
          <p:cNvPr id="7" name="TextBox 6">
            <a:extLst>
              <a:ext uri="{FF2B5EF4-FFF2-40B4-BE49-F238E27FC236}">
                <a16:creationId xmlns:a16="http://schemas.microsoft.com/office/drawing/2014/main" id="{ABFF6ECB-2E82-4430-9232-A007EC5497E2}"/>
              </a:ext>
            </a:extLst>
          </p:cNvPr>
          <p:cNvSpPr txBox="1"/>
          <p:nvPr/>
        </p:nvSpPr>
        <p:spPr>
          <a:xfrm>
            <a:off x="9113359" y="1636325"/>
            <a:ext cx="2881617" cy="35702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82828"/>
                </a:solidFill>
                <a:effectLst/>
                <a:uLnTx/>
                <a:uFillTx/>
                <a:latin typeface="Segoe UI"/>
                <a:ea typeface="+mn-ea"/>
                <a:cs typeface="+mn-cs"/>
              </a:rPr>
              <a:t>       </a:t>
            </a:r>
            <a:r>
              <a:rPr kumimoji="0" lang="en-US" sz="1600" b="0" i="0" u="none" strike="noStrike" kern="1200" cap="none" spc="0" normalizeH="0" baseline="0" noProof="0" dirty="0">
                <a:ln>
                  <a:noFill/>
                </a:ln>
                <a:solidFill>
                  <a:srgbClr val="282828"/>
                </a:solidFill>
                <a:effectLst>
                  <a:outerShdw blurRad="38100" dist="38100" dir="2700000" algn="tl">
                    <a:srgbClr val="000000">
                      <a:alpha val="43137"/>
                    </a:srgbClr>
                  </a:outerShdw>
                </a:effectLst>
                <a:uLnTx/>
                <a:uFillTx/>
                <a:latin typeface="Segoe UI"/>
                <a:ea typeface="+mn-ea"/>
                <a:cs typeface="+mn-cs"/>
              </a:rPr>
              <a:t> Expose a column once and only once in the dataset </a:t>
            </a:r>
            <a:r>
              <a:rPr kumimoji="0" lang="en-US" sz="1600" b="0" i="0" u="none" strike="noStrike" kern="1200" cap="none" spc="0" normalizeH="0" baseline="0" noProof="0" dirty="0">
                <a:ln>
                  <a:noFill/>
                </a:ln>
                <a:solidFill>
                  <a:srgbClr val="282828"/>
                </a:solidFill>
                <a:uLnTx/>
                <a:uFillTx/>
                <a:latin typeface="Segoe UI"/>
                <a:ea typeface="+mn-ea"/>
                <a:cs typeface="+mn-cs"/>
              </a:rPr>
              <a:t>If a column exists multiple times in a dataset (perhaps for relationships), it should be exposed for reporting only once. Allowing the same column to be visible in a model multiple times is confusing for anyone creating reports from that dataset, and it can lead to incorrect results if the wrong column is used in a visual.</a:t>
            </a:r>
            <a:endParaRPr kumimoji="0" lang="en-IN" sz="1800" b="0" i="0" u="none" strike="noStrike" kern="1200" cap="none" spc="0" normalizeH="0" baseline="0" noProof="0" dirty="0">
              <a:ln>
                <a:noFill/>
              </a:ln>
              <a:solidFill>
                <a:srgbClr val="282828"/>
              </a:solidFill>
              <a:uLnTx/>
              <a:uFillTx/>
              <a:latin typeface="Segoe UI"/>
              <a:ea typeface="+mn-ea"/>
              <a:cs typeface="+mn-cs"/>
            </a:endParaRPr>
          </a:p>
        </p:txBody>
      </p:sp>
      <p:sp>
        <p:nvSpPr>
          <p:cNvPr id="9" name="Rectangle: Rounded Corners 8">
            <a:extLst>
              <a:ext uri="{FF2B5EF4-FFF2-40B4-BE49-F238E27FC236}">
                <a16:creationId xmlns:a16="http://schemas.microsoft.com/office/drawing/2014/main" id="{009B96DE-00E1-4D48-806D-8ECD7D18BB61}"/>
              </a:ext>
            </a:extLst>
          </p:cNvPr>
          <p:cNvSpPr/>
          <p:nvPr/>
        </p:nvSpPr>
        <p:spPr bwMode="auto">
          <a:xfrm>
            <a:off x="9032676" y="1473957"/>
            <a:ext cx="2881617" cy="3747718"/>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descr="A picture containing logo&#10;&#10;Description automatically generated">
            <a:extLst>
              <a:ext uri="{FF2B5EF4-FFF2-40B4-BE49-F238E27FC236}">
                <a16:creationId xmlns:a16="http://schemas.microsoft.com/office/drawing/2014/main" id="{9A6BE4A4-07EF-43D9-A8BA-CA260B3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424" y="5543768"/>
            <a:ext cx="813916" cy="636737"/>
          </a:xfrm>
          <a:prstGeom prst="rect">
            <a:avLst/>
          </a:prstGeom>
        </p:spPr>
      </p:pic>
      <p:sp>
        <p:nvSpPr>
          <p:cNvPr id="11" name="Rectangle 10">
            <a:extLst>
              <a:ext uri="{FF2B5EF4-FFF2-40B4-BE49-F238E27FC236}">
                <a16:creationId xmlns:a16="http://schemas.microsoft.com/office/drawing/2014/main" id="{2FDB71E7-690C-48D2-867F-745E6DE01414}"/>
              </a:ext>
            </a:extLst>
          </p:cNvPr>
          <p:cNvSpPr/>
          <p:nvPr/>
        </p:nvSpPr>
        <p:spPr bwMode="auto">
          <a:xfrm>
            <a:off x="426423" y="5488438"/>
            <a:ext cx="10465695" cy="719363"/>
          </a:xfrm>
          <a:prstGeom prst="rect">
            <a:avLst/>
          </a:prstGeom>
          <a:noFill/>
          <a:ln>
            <a:solidFill>
              <a:schemeClr val="accent6">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46018E86-7259-472A-83B8-E3F7774DBE5F}"/>
              </a:ext>
            </a:extLst>
          </p:cNvPr>
          <p:cNvSpPr txBox="1"/>
          <p:nvPr/>
        </p:nvSpPr>
        <p:spPr>
          <a:xfrm>
            <a:off x="1121071" y="5478787"/>
            <a:ext cx="10050511"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The Description property for fields can be used as a data dictionary to help report authors understand the data model. This type of information can be invaluable. </a:t>
            </a:r>
            <a:endParaRPr lang="en-IN"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8013585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Minimizing the Amount of Data Displayed on a Page</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7841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7139216" y="1172320"/>
            <a:ext cx="4623247" cy="3508653"/>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As the number of visuals on a page increases, so do the number of DAX queries requesting data from the dataset. Inevitably each query that is executed will increase the overall render time of the report.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marL="285750" indent="-285750" defTabSz="932418">
              <a:lnSpc>
                <a:spcPct val="100000"/>
              </a:lnSpc>
              <a:spcAft>
                <a:spcPts val="588"/>
              </a:spcAft>
              <a:buSzTx/>
              <a:buFont typeface="Wingdings" panose="05000000000000000000" pitchFamily="2" charset="2"/>
              <a:buChar char="ü"/>
              <a:defRPr/>
            </a:pPr>
            <a:r>
              <a:rPr lang="en-US" sz="1600" dirty="0">
                <a:solidFill>
                  <a:srgbClr val="2E2F2E"/>
                </a:solidFill>
                <a:cs typeface="Segoe UI" panose="020B0502040204020203" pitchFamily="34" charset="0"/>
              </a:rPr>
              <a:t>Avoid “data dump”-style reports with tables containing hundreds of columns and thousands of rows, usually created when the user expects to export this data to Excel.</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marL="285750" indent="-285750" defTabSz="932418">
              <a:lnSpc>
                <a:spcPct val="100000"/>
              </a:lnSpc>
              <a:spcAft>
                <a:spcPts val="588"/>
              </a:spcAft>
              <a:buSzTx/>
              <a:buFont typeface="Wingdings" panose="05000000000000000000" pitchFamily="2" charset="2"/>
              <a:buChar char="ü"/>
              <a:defRPr/>
            </a:pPr>
            <a:r>
              <a:rPr lang="en-US" sz="1600" dirty="0">
                <a:solidFill>
                  <a:srgbClr val="2E2F2E"/>
                </a:solidFill>
                <a:cs typeface="Segoe UI" panose="020B0502040204020203" pitchFamily="34" charset="0"/>
              </a:rPr>
              <a:t>Consider using slicers and filters in your reports to allow the user to select just the data that is needed to be displayed at any one time. </a:t>
            </a:r>
          </a:p>
        </p:txBody>
      </p:sp>
      <p:sp>
        <p:nvSpPr>
          <p:cNvPr id="2" name="Title 1"/>
          <p:cNvSpPr>
            <a:spLocks noGrp="1"/>
          </p:cNvSpPr>
          <p:nvPr>
            <p:ph type="title"/>
          </p:nvPr>
        </p:nvSpPr>
        <p:spPr/>
        <p:txBody>
          <a:bodyPr/>
          <a:lstStyle/>
          <a:p>
            <a:r>
              <a:rPr lang="en-US" dirty="0"/>
              <a:t>Minimizing the Amount of Data Displayed on a Page</a:t>
            </a:r>
          </a:p>
        </p:txBody>
      </p:sp>
      <p:pic>
        <p:nvPicPr>
          <p:cNvPr id="6" name="Picture 5">
            <a:extLst>
              <a:ext uri="{FF2B5EF4-FFF2-40B4-BE49-F238E27FC236}">
                <a16:creationId xmlns:a16="http://schemas.microsoft.com/office/drawing/2014/main" id="{B0CB83F9-8F1A-4715-8612-ACD5445AE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76" y="4961006"/>
            <a:ext cx="499448" cy="394301"/>
          </a:xfrm>
          <a:prstGeom prst="rect">
            <a:avLst/>
          </a:prstGeom>
        </p:spPr>
      </p:pic>
      <p:sp>
        <p:nvSpPr>
          <p:cNvPr id="7" name="TextBox 6">
            <a:extLst>
              <a:ext uri="{FF2B5EF4-FFF2-40B4-BE49-F238E27FC236}">
                <a16:creationId xmlns:a16="http://schemas.microsoft.com/office/drawing/2014/main" id="{ABFF6ECB-2E82-4430-9232-A007EC5497E2}"/>
              </a:ext>
            </a:extLst>
          </p:cNvPr>
          <p:cNvSpPr txBox="1"/>
          <p:nvPr/>
        </p:nvSpPr>
        <p:spPr>
          <a:xfrm>
            <a:off x="8974976" y="4961006"/>
            <a:ext cx="2881617" cy="135421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82828"/>
                </a:solidFill>
                <a:uLnTx/>
                <a:uFillTx/>
                <a:latin typeface="Segoe UI"/>
                <a:ea typeface="+mn-ea"/>
                <a:cs typeface="+mn-cs"/>
              </a:rPr>
              <a:t>       </a:t>
            </a:r>
            <a:r>
              <a:rPr kumimoji="0" lang="en-US" sz="1600" b="0" i="0" u="none" strike="noStrike" kern="1200" cap="none" spc="0" normalizeH="0" baseline="0" noProof="0" dirty="0">
                <a:ln>
                  <a:noFill/>
                </a:ln>
                <a:solidFill>
                  <a:srgbClr val="282828"/>
                </a:solidFill>
                <a:uLnTx/>
                <a:uFillTx/>
                <a:latin typeface="Segoe UI"/>
                <a:ea typeface="+mn-ea"/>
                <a:cs typeface="+mn-cs"/>
              </a:rPr>
              <a:t>The performance of a report will depend significantly on storage of the dataset: imported, Analysis Services, or </a:t>
            </a:r>
            <a:r>
              <a:rPr kumimoji="0" lang="en-US" sz="1600" b="0" i="0" u="none" strike="noStrike" kern="1200" cap="none" spc="0" normalizeH="0" baseline="0" noProof="0" dirty="0" err="1">
                <a:ln>
                  <a:noFill/>
                </a:ln>
                <a:solidFill>
                  <a:srgbClr val="282828"/>
                </a:solidFill>
                <a:uLnTx/>
                <a:uFillTx/>
                <a:latin typeface="Segoe UI"/>
                <a:ea typeface="+mn-ea"/>
                <a:cs typeface="+mn-cs"/>
              </a:rPr>
              <a:t>DirectQuery</a:t>
            </a:r>
            <a:r>
              <a:rPr kumimoji="0" lang="en-US" sz="1600" b="0" i="0" u="none" strike="noStrike" kern="1200" cap="none" spc="0" normalizeH="0" baseline="0" noProof="0" dirty="0">
                <a:ln>
                  <a:noFill/>
                </a:ln>
                <a:solidFill>
                  <a:srgbClr val="282828"/>
                </a:solidFill>
                <a:uLnTx/>
                <a:uFillTx/>
                <a:latin typeface="Segoe UI"/>
                <a:ea typeface="+mn-ea"/>
                <a:cs typeface="+mn-cs"/>
              </a:rPr>
              <a:t>.</a:t>
            </a:r>
            <a:endParaRPr kumimoji="0" lang="en-IN" sz="1800" b="0" i="0" u="none" strike="noStrike" kern="1200" cap="none" spc="0" normalizeH="0" baseline="0" noProof="0" dirty="0">
              <a:ln>
                <a:noFill/>
              </a:ln>
              <a:solidFill>
                <a:srgbClr val="282828"/>
              </a:solidFill>
              <a:uLnTx/>
              <a:uFillTx/>
              <a:latin typeface="Segoe UI"/>
              <a:ea typeface="+mn-ea"/>
              <a:cs typeface="+mn-cs"/>
            </a:endParaRPr>
          </a:p>
        </p:txBody>
      </p:sp>
      <p:sp>
        <p:nvSpPr>
          <p:cNvPr id="9" name="Rectangle: Rounded Corners 8">
            <a:extLst>
              <a:ext uri="{FF2B5EF4-FFF2-40B4-BE49-F238E27FC236}">
                <a16:creationId xmlns:a16="http://schemas.microsoft.com/office/drawing/2014/main" id="{009B96DE-00E1-4D48-806D-8ECD7D18BB61}"/>
              </a:ext>
            </a:extLst>
          </p:cNvPr>
          <p:cNvSpPr/>
          <p:nvPr/>
        </p:nvSpPr>
        <p:spPr bwMode="auto">
          <a:xfrm>
            <a:off x="8880846" y="4798638"/>
            <a:ext cx="2881617" cy="1618867"/>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descr="Graphical user interface, application&#10;&#10;Description automatically generated">
            <a:extLst>
              <a:ext uri="{FF2B5EF4-FFF2-40B4-BE49-F238E27FC236}">
                <a16:creationId xmlns:a16="http://schemas.microsoft.com/office/drawing/2014/main" id="{E30D19B9-1F9A-4C2F-8BD4-ADA80F325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4" y="1172320"/>
            <a:ext cx="7048310" cy="3964674"/>
          </a:xfrm>
          <a:prstGeom prst="rect">
            <a:avLst/>
          </a:prstGeom>
        </p:spPr>
      </p:pic>
      <p:sp>
        <p:nvSpPr>
          <p:cNvPr id="11" name="TextBox 10">
            <a:extLst>
              <a:ext uri="{FF2B5EF4-FFF2-40B4-BE49-F238E27FC236}">
                <a16:creationId xmlns:a16="http://schemas.microsoft.com/office/drawing/2014/main" id="{043E3622-7DD5-4FC7-8ABC-EB65F4601341}"/>
              </a:ext>
            </a:extLst>
          </p:cNvPr>
          <p:cNvSpPr txBox="1"/>
          <p:nvPr/>
        </p:nvSpPr>
        <p:spPr>
          <a:xfrm>
            <a:off x="1965086" y="4819090"/>
            <a:ext cx="3111690" cy="461665"/>
          </a:xfrm>
          <a:prstGeom prst="rect">
            <a:avLst/>
          </a:prstGeom>
          <a:noFill/>
        </p:spPr>
        <p:txBody>
          <a:bodyPr wrap="square" lIns="182880" tIns="146304" rIns="182880" bIns="146304" rtlCol="0">
            <a:spAutoFit/>
          </a:bodyPr>
          <a:lstStyle/>
          <a:p>
            <a:pPr>
              <a:lnSpc>
                <a:spcPct val="90000"/>
              </a:lnSpc>
              <a:spcAft>
                <a:spcPts val="600"/>
              </a:spcAft>
            </a:pPr>
            <a:r>
              <a:rPr lang="en-IN" sz="1200" i="1" dirty="0">
                <a:gradFill>
                  <a:gsLst>
                    <a:gs pos="2917">
                      <a:schemeClr val="tx1"/>
                    </a:gs>
                    <a:gs pos="30000">
                      <a:schemeClr val="tx1"/>
                    </a:gs>
                  </a:gsLst>
                  <a:lin ang="5400000" scaled="0"/>
                </a:gradFill>
              </a:rPr>
              <a:t>Sample report of an ideal Power BI Report</a:t>
            </a:r>
          </a:p>
        </p:txBody>
      </p:sp>
    </p:spTree>
    <p:extLst>
      <p:ext uri="{BB962C8B-B14F-4D97-AF65-F5344CB8AC3E}">
        <p14:creationId xmlns:p14="http://schemas.microsoft.com/office/powerpoint/2010/main" val="199527098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11003575" cy="1477328"/>
          </a:xfrm>
        </p:spPr>
        <p:txBody>
          <a:bodyPr/>
          <a:lstStyle/>
          <a:p>
            <a:pPr marL="285750" indent="-285750" defTabSz="932418">
              <a:lnSpc>
                <a:spcPct val="100000"/>
              </a:lnSpc>
              <a:spcAft>
                <a:spcPts val="588"/>
              </a:spcAft>
              <a:buSzTx/>
              <a:buFont typeface="Wingdings" panose="05000000000000000000" pitchFamily="2" charset="2"/>
              <a:buChar char="ü"/>
              <a:defRPr/>
            </a:pPr>
            <a:r>
              <a:rPr lang="en-US" sz="1600" dirty="0">
                <a:solidFill>
                  <a:srgbClr val="2E2F2E"/>
                </a:solidFill>
                <a:cs typeface="Segoe UI" panose="020B0502040204020203" pitchFamily="34" charset="0"/>
              </a:rPr>
              <a:t>You may also consider using techniques such as bookmarks and </a:t>
            </a:r>
            <a:r>
              <a:rPr lang="en-US" sz="1600" dirty="0" err="1">
                <a:solidFill>
                  <a:srgbClr val="2E2F2E"/>
                </a:solidFill>
                <a:cs typeface="Segoe UI" panose="020B0502040204020203" pitchFamily="34" charset="0"/>
              </a:rPr>
              <a:t>drillthrough</a:t>
            </a:r>
            <a:r>
              <a:rPr lang="en-US" sz="1600" dirty="0">
                <a:solidFill>
                  <a:srgbClr val="2E2F2E"/>
                </a:solidFill>
                <a:cs typeface="Segoe UI" panose="020B0502040204020203" pitchFamily="34" charset="0"/>
              </a:rPr>
              <a:t> pages to reduce the amount of data displayed on a page. The </a:t>
            </a:r>
            <a:r>
              <a:rPr lang="en-US" sz="1600" dirty="0" err="1">
                <a:solidFill>
                  <a:srgbClr val="2E2F2E"/>
                </a:solidFill>
                <a:cs typeface="Segoe UI" panose="020B0502040204020203" pitchFamily="34" charset="0"/>
              </a:rPr>
              <a:t>drillthrough</a:t>
            </a:r>
            <a:r>
              <a:rPr lang="en-US" sz="1600" dirty="0">
                <a:solidFill>
                  <a:srgbClr val="2E2F2E"/>
                </a:solidFill>
                <a:cs typeface="Segoe UI" panose="020B0502040204020203" pitchFamily="34" charset="0"/>
              </a:rPr>
              <a:t> feature delays the rendering of detailed data until the user clicks on the link to </a:t>
            </a:r>
            <a:r>
              <a:rPr lang="en-US" sz="1600" dirty="0" err="1">
                <a:solidFill>
                  <a:srgbClr val="2E2F2E"/>
                </a:solidFill>
                <a:cs typeface="Segoe UI" panose="020B0502040204020203" pitchFamily="34" charset="0"/>
              </a:rPr>
              <a:t>drillthrough</a:t>
            </a:r>
            <a:r>
              <a:rPr lang="en-US" sz="1600" dirty="0">
                <a:solidFill>
                  <a:srgbClr val="2E2F2E"/>
                </a:solidFill>
                <a:cs typeface="Segoe UI" panose="020B0502040204020203" pitchFamily="34" charset="0"/>
              </a:rPr>
              <a:t> to an additional page (for instance, from a sales summary report to a sales detail report). In addition to improving performance, </a:t>
            </a:r>
            <a:r>
              <a:rPr lang="en-US" sz="1600" dirty="0" err="1">
                <a:solidFill>
                  <a:srgbClr val="2E2F2E"/>
                </a:solidFill>
                <a:cs typeface="Segoe UI" panose="020B0502040204020203" pitchFamily="34" charset="0"/>
              </a:rPr>
              <a:t>drillthrough</a:t>
            </a:r>
            <a:r>
              <a:rPr lang="en-US" sz="1600" dirty="0">
                <a:solidFill>
                  <a:srgbClr val="2E2F2E"/>
                </a:solidFill>
                <a:cs typeface="Segoe UI" panose="020B0502040204020203" pitchFamily="34" charset="0"/>
              </a:rPr>
              <a:t> can also simplify the higher-level reports thus improving the end user experience. </a:t>
            </a:r>
          </a:p>
        </p:txBody>
      </p:sp>
      <p:sp>
        <p:nvSpPr>
          <p:cNvPr id="2" name="Title 1"/>
          <p:cNvSpPr>
            <a:spLocks noGrp="1"/>
          </p:cNvSpPr>
          <p:nvPr>
            <p:ph type="title"/>
          </p:nvPr>
        </p:nvSpPr>
        <p:spPr/>
        <p:txBody>
          <a:bodyPr/>
          <a:lstStyle/>
          <a:p>
            <a:r>
              <a:rPr lang="en-US" dirty="0"/>
              <a:t>Minimizing the Amount of Data Displayed on a Page</a:t>
            </a:r>
          </a:p>
        </p:txBody>
      </p:sp>
      <p:pic>
        <p:nvPicPr>
          <p:cNvPr id="5" name="Picture 4" descr="Chart&#10;&#10;Description automatically generated">
            <a:extLst>
              <a:ext uri="{FF2B5EF4-FFF2-40B4-BE49-F238E27FC236}">
                <a16:creationId xmlns:a16="http://schemas.microsoft.com/office/drawing/2014/main" id="{FC37F33E-A3BF-4312-A942-DD5103778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57" y="2488290"/>
            <a:ext cx="5188442" cy="3136422"/>
          </a:xfrm>
          <a:prstGeom prst="rect">
            <a:avLst/>
          </a:prstGeom>
        </p:spPr>
      </p:pic>
      <p:pic>
        <p:nvPicPr>
          <p:cNvPr id="8" name="Picture 7" descr="Table&#10;&#10;Description automatically generated">
            <a:extLst>
              <a:ext uri="{FF2B5EF4-FFF2-40B4-BE49-F238E27FC236}">
                <a16:creationId xmlns:a16="http://schemas.microsoft.com/office/drawing/2014/main" id="{F9969158-8BF4-4F6A-9B47-017B3D8AE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017" y="2488290"/>
            <a:ext cx="4613019" cy="3136422"/>
          </a:xfrm>
          <a:prstGeom prst="rect">
            <a:avLst/>
          </a:prstGeom>
        </p:spPr>
      </p:pic>
      <p:cxnSp>
        <p:nvCxnSpPr>
          <p:cNvPr id="11" name="Straight Arrow Connector 10">
            <a:extLst>
              <a:ext uri="{FF2B5EF4-FFF2-40B4-BE49-F238E27FC236}">
                <a16:creationId xmlns:a16="http://schemas.microsoft.com/office/drawing/2014/main" id="{48D856A5-8A7B-46B7-B7BE-72831D76CE30}"/>
              </a:ext>
            </a:extLst>
          </p:cNvPr>
          <p:cNvCxnSpPr>
            <a:stCxn id="5" idx="3"/>
            <a:endCxn id="8" idx="1"/>
          </p:cNvCxnSpPr>
          <p:nvPr/>
        </p:nvCxnSpPr>
        <p:spPr>
          <a:xfrm>
            <a:off x="5837299" y="4056501"/>
            <a:ext cx="825718"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651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B5CD-0B4E-FB44-908A-98DDBCDFD82B}"/>
              </a:ext>
            </a:extLst>
          </p:cNvPr>
          <p:cNvSpPr>
            <a:spLocks noGrp="1"/>
          </p:cNvSpPr>
          <p:nvPr>
            <p:ph type="title"/>
          </p:nvPr>
        </p:nvSpPr>
        <p:spPr/>
        <p:txBody>
          <a:bodyPr/>
          <a:lstStyle/>
          <a:p>
            <a:r>
              <a:rPr lang="en-US"/>
              <a:t>Best Practices for Dataset and Report Design in Power BI Desktop </a:t>
            </a:r>
            <a:endParaRPr lang="en-US" sz="2353" spc="0" dirty="0">
              <a:solidFill>
                <a:schemeClr val="accent6"/>
              </a:solidFill>
              <a:latin typeface="+mn-lt"/>
            </a:endParaRPr>
          </a:p>
        </p:txBody>
      </p:sp>
      <p:sp>
        <p:nvSpPr>
          <p:cNvPr id="46" name="Rectangle 45">
            <a:extLst>
              <a:ext uri="{FF2B5EF4-FFF2-40B4-BE49-F238E27FC236}">
                <a16:creationId xmlns:a16="http://schemas.microsoft.com/office/drawing/2014/main" id="{38C8AC20-8BEC-4149-942E-39BCB39DF971}"/>
              </a:ext>
            </a:extLst>
          </p:cNvPr>
          <p:cNvSpPr/>
          <p:nvPr/>
        </p:nvSpPr>
        <p:spPr>
          <a:xfrm>
            <a:off x="1866416" y="1739844"/>
            <a:ext cx="3733948" cy="338554"/>
          </a:xfrm>
          <a:prstGeom prst="rect">
            <a:avLst/>
          </a:prstGeom>
        </p:spPr>
        <p:txBody>
          <a:bodyPr wrap="square" lIns="182854">
            <a:spAutoFit/>
          </a:bodyPr>
          <a:lstStyle/>
          <a:p>
            <a:pPr defTabSz="914016" fontAlgn="base">
              <a:spcAft>
                <a:spcPct val="0"/>
              </a:spcAft>
              <a:buSzPct val="90000"/>
              <a:defRPr/>
            </a:pPr>
            <a:r>
              <a:rPr lang="en-US" sz="1600" dirty="0"/>
              <a:t>Focusing on Quality of Content</a:t>
            </a:r>
            <a:endParaRPr lang="en-US" sz="1600" dirty="0">
              <a:ln w="3175">
                <a:noFill/>
              </a:ln>
              <a:solidFill>
                <a:srgbClr val="2E2F2E"/>
              </a:solidFill>
              <a:latin typeface="Segoe UI"/>
            </a:endParaRPr>
          </a:p>
        </p:txBody>
      </p:sp>
      <p:sp>
        <p:nvSpPr>
          <p:cNvPr id="47" name="Rectangle 46">
            <a:extLst>
              <a:ext uri="{FF2B5EF4-FFF2-40B4-BE49-F238E27FC236}">
                <a16:creationId xmlns:a16="http://schemas.microsoft.com/office/drawing/2014/main" id="{0B1FE7F1-E108-8242-BBDA-2529AC3634FE}"/>
              </a:ext>
            </a:extLst>
          </p:cNvPr>
          <p:cNvSpPr/>
          <p:nvPr/>
        </p:nvSpPr>
        <p:spPr>
          <a:xfrm>
            <a:off x="1855960" y="2663060"/>
            <a:ext cx="3919504" cy="535531"/>
          </a:xfrm>
          <a:prstGeom prst="rect">
            <a:avLst/>
          </a:prstGeom>
        </p:spPr>
        <p:txBody>
          <a:bodyPr wrap="square" lIns="182854">
            <a:spAutoFit/>
          </a:bodyPr>
          <a:lstStyle/>
          <a:p>
            <a:pPr marL="0" lvl="1" defTabSz="914016" fontAlgn="base">
              <a:lnSpc>
                <a:spcPct val="90000"/>
              </a:lnSpc>
              <a:spcAft>
                <a:spcPct val="0"/>
              </a:spcAft>
              <a:buSzPct val="90000"/>
              <a:defRPr/>
            </a:pPr>
            <a:r>
              <a:rPr lang="en-US" sz="1600"/>
              <a:t>Focusing on Information Design Principles</a:t>
            </a:r>
            <a:endParaRPr lang="en-US" sz="1600" dirty="0">
              <a:ln w="3175">
                <a:noFill/>
              </a:ln>
              <a:solidFill>
                <a:srgbClr val="2E2F2E"/>
              </a:solidFill>
              <a:latin typeface="Segoe UI"/>
            </a:endParaRPr>
          </a:p>
        </p:txBody>
      </p:sp>
      <p:sp>
        <p:nvSpPr>
          <p:cNvPr id="48" name="Rectangle 47">
            <a:extLst>
              <a:ext uri="{FF2B5EF4-FFF2-40B4-BE49-F238E27FC236}">
                <a16:creationId xmlns:a16="http://schemas.microsoft.com/office/drawing/2014/main" id="{BDCE0DF1-8995-174B-B603-64AF8ACC2020}"/>
              </a:ext>
            </a:extLst>
          </p:cNvPr>
          <p:cNvSpPr/>
          <p:nvPr/>
        </p:nvSpPr>
        <p:spPr>
          <a:xfrm>
            <a:off x="1855960" y="3650380"/>
            <a:ext cx="3224862" cy="535531"/>
          </a:xfrm>
          <a:prstGeom prst="rect">
            <a:avLst/>
          </a:prstGeom>
        </p:spPr>
        <p:txBody>
          <a:bodyPr wrap="square" lIns="182854">
            <a:spAutoFit/>
          </a:bodyPr>
          <a:lstStyle/>
          <a:p>
            <a:pPr marL="0" lvl="1" defTabSz="914016" fontAlgn="base">
              <a:lnSpc>
                <a:spcPct val="90000"/>
              </a:lnSpc>
              <a:spcAft>
                <a:spcPct val="0"/>
              </a:spcAft>
              <a:buSzPct val="90000"/>
              <a:defRPr/>
            </a:pPr>
            <a:r>
              <a:rPr lang="en-US" sz="1600"/>
              <a:t>Verifying Accessibility on Reports</a:t>
            </a:r>
            <a:endParaRPr lang="en-US" sz="1600" dirty="0">
              <a:ln w="3175">
                <a:noFill/>
              </a:ln>
              <a:solidFill>
                <a:srgbClr val="2E2F2E"/>
              </a:solidFill>
              <a:latin typeface="Segoe UI"/>
            </a:endParaRPr>
          </a:p>
        </p:txBody>
      </p:sp>
      <p:sp>
        <p:nvSpPr>
          <p:cNvPr id="49" name="Rectangle 48">
            <a:extLst>
              <a:ext uri="{FF2B5EF4-FFF2-40B4-BE49-F238E27FC236}">
                <a16:creationId xmlns:a16="http://schemas.microsoft.com/office/drawing/2014/main" id="{0092413A-5CAA-804F-A2C4-7B8BF53982F3}"/>
              </a:ext>
            </a:extLst>
          </p:cNvPr>
          <p:cNvSpPr/>
          <p:nvPr/>
        </p:nvSpPr>
        <p:spPr>
          <a:xfrm>
            <a:off x="1866416" y="4696857"/>
            <a:ext cx="3260588" cy="313932"/>
          </a:xfrm>
          <a:prstGeom prst="rect">
            <a:avLst/>
          </a:prstGeom>
        </p:spPr>
        <p:txBody>
          <a:bodyPr wrap="square" lIns="182854">
            <a:spAutoFit/>
          </a:bodyPr>
          <a:lstStyle/>
          <a:p>
            <a:pPr marL="0" lvl="1" defTabSz="914016" fontAlgn="base">
              <a:lnSpc>
                <a:spcPct val="90000"/>
              </a:lnSpc>
              <a:spcAft>
                <a:spcPct val="0"/>
              </a:spcAft>
              <a:buSzPct val="90000"/>
              <a:defRPr/>
            </a:pPr>
            <a:r>
              <a:rPr lang="en-US" sz="1600" dirty="0"/>
              <a:t>Using Certified Custom Visuals</a:t>
            </a:r>
            <a:endParaRPr lang="en-US" sz="1600" dirty="0">
              <a:ln w="3175">
                <a:noFill/>
              </a:ln>
              <a:solidFill>
                <a:srgbClr val="2E2F2E"/>
              </a:solidFill>
              <a:latin typeface="Segoe UI"/>
            </a:endParaRPr>
          </a:p>
        </p:txBody>
      </p:sp>
      <p:sp>
        <p:nvSpPr>
          <p:cNvPr id="50" name="Rectangle 49">
            <a:extLst>
              <a:ext uri="{FF2B5EF4-FFF2-40B4-BE49-F238E27FC236}">
                <a16:creationId xmlns:a16="http://schemas.microsoft.com/office/drawing/2014/main" id="{9A2ED985-FF0C-7740-ADF5-B7B0CC21CE88}"/>
              </a:ext>
            </a:extLst>
          </p:cNvPr>
          <p:cNvSpPr/>
          <p:nvPr/>
        </p:nvSpPr>
        <p:spPr>
          <a:xfrm>
            <a:off x="1866416" y="5668157"/>
            <a:ext cx="3123752" cy="313932"/>
          </a:xfrm>
          <a:prstGeom prst="rect">
            <a:avLst/>
          </a:prstGeom>
        </p:spPr>
        <p:txBody>
          <a:bodyPr wrap="square" lIns="182854">
            <a:spAutoFit/>
          </a:bodyPr>
          <a:lstStyle/>
          <a:p>
            <a:pPr marL="0" lvl="1" defTabSz="914016" fontAlgn="base">
              <a:lnSpc>
                <a:spcPct val="90000"/>
              </a:lnSpc>
              <a:spcAft>
                <a:spcPct val="0"/>
              </a:spcAft>
              <a:buSzPct val="90000"/>
              <a:defRPr/>
            </a:pPr>
            <a:r>
              <a:rPr lang="en-US" sz="1600"/>
              <a:t>Using Custom Data Connectors</a:t>
            </a:r>
            <a:endParaRPr lang="en-US" sz="1600" dirty="0">
              <a:ln w="3175">
                <a:noFill/>
              </a:ln>
              <a:solidFill>
                <a:srgbClr val="2E2F2E"/>
              </a:solidFill>
              <a:latin typeface="Segoe UI"/>
            </a:endParaRPr>
          </a:p>
        </p:txBody>
      </p:sp>
      <p:cxnSp>
        <p:nvCxnSpPr>
          <p:cNvPr id="51" name="Straight Connector 50">
            <a:extLst>
              <a:ext uri="{FF2B5EF4-FFF2-40B4-BE49-F238E27FC236}">
                <a16:creationId xmlns:a16="http://schemas.microsoft.com/office/drawing/2014/main" id="{1E8BE118-A66A-5349-B276-2CB28138B5F3}"/>
              </a:ext>
            </a:extLst>
          </p:cNvPr>
          <p:cNvCxnSpPr>
            <a:cxnSpLocks/>
          </p:cNvCxnSpPr>
          <p:nvPr/>
        </p:nvCxnSpPr>
        <p:spPr>
          <a:xfrm>
            <a:off x="886336" y="2336033"/>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DE262C4-4058-FF41-8397-2A8ECD8574DB}"/>
              </a:ext>
            </a:extLst>
          </p:cNvPr>
          <p:cNvCxnSpPr>
            <a:cxnSpLocks/>
          </p:cNvCxnSpPr>
          <p:nvPr/>
        </p:nvCxnSpPr>
        <p:spPr>
          <a:xfrm>
            <a:off x="886337" y="3307333"/>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DE0DEE5-7E8D-6C44-9153-A04B06556C3B}"/>
              </a:ext>
            </a:extLst>
          </p:cNvPr>
          <p:cNvCxnSpPr>
            <a:cxnSpLocks/>
          </p:cNvCxnSpPr>
          <p:nvPr/>
        </p:nvCxnSpPr>
        <p:spPr>
          <a:xfrm>
            <a:off x="874617" y="4278634"/>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E3F718-8E69-0B41-938F-5D965DC8FBB7}"/>
              </a:ext>
            </a:extLst>
          </p:cNvPr>
          <p:cNvCxnSpPr>
            <a:cxnSpLocks/>
          </p:cNvCxnSpPr>
          <p:nvPr/>
        </p:nvCxnSpPr>
        <p:spPr>
          <a:xfrm>
            <a:off x="862896" y="5249935"/>
            <a:ext cx="270555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descr="A picture containing text, tableware, plate, dishware&#10;&#10;Description automatically generated">
            <a:extLst>
              <a:ext uri="{FF2B5EF4-FFF2-40B4-BE49-F238E27FC236}">
                <a16:creationId xmlns:a16="http://schemas.microsoft.com/office/drawing/2014/main" id="{D7DA894B-EB56-46A6-AB80-43B207BBC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3" y="1524000"/>
            <a:ext cx="572878" cy="554398"/>
          </a:xfrm>
          <a:prstGeom prst="rect">
            <a:avLst/>
          </a:prstGeom>
        </p:spPr>
      </p:pic>
      <p:pic>
        <p:nvPicPr>
          <p:cNvPr id="23" name="Picture 22" descr="A picture containing text, tableware, plate, dishware&#10;&#10;Description automatically generated">
            <a:extLst>
              <a:ext uri="{FF2B5EF4-FFF2-40B4-BE49-F238E27FC236}">
                <a16:creationId xmlns:a16="http://schemas.microsoft.com/office/drawing/2014/main" id="{30D0A3C5-FB15-498B-BA3E-1D205B37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765" y="1524000"/>
            <a:ext cx="572878" cy="554398"/>
          </a:xfrm>
          <a:prstGeom prst="rect">
            <a:avLst/>
          </a:prstGeom>
        </p:spPr>
      </p:pic>
      <p:pic>
        <p:nvPicPr>
          <p:cNvPr id="24" name="Picture 23" descr="A picture containing text, tableware, plate, dishware&#10;&#10;Description automatically generated">
            <a:extLst>
              <a:ext uri="{FF2B5EF4-FFF2-40B4-BE49-F238E27FC236}">
                <a16:creationId xmlns:a16="http://schemas.microsoft.com/office/drawing/2014/main" id="{82C8118B-5B88-4C26-84D5-9B9D06B7E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3" y="2553761"/>
            <a:ext cx="572878" cy="554398"/>
          </a:xfrm>
          <a:prstGeom prst="rect">
            <a:avLst/>
          </a:prstGeom>
        </p:spPr>
      </p:pic>
      <p:pic>
        <p:nvPicPr>
          <p:cNvPr id="25" name="Picture 24" descr="A picture containing text, tableware, plate, dishware&#10;&#10;Description automatically generated">
            <a:extLst>
              <a:ext uri="{FF2B5EF4-FFF2-40B4-BE49-F238E27FC236}">
                <a16:creationId xmlns:a16="http://schemas.microsoft.com/office/drawing/2014/main" id="{985660CB-0F01-40CC-B143-7AA6833C3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3549312"/>
            <a:ext cx="572878" cy="554398"/>
          </a:xfrm>
          <a:prstGeom prst="rect">
            <a:avLst/>
          </a:prstGeom>
        </p:spPr>
      </p:pic>
      <p:pic>
        <p:nvPicPr>
          <p:cNvPr id="26" name="Picture 25" descr="A picture containing text, tableware, plate, dishware&#10;&#10;Description automatically generated">
            <a:extLst>
              <a:ext uri="{FF2B5EF4-FFF2-40B4-BE49-F238E27FC236}">
                <a16:creationId xmlns:a16="http://schemas.microsoft.com/office/drawing/2014/main" id="{9367E572-71F0-40C0-9FBF-883660F1D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4512451"/>
            <a:ext cx="572878" cy="554398"/>
          </a:xfrm>
          <a:prstGeom prst="rect">
            <a:avLst/>
          </a:prstGeom>
        </p:spPr>
      </p:pic>
      <p:pic>
        <p:nvPicPr>
          <p:cNvPr id="27" name="Picture 26" descr="A picture containing text, tableware, plate, dishware&#10;&#10;Description automatically generated">
            <a:extLst>
              <a:ext uri="{FF2B5EF4-FFF2-40B4-BE49-F238E27FC236}">
                <a16:creationId xmlns:a16="http://schemas.microsoft.com/office/drawing/2014/main" id="{25C22865-6A46-4DFB-840A-3EC0D0CE2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284" y="5554319"/>
            <a:ext cx="572878" cy="554398"/>
          </a:xfrm>
          <a:prstGeom prst="rect">
            <a:avLst/>
          </a:prstGeom>
        </p:spPr>
      </p:pic>
      <p:sp>
        <p:nvSpPr>
          <p:cNvPr id="39" name="Rectangle 38">
            <a:extLst>
              <a:ext uri="{FF2B5EF4-FFF2-40B4-BE49-F238E27FC236}">
                <a16:creationId xmlns:a16="http://schemas.microsoft.com/office/drawing/2014/main" id="{49FD213C-8E02-4B04-8511-4B9284BA1DB2}"/>
              </a:ext>
            </a:extLst>
          </p:cNvPr>
          <p:cNvSpPr/>
          <p:nvPr/>
        </p:nvSpPr>
        <p:spPr>
          <a:xfrm>
            <a:off x="7269586" y="1512636"/>
            <a:ext cx="3733948" cy="584775"/>
          </a:xfrm>
          <a:prstGeom prst="rect">
            <a:avLst/>
          </a:prstGeom>
        </p:spPr>
        <p:txBody>
          <a:bodyPr wrap="square" lIns="182854">
            <a:spAutoFit/>
          </a:bodyPr>
          <a:lstStyle/>
          <a:p>
            <a:pPr defTabSz="914016" fontAlgn="base">
              <a:spcAft>
                <a:spcPct val="0"/>
              </a:spcAft>
              <a:buSzPct val="90000"/>
              <a:defRPr/>
            </a:pPr>
            <a:r>
              <a:rPr lang="en-US" sz="1600" dirty="0"/>
              <a:t>Creating Dashboards to Unify Key Metrics from Various Reports</a:t>
            </a:r>
            <a:endParaRPr lang="en-US" sz="1600" dirty="0">
              <a:ln w="3175">
                <a:noFill/>
              </a:ln>
              <a:solidFill>
                <a:srgbClr val="2E2F2E"/>
              </a:solidFill>
              <a:latin typeface="Segoe UI"/>
            </a:endParaRPr>
          </a:p>
        </p:txBody>
      </p:sp>
    </p:spTree>
    <p:extLst>
      <p:ext uri="{BB962C8B-B14F-4D97-AF65-F5344CB8AC3E}">
        <p14:creationId xmlns:p14="http://schemas.microsoft.com/office/powerpoint/2010/main" val="38928769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Focusing on Quality of Content </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5550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8206587" cy="4616648"/>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 Have a hyper-focus on usability of the report for end users.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Have a specific purpose for each page, and for each chart on each page.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Include clear interactions and instructions for report consumers.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Have a process for verifying accuracy of data presented, and accuracy of measures with different filter selections.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Use bookmarks to create 'help' information to guide users.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Carefully review the data displayed to assess if it can be easily misinterpreted.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Solicit feedback from consumers for both effective data presentation and data quality issues. </a:t>
            </a:r>
          </a:p>
        </p:txBody>
      </p:sp>
      <p:sp>
        <p:nvSpPr>
          <p:cNvPr id="2" name="Title 1"/>
          <p:cNvSpPr>
            <a:spLocks noGrp="1"/>
          </p:cNvSpPr>
          <p:nvPr>
            <p:ph type="title"/>
          </p:nvPr>
        </p:nvSpPr>
        <p:spPr/>
        <p:txBody>
          <a:bodyPr/>
          <a:lstStyle/>
          <a:p>
            <a:r>
              <a:rPr lang="en-US" dirty="0"/>
              <a:t>Focusing on Quality of Content </a:t>
            </a:r>
          </a:p>
        </p:txBody>
      </p:sp>
      <p:pic>
        <p:nvPicPr>
          <p:cNvPr id="6" name="Picture 5">
            <a:extLst>
              <a:ext uri="{FF2B5EF4-FFF2-40B4-BE49-F238E27FC236}">
                <a16:creationId xmlns:a16="http://schemas.microsoft.com/office/drawing/2014/main" id="{B0CB83F9-8F1A-4715-8612-ACD5445AE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928" y="1594398"/>
            <a:ext cx="499448" cy="394301"/>
          </a:xfrm>
          <a:prstGeom prst="rect">
            <a:avLst/>
          </a:prstGeom>
        </p:spPr>
      </p:pic>
      <p:sp>
        <p:nvSpPr>
          <p:cNvPr id="7" name="TextBox 6">
            <a:extLst>
              <a:ext uri="{FF2B5EF4-FFF2-40B4-BE49-F238E27FC236}">
                <a16:creationId xmlns:a16="http://schemas.microsoft.com/office/drawing/2014/main" id="{ABFF6ECB-2E82-4430-9232-A007EC5497E2}"/>
              </a:ext>
            </a:extLst>
          </p:cNvPr>
          <p:cNvSpPr txBox="1"/>
          <p:nvPr/>
        </p:nvSpPr>
        <p:spPr>
          <a:xfrm>
            <a:off x="9211235" y="1594398"/>
            <a:ext cx="2662718" cy="28315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82828"/>
                </a:solidFill>
                <a:uLnTx/>
                <a:uFillTx/>
                <a:latin typeface="Segoe UI"/>
                <a:ea typeface="+mn-ea"/>
                <a:cs typeface="+mn-cs"/>
              </a:rPr>
              <a:t>         </a:t>
            </a:r>
            <a:r>
              <a:rPr kumimoji="0" lang="en-US" sz="1600" b="0" i="0" u="none" strike="noStrike" kern="1200" cap="none" spc="0" normalizeH="0" baseline="0" noProof="0" dirty="0">
                <a:ln>
                  <a:noFill/>
                </a:ln>
                <a:solidFill>
                  <a:srgbClr val="282828"/>
                </a:solidFill>
                <a:uLnTx/>
                <a:uFillTx/>
                <a:latin typeface="Segoe UI"/>
                <a:ea typeface="+mn-ea"/>
                <a:cs typeface="+mn-cs"/>
              </a:rPr>
              <a:t>One way to get feedback from report consumers is with a survey link available alongside the report or within an app. This allows report creators to get structured feedback on the quality of content, and understand how reports are, or are not, meeting user needs. </a:t>
            </a:r>
            <a:endParaRPr kumimoji="0" lang="en-IN" sz="1800" b="0" i="0" u="none" strike="noStrike" kern="1200" cap="none" spc="0" normalizeH="0" baseline="0" noProof="0" dirty="0">
              <a:ln>
                <a:noFill/>
              </a:ln>
              <a:solidFill>
                <a:srgbClr val="282828"/>
              </a:solidFill>
              <a:uLnTx/>
              <a:uFillTx/>
              <a:latin typeface="Segoe UI"/>
              <a:ea typeface="+mn-ea"/>
              <a:cs typeface="+mn-cs"/>
            </a:endParaRPr>
          </a:p>
        </p:txBody>
      </p:sp>
      <p:sp>
        <p:nvSpPr>
          <p:cNvPr id="9" name="Rectangle: Rounded Corners 8">
            <a:extLst>
              <a:ext uri="{FF2B5EF4-FFF2-40B4-BE49-F238E27FC236}">
                <a16:creationId xmlns:a16="http://schemas.microsoft.com/office/drawing/2014/main" id="{009B96DE-00E1-4D48-806D-8ECD7D18BB61}"/>
              </a:ext>
            </a:extLst>
          </p:cNvPr>
          <p:cNvSpPr/>
          <p:nvPr/>
        </p:nvSpPr>
        <p:spPr bwMode="auto">
          <a:xfrm>
            <a:off x="8992335" y="1432030"/>
            <a:ext cx="2881618" cy="2993912"/>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5395918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Focusing on Information Design Principles</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55897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6" y="1179838"/>
            <a:ext cx="6243316" cy="5001691"/>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 Be intentional with selections for each visual. Focus on its ability to convey information, resisting the urge to use a variety of visual types for aesthetic appeal only.  </a:t>
            </a:r>
          </a:p>
          <a:p>
            <a:pPr defTabSz="932418">
              <a:lnSpc>
                <a:spcPct val="100000"/>
              </a:lnSpc>
              <a:spcAft>
                <a:spcPts val="588"/>
              </a:spcAft>
              <a:buSzTx/>
              <a:defRPr/>
            </a:pPr>
            <a:r>
              <a:rPr lang="en-US" sz="1600" dirty="0">
                <a:solidFill>
                  <a:srgbClr val="2E2F2E"/>
                </a:solidFill>
                <a:cs typeface="Segoe UI" panose="020B0502040204020203" pitchFamily="34" charset="0"/>
              </a:rPr>
              <a:t>• Use careful placement and a clear hierarchy for displaying information on the page.  </a:t>
            </a:r>
          </a:p>
          <a:p>
            <a:pPr defTabSz="932418">
              <a:lnSpc>
                <a:spcPct val="100000"/>
              </a:lnSpc>
              <a:spcAft>
                <a:spcPts val="588"/>
              </a:spcAft>
              <a:buSzTx/>
              <a:defRPr/>
            </a:pPr>
            <a:r>
              <a:rPr lang="en-US" sz="1600" dirty="0">
                <a:solidFill>
                  <a:srgbClr val="2E2F2E"/>
                </a:solidFill>
                <a:cs typeface="Segoe UI" panose="020B0502040204020203" pitchFamily="34" charset="0"/>
              </a:rPr>
              <a:t>• Use informative text so consumers can find subtle features like drill-through and/or find more information. </a:t>
            </a:r>
          </a:p>
          <a:p>
            <a:pPr defTabSz="932418">
              <a:lnSpc>
                <a:spcPct val="100000"/>
              </a:lnSpc>
              <a:spcAft>
                <a:spcPts val="588"/>
              </a:spcAft>
              <a:buSzTx/>
              <a:defRPr/>
            </a:pPr>
            <a:r>
              <a:rPr lang="en-US" sz="1600" dirty="0">
                <a:solidFill>
                  <a:srgbClr val="2E2F2E"/>
                </a:solidFill>
                <a:cs typeface="Segoe UI" panose="020B0502040204020203" pitchFamily="34" charset="0"/>
              </a:rPr>
              <a:t>• Be consistent with placement of items which appear on multiple pages.  </a:t>
            </a:r>
          </a:p>
          <a:p>
            <a:pPr defTabSz="932418">
              <a:lnSpc>
                <a:spcPct val="100000"/>
              </a:lnSpc>
              <a:spcAft>
                <a:spcPts val="588"/>
              </a:spcAft>
              <a:buSzTx/>
              <a:defRPr/>
            </a:pPr>
            <a:r>
              <a:rPr lang="en-US" sz="1600" dirty="0">
                <a:solidFill>
                  <a:srgbClr val="2E2F2E"/>
                </a:solidFill>
                <a:cs typeface="Segoe UI" panose="020B0502040204020203" pitchFamily="34" charset="0"/>
              </a:rPr>
              <a:t>• Use a layout that focuses on telling the story you want to tell.  </a:t>
            </a:r>
          </a:p>
          <a:p>
            <a:pPr defTabSz="932418">
              <a:lnSpc>
                <a:spcPct val="100000"/>
              </a:lnSpc>
              <a:spcAft>
                <a:spcPts val="588"/>
              </a:spcAft>
              <a:buSzTx/>
              <a:defRPr/>
            </a:pPr>
            <a:r>
              <a:rPr lang="en-US" sz="1600" dirty="0">
                <a:solidFill>
                  <a:srgbClr val="2E2F2E"/>
                </a:solidFill>
                <a:cs typeface="Segoe UI" panose="020B0502040204020203" pitchFamily="34" charset="0"/>
              </a:rPr>
              <a:t>• Use color sparingly, and consistently, with a specific intention in mind.  </a:t>
            </a:r>
          </a:p>
          <a:p>
            <a:pPr defTabSz="932418">
              <a:lnSpc>
                <a:spcPct val="100000"/>
              </a:lnSpc>
              <a:spcAft>
                <a:spcPts val="588"/>
              </a:spcAft>
              <a:buSzTx/>
              <a:defRPr/>
            </a:pPr>
            <a:r>
              <a:rPr lang="en-US" sz="1600" dirty="0">
                <a:solidFill>
                  <a:srgbClr val="2E2F2E"/>
                </a:solidFill>
                <a:cs typeface="Segoe UI" panose="020B0502040204020203" pitchFamily="34" charset="0"/>
              </a:rPr>
              <a:t>• Use a color palette that follows visualization best practices. If you are required to follow a vibrant organizational color palette, investigate if you can mute the colors.  </a:t>
            </a:r>
          </a:p>
          <a:p>
            <a:pPr defTabSz="932418">
              <a:lnSpc>
                <a:spcPct val="100000"/>
              </a:lnSpc>
              <a:spcAft>
                <a:spcPts val="588"/>
              </a:spcAft>
              <a:buSzTx/>
              <a:defRPr/>
            </a:pPr>
            <a:r>
              <a:rPr lang="en-US" sz="1600" dirty="0">
                <a:solidFill>
                  <a:srgbClr val="2E2F2E"/>
                </a:solidFill>
                <a:cs typeface="Segoe UI" panose="020B0502040204020203" pitchFamily="34" charset="0"/>
              </a:rPr>
              <a:t>• Avoid clutter on the page to allow report consumers to focus on what is important.  </a:t>
            </a:r>
          </a:p>
          <a:p>
            <a:pPr defTabSz="932418">
              <a:lnSpc>
                <a:spcPct val="100000"/>
              </a:lnSpc>
              <a:spcAft>
                <a:spcPts val="588"/>
              </a:spcAft>
              <a:buSzTx/>
              <a:defRPr/>
            </a:pPr>
            <a:r>
              <a:rPr lang="en-US" sz="1600" dirty="0">
                <a:solidFill>
                  <a:srgbClr val="2E2F2E"/>
                </a:solidFill>
                <a:cs typeface="Segoe UI" panose="020B0502040204020203" pitchFamily="34" charset="0"/>
              </a:rPr>
              <a:t>• Address accessibility early in the design phase. </a:t>
            </a:r>
          </a:p>
        </p:txBody>
      </p:sp>
      <p:sp>
        <p:nvSpPr>
          <p:cNvPr id="2" name="Title 1"/>
          <p:cNvSpPr>
            <a:spLocks noGrp="1"/>
          </p:cNvSpPr>
          <p:nvPr>
            <p:ph type="title"/>
          </p:nvPr>
        </p:nvSpPr>
        <p:spPr/>
        <p:txBody>
          <a:bodyPr/>
          <a:lstStyle/>
          <a:p>
            <a:r>
              <a:rPr lang="en-US" dirty="0"/>
              <a:t>Focusing on Information Design Principles</a:t>
            </a:r>
          </a:p>
        </p:txBody>
      </p:sp>
      <p:pic>
        <p:nvPicPr>
          <p:cNvPr id="5" name="Picture 4" descr="Chart, bar chart&#10;&#10;Description automatically generated">
            <a:extLst>
              <a:ext uri="{FF2B5EF4-FFF2-40B4-BE49-F238E27FC236}">
                <a16:creationId xmlns:a16="http://schemas.microsoft.com/office/drawing/2014/main" id="{B86A8807-BC07-4306-A777-05D3729E3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314" y="1179838"/>
            <a:ext cx="5522686" cy="3200960"/>
          </a:xfrm>
          <a:prstGeom prst="rect">
            <a:avLst/>
          </a:prstGeom>
        </p:spPr>
      </p:pic>
    </p:spTree>
    <p:extLst>
      <p:ext uri="{BB962C8B-B14F-4D97-AF65-F5344CB8AC3E}">
        <p14:creationId xmlns:p14="http://schemas.microsoft.com/office/powerpoint/2010/main" val="28470921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Verifying Accessibility on Reports</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94239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8206587" cy="5062924"/>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When designing reports, it is important to consider the accessibility needs of your users.</a:t>
            </a:r>
          </a:p>
          <a:p>
            <a:pPr defTabSz="932418">
              <a:lnSpc>
                <a:spcPct val="100000"/>
              </a:lnSpc>
              <a:spcAft>
                <a:spcPts val="588"/>
              </a:spcAft>
              <a:buSzTx/>
              <a:defRPr/>
            </a:pPr>
            <a:r>
              <a:rPr lang="en-US" sz="1600" dirty="0">
                <a:solidFill>
                  <a:srgbClr val="2E2F2E"/>
                </a:solidFill>
                <a:cs typeface="Segoe UI" panose="020B0502040204020203" pitchFamily="34" charset="0"/>
              </a:rPr>
              <a:t>• Using very </a:t>
            </a:r>
            <a:r>
              <a:rPr lang="en-US" sz="1600" b="1" dirty="0">
                <a:solidFill>
                  <a:srgbClr val="2E2F2E"/>
                </a:solidFill>
                <a:cs typeface="Segoe UI" panose="020B0502040204020203" pitchFamily="34" charset="0"/>
              </a:rPr>
              <a:t>clear titles, labels, and descriptions </a:t>
            </a:r>
            <a:r>
              <a:rPr lang="en-US" sz="1600" dirty="0">
                <a:solidFill>
                  <a:srgbClr val="2E2F2E"/>
                </a:solidFill>
                <a:cs typeface="Segoe UI" panose="020B0502040204020203" pitchFamily="34" charset="0"/>
              </a:rPr>
              <a:t>can be extremely helpful to aid comprehension by all report consumers, including those who are visually impaired.  </a:t>
            </a:r>
          </a:p>
          <a:p>
            <a:pPr defTabSz="932418">
              <a:lnSpc>
                <a:spcPct val="100000"/>
              </a:lnSpc>
              <a:spcAft>
                <a:spcPts val="588"/>
              </a:spcAft>
              <a:buSzTx/>
              <a:defRPr/>
            </a:pPr>
            <a:r>
              <a:rPr lang="en-US" sz="1600" dirty="0">
                <a:solidFill>
                  <a:srgbClr val="2E2F2E"/>
                </a:solidFill>
                <a:cs typeface="Segoe UI" panose="020B0502040204020203" pitchFamily="34" charset="0"/>
              </a:rPr>
              <a:t>• Adding </a:t>
            </a:r>
            <a:r>
              <a:rPr lang="en-US" sz="1600" b="1" dirty="0">
                <a:solidFill>
                  <a:srgbClr val="2E2F2E"/>
                </a:solidFill>
                <a:cs typeface="Segoe UI" panose="020B0502040204020203" pitchFamily="34" charset="0"/>
              </a:rPr>
              <a:t>alternative text descriptions </a:t>
            </a:r>
            <a:r>
              <a:rPr lang="en-US" sz="1600" dirty="0">
                <a:solidFill>
                  <a:srgbClr val="2E2F2E"/>
                </a:solidFill>
                <a:cs typeface="Segoe UI" panose="020B0502040204020203" pitchFamily="34" charset="0"/>
              </a:rPr>
              <a:t>(alt text) for visualizations in a report helps users who use screen readers understand what a visualization is showing. Alt text should be set for every object that conveys meaningful information. </a:t>
            </a:r>
          </a:p>
          <a:p>
            <a:pPr defTabSz="932418">
              <a:lnSpc>
                <a:spcPct val="100000"/>
              </a:lnSpc>
              <a:spcAft>
                <a:spcPts val="588"/>
              </a:spcAft>
              <a:buSzTx/>
              <a:defRPr/>
            </a:pPr>
            <a:r>
              <a:rPr lang="en-US" sz="1600" dirty="0">
                <a:solidFill>
                  <a:srgbClr val="2E2F2E"/>
                </a:solidFill>
                <a:cs typeface="Segoe UI" panose="020B0502040204020203" pitchFamily="34" charset="0"/>
              </a:rPr>
              <a:t>• Choosing a </a:t>
            </a:r>
            <a:r>
              <a:rPr lang="en-US" sz="1600" b="1" dirty="0">
                <a:solidFill>
                  <a:srgbClr val="2E2F2E"/>
                </a:solidFill>
                <a:cs typeface="Segoe UI" panose="020B0502040204020203" pitchFamily="34" charset="0"/>
              </a:rPr>
              <a:t>color theme </a:t>
            </a:r>
            <a:r>
              <a:rPr lang="en-US" sz="1600" dirty="0">
                <a:solidFill>
                  <a:srgbClr val="2E2F2E"/>
                </a:solidFill>
                <a:cs typeface="Segoe UI" panose="020B0502040204020203" pitchFamily="34" charset="0"/>
              </a:rPr>
              <a:t>that has a high degree of contrast between backgrounds and text helps make reports easier to read, especially for users with vision impairment. There are many desktop apps and online sites to help with choosing colors with appropriate contrast ratios, including </a:t>
            </a:r>
            <a:r>
              <a:rPr lang="en-US" sz="1600" dirty="0" err="1">
                <a:solidFill>
                  <a:srgbClr val="2E2F2E"/>
                </a:solidFill>
                <a:cs typeface="Segoe UI" panose="020B0502040204020203" pitchFamily="34" charset="0"/>
              </a:rPr>
              <a:t>Colour</a:t>
            </a:r>
            <a:r>
              <a:rPr lang="en-US" sz="1600" dirty="0">
                <a:solidFill>
                  <a:srgbClr val="2E2F2E"/>
                </a:solidFill>
                <a:cs typeface="Segoe UI" panose="020B0502040204020203" pitchFamily="34" charset="0"/>
              </a:rPr>
              <a:t> Contrast </a:t>
            </a:r>
            <a:r>
              <a:rPr lang="en-US" sz="1600" dirty="0" err="1">
                <a:solidFill>
                  <a:srgbClr val="2E2F2E"/>
                </a:solidFill>
                <a:cs typeface="Segoe UI" panose="020B0502040204020203" pitchFamily="34" charset="0"/>
              </a:rPr>
              <a:t>Analyser</a:t>
            </a:r>
            <a:r>
              <a:rPr lang="en-US" sz="1600" dirty="0">
                <a:solidFill>
                  <a:srgbClr val="2E2F2E"/>
                </a:solidFill>
                <a:cs typeface="Segoe UI" panose="020B0502040204020203" pitchFamily="34" charset="0"/>
              </a:rPr>
              <a:t> and </a:t>
            </a:r>
            <a:r>
              <a:rPr lang="en-US" sz="1600" dirty="0" err="1">
                <a:solidFill>
                  <a:srgbClr val="2E2F2E"/>
                </a:solidFill>
                <a:cs typeface="Segoe UI" panose="020B0502040204020203" pitchFamily="34" charset="0"/>
              </a:rPr>
              <a:t>WebAIM</a:t>
            </a:r>
            <a:r>
              <a:rPr lang="en-US" sz="1600" dirty="0">
                <a:solidFill>
                  <a:srgbClr val="2E2F2E"/>
                </a:solidFill>
                <a:cs typeface="Segoe UI" panose="020B0502040204020203" pitchFamily="34" charset="0"/>
              </a:rPr>
              <a:t> Contrast Checker. There are also helpful sites to simulate what colors look like to someone who experiences color deficiency, such as Color Blindness Simulator and </a:t>
            </a:r>
            <a:r>
              <a:rPr lang="en-US" sz="1600" dirty="0" err="1">
                <a:solidFill>
                  <a:srgbClr val="2E2F2E"/>
                </a:solidFill>
                <a:cs typeface="Segoe UI" panose="020B0502040204020203" pitchFamily="34" charset="0"/>
              </a:rPr>
              <a:t>WhoCanUse</a:t>
            </a:r>
            <a:r>
              <a:rPr lang="en-US" sz="1600" dirty="0">
                <a:solidFill>
                  <a:srgbClr val="2E2F2E"/>
                </a:solidFill>
                <a:cs typeface="Segoe UI" panose="020B0502040204020203" pitchFamily="34" charset="0"/>
              </a:rPr>
              <a:t>. </a:t>
            </a:r>
          </a:p>
          <a:p>
            <a:pPr defTabSz="932418">
              <a:lnSpc>
                <a:spcPct val="100000"/>
              </a:lnSpc>
              <a:spcAft>
                <a:spcPts val="588"/>
              </a:spcAft>
              <a:buSzTx/>
              <a:defRPr/>
            </a:pPr>
            <a:r>
              <a:rPr lang="en-US" sz="1600" dirty="0">
                <a:solidFill>
                  <a:srgbClr val="2E2F2E"/>
                </a:solidFill>
                <a:cs typeface="Segoe UI" panose="020B0502040204020203" pitchFamily="34" charset="0"/>
              </a:rPr>
              <a:t>• Using </a:t>
            </a:r>
            <a:r>
              <a:rPr lang="en-US" sz="1600" b="1" dirty="0">
                <a:solidFill>
                  <a:srgbClr val="2E2F2E"/>
                </a:solidFill>
                <a:cs typeface="Segoe UI" panose="020B0502040204020203" pitchFamily="34" charset="0"/>
              </a:rPr>
              <a:t>visual indicators</a:t>
            </a:r>
            <a:r>
              <a:rPr lang="en-US" sz="1600" dirty="0">
                <a:solidFill>
                  <a:srgbClr val="2E2F2E"/>
                </a:solidFill>
                <a:cs typeface="Segoe UI" panose="020B0502040204020203" pitchFamily="34" charset="0"/>
              </a:rPr>
              <a:t>, in addition to color, helps report consumers who are colorblind, and therefore unable to understand good and bad with color alone. Red and green can be particularly difficult to distinguish. This is important to keep in mind, especially when using conditional formatting. </a:t>
            </a:r>
          </a:p>
          <a:p>
            <a:pPr defTabSz="932418">
              <a:lnSpc>
                <a:spcPct val="100000"/>
              </a:lnSpc>
              <a:spcAft>
                <a:spcPts val="588"/>
              </a:spcAft>
              <a:buSzTx/>
              <a:defRPr/>
            </a:pPr>
            <a:r>
              <a:rPr lang="en-US" sz="1600" dirty="0">
                <a:solidFill>
                  <a:srgbClr val="2E2F2E"/>
                </a:solidFill>
                <a:cs typeface="Segoe UI" panose="020B0502040204020203" pitchFamily="34" charset="0"/>
              </a:rPr>
              <a:t>• Setting the </a:t>
            </a:r>
            <a:r>
              <a:rPr lang="en-US" sz="1600" b="1" dirty="0">
                <a:solidFill>
                  <a:srgbClr val="2E2F2E"/>
                </a:solidFill>
                <a:cs typeface="Segoe UI" panose="020B0502040204020203" pitchFamily="34" charset="0"/>
              </a:rPr>
              <a:t>tab order for visuals </a:t>
            </a:r>
            <a:r>
              <a:rPr lang="en-US" sz="1600" dirty="0">
                <a:solidFill>
                  <a:srgbClr val="2E2F2E"/>
                </a:solidFill>
                <a:cs typeface="Segoe UI" panose="020B0502040204020203" pitchFamily="34" charset="0"/>
              </a:rPr>
              <a:t>assists visually impaired report viewers with how to go about viewing and processing the report in a logical order. Any images or objects which are purely decorative can be omitted to aid with this navigation.</a:t>
            </a:r>
          </a:p>
        </p:txBody>
      </p:sp>
      <p:sp>
        <p:nvSpPr>
          <p:cNvPr id="2" name="Title 1"/>
          <p:cNvSpPr>
            <a:spLocks noGrp="1"/>
          </p:cNvSpPr>
          <p:nvPr>
            <p:ph type="title"/>
          </p:nvPr>
        </p:nvSpPr>
        <p:spPr/>
        <p:txBody>
          <a:bodyPr/>
          <a:lstStyle/>
          <a:p>
            <a:r>
              <a:rPr lang="en-US" dirty="0"/>
              <a:t>Verifying Accessibility on Reports</a:t>
            </a:r>
          </a:p>
        </p:txBody>
      </p:sp>
      <p:pic>
        <p:nvPicPr>
          <p:cNvPr id="5" name="Picture 4">
            <a:extLst>
              <a:ext uri="{FF2B5EF4-FFF2-40B4-BE49-F238E27FC236}">
                <a16:creationId xmlns:a16="http://schemas.microsoft.com/office/drawing/2014/main" id="{A8EFBC50-4832-4678-89F9-33F31770554A}"/>
              </a:ext>
            </a:extLst>
          </p:cNvPr>
          <p:cNvPicPr>
            <a:picLocks noChangeAspect="1"/>
          </p:cNvPicPr>
          <p:nvPr/>
        </p:nvPicPr>
        <p:blipFill>
          <a:blip r:embed="rId3"/>
          <a:stretch>
            <a:fillRect/>
          </a:stretch>
        </p:blipFill>
        <p:spPr>
          <a:xfrm>
            <a:off x="9176602" y="1073803"/>
            <a:ext cx="2464838" cy="4681888"/>
          </a:xfrm>
          <a:prstGeom prst="rect">
            <a:avLst/>
          </a:prstGeom>
        </p:spPr>
      </p:pic>
    </p:spTree>
    <p:extLst>
      <p:ext uri="{BB962C8B-B14F-4D97-AF65-F5344CB8AC3E}">
        <p14:creationId xmlns:p14="http://schemas.microsoft.com/office/powerpoint/2010/main" val="35502603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Using Certified Custom Visuals </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7029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6" y="1179838"/>
            <a:ext cx="5065236" cy="4001095"/>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 Custom visuals published to AppSource can optionally go through a validation process by Microsoft to become certified. </a:t>
            </a:r>
          </a:p>
          <a:p>
            <a:pPr defTabSz="932418">
              <a:lnSpc>
                <a:spcPct val="100000"/>
              </a:lnSpc>
              <a:spcAft>
                <a:spcPts val="588"/>
              </a:spcAft>
              <a:buSzTx/>
              <a:defRPr/>
            </a:pPr>
            <a:r>
              <a:rPr lang="en-US" sz="1600" dirty="0">
                <a:solidFill>
                  <a:srgbClr val="2E2F2E"/>
                </a:solidFill>
                <a:cs typeface="Segoe UI" panose="020B0502040204020203" pitchFamily="34" charset="0"/>
              </a:rPr>
              <a:t>Administrators have the following three capabilities for management of custom visuals which will affect the experience for report creators:  </a:t>
            </a:r>
          </a:p>
          <a:p>
            <a:pPr marL="342900" indent="-342900" defTabSz="932418">
              <a:lnSpc>
                <a:spcPct val="100000"/>
              </a:lnSpc>
              <a:spcAft>
                <a:spcPts val="588"/>
              </a:spcAft>
              <a:buSzTx/>
              <a:buAutoNum type="arabicPeriod"/>
              <a:defRPr/>
            </a:pPr>
            <a:r>
              <a:rPr lang="en-US" sz="1600" dirty="0">
                <a:solidFill>
                  <a:srgbClr val="2E2F2E"/>
                </a:solidFill>
                <a:cs typeface="Segoe UI" panose="020B0502040204020203" pitchFamily="34" charset="0"/>
              </a:rPr>
              <a:t>Block all custom visuals. This is done with a tenant setting in the Power BI service and a group policy setting.  </a:t>
            </a:r>
          </a:p>
          <a:p>
            <a:pPr marL="342900" indent="-342900" defTabSz="932418">
              <a:lnSpc>
                <a:spcPct val="100000"/>
              </a:lnSpc>
              <a:spcAft>
                <a:spcPts val="588"/>
              </a:spcAft>
              <a:buSzTx/>
              <a:buAutoNum type="arabicPeriod"/>
              <a:defRPr/>
            </a:pPr>
            <a:r>
              <a:rPr lang="en-US" sz="1600" dirty="0">
                <a:solidFill>
                  <a:srgbClr val="2E2F2E"/>
                </a:solidFill>
                <a:cs typeface="Segoe UI" panose="020B0502040204020203" pitchFamily="34" charset="0"/>
              </a:rPr>
              <a:t>Allow certified visuals only. This is done with a tenant setting in the Power BI service and a group policy setting. </a:t>
            </a:r>
          </a:p>
          <a:p>
            <a:pPr marL="342900" indent="-342900" defTabSz="932418">
              <a:lnSpc>
                <a:spcPct val="100000"/>
              </a:lnSpc>
              <a:spcAft>
                <a:spcPts val="588"/>
              </a:spcAft>
              <a:buSzTx/>
              <a:buAutoNum type="arabicPeriod"/>
              <a:defRPr/>
            </a:pPr>
            <a:r>
              <a:rPr lang="en-US" sz="1600" dirty="0">
                <a:solidFill>
                  <a:srgbClr val="2E2F2E"/>
                </a:solidFill>
                <a:cs typeface="Segoe UI" panose="020B0502040204020203" pitchFamily="34" charset="0"/>
              </a:rPr>
              <a:t>Deploy specific approved visuals through the organizational visuals store. This is done in the admin center in the Power BI service. </a:t>
            </a:r>
          </a:p>
        </p:txBody>
      </p:sp>
      <p:sp>
        <p:nvSpPr>
          <p:cNvPr id="2" name="Title 1"/>
          <p:cNvSpPr>
            <a:spLocks noGrp="1"/>
          </p:cNvSpPr>
          <p:nvPr>
            <p:ph type="title"/>
          </p:nvPr>
        </p:nvSpPr>
        <p:spPr/>
        <p:txBody>
          <a:bodyPr/>
          <a:lstStyle/>
          <a:p>
            <a:r>
              <a:rPr lang="en-US" dirty="0"/>
              <a:t>Using Certified Custom Visuals </a:t>
            </a:r>
          </a:p>
        </p:txBody>
      </p:sp>
      <p:pic>
        <p:nvPicPr>
          <p:cNvPr id="8" name="Picture 7" descr="A picture containing logo&#10;&#10;Description automatically generated">
            <a:extLst>
              <a:ext uri="{FF2B5EF4-FFF2-40B4-BE49-F238E27FC236}">
                <a16:creationId xmlns:a16="http://schemas.microsoft.com/office/drawing/2014/main" id="{06A92365-EE80-4E64-83D3-5C9CA2AE0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24" y="5543768"/>
            <a:ext cx="813916" cy="636737"/>
          </a:xfrm>
          <a:prstGeom prst="rect">
            <a:avLst/>
          </a:prstGeom>
        </p:spPr>
      </p:pic>
      <p:sp>
        <p:nvSpPr>
          <p:cNvPr id="10" name="Rectangle 9">
            <a:extLst>
              <a:ext uri="{FF2B5EF4-FFF2-40B4-BE49-F238E27FC236}">
                <a16:creationId xmlns:a16="http://schemas.microsoft.com/office/drawing/2014/main" id="{13DED793-5D07-4756-9712-5E46D24C8B22}"/>
              </a:ext>
            </a:extLst>
          </p:cNvPr>
          <p:cNvSpPr/>
          <p:nvPr/>
        </p:nvSpPr>
        <p:spPr bwMode="auto">
          <a:xfrm>
            <a:off x="426423" y="5488438"/>
            <a:ext cx="10745159" cy="719363"/>
          </a:xfrm>
          <a:prstGeom prst="rect">
            <a:avLst/>
          </a:prstGeom>
          <a:noFill/>
          <a:ln>
            <a:solidFill>
              <a:schemeClr val="accent6">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70E60E2B-08AE-4096-9DFE-4BE6FB8C0FBF}"/>
              </a:ext>
            </a:extLst>
          </p:cNvPr>
          <p:cNvSpPr txBox="1"/>
          <p:nvPr/>
        </p:nvSpPr>
        <p:spPr>
          <a:xfrm>
            <a:off x="1121071" y="5367987"/>
            <a:ext cx="10408320" cy="960263"/>
          </a:xfrm>
          <a:prstGeom prst="rect">
            <a:avLst/>
          </a:prstGeom>
          <a:noFill/>
        </p:spPr>
        <p:txBody>
          <a:bodyPr wrap="square" lIns="182880" tIns="146304" rIns="182880" bIns="146304" rtlCol="0">
            <a:spAutoFit/>
          </a:bodyPr>
          <a:lstStyle/>
          <a:p>
            <a:pPr>
              <a:lnSpc>
                <a:spcPct val="90000"/>
              </a:lnSpc>
              <a:spcAft>
                <a:spcPts val="600"/>
              </a:spcAft>
            </a:pPr>
            <a:r>
              <a:rPr kumimoji="0" lang="en-US" sz="1600" b="0" i="0" u="none" strike="noStrike" kern="1200" cap="none" spc="0" normalizeH="0" baseline="0" noProof="0" dirty="0">
                <a:ln>
                  <a:noFill/>
                </a:ln>
                <a:solidFill>
                  <a:srgbClr val="282828"/>
                </a:solidFill>
                <a:effectLst/>
                <a:uLnTx/>
                <a:uFillTx/>
                <a:latin typeface="Bookman Old Style" panose="02050604050505020204" pitchFamily="18" charset="0"/>
              </a:rPr>
              <a:t>Be certain to only use custom visuals from sources that you know and trust. It is important to understand that custom visuals </a:t>
            </a:r>
            <a:r>
              <a:rPr lang="en-US" sz="1600" dirty="0">
                <a:solidFill>
                  <a:srgbClr val="282828"/>
                </a:solidFill>
                <a:latin typeface="Bookman Old Style" panose="02050604050505020204" pitchFamily="18" charset="0"/>
              </a:rPr>
              <a:t>h</a:t>
            </a:r>
            <a:r>
              <a:rPr kumimoji="0" lang="en-US" sz="1600" b="0" i="0" u="none" strike="noStrike" kern="1200" cap="none" spc="0" normalizeH="0" baseline="0" noProof="0" dirty="0" err="1">
                <a:ln>
                  <a:noFill/>
                </a:ln>
                <a:solidFill>
                  <a:srgbClr val="282828"/>
                </a:solidFill>
                <a:effectLst/>
                <a:uLnTx/>
                <a:uFillTx/>
                <a:latin typeface="Bookman Old Style" panose="02050604050505020204" pitchFamily="18" charset="0"/>
              </a:rPr>
              <a:t>ave</a:t>
            </a:r>
            <a:r>
              <a:rPr kumimoji="0" lang="en-US" sz="1600" b="0" i="0" u="none" strike="noStrike" kern="1200" cap="none" spc="0" normalizeH="0" baseline="0" noProof="0" dirty="0">
                <a:ln>
                  <a:noFill/>
                </a:ln>
                <a:solidFill>
                  <a:srgbClr val="282828"/>
                </a:solidFill>
                <a:effectLst/>
                <a:uLnTx/>
                <a:uFillTx/>
                <a:latin typeface="Bookman Old Style" panose="02050604050505020204" pitchFamily="18" charset="0"/>
              </a:rPr>
              <a:t> access to the data in Power BI datasets, and they are not blocked from sending data out of the Power BI service </a:t>
            </a:r>
            <a:endParaRPr lang="en-IN" sz="1600" dirty="0" err="1">
              <a:gradFill>
                <a:gsLst>
                  <a:gs pos="2917">
                    <a:schemeClr val="tx1"/>
                  </a:gs>
                  <a:gs pos="30000">
                    <a:schemeClr val="tx1"/>
                  </a:gs>
                </a:gsLst>
                <a:lin ang="5400000" scaled="0"/>
              </a:gradFill>
              <a:latin typeface="Bookman Old Style" panose="02050604050505020204" pitchFamily="18" charset="0"/>
            </a:endParaRPr>
          </a:p>
        </p:txBody>
      </p:sp>
      <p:pic>
        <p:nvPicPr>
          <p:cNvPr id="13" name="Picture 12" descr="Graphical user interface, application&#10;&#10;Description automatically generated">
            <a:extLst>
              <a:ext uri="{FF2B5EF4-FFF2-40B4-BE49-F238E27FC236}">
                <a16:creationId xmlns:a16="http://schemas.microsoft.com/office/drawing/2014/main" id="{A9DB5232-A142-4991-957C-0840BC4F3389}"/>
              </a:ext>
            </a:extLst>
          </p:cNvPr>
          <p:cNvPicPr>
            <a:picLocks noChangeAspect="1"/>
          </p:cNvPicPr>
          <p:nvPr/>
        </p:nvPicPr>
        <p:blipFill rotWithShape="1">
          <a:blip r:embed="rId4">
            <a:extLst>
              <a:ext uri="{28A0092B-C50C-407E-A947-70E740481C1C}">
                <a14:useLocalDpi xmlns:a14="http://schemas.microsoft.com/office/drawing/2010/main" val="0"/>
              </a:ext>
            </a:extLst>
          </a:blip>
          <a:srcRect l="3261" t="3192" r="2965" b="12707"/>
          <a:stretch/>
        </p:blipFill>
        <p:spPr>
          <a:xfrm>
            <a:off x="5787102" y="1179838"/>
            <a:ext cx="5679920" cy="4083251"/>
          </a:xfrm>
          <a:prstGeom prst="rect">
            <a:avLst/>
          </a:prstGeom>
        </p:spPr>
      </p:pic>
    </p:spTree>
    <p:extLst>
      <p:ext uri="{BB962C8B-B14F-4D97-AF65-F5344CB8AC3E}">
        <p14:creationId xmlns:p14="http://schemas.microsoft.com/office/powerpoint/2010/main" val="6040118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Using Custom Data Connectors </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8321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4226257" cy="2247090"/>
          </a:xfrm>
        </p:spPr>
        <p:txBody>
          <a:bodyPr/>
          <a:lstStyle/>
          <a:p>
            <a:pPr defTabSz="932418">
              <a:lnSpc>
                <a:spcPct val="150000"/>
              </a:lnSpc>
              <a:spcAft>
                <a:spcPts val="588"/>
              </a:spcAft>
              <a:buSzTx/>
              <a:defRPr/>
            </a:pPr>
            <a:r>
              <a:rPr lang="en-US" sz="1600" dirty="0">
                <a:solidFill>
                  <a:srgbClr val="2E2F2E"/>
                </a:solidFill>
                <a:cs typeface="Segoe UI" panose="020B0502040204020203" pitchFamily="34" charset="0"/>
              </a:rPr>
              <a:t>It is possible to extend the number of data sources that Power BI can connect to by creating custom data connectors. The same warnings that apply to using custom visuals (discussed in the preceding section) also apply to using custom data connectors created by third parties: they may not be properly tested or supported, and as a result you should have a policy for evaluating  and testing the use of custom connectors.   </a:t>
            </a:r>
          </a:p>
          <a:p>
            <a:pPr defTabSz="932418">
              <a:lnSpc>
                <a:spcPct val="150000"/>
              </a:lnSpc>
              <a:spcAft>
                <a:spcPts val="588"/>
              </a:spcAft>
              <a:buSzTx/>
              <a:defRPr/>
            </a:pPr>
            <a:r>
              <a:rPr lang="en-US" sz="1600" dirty="0">
                <a:solidFill>
                  <a:srgbClr val="2E2F2E"/>
                </a:solidFill>
                <a:cs typeface="Segoe UI" panose="020B0502040204020203" pitchFamily="34" charset="0"/>
              </a:rPr>
              <a:t> </a:t>
            </a:r>
          </a:p>
        </p:txBody>
      </p:sp>
      <p:sp>
        <p:nvSpPr>
          <p:cNvPr id="2" name="Title 1"/>
          <p:cNvSpPr>
            <a:spLocks noGrp="1"/>
          </p:cNvSpPr>
          <p:nvPr>
            <p:ph type="title"/>
          </p:nvPr>
        </p:nvSpPr>
        <p:spPr/>
        <p:txBody>
          <a:bodyPr/>
          <a:lstStyle/>
          <a:p>
            <a:r>
              <a:rPr lang="en-US" dirty="0"/>
              <a:t>Using Custom Data Connectors</a:t>
            </a:r>
          </a:p>
        </p:txBody>
      </p:sp>
      <p:pic>
        <p:nvPicPr>
          <p:cNvPr id="5" name="Picture 4" descr="Diagram, schematic&#10;&#10;Description automatically generated">
            <a:extLst>
              <a:ext uri="{FF2B5EF4-FFF2-40B4-BE49-F238E27FC236}">
                <a16:creationId xmlns:a16="http://schemas.microsoft.com/office/drawing/2014/main" id="{518A9688-384A-4EA5-97C5-A3B806A3F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038" y="1179838"/>
            <a:ext cx="7049425" cy="3822468"/>
          </a:xfrm>
          <a:prstGeom prst="rect">
            <a:avLst/>
          </a:prstGeom>
        </p:spPr>
      </p:pic>
    </p:spTree>
    <p:extLst>
      <p:ext uri="{BB962C8B-B14F-4D97-AF65-F5344CB8AC3E}">
        <p14:creationId xmlns:p14="http://schemas.microsoft.com/office/powerpoint/2010/main" val="27501841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8939743" cy="1792850"/>
          </a:xfrm>
        </p:spPr>
        <p:txBody>
          <a:bodyPr/>
          <a:lstStyle/>
          <a:p>
            <a:r>
              <a:rPr lang="en-US" sz="8235" dirty="0">
                <a:solidFill>
                  <a:srgbClr val="F1C711"/>
                </a:solidFill>
              </a:rPr>
              <a:t>Power BI </a:t>
            </a:r>
            <a:br>
              <a:rPr lang="en-US" dirty="0"/>
            </a:br>
            <a:r>
              <a:rPr lang="en-US" dirty="0"/>
              <a:t>Managing Dataset Authorship</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038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675778" cy="1792850"/>
          </a:xfrm>
        </p:spPr>
        <p:txBody>
          <a:bodyPr/>
          <a:lstStyle/>
          <a:p>
            <a:r>
              <a:rPr lang="en-US" sz="8235" dirty="0">
                <a:solidFill>
                  <a:srgbClr val="F1C711"/>
                </a:solidFill>
              </a:rPr>
              <a:t>Power BI </a:t>
            </a:r>
            <a:br>
              <a:rPr lang="en-US" dirty="0"/>
            </a:br>
            <a:r>
              <a:rPr lang="en-US" sz="4400" dirty="0"/>
              <a:t>Creating Dashboards to Unify Key Metrics from Various Reports</a:t>
            </a:r>
            <a:endParaRPr lang="en-US" dirty="0"/>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68819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5" y="1179839"/>
            <a:ext cx="8206587" cy="3816429"/>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Pinning visualizations to a dashboard allows report creators to provide an “at-a-glance” view of the most important metrics. A dashboard could be considered something like a start page or executive summary: if all looks well, the report consumer may not need to review the underlying reports, but if necessary the user can click on a visualization and navigate to the underlying report to see it in context.</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A dashboard can be created by pinning individual visualizations from multiple areas: </a:t>
            </a:r>
          </a:p>
          <a:p>
            <a:pPr defTabSz="932418">
              <a:lnSpc>
                <a:spcPct val="100000"/>
              </a:lnSpc>
              <a:spcAft>
                <a:spcPts val="588"/>
              </a:spcAft>
              <a:buSzTx/>
              <a:defRPr/>
            </a:pPr>
            <a:r>
              <a:rPr lang="en-US" sz="1600" dirty="0">
                <a:solidFill>
                  <a:srgbClr val="2E2F2E"/>
                </a:solidFill>
                <a:cs typeface="Segoe UI" panose="020B0502040204020203" pitchFamily="34" charset="0"/>
              </a:rPr>
              <a:t>• Report visuals published to the Power BI service </a:t>
            </a:r>
          </a:p>
          <a:p>
            <a:pPr defTabSz="932418">
              <a:lnSpc>
                <a:spcPct val="100000"/>
              </a:lnSpc>
              <a:spcAft>
                <a:spcPts val="588"/>
              </a:spcAft>
              <a:buSzTx/>
              <a:defRPr/>
            </a:pPr>
            <a:r>
              <a:rPr lang="en-US" sz="1600" dirty="0">
                <a:solidFill>
                  <a:srgbClr val="2E2F2E"/>
                </a:solidFill>
                <a:cs typeface="Segoe UI" panose="020B0502040204020203" pitchFamily="34" charset="0"/>
              </a:rPr>
              <a:t>• Q&amp;A results in the Power BI service </a:t>
            </a:r>
          </a:p>
          <a:p>
            <a:pPr defTabSz="932418">
              <a:lnSpc>
                <a:spcPct val="100000"/>
              </a:lnSpc>
              <a:spcAft>
                <a:spcPts val="588"/>
              </a:spcAft>
              <a:buSzTx/>
              <a:defRPr/>
            </a:pPr>
            <a:r>
              <a:rPr lang="en-US" sz="1600" dirty="0">
                <a:solidFill>
                  <a:srgbClr val="2E2F2E"/>
                </a:solidFill>
                <a:cs typeface="Segoe UI" panose="020B0502040204020203" pitchFamily="34" charset="0"/>
              </a:rPr>
              <a:t>• </a:t>
            </a:r>
            <a:r>
              <a:rPr lang="en-US" sz="1600" dirty="0" err="1">
                <a:solidFill>
                  <a:srgbClr val="2E2F2E"/>
                </a:solidFill>
                <a:cs typeface="Segoe UI" panose="020B0502040204020203" pitchFamily="34" charset="0"/>
              </a:rPr>
              <a:t>QuickInsights</a:t>
            </a:r>
            <a:r>
              <a:rPr lang="en-US" sz="1600" dirty="0">
                <a:solidFill>
                  <a:srgbClr val="2E2F2E"/>
                </a:solidFill>
                <a:cs typeface="Segoe UI" panose="020B0502040204020203" pitchFamily="34" charset="0"/>
              </a:rPr>
              <a:t> results in the Power BI service </a:t>
            </a:r>
          </a:p>
          <a:p>
            <a:pPr defTabSz="932418">
              <a:lnSpc>
                <a:spcPct val="100000"/>
              </a:lnSpc>
              <a:spcAft>
                <a:spcPts val="588"/>
              </a:spcAft>
              <a:buSzTx/>
              <a:defRPr/>
            </a:pPr>
            <a:r>
              <a:rPr lang="en-US" sz="1600" dirty="0">
                <a:solidFill>
                  <a:srgbClr val="2E2F2E"/>
                </a:solidFill>
                <a:cs typeface="Segoe UI" panose="020B0502040204020203" pitchFamily="34" charset="0"/>
              </a:rPr>
              <a:t>• Visuals within reports published to Power BI Report Server  </a:t>
            </a:r>
          </a:p>
          <a:p>
            <a:pPr defTabSz="932418">
              <a:lnSpc>
                <a:spcPct val="100000"/>
              </a:lnSpc>
              <a:spcAft>
                <a:spcPts val="588"/>
              </a:spcAft>
              <a:buSzTx/>
              <a:defRPr/>
            </a:pPr>
            <a:r>
              <a:rPr lang="en-US" sz="1600" dirty="0">
                <a:solidFill>
                  <a:srgbClr val="2E2F2E"/>
                </a:solidFill>
                <a:cs typeface="Segoe UI" panose="020B0502040204020203" pitchFamily="34" charset="0"/>
              </a:rPr>
              <a:t>• Visuals within reports published to SQL Server Reporting Services </a:t>
            </a:r>
          </a:p>
          <a:p>
            <a:pPr defTabSz="932418">
              <a:lnSpc>
                <a:spcPct val="100000"/>
              </a:lnSpc>
              <a:spcAft>
                <a:spcPts val="588"/>
              </a:spcAft>
              <a:buSzTx/>
              <a:defRPr/>
            </a:pPr>
            <a:r>
              <a:rPr lang="en-US" sz="1600" dirty="0">
                <a:solidFill>
                  <a:srgbClr val="2E2F2E"/>
                </a:solidFill>
                <a:cs typeface="Segoe UI" panose="020B0502040204020203" pitchFamily="34" charset="0"/>
              </a:rPr>
              <a:t>• Visuals within Excel workbooks published to the Power BI service</a:t>
            </a:r>
          </a:p>
        </p:txBody>
      </p:sp>
      <p:sp>
        <p:nvSpPr>
          <p:cNvPr id="2" name="Title 1"/>
          <p:cNvSpPr>
            <a:spLocks noGrp="1"/>
          </p:cNvSpPr>
          <p:nvPr>
            <p:ph type="title"/>
          </p:nvPr>
        </p:nvSpPr>
        <p:spPr/>
        <p:txBody>
          <a:bodyPr/>
          <a:lstStyle/>
          <a:p>
            <a:r>
              <a:rPr lang="en-US" dirty="0"/>
              <a:t>Creating Dashboards to Unify Key Metrics from Various Reports</a:t>
            </a:r>
          </a:p>
        </p:txBody>
      </p:sp>
      <p:pic>
        <p:nvPicPr>
          <p:cNvPr id="6" name="Picture 5">
            <a:extLst>
              <a:ext uri="{FF2B5EF4-FFF2-40B4-BE49-F238E27FC236}">
                <a16:creationId xmlns:a16="http://schemas.microsoft.com/office/drawing/2014/main" id="{B0CB83F9-8F1A-4715-8612-ACD5445AE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3359" y="1636325"/>
            <a:ext cx="499448" cy="394301"/>
          </a:xfrm>
          <a:prstGeom prst="rect">
            <a:avLst/>
          </a:prstGeom>
        </p:spPr>
      </p:pic>
      <p:sp>
        <p:nvSpPr>
          <p:cNvPr id="7" name="TextBox 6">
            <a:extLst>
              <a:ext uri="{FF2B5EF4-FFF2-40B4-BE49-F238E27FC236}">
                <a16:creationId xmlns:a16="http://schemas.microsoft.com/office/drawing/2014/main" id="{ABFF6ECB-2E82-4430-9232-A007EC5497E2}"/>
              </a:ext>
            </a:extLst>
          </p:cNvPr>
          <p:cNvSpPr txBox="1"/>
          <p:nvPr/>
        </p:nvSpPr>
        <p:spPr>
          <a:xfrm>
            <a:off x="9099912" y="1663219"/>
            <a:ext cx="2787487"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Segoe UI"/>
                <a:ea typeface="+mn-ea"/>
                <a:cs typeface="+mn-cs"/>
              </a:rPr>
              <a:t>        Usage of dashboards is how to provide a single view of data which spans multiple reports and/or datasets and/or tools. </a:t>
            </a:r>
            <a:endParaRPr kumimoji="0" lang="en-IN" sz="1800" b="0" i="0" u="none" strike="noStrike" kern="1200" cap="none" spc="0" normalizeH="0" baseline="0" noProof="0" dirty="0">
              <a:ln>
                <a:noFill/>
              </a:ln>
              <a:solidFill>
                <a:srgbClr val="282828"/>
              </a:solidFill>
              <a:effectLst/>
              <a:uLnTx/>
              <a:uFillTx/>
              <a:latin typeface="Segoe UI"/>
              <a:ea typeface="+mn-ea"/>
              <a:cs typeface="+mn-cs"/>
            </a:endParaRPr>
          </a:p>
        </p:txBody>
      </p:sp>
      <p:sp>
        <p:nvSpPr>
          <p:cNvPr id="9" name="Rectangle: Rounded Corners 8">
            <a:extLst>
              <a:ext uri="{FF2B5EF4-FFF2-40B4-BE49-F238E27FC236}">
                <a16:creationId xmlns:a16="http://schemas.microsoft.com/office/drawing/2014/main" id="{009B96DE-00E1-4D48-806D-8ECD7D18BB61}"/>
              </a:ext>
            </a:extLst>
          </p:cNvPr>
          <p:cNvSpPr/>
          <p:nvPr/>
        </p:nvSpPr>
        <p:spPr bwMode="auto">
          <a:xfrm>
            <a:off x="9019229" y="1473957"/>
            <a:ext cx="2881617" cy="1618867"/>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0824924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37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4" y="1179838"/>
            <a:ext cx="8294495" cy="5201424"/>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Monitoring of who builds datasets, where these datasets are published, and how many datasets are published, are essential if you are going to avoid thorny issues later in your project. If you allow unrestricted dataset authorship, you will find that duplicate datasets are created. Often that diminishes many of the beneficial aspects of self-service BI. Hence, it is important to ensure that:</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All dataset and report authors are properly trained.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Authors follow your organization’s documented best practices and standards when building datasets and reports.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Duplicate datasets and reports are avoided whenever possible, and authors understand why this is crucial.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Datasets and reports are thoroughly tested before they are published. </a:t>
            </a:r>
          </a:p>
          <a:p>
            <a:pPr defTabSz="932418">
              <a:lnSpc>
                <a:spcPct val="100000"/>
              </a:lnSpc>
              <a:spcAft>
                <a:spcPts val="588"/>
              </a:spcAft>
              <a:buSzTx/>
              <a:defRPr/>
            </a:pPr>
            <a:endParaRPr lang="en-US" sz="1600" dirty="0">
              <a:solidFill>
                <a:srgbClr val="2E2F2E"/>
              </a:solidFill>
              <a:cs typeface="Segoe UI" panose="020B0502040204020203" pitchFamily="34" charset="0"/>
            </a:endParaRPr>
          </a:p>
          <a:p>
            <a:pPr defTabSz="932418">
              <a:lnSpc>
                <a:spcPct val="100000"/>
              </a:lnSpc>
              <a:spcAft>
                <a:spcPts val="588"/>
              </a:spcAft>
              <a:buSzTx/>
              <a:defRPr/>
            </a:pPr>
            <a:r>
              <a:rPr lang="en-US" sz="1600" dirty="0">
                <a:solidFill>
                  <a:srgbClr val="2E2F2E"/>
                </a:solidFill>
                <a:cs typeface="Segoe UI" panose="020B0502040204020203" pitchFamily="34" charset="0"/>
              </a:rPr>
              <a:t>✓ Datasets and reports always have an owner identified who is responsible for maintenance, questions, and data quality issues.</a:t>
            </a:r>
          </a:p>
        </p:txBody>
      </p:sp>
      <p:sp>
        <p:nvSpPr>
          <p:cNvPr id="2" name="Title 1"/>
          <p:cNvSpPr>
            <a:spLocks noGrp="1"/>
          </p:cNvSpPr>
          <p:nvPr>
            <p:ph type="title"/>
          </p:nvPr>
        </p:nvSpPr>
        <p:spPr/>
        <p:txBody>
          <a:bodyPr/>
          <a:lstStyle/>
          <a:p>
            <a:r>
              <a:rPr lang="en-US" dirty="0"/>
              <a:t>Managing Dataset Authorship </a:t>
            </a:r>
          </a:p>
        </p:txBody>
      </p:sp>
      <p:cxnSp>
        <p:nvCxnSpPr>
          <p:cNvPr id="12" name="Straight Connector 11">
            <a:extLst>
              <a:ext uri="{FF2B5EF4-FFF2-40B4-BE49-F238E27FC236}">
                <a16:creationId xmlns:a16="http://schemas.microsoft.com/office/drawing/2014/main" id="{4E50B522-8ED0-A442-85CA-B560FE919D60}"/>
              </a:ext>
            </a:extLst>
          </p:cNvPr>
          <p:cNvCxnSpPr>
            <a:cxnSpLocks/>
          </p:cNvCxnSpPr>
          <p:nvPr/>
        </p:nvCxnSpPr>
        <p:spPr>
          <a:xfrm>
            <a:off x="426424" y="3199933"/>
            <a:ext cx="448132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264D53-DC9B-4856-8F01-8A1994D57167}"/>
              </a:ext>
            </a:extLst>
          </p:cNvPr>
          <p:cNvCxnSpPr>
            <a:cxnSpLocks/>
          </p:cNvCxnSpPr>
          <p:nvPr/>
        </p:nvCxnSpPr>
        <p:spPr>
          <a:xfrm>
            <a:off x="441745" y="4095551"/>
            <a:ext cx="448132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47BC34-E957-43D0-8C3B-51C866814BB9}"/>
              </a:ext>
            </a:extLst>
          </p:cNvPr>
          <p:cNvCxnSpPr>
            <a:cxnSpLocks/>
          </p:cNvCxnSpPr>
          <p:nvPr/>
        </p:nvCxnSpPr>
        <p:spPr>
          <a:xfrm>
            <a:off x="426424" y="4984930"/>
            <a:ext cx="448132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33D191-6097-4348-8736-89A1BD4ACD6E}"/>
              </a:ext>
            </a:extLst>
          </p:cNvPr>
          <p:cNvCxnSpPr>
            <a:cxnSpLocks/>
          </p:cNvCxnSpPr>
          <p:nvPr/>
        </p:nvCxnSpPr>
        <p:spPr>
          <a:xfrm>
            <a:off x="426424" y="5642297"/>
            <a:ext cx="4481321" cy="0"/>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6499A08-38DB-4EB6-A860-07A6A9DC1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9230" y="1665327"/>
            <a:ext cx="499448" cy="394301"/>
          </a:xfrm>
          <a:prstGeom prst="rect">
            <a:avLst/>
          </a:prstGeom>
        </p:spPr>
      </p:pic>
      <p:sp>
        <p:nvSpPr>
          <p:cNvPr id="19" name="TextBox 18">
            <a:extLst>
              <a:ext uri="{FF2B5EF4-FFF2-40B4-BE49-F238E27FC236}">
                <a16:creationId xmlns:a16="http://schemas.microsoft.com/office/drawing/2014/main" id="{65F4A3FE-9A6D-476B-A2D6-18A29A91D4EA}"/>
              </a:ext>
            </a:extLst>
          </p:cNvPr>
          <p:cNvSpPr txBox="1"/>
          <p:nvPr/>
        </p:nvSpPr>
        <p:spPr>
          <a:xfrm>
            <a:off x="9019230" y="1681943"/>
            <a:ext cx="2881617" cy="1354217"/>
          </a:xfrm>
          <a:prstGeom prst="rect">
            <a:avLst/>
          </a:prstGeom>
          <a:noFill/>
        </p:spPr>
        <p:txBody>
          <a:bodyPr wrap="square">
            <a:spAutoFit/>
          </a:bodyPr>
          <a:lstStyle/>
          <a:p>
            <a:r>
              <a:rPr lang="en-IN" dirty="0"/>
              <a:t>       </a:t>
            </a:r>
            <a:r>
              <a:rPr lang="en-IN" sz="1600" dirty="0"/>
              <a:t>Many considerations such as these relate more to the ‘process’ and ‘people’ side of the equation, rather than strictly a ‘technology’ issue</a:t>
            </a:r>
            <a:endParaRPr lang="en-IN" dirty="0"/>
          </a:p>
        </p:txBody>
      </p:sp>
      <p:sp>
        <p:nvSpPr>
          <p:cNvPr id="7" name="Rectangle: Rounded Corners 6">
            <a:extLst>
              <a:ext uri="{FF2B5EF4-FFF2-40B4-BE49-F238E27FC236}">
                <a16:creationId xmlns:a16="http://schemas.microsoft.com/office/drawing/2014/main" id="{97F4CC52-B565-42CA-A775-916693592377}"/>
              </a:ext>
            </a:extLst>
          </p:cNvPr>
          <p:cNvSpPr/>
          <p:nvPr/>
        </p:nvSpPr>
        <p:spPr bwMode="auto">
          <a:xfrm>
            <a:off x="8857397" y="1473957"/>
            <a:ext cx="3043450" cy="1725975"/>
          </a:xfrm>
          <a:prstGeom prst="roundRect">
            <a:avLst>
              <a:gd name="adj" fmla="val 19952"/>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1949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967326" cy="1792850"/>
          </a:xfrm>
        </p:spPr>
        <p:txBody>
          <a:bodyPr/>
          <a:lstStyle/>
          <a:p>
            <a:r>
              <a:rPr lang="en-US" sz="8235" dirty="0">
                <a:solidFill>
                  <a:srgbClr val="F1C711"/>
                </a:solidFill>
              </a:rPr>
              <a:t>Power BI </a:t>
            </a:r>
            <a:br>
              <a:rPr lang="en-US" dirty="0"/>
            </a:br>
            <a:r>
              <a:rPr lang="en-US" dirty="0"/>
              <a:t>Version Control for Power BI Content</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9155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BB11E4-9B18-F04D-A23E-51A8ADE848FB}"/>
              </a:ext>
            </a:extLst>
          </p:cNvPr>
          <p:cNvSpPr>
            <a:spLocks noGrp="1"/>
          </p:cNvSpPr>
          <p:nvPr>
            <p:ph type="body" sz="quarter" idx="10"/>
          </p:nvPr>
        </p:nvSpPr>
        <p:spPr>
          <a:xfrm>
            <a:off x="426424" y="1179838"/>
            <a:ext cx="7857309" cy="739343"/>
          </a:xfrm>
        </p:spPr>
        <p:txBody>
          <a:bodyPr/>
          <a:lstStyle/>
          <a:p>
            <a:pPr defTabSz="932418">
              <a:lnSpc>
                <a:spcPct val="100000"/>
              </a:lnSpc>
              <a:spcAft>
                <a:spcPts val="588"/>
              </a:spcAft>
              <a:buSzTx/>
              <a:defRPr/>
            </a:pPr>
            <a:r>
              <a:rPr lang="en-US" sz="1600" dirty="0">
                <a:solidFill>
                  <a:srgbClr val="2E2F2E"/>
                </a:solidFill>
                <a:cs typeface="Segoe UI" panose="020B0502040204020203" pitchFamily="34" charset="0"/>
              </a:rPr>
              <a:t>A significant amount of work goes into designing and validating content. Therefore, all original .</a:t>
            </a:r>
            <a:r>
              <a:rPr lang="en-US" sz="1600" dirty="0" err="1">
                <a:solidFill>
                  <a:srgbClr val="2E2F2E"/>
                </a:solidFill>
                <a:cs typeface="Segoe UI" panose="020B0502040204020203" pitchFamily="34" charset="0"/>
              </a:rPr>
              <a:t>pbix</a:t>
            </a:r>
            <a:r>
              <a:rPr lang="en-US" sz="1600" dirty="0">
                <a:solidFill>
                  <a:srgbClr val="2E2F2E"/>
                </a:solidFill>
                <a:cs typeface="Segoe UI" panose="020B0502040204020203" pitchFamily="34" charset="0"/>
              </a:rPr>
              <a:t> files should be stored in a safe location. This includes various Power BI file types, such as: </a:t>
            </a:r>
          </a:p>
          <a:p>
            <a:pPr defTabSz="932418">
              <a:lnSpc>
                <a:spcPct val="100000"/>
              </a:lnSpc>
              <a:spcAft>
                <a:spcPts val="588"/>
              </a:spcAft>
              <a:buSzTx/>
              <a:defRPr/>
            </a:pPr>
            <a:endParaRPr lang="en-US" sz="1600" dirty="0">
              <a:solidFill>
                <a:srgbClr val="2E2F2E"/>
              </a:solidFill>
              <a:cs typeface="Segoe UI" panose="020B0502040204020203" pitchFamily="34" charset="0"/>
            </a:endParaRPr>
          </a:p>
        </p:txBody>
      </p:sp>
      <p:sp>
        <p:nvSpPr>
          <p:cNvPr id="2" name="Title 1"/>
          <p:cNvSpPr>
            <a:spLocks noGrp="1"/>
          </p:cNvSpPr>
          <p:nvPr>
            <p:ph type="title"/>
          </p:nvPr>
        </p:nvSpPr>
        <p:spPr/>
        <p:txBody>
          <a:bodyPr/>
          <a:lstStyle/>
          <a:p>
            <a:r>
              <a:rPr lang="en-US" dirty="0"/>
              <a:t>Version Control for Power BI Content</a:t>
            </a:r>
          </a:p>
        </p:txBody>
      </p:sp>
      <p:cxnSp>
        <p:nvCxnSpPr>
          <p:cNvPr id="17" name="Straight Connector 16">
            <a:extLst>
              <a:ext uri="{FF2B5EF4-FFF2-40B4-BE49-F238E27FC236}">
                <a16:creationId xmlns:a16="http://schemas.microsoft.com/office/drawing/2014/main" id="{2F33D191-6097-4348-8736-89A1BD4ACD6E}"/>
              </a:ext>
            </a:extLst>
          </p:cNvPr>
          <p:cNvCxnSpPr>
            <a:cxnSpLocks/>
          </p:cNvCxnSpPr>
          <p:nvPr/>
        </p:nvCxnSpPr>
        <p:spPr>
          <a:xfrm flipV="1">
            <a:off x="6094443" y="3635993"/>
            <a:ext cx="1559" cy="3050078"/>
          </a:xfrm>
          <a:prstGeom prst="line">
            <a:avLst/>
          </a:prstGeom>
          <a:ln w="1270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6499A08-38DB-4EB6-A860-07A6A9DC1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496" y="1285453"/>
            <a:ext cx="499448" cy="394301"/>
          </a:xfrm>
          <a:prstGeom prst="rect">
            <a:avLst/>
          </a:prstGeom>
        </p:spPr>
      </p:pic>
      <p:sp>
        <p:nvSpPr>
          <p:cNvPr id="19" name="TextBox 18">
            <a:extLst>
              <a:ext uri="{FF2B5EF4-FFF2-40B4-BE49-F238E27FC236}">
                <a16:creationId xmlns:a16="http://schemas.microsoft.com/office/drawing/2014/main" id="{65F4A3FE-9A6D-476B-A2D6-18A29A91D4EA}"/>
              </a:ext>
            </a:extLst>
          </p:cNvPr>
          <p:cNvSpPr txBox="1"/>
          <p:nvPr/>
        </p:nvSpPr>
        <p:spPr>
          <a:xfrm>
            <a:off x="8494122" y="1310174"/>
            <a:ext cx="3303673" cy="206210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82828"/>
                </a:solidFill>
                <a:effectLst/>
                <a:uLnTx/>
                <a:uFillTx/>
                <a:latin typeface="Segoe UI"/>
                <a:ea typeface="+mn-ea"/>
                <a:cs typeface="+mn-cs"/>
              </a:rPr>
              <a:t>       </a:t>
            </a:r>
            <a:r>
              <a:rPr kumimoji="0" lang="en-US" sz="1600" b="0" u="none" strike="noStrike" kern="1200" cap="none" spc="0" normalizeH="0" baseline="0" noProof="0" dirty="0">
                <a:ln>
                  <a:noFill/>
                </a:ln>
                <a:solidFill>
                  <a:srgbClr val="282828"/>
                </a:solidFill>
                <a:effectLst>
                  <a:outerShdw blurRad="38100" dist="38100" dir="2700000" algn="tl">
                    <a:srgbClr val="000000">
                      <a:alpha val="43137"/>
                    </a:srgbClr>
                  </a:outerShdw>
                </a:effectLst>
                <a:uLnTx/>
                <a:uFillTx/>
                <a:latin typeface="Segoe UI"/>
                <a:ea typeface="+mn-ea"/>
                <a:cs typeface="+mn-cs"/>
              </a:rPr>
              <a:t>Use consistent, unchanging file names. </a:t>
            </a:r>
            <a:r>
              <a:rPr kumimoji="0" lang="en-US" sz="1600" b="0" u="none" strike="noStrike" kern="1200" cap="none" spc="0" normalizeH="0" baseline="0" noProof="0" dirty="0">
                <a:ln>
                  <a:noFill/>
                </a:ln>
                <a:solidFill>
                  <a:srgbClr val="282828"/>
                </a:solidFill>
                <a:effectLst/>
                <a:uLnTx/>
                <a:uFillTx/>
                <a:latin typeface="Segoe UI"/>
                <a:ea typeface="+mn-ea"/>
                <a:cs typeface="+mn-cs"/>
              </a:rPr>
              <a:t>This technique of changing the file name does not work well in Power BI because data refresh schedules, pinned tiles, and related reports are dependent upon use of a consistent file name.</a:t>
            </a:r>
            <a:endParaRPr kumimoji="0" lang="en-IN" sz="1600" b="0" u="none" strike="noStrike" kern="1200" cap="none" spc="0" normalizeH="0" baseline="0" noProof="0" dirty="0">
              <a:ln>
                <a:noFill/>
              </a:ln>
              <a:solidFill>
                <a:srgbClr val="282828"/>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97F4CC52-B565-42CA-A775-916693592377}"/>
              </a:ext>
            </a:extLst>
          </p:cNvPr>
          <p:cNvSpPr/>
          <p:nvPr/>
        </p:nvSpPr>
        <p:spPr bwMode="auto">
          <a:xfrm>
            <a:off x="8481462" y="1179838"/>
            <a:ext cx="3316333" cy="2249162"/>
          </a:xfrm>
          <a:prstGeom prst="roundRect">
            <a:avLst>
              <a:gd name="adj" fmla="val 13497"/>
            </a:avLst>
          </a:prstGeom>
          <a:noFill/>
          <a:ln w="6350">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IN"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descr="Table&#10;&#10;Description automatically generated">
            <a:extLst>
              <a:ext uri="{FF2B5EF4-FFF2-40B4-BE49-F238E27FC236}">
                <a16:creationId xmlns:a16="http://schemas.microsoft.com/office/drawing/2014/main" id="{2AE2EB25-CC7D-4DF7-A3C4-14E989FBA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999" y="1736783"/>
            <a:ext cx="3303673" cy="1769425"/>
          </a:xfrm>
          <a:prstGeom prst="rect">
            <a:avLst/>
          </a:prstGeom>
        </p:spPr>
      </p:pic>
      <p:sp>
        <p:nvSpPr>
          <p:cNvPr id="13" name="Text Placeholder 3">
            <a:extLst>
              <a:ext uri="{FF2B5EF4-FFF2-40B4-BE49-F238E27FC236}">
                <a16:creationId xmlns:a16="http://schemas.microsoft.com/office/drawing/2014/main" id="{D8A17D16-94AD-4839-A64D-A94D039C6672}"/>
              </a:ext>
            </a:extLst>
          </p:cNvPr>
          <p:cNvSpPr txBox="1">
            <a:spLocks/>
          </p:cNvSpPr>
          <p:nvPr/>
        </p:nvSpPr>
        <p:spPr>
          <a:xfrm>
            <a:off x="378191" y="3577528"/>
            <a:ext cx="5693693" cy="31085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418">
              <a:lnSpc>
                <a:spcPct val="100000"/>
              </a:lnSpc>
              <a:spcAft>
                <a:spcPts val="588"/>
              </a:spcAft>
              <a:buSzTx/>
              <a:defRPr/>
            </a:pPr>
            <a:r>
              <a:rPr lang="en-US" sz="1400" dirty="0">
                <a:solidFill>
                  <a:srgbClr val="2E2F2E"/>
                </a:solidFill>
                <a:effectLst>
                  <a:outerShdw blurRad="38100" dist="38100" dir="2700000" algn="tl">
                    <a:srgbClr val="000000">
                      <a:alpha val="43137"/>
                    </a:srgbClr>
                  </a:outerShdw>
                </a:effectLst>
                <a:cs typeface="Segoe UI" panose="020B0502040204020203" pitchFamily="34" charset="0"/>
              </a:rPr>
              <a:t>Source Control Systems</a:t>
            </a:r>
          </a:p>
          <a:p>
            <a:pPr defTabSz="932418">
              <a:lnSpc>
                <a:spcPct val="100000"/>
              </a:lnSpc>
              <a:spcAft>
                <a:spcPts val="588"/>
              </a:spcAft>
              <a:buSzTx/>
              <a:defRPr/>
            </a:pPr>
            <a:r>
              <a:rPr lang="en-US" sz="1400" dirty="0">
                <a:solidFill>
                  <a:srgbClr val="2E2F2E"/>
                </a:solidFill>
                <a:cs typeface="Segoe UI" panose="020B0502040204020203" pitchFamily="34" charset="0"/>
              </a:rPr>
              <a:t>Source control, such as Git, is a common requirement for IT and centralized BI teams. Consider using Power BI template files (.</a:t>
            </a:r>
            <a:r>
              <a:rPr lang="en-US" sz="1400" dirty="0" err="1">
                <a:solidFill>
                  <a:srgbClr val="2E2F2E"/>
                </a:solidFill>
                <a:cs typeface="Segoe UI" panose="020B0502040204020203" pitchFamily="34" charset="0"/>
              </a:rPr>
              <a:t>pbit</a:t>
            </a:r>
            <a:r>
              <a:rPr lang="en-US" sz="1400" dirty="0">
                <a:solidFill>
                  <a:srgbClr val="2E2F2E"/>
                </a:solidFill>
                <a:cs typeface="Segoe UI" panose="020B0502040204020203" pitchFamily="34" charset="0"/>
              </a:rPr>
              <a:t> files) instead of .</a:t>
            </a:r>
            <a:r>
              <a:rPr lang="en-US" sz="1400" dirty="0" err="1">
                <a:solidFill>
                  <a:srgbClr val="2E2F2E"/>
                </a:solidFill>
                <a:cs typeface="Segoe UI" panose="020B0502040204020203" pitchFamily="34" charset="0"/>
              </a:rPr>
              <a:t>pbix</a:t>
            </a:r>
            <a:r>
              <a:rPr lang="en-US" sz="1400" dirty="0">
                <a:solidFill>
                  <a:srgbClr val="2E2F2E"/>
                </a:solidFill>
                <a:cs typeface="Segoe UI" panose="020B0502040204020203" pitchFamily="34" charset="0"/>
              </a:rPr>
              <a:t> files so that: </a:t>
            </a:r>
          </a:p>
          <a:p>
            <a:pPr marL="285750" indent="-285750" defTabSz="932418">
              <a:lnSpc>
                <a:spcPct val="100000"/>
              </a:lnSpc>
              <a:spcAft>
                <a:spcPts val="588"/>
              </a:spcAft>
              <a:buSzTx/>
              <a:buFont typeface="Arial" panose="020B0604020202020204" pitchFamily="34" charset="0"/>
              <a:buChar char="•"/>
              <a:defRPr/>
            </a:pPr>
            <a:r>
              <a:rPr lang="en-US" sz="1400" dirty="0">
                <a:solidFill>
                  <a:srgbClr val="2E2F2E"/>
                </a:solidFill>
                <a:cs typeface="Segoe UI" panose="020B0502040204020203" pitchFamily="34" charset="0"/>
              </a:rPr>
              <a:t>The files you are storing in version control are as small as possible.  </a:t>
            </a:r>
          </a:p>
          <a:p>
            <a:pPr marL="285750" indent="-285750" defTabSz="932418">
              <a:lnSpc>
                <a:spcPct val="100000"/>
              </a:lnSpc>
              <a:spcAft>
                <a:spcPts val="588"/>
              </a:spcAft>
              <a:buSzTx/>
              <a:buFont typeface="Arial" panose="020B0604020202020204" pitchFamily="34" charset="0"/>
              <a:buChar char="•"/>
              <a:defRPr/>
            </a:pPr>
            <a:r>
              <a:rPr lang="en-US" sz="1400" dirty="0">
                <a:solidFill>
                  <a:srgbClr val="2E2F2E"/>
                </a:solidFill>
                <a:cs typeface="Segoe UI" panose="020B0502040204020203" pitchFamily="34" charset="0"/>
              </a:rPr>
              <a:t>Data is not stored in the source control system.</a:t>
            </a:r>
          </a:p>
          <a:p>
            <a:pPr defTabSz="932418">
              <a:lnSpc>
                <a:spcPct val="100000"/>
              </a:lnSpc>
              <a:spcAft>
                <a:spcPts val="588"/>
              </a:spcAft>
              <a:buSzTx/>
              <a:defRPr/>
            </a:pPr>
            <a:r>
              <a:rPr lang="en-US" sz="1400" dirty="0">
                <a:solidFill>
                  <a:srgbClr val="2E2F2E"/>
                </a:solidFill>
                <a:cs typeface="Segoe UI" panose="020B0502040204020203" pitchFamily="34" charset="0"/>
              </a:rPr>
              <a:t>The ability to connect to Power BI datasets stored in Premium capacity, using the XMLA endpoint, allows tools that are currently used for Analysis Services development and deployment to be used for developing Power BI datasets as well. This capability is dependent on read/write capability for the XMLA endpoint (which is a Premium feature) offers another alternative for storing the definition of a dataset in source control.</a:t>
            </a:r>
          </a:p>
        </p:txBody>
      </p:sp>
      <p:sp>
        <p:nvSpPr>
          <p:cNvPr id="18" name="Text Placeholder 3">
            <a:extLst>
              <a:ext uri="{FF2B5EF4-FFF2-40B4-BE49-F238E27FC236}">
                <a16:creationId xmlns:a16="http://schemas.microsoft.com/office/drawing/2014/main" id="{3F930360-8E20-4426-9CDD-A075DAF5112A}"/>
              </a:ext>
            </a:extLst>
          </p:cNvPr>
          <p:cNvSpPr txBox="1">
            <a:spLocks/>
          </p:cNvSpPr>
          <p:nvPr/>
        </p:nvSpPr>
        <p:spPr>
          <a:xfrm>
            <a:off x="6482357" y="3573029"/>
            <a:ext cx="5080933" cy="180049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2549" b="0" i="0"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1274"/>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418">
              <a:lnSpc>
                <a:spcPct val="100000"/>
              </a:lnSpc>
              <a:spcAft>
                <a:spcPts val="588"/>
              </a:spcAft>
              <a:buSzTx/>
              <a:defRPr/>
            </a:pPr>
            <a:r>
              <a:rPr lang="en-US" sz="1400" dirty="0">
                <a:solidFill>
                  <a:srgbClr val="2E2F2E"/>
                </a:solidFill>
                <a:effectLst>
                  <a:outerShdw blurRad="38100" dist="38100" dir="2700000" algn="tl">
                    <a:srgbClr val="000000">
                      <a:alpha val="43137"/>
                    </a:srgbClr>
                  </a:outerShdw>
                </a:effectLst>
                <a:cs typeface="Segoe UI" panose="020B0502040204020203" pitchFamily="34" charset="0"/>
              </a:rPr>
              <a:t>File Versioning Systems </a:t>
            </a:r>
          </a:p>
          <a:p>
            <a:pPr defTabSz="932418">
              <a:lnSpc>
                <a:spcPct val="100000"/>
              </a:lnSpc>
              <a:spcAft>
                <a:spcPts val="588"/>
              </a:spcAft>
              <a:buSzTx/>
              <a:defRPr/>
            </a:pPr>
            <a:r>
              <a:rPr lang="en-US" sz="1400" dirty="0">
                <a:solidFill>
                  <a:srgbClr val="2E2F2E"/>
                </a:solidFill>
                <a:cs typeface="Segoe UI" panose="020B0502040204020203" pitchFamily="34" charset="0"/>
              </a:rPr>
              <a:t>It is strongly recommend storing .</a:t>
            </a:r>
            <a:r>
              <a:rPr lang="en-US" sz="1400" dirty="0" err="1">
                <a:solidFill>
                  <a:srgbClr val="2E2F2E"/>
                </a:solidFill>
                <a:cs typeface="Segoe UI" panose="020B0502040204020203" pitchFamily="34" charset="0"/>
              </a:rPr>
              <a:t>pbix</a:t>
            </a:r>
            <a:r>
              <a:rPr lang="en-US" sz="1400" dirty="0">
                <a:solidFill>
                  <a:srgbClr val="2E2F2E"/>
                </a:solidFill>
                <a:cs typeface="Segoe UI" panose="020B0502040204020203" pitchFamily="34" charset="0"/>
              </a:rPr>
              <a:t> files in a file sharing solution which saves historical copies of files. The number of versions retained is typically configurable. This allows access to the previous versions, which is particularly helpful if a change needs to be reverted. Recent advancements in OneDrive file size limits, and the efficiency of sync operations, make this a very seamless way to work. </a:t>
            </a:r>
          </a:p>
        </p:txBody>
      </p:sp>
    </p:spTree>
    <p:extLst>
      <p:ext uri="{BB962C8B-B14F-4D97-AF65-F5344CB8AC3E}">
        <p14:creationId xmlns:p14="http://schemas.microsoft.com/office/powerpoint/2010/main" val="14845987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for Power BI Content</a:t>
            </a:r>
          </a:p>
        </p:txBody>
      </p:sp>
      <p:sp>
        <p:nvSpPr>
          <p:cNvPr id="8" name="Text Placeholder 7">
            <a:extLst>
              <a:ext uri="{FF2B5EF4-FFF2-40B4-BE49-F238E27FC236}">
                <a16:creationId xmlns:a16="http://schemas.microsoft.com/office/drawing/2014/main" id="{0BEA6C56-5D02-4010-8210-E9FB3E4DD8F2}"/>
              </a:ext>
            </a:extLst>
          </p:cNvPr>
          <p:cNvSpPr>
            <a:spLocks noGrp="1"/>
          </p:cNvSpPr>
          <p:nvPr>
            <p:ph type="body" sz="quarter" idx="10"/>
          </p:nvPr>
        </p:nvSpPr>
        <p:spPr>
          <a:xfrm>
            <a:off x="9197274" y="1061153"/>
            <a:ext cx="2565189" cy="2367847"/>
          </a:xfrm>
        </p:spPr>
        <p:txBody>
          <a:bodyPr/>
          <a:lstStyle/>
          <a:p>
            <a:pPr algn="l"/>
            <a:r>
              <a:rPr lang="en-US" sz="1600" b="1" i="0" dirty="0">
                <a:solidFill>
                  <a:schemeClr val="tx1"/>
                </a:solidFill>
                <a:effectLst/>
              </a:rPr>
              <a:t>Restoring an Older Version</a:t>
            </a:r>
          </a:p>
          <a:p>
            <a:pPr algn="l">
              <a:buFont typeface="Arial" panose="020B0604020202020204" pitchFamily="34" charset="0"/>
              <a:buChar char="•"/>
            </a:pPr>
            <a:r>
              <a:rPr lang="en-US" sz="1600" b="0" i="0" dirty="0">
                <a:solidFill>
                  <a:schemeClr val="tx1"/>
                </a:solidFill>
                <a:effectLst/>
              </a:rPr>
              <a:t>In Microsoft Teams click “Open in SharePoint”</a:t>
            </a:r>
          </a:p>
          <a:p>
            <a:pPr algn="l">
              <a:buFont typeface="Arial" panose="020B0604020202020204" pitchFamily="34" charset="0"/>
              <a:buChar char="•"/>
            </a:pPr>
            <a:r>
              <a:rPr lang="en-US" sz="1600" b="0" i="0" dirty="0">
                <a:solidFill>
                  <a:schemeClr val="tx1"/>
                </a:solidFill>
                <a:effectLst/>
              </a:rPr>
              <a:t>Over-over a desired file -&gt; click ellipsis button -&gt; Version history</a:t>
            </a:r>
          </a:p>
          <a:p>
            <a:pPr algn="l">
              <a:buFont typeface="Arial" panose="020B0604020202020204" pitchFamily="34" charset="0"/>
              <a:buChar char="•"/>
            </a:pPr>
            <a:r>
              <a:rPr lang="en-US" sz="1600" b="0" i="0" dirty="0">
                <a:solidFill>
                  <a:schemeClr val="tx1"/>
                </a:solidFill>
                <a:effectLst/>
              </a:rPr>
              <a:t>select an older version of the file and click “Restore”</a:t>
            </a:r>
          </a:p>
          <a:p>
            <a:endParaRPr lang="en-IN" sz="1600" dirty="0">
              <a:solidFill>
                <a:schemeClr val="tx1"/>
              </a:solidFill>
            </a:endParaRPr>
          </a:p>
        </p:txBody>
      </p:sp>
      <p:pic>
        <p:nvPicPr>
          <p:cNvPr id="10" name="Picture 9">
            <a:extLst>
              <a:ext uri="{FF2B5EF4-FFF2-40B4-BE49-F238E27FC236}">
                <a16:creationId xmlns:a16="http://schemas.microsoft.com/office/drawing/2014/main" id="{2646753B-0094-41A1-8DD0-48CC378C8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 y="1350624"/>
            <a:ext cx="10513373" cy="4900051"/>
          </a:xfrm>
          <a:prstGeom prst="rect">
            <a:avLst/>
          </a:prstGeom>
        </p:spPr>
      </p:pic>
      <p:sp>
        <p:nvSpPr>
          <p:cNvPr id="11" name="Rectangle 10">
            <a:extLst>
              <a:ext uri="{FF2B5EF4-FFF2-40B4-BE49-F238E27FC236}">
                <a16:creationId xmlns:a16="http://schemas.microsoft.com/office/drawing/2014/main" id="{F479A885-765F-4D46-9326-96010A42AE20}"/>
              </a:ext>
            </a:extLst>
          </p:cNvPr>
          <p:cNvSpPr/>
          <p:nvPr/>
        </p:nvSpPr>
        <p:spPr bwMode="auto">
          <a:xfrm>
            <a:off x="9075762" y="900752"/>
            <a:ext cx="2686702" cy="2528248"/>
          </a:xfrm>
          <a:prstGeom prst="rect">
            <a:avLst/>
          </a:prstGeom>
          <a:no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0042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owerbicdn.azureedge.net/cvt-01f358a7f8a9456b77d7ed28f2335458d0a173fd1c4cc442410e2ef86b9e4ab4/pictures/pages/desktop/hero_1600x600.jpg">
            <a:extLst>
              <a:ext uri="{FF2B5EF4-FFF2-40B4-BE49-F238E27FC236}">
                <a16:creationId xmlns:a16="http://schemas.microsoft.com/office/drawing/2014/main" id="{47BC5C6E-0865-47C9-BAC9-851AFE7CA614}"/>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l="33384" r="1"/>
          <a:stretch/>
        </p:blipFill>
        <p:spPr bwMode="auto">
          <a:xfrm>
            <a:off x="865" y="487"/>
            <a:ext cx="12190271" cy="68623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F5B3A4-F8BA-B44B-BF07-A40998CF3F8B}"/>
              </a:ext>
            </a:extLst>
          </p:cNvPr>
          <p:cNvSpPr/>
          <p:nvPr/>
        </p:nvSpPr>
        <p:spPr bwMode="auto">
          <a:xfrm>
            <a:off x="1" y="487"/>
            <a:ext cx="12191134" cy="6857027"/>
          </a:xfrm>
          <a:prstGeom prst="rect">
            <a:avLst/>
          </a:prstGeom>
          <a:gradFill flip="none" rotWithShape="1">
            <a:gsLst>
              <a:gs pos="21000">
                <a:schemeClr val="tx1">
                  <a:alpha val="50000"/>
                </a:schemeClr>
              </a:gs>
              <a:gs pos="99000">
                <a:schemeClr val="tx1">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F62F375-320E-7B4F-AC2C-56955493AFB5}"/>
              </a:ext>
            </a:extLst>
          </p:cNvPr>
          <p:cNvSpPr>
            <a:spLocks noGrp="1"/>
          </p:cNvSpPr>
          <p:nvPr>
            <p:ph type="title"/>
          </p:nvPr>
        </p:nvSpPr>
        <p:spPr>
          <a:xfrm>
            <a:off x="429544" y="3030052"/>
            <a:ext cx="10490247" cy="1792850"/>
          </a:xfrm>
        </p:spPr>
        <p:txBody>
          <a:bodyPr/>
          <a:lstStyle/>
          <a:p>
            <a:r>
              <a:rPr lang="en-US" sz="8235" dirty="0">
                <a:solidFill>
                  <a:srgbClr val="F1C711"/>
                </a:solidFill>
              </a:rPr>
              <a:t>Power BI </a:t>
            </a:r>
            <a:br>
              <a:rPr lang="en-US" dirty="0"/>
            </a:br>
            <a:r>
              <a:rPr lang="en-US" dirty="0"/>
              <a:t>Separating Datasets from Reports</a:t>
            </a:r>
          </a:p>
        </p:txBody>
      </p:sp>
      <p:sp>
        <p:nvSpPr>
          <p:cNvPr id="3" name="Text Placeholder 2">
            <a:extLst>
              <a:ext uri="{FF2B5EF4-FFF2-40B4-BE49-F238E27FC236}">
                <a16:creationId xmlns:a16="http://schemas.microsoft.com/office/drawing/2014/main" id="{22E504FE-C5C1-4B4B-8A1B-1160CD8CD22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3060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BI_TDM_2019DeckRefresh_D1.1_ForDesign_01-15-v0.1H" id="{3323C6CA-ECBB-3B47-A4A1-44F4785B6222}" vid="{D4D49F6F-7C8E-B44F-A380-3885FA324A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CFE95C8121241A89911A3EA870CA2" ma:contentTypeVersion="9" ma:contentTypeDescription="Create a new document." ma:contentTypeScope="" ma:versionID="55702c57a99223956db13ca5558fea97">
  <xsd:schema xmlns:xsd="http://www.w3.org/2001/XMLSchema" xmlns:xs="http://www.w3.org/2001/XMLSchema" xmlns:p="http://schemas.microsoft.com/office/2006/metadata/properties" xmlns:ns2="b5f95fc5-6b86-4222-9ced-e8ecefb7863d" xmlns:ns3="11af06da-c95d-4e54-9a77-d8a1ab5920db" targetNamespace="http://schemas.microsoft.com/office/2006/metadata/properties" ma:root="true" ma:fieldsID="6a686633fee8535737871c54a600ddc4" ns2:_="" ns3:_="">
    <xsd:import namespace="b5f95fc5-6b86-4222-9ced-e8ecefb7863d"/>
    <xsd:import namespace="11af06da-c95d-4e54-9a77-d8a1ab5920d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f95fc5-6b86-4222-9ced-e8ecefb78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af06da-c95d-4e54-9a77-d8a1ab5920d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535512-C0F3-4506-90E2-78168E2FEA81}"/>
</file>

<file path=customXml/itemProps2.xml><?xml version="1.0" encoding="utf-8"?>
<ds:datastoreItem xmlns:ds="http://schemas.openxmlformats.org/officeDocument/2006/customXml" ds:itemID="{81806076-C53C-4ED3-A9BD-EF8A36C54BB4}"/>
</file>

<file path=customXml/itemProps3.xml><?xml version="1.0" encoding="utf-8"?>
<ds:datastoreItem xmlns:ds="http://schemas.openxmlformats.org/officeDocument/2006/customXml" ds:itemID="{81D8786D-8AE9-4090-BB97-102F58A40F9F}"/>
</file>

<file path=docProps/app.xml><?xml version="1.0" encoding="utf-8"?>
<Properties xmlns="http://schemas.openxmlformats.org/officeDocument/2006/extended-properties" xmlns:vt="http://schemas.openxmlformats.org/officeDocument/2006/docPropsVTypes">
  <TotalTime>549</TotalTime>
  <Words>7436</Words>
  <Application>Microsoft Office PowerPoint</Application>
  <PresentationFormat>Widescreen</PresentationFormat>
  <Paragraphs>502</Paragraphs>
  <Slides>42</Slides>
  <Notes>41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Bookman Old Style</vt:lpstr>
      <vt:lpstr>Calibri</vt:lpstr>
      <vt:lpstr>Calibri Light</vt:lpstr>
      <vt:lpstr>Quattrocento Sans</vt:lpstr>
      <vt:lpstr>Segoe UI</vt:lpstr>
      <vt:lpstr>Segoe UI Light</vt:lpstr>
      <vt:lpstr>Segoe UI Semibold</vt:lpstr>
      <vt:lpstr>Wingdings</vt:lpstr>
      <vt:lpstr>Office Theme</vt:lpstr>
      <vt:lpstr>Microsoft 365 PPT Template - 2018</vt:lpstr>
      <vt:lpstr>Best Practices for Dataset and Report Design in Power BI Desktop </vt:lpstr>
      <vt:lpstr>Best Practices for Dataset and Report Design in Power BI Desktop </vt:lpstr>
      <vt:lpstr>Best Practices for Dataset and Report Design in Power BI Desktop </vt:lpstr>
      <vt:lpstr>Power BI  Managing Dataset Authorship</vt:lpstr>
      <vt:lpstr>Managing Dataset Authorship </vt:lpstr>
      <vt:lpstr>Power BI  Version Control for Power BI Content</vt:lpstr>
      <vt:lpstr>Version Control for Power BI Content</vt:lpstr>
      <vt:lpstr>Version Control for Power BI Content</vt:lpstr>
      <vt:lpstr>Power BI  Separating Datasets from Reports</vt:lpstr>
      <vt:lpstr>Separating Datasets from Reports</vt:lpstr>
      <vt:lpstr>Separating Datasets from Reports</vt:lpstr>
      <vt:lpstr>Separating Datasets from Reports</vt:lpstr>
      <vt:lpstr>Power BI  Using Row-Level Security for Securing Data </vt:lpstr>
      <vt:lpstr>Using Row-Level Security for Securing Data</vt:lpstr>
      <vt:lpstr>Pros and Cons on using Row-Level Security in Import vs Direct Query</vt:lpstr>
      <vt:lpstr>Power BI  Using Templates to Speed Up and Standardize Report Development</vt:lpstr>
      <vt:lpstr>Using Templates to Speed Up and Standardize Report Development</vt:lpstr>
      <vt:lpstr>Using Templates to Speed Up and Standardize Report Development</vt:lpstr>
      <vt:lpstr>Power BI  Using Power BI Data Source Files</vt:lpstr>
      <vt:lpstr>Using Power BI Data Source Files </vt:lpstr>
      <vt:lpstr>Power BI  Minimizing the Amount of Data Loaded</vt:lpstr>
      <vt:lpstr>Minimizing the Amount of Data Loaded </vt:lpstr>
      <vt:lpstr>Power BI  Reducing Dataset Size</vt:lpstr>
      <vt:lpstr>Reducing Dataset Size </vt:lpstr>
      <vt:lpstr>Power BI  Naming of Tables, Columns, and Measures</vt:lpstr>
      <vt:lpstr>Naming of Tables, Columns, and Measures </vt:lpstr>
      <vt:lpstr>Power BI  Minimizing the Amount of Data Displayed on a Page</vt:lpstr>
      <vt:lpstr>Minimizing the Amount of Data Displayed on a Page</vt:lpstr>
      <vt:lpstr>Minimizing the Amount of Data Displayed on a Page</vt:lpstr>
      <vt:lpstr>Power BI  Focusing on Quality of Content </vt:lpstr>
      <vt:lpstr>Focusing on Quality of Content </vt:lpstr>
      <vt:lpstr>Power BI  Focusing on Information Design Principles</vt:lpstr>
      <vt:lpstr>Focusing on Information Design Principles</vt:lpstr>
      <vt:lpstr>Power BI  Verifying Accessibility on Reports</vt:lpstr>
      <vt:lpstr>Verifying Accessibility on Reports</vt:lpstr>
      <vt:lpstr>Power BI  Using Certified Custom Visuals </vt:lpstr>
      <vt:lpstr>Using Certified Custom Visuals </vt:lpstr>
      <vt:lpstr>Power BI  Using Custom Data Connectors </vt:lpstr>
      <vt:lpstr>Using Custom Data Connectors</vt:lpstr>
      <vt:lpstr>Power BI  Creating Dashboards to Unify Key Metrics from Various Reports</vt:lpstr>
      <vt:lpstr>Creating Dashboards to Unify Key Metrics from Various Reports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Dataset and Report Design in Power BI Desktop</dc:title>
  <dc:creator>Janhavi Bangale</dc:creator>
  <cp:lastModifiedBy>Janhavi Bangale</cp:lastModifiedBy>
  <cp:revision>62</cp:revision>
  <dcterms:created xsi:type="dcterms:W3CDTF">2021-03-23T06:13:28Z</dcterms:created>
  <dcterms:modified xsi:type="dcterms:W3CDTF">2021-06-07T08:55:17Z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0x010100C25CFE95C8121241A89911A3EA870CA2</vt:lpwstr>
  </property>
</Properties>
</file>