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4"/>
  </p:sldMasterIdLst>
  <p:sldIdLst>
    <p:sldId id="256" r:id="rId5"/>
    <p:sldId id="277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DB2995-50B5-4D51-BB6A-E03C9924A7BD}" v="29" dt="2021-08-12T10:47:34.484"/>
    <p1510:client id="{BD13BFF9-2614-E1B4-B119-3F576D3D72B4}" v="548" vWet="550" dt="2021-08-12T10:46:03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1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71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71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4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40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9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24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8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6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3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9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0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9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6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ABFA-E51D-4251-824A-4A8DE196F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860" y="378654"/>
            <a:ext cx="4752399" cy="3329581"/>
          </a:xfrm>
        </p:spPr>
        <p:txBody>
          <a:bodyPr>
            <a:normAutofit/>
          </a:bodyPr>
          <a:lstStyle/>
          <a:p>
            <a:pPr algn="l"/>
            <a:r>
              <a:rPr lang="en-US" sz="6700" b="1">
                <a:solidFill>
                  <a:srgbClr val="EBEBEB"/>
                </a:solidFill>
              </a:rPr>
              <a:t>Best Practices in Power BI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8BBD3A08-5358-400E-A305-7806807C2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424" y="190500"/>
            <a:ext cx="1128623" cy="754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630EB-CC23-4F82-8322-EA81E7372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5518864"/>
            <a:ext cx="3429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44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A3B3-5C1D-42C8-9D16-4FF65D7B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591" y="157993"/>
            <a:ext cx="11162545" cy="1235972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ea typeface="+mj-lt"/>
                <a:cs typeface="+mj-lt"/>
              </a:rPr>
              <a:t>Limit complicated complex measures and aggregations in data models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E1C2C-7ECC-404C-A015-2EDA06F51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019" y="1710267"/>
            <a:ext cx="10323191" cy="4652194"/>
          </a:xfrm>
        </p:spPr>
        <p:txBody>
          <a:bodyPr/>
          <a:lstStyle/>
          <a:p>
            <a:pPr marL="285750" indent="-285750" algn="l">
              <a:buChar char="•"/>
            </a:pPr>
            <a:endParaRPr lang="en-US" sz="3200"/>
          </a:p>
          <a:p>
            <a:pPr algn="l">
              <a:buChar char="•"/>
            </a:pPr>
            <a:r>
              <a:rPr lang="en-US" sz="3200">
                <a:ea typeface="+mn-lt"/>
                <a:cs typeface="+mn-lt"/>
              </a:rPr>
              <a:t>Push calculated columns and measures to the source where possible. The closer they are to the source, the higher the likelihood of improved performance.</a:t>
            </a:r>
          </a:p>
          <a:p>
            <a:pPr algn="l">
              <a:buChar char="•"/>
            </a:pPr>
            <a:r>
              <a:rPr lang="en-US" sz="3200">
                <a:ea typeface="+mn-lt"/>
                <a:cs typeface="+mn-lt"/>
              </a:rPr>
              <a:t>Create calculated measures instead of calculated columns.</a:t>
            </a:r>
            <a:endParaRPr lang="en-US">
              <a:ea typeface="+mn-lt"/>
              <a:cs typeface="+mn-lt"/>
            </a:endParaRPr>
          </a:p>
          <a:p>
            <a:pPr algn="l">
              <a:buChar char="•"/>
            </a:pPr>
            <a:r>
              <a:rPr lang="en-US" sz="3200">
                <a:ea typeface="+mn-lt"/>
                <a:cs typeface="+mn-lt"/>
              </a:rPr>
              <a:t>Use star schema to design data models.</a:t>
            </a:r>
            <a:endParaRPr lang="en-US">
              <a:ea typeface="+mn-lt"/>
              <a:cs typeface="+mn-lt"/>
            </a:endParaRPr>
          </a:p>
          <a:p>
            <a:pPr marL="285750" indent="-285750" algn="l">
              <a:buClr>
                <a:srgbClr val="1287C3"/>
              </a:buClr>
              <a:buChar char="•"/>
            </a:pPr>
            <a:endParaRPr lang="en-US" sz="32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5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A3B3-5C1D-42C8-9D16-4FF65D7B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591" y="157993"/>
            <a:ext cx="11162545" cy="1235972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ea typeface="+mj-lt"/>
                <a:cs typeface="+mj-lt"/>
              </a:rPr>
              <a:t>Use Slicers Accordingly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E1C2C-7ECC-404C-A015-2EDA06F51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019" y="1710267"/>
            <a:ext cx="10323191" cy="4652194"/>
          </a:xfrm>
        </p:spPr>
        <p:txBody>
          <a:bodyPr/>
          <a:lstStyle/>
          <a:p>
            <a:pPr marL="285750" indent="-285750" algn="l">
              <a:buChar char="•"/>
            </a:pPr>
            <a:endParaRPr lang="en-US" sz="3200"/>
          </a:p>
          <a:p>
            <a:pPr algn="l">
              <a:buChar char="•"/>
            </a:pPr>
            <a:r>
              <a:rPr lang="en-US" sz="3200">
                <a:ea typeface="+mn-lt"/>
                <a:cs typeface="+mn-lt"/>
              </a:rPr>
              <a:t>Slicers are a great way of allowing users to navigate data, but they come at a performance cost. Each slicer generates two queries: one gets the data, and the other fetches selection details.</a:t>
            </a:r>
          </a:p>
          <a:p>
            <a:pPr algn="l">
              <a:buChar char="•"/>
            </a:pPr>
            <a:r>
              <a:rPr lang="en-US" sz="3200">
                <a:ea typeface="+mn-lt"/>
                <a:cs typeface="+mn-lt"/>
              </a:rPr>
              <a:t>Creating too many slicers negatively impacts performance. To evaluate which slicers are infrequently used, use the Filter pane and remove unnecessary slicers.</a:t>
            </a:r>
            <a:endParaRPr lang="en-US"/>
          </a:p>
          <a:p>
            <a:pPr marL="285750" indent="-285750" algn="l">
              <a:buClr>
                <a:srgbClr val="1287C3"/>
              </a:buClr>
              <a:buChar char="•"/>
            </a:pPr>
            <a:endParaRPr lang="en-US" sz="32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5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A3B3-5C1D-42C8-9D16-4FF65D7B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591" y="157993"/>
            <a:ext cx="11162545" cy="1235972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ea typeface="+mj-lt"/>
                <a:cs typeface="+mj-lt"/>
              </a:rPr>
              <a:t>Import only necessary fields and tables instead of entire datasets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E1C2C-7ECC-404C-A015-2EDA06F51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019" y="1710267"/>
            <a:ext cx="10323191" cy="4652194"/>
          </a:xfrm>
        </p:spPr>
        <p:txBody>
          <a:bodyPr/>
          <a:lstStyle/>
          <a:p>
            <a:pPr marL="285750" indent="-285750" algn="l">
              <a:buChar char="•"/>
            </a:pPr>
            <a:endParaRPr lang="en-US" sz="3200"/>
          </a:p>
          <a:p>
            <a:pPr algn="l">
              <a:buChar char="•"/>
            </a:pPr>
            <a:r>
              <a:rPr lang="en-US" sz="3200">
                <a:ea typeface="+mn-lt"/>
                <a:cs typeface="+mn-lt"/>
              </a:rPr>
              <a:t>Ensure the model is as narrow and lean as possible.</a:t>
            </a:r>
          </a:p>
          <a:p>
            <a:pPr algn="l">
              <a:buChar char="•"/>
            </a:pPr>
            <a:r>
              <a:rPr lang="en-US" sz="3200">
                <a:ea typeface="+mn-lt"/>
                <a:cs typeface="+mn-lt"/>
              </a:rPr>
              <a:t>Power BI works on columnar indexes; longer and leaner tables are preferred.</a:t>
            </a:r>
            <a:endParaRPr lang="en-US">
              <a:ea typeface="+mn-lt"/>
              <a:cs typeface="+mn-lt"/>
            </a:endParaRPr>
          </a:p>
          <a:p>
            <a:pPr marL="285750" indent="-285750" algn="l">
              <a:buClr>
                <a:srgbClr val="1287C3"/>
              </a:buClr>
              <a:buChar char="•"/>
            </a:pPr>
            <a:endParaRPr lang="en-US" sz="32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7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A3B3-5C1D-42C8-9D16-4FF65D7B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591" y="157993"/>
            <a:ext cx="11162545" cy="1235972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ea typeface="+mj-lt"/>
                <a:cs typeface="+mj-lt"/>
              </a:rPr>
              <a:t>Use white or light background colors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E1C2C-7ECC-404C-A015-2EDA06F51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019" y="1710267"/>
            <a:ext cx="10323191" cy="4652194"/>
          </a:xfrm>
        </p:spPr>
        <p:txBody>
          <a:bodyPr/>
          <a:lstStyle/>
          <a:p>
            <a:pPr marL="285750" indent="-285750" algn="l">
              <a:buChar char="•"/>
            </a:pPr>
            <a:endParaRPr lang="en-US" sz="3200"/>
          </a:p>
          <a:p>
            <a:pPr marL="457200" indent="-457200" algn="l">
              <a:buChar char="•"/>
            </a:pPr>
            <a:r>
              <a:rPr lang="en-US" sz="3200">
                <a:ea typeface="+mn-lt"/>
                <a:cs typeface="+mn-lt"/>
              </a:rPr>
              <a:t>For users distributing printed reports, white or light backgrounds are printer friendly.</a:t>
            </a:r>
          </a:p>
          <a:p>
            <a:pPr marL="285750" indent="-285750" algn="l">
              <a:buClr>
                <a:srgbClr val="1287C3"/>
              </a:buClr>
              <a:buChar char="•"/>
            </a:pPr>
            <a:endParaRPr lang="en-US" sz="3200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18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A3B3-5C1D-42C8-9D16-4FF65D7B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591" y="157993"/>
            <a:ext cx="11162545" cy="1235972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ea typeface="+mj-lt"/>
                <a:cs typeface="+mj-lt"/>
              </a:rPr>
              <a:t>Use Report Tooltip pages to provide more context for the highlighted measure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E1C2C-7ECC-404C-A015-2EDA06F51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019" y="1710267"/>
            <a:ext cx="10323191" cy="4652194"/>
          </a:xfrm>
        </p:spPr>
        <p:txBody>
          <a:bodyPr/>
          <a:lstStyle/>
          <a:p>
            <a:pPr marL="285750" indent="-285750" algn="l">
              <a:buChar char="•"/>
            </a:pPr>
            <a:endParaRPr lang="en-US" sz="3200"/>
          </a:p>
          <a:p>
            <a:pPr algn="l">
              <a:buChar char="•"/>
            </a:pPr>
            <a:r>
              <a:rPr lang="en-US" sz="3200">
                <a:ea typeface="+mn-lt"/>
                <a:cs typeface="+mn-lt"/>
              </a:rPr>
              <a:t>Report tooltips are a great way of sharing additional information on the metric.</a:t>
            </a:r>
          </a:p>
          <a:p>
            <a:pPr algn="l">
              <a:buChar char="•"/>
            </a:pPr>
            <a:r>
              <a:rPr lang="en-US" sz="3200">
                <a:ea typeface="+mn-lt"/>
                <a:cs typeface="+mn-lt"/>
              </a:rPr>
              <a:t>Use limited visuals in Report Tooltip.</a:t>
            </a:r>
            <a:endParaRPr lang="en-US">
              <a:ea typeface="+mn-lt"/>
              <a:cs typeface="+mn-lt"/>
            </a:endParaRPr>
          </a:p>
          <a:p>
            <a:pPr algn="l">
              <a:buChar char="•"/>
            </a:pPr>
            <a:r>
              <a:rPr lang="en-US" sz="3200">
                <a:ea typeface="+mn-lt"/>
                <a:cs typeface="+mn-lt"/>
              </a:rPr>
              <a:t>Ensure you select Tooltip field carefully (categorical or measure).</a:t>
            </a:r>
            <a:endParaRPr lang="en-US"/>
          </a:p>
          <a:p>
            <a:pPr marL="285750" indent="-285750" algn="l">
              <a:buClr>
                <a:srgbClr val="1287C3"/>
              </a:buClr>
              <a:buChar char="•"/>
            </a:pPr>
            <a:endParaRPr lang="en-US" sz="32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83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A3B3-5C1D-42C8-9D16-4FF65D7B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591" y="157993"/>
            <a:ext cx="11162545" cy="1235972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ea typeface="+mj-lt"/>
                <a:cs typeface="+mj-lt"/>
              </a:rPr>
              <a:t>Use names that are meaningful to your business users or intended audience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E1C2C-7ECC-404C-A015-2EDA06F51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019" y="1710267"/>
            <a:ext cx="10323191" cy="4652194"/>
          </a:xfrm>
        </p:spPr>
        <p:txBody>
          <a:bodyPr/>
          <a:lstStyle/>
          <a:p>
            <a:pPr marL="285750" indent="-285750" algn="l">
              <a:buChar char="•"/>
            </a:pPr>
            <a:endParaRPr lang="en-US" sz="3200"/>
          </a:p>
          <a:p>
            <a:pPr algn="l">
              <a:buChar char="•"/>
            </a:pPr>
            <a:r>
              <a:rPr lang="en-US" sz="3200">
                <a:ea typeface="+mn-lt"/>
                <a:cs typeface="+mn-lt"/>
              </a:rPr>
              <a:t>Power BI provides the ability to give aliases to report objects.</a:t>
            </a:r>
          </a:p>
          <a:p>
            <a:pPr algn="l">
              <a:buChar char="•"/>
            </a:pPr>
            <a:r>
              <a:rPr lang="en-US" sz="3200">
                <a:ea typeface="+mn-lt"/>
                <a:cs typeface="+mn-lt"/>
              </a:rPr>
              <a:t>Avoid ambiguity when naming columns and measures.</a:t>
            </a:r>
            <a:endParaRPr lang="en-US">
              <a:ea typeface="+mn-lt"/>
              <a:cs typeface="+mn-lt"/>
            </a:endParaRPr>
          </a:p>
          <a:p>
            <a:pPr algn="l">
              <a:buChar char="•"/>
            </a:pPr>
            <a:r>
              <a:rPr lang="en-US" sz="3200">
                <a:ea typeface="+mn-lt"/>
                <a:cs typeface="+mn-lt"/>
              </a:rPr>
              <a:t>Consider hiding unused columns in the data model.</a:t>
            </a:r>
            <a:endParaRPr lang="en-US">
              <a:ea typeface="+mn-lt"/>
              <a:cs typeface="+mn-lt"/>
            </a:endParaRPr>
          </a:p>
          <a:p>
            <a:pPr algn="l">
              <a:buClr>
                <a:srgbClr val="1287C3"/>
              </a:buClr>
              <a:buChar char="•"/>
            </a:pPr>
            <a:endParaRPr lang="en-US" sz="3200"/>
          </a:p>
          <a:p>
            <a:pPr marL="285750" indent="-285750" algn="l">
              <a:buClr>
                <a:srgbClr val="1287C3"/>
              </a:buClr>
              <a:buChar char="•"/>
            </a:pPr>
            <a:endParaRPr lang="en-US" sz="32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15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A3B3-5C1D-42C8-9D16-4FF65D7B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591" y="157993"/>
            <a:ext cx="11162545" cy="1235972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ea typeface="+mj-lt"/>
                <a:cs typeface="+mj-lt"/>
              </a:rPr>
              <a:t>Avoid scrolls within the visual and on page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E1C2C-7ECC-404C-A015-2EDA06F51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019" y="1710267"/>
            <a:ext cx="10323191" cy="4652194"/>
          </a:xfrm>
        </p:spPr>
        <p:txBody>
          <a:bodyPr/>
          <a:lstStyle/>
          <a:p>
            <a:pPr marL="285750" indent="-285750" algn="l">
              <a:buChar char="•"/>
            </a:pPr>
            <a:endParaRPr lang="en-US" sz="3200"/>
          </a:p>
          <a:p>
            <a:pPr algn="l">
              <a:buChar char="•"/>
            </a:pPr>
            <a:r>
              <a:rPr lang="en-US" sz="3200">
                <a:ea typeface="+mn-lt"/>
                <a:cs typeface="+mn-lt"/>
              </a:rPr>
              <a:t>Multiple scrolls on a single page lead to a negative user experience.</a:t>
            </a:r>
          </a:p>
          <a:p>
            <a:pPr algn="l">
              <a:buChar char="•"/>
            </a:pPr>
            <a:r>
              <a:rPr lang="en-US" sz="3200">
                <a:ea typeface="+mn-lt"/>
                <a:cs typeface="+mn-lt"/>
              </a:rPr>
              <a:t>Limit your page size to the standard sizes as often as possible and use the Bookmark and Selection pane to toggle the visibility of visuals.</a:t>
            </a:r>
            <a:endParaRPr lang="en-US">
              <a:ea typeface="+mn-lt"/>
              <a:cs typeface="+mn-lt"/>
            </a:endParaRPr>
          </a:p>
          <a:p>
            <a:pPr algn="l">
              <a:buClr>
                <a:srgbClr val="1287C3"/>
              </a:buClr>
              <a:buChar char="•"/>
            </a:pPr>
            <a:endParaRPr lang="en-US" sz="3200"/>
          </a:p>
          <a:p>
            <a:pPr marL="285750" indent="-285750" algn="l">
              <a:buClr>
                <a:srgbClr val="1287C3"/>
              </a:buClr>
              <a:buChar char="•"/>
            </a:pPr>
            <a:endParaRPr lang="en-US" sz="32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9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A3B3-5C1D-42C8-9D16-4FF65D7B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591" y="157993"/>
            <a:ext cx="11162545" cy="1235972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ea typeface="+mj-lt"/>
                <a:cs typeface="+mj-lt"/>
              </a:rPr>
              <a:t>Use drill through buttons to generate an intuitive user experience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E1C2C-7ECC-404C-A015-2EDA06F51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019" y="1710267"/>
            <a:ext cx="10323191" cy="4652194"/>
          </a:xfrm>
        </p:spPr>
        <p:txBody>
          <a:bodyPr/>
          <a:lstStyle/>
          <a:p>
            <a:pPr marL="285750" indent="-285750" algn="l">
              <a:buChar char="•"/>
            </a:pPr>
            <a:endParaRPr lang="en-US" sz="3200"/>
          </a:p>
          <a:p>
            <a:pPr algn="l">
              <a:buChar char="•"/>
            </a:pPr>
            <a:r>
              <a:rPr lang="en-US" sz="3200">
                <a:ea typeface="+mn-lt"/>
                <a:cs typeface="+mn-lt"/>
              </a:rPr>
              <a:t>Enable drill through buttons; these are more intuitive than right click on data points.</a:t>
            </a:r>
          </a:p>
          <a:p>
            <a:pPr algn="l">
              <a:buChar char="•"/>
            </a:pPr>
            <a:r>
              <a:rPr lang="en-US" sz="3200">
                <a:ea typeface="+mn-lt"/>
                <a:cs typeface="+mn-lt"/>
              </a:rPr>
              <a:t>Use conditional formatting to make the text on the button context-driven.</a:t>
            </a:r>
            <a:endParaRPr lang="en-US">
              <a:ea typeface="+mn-lt"/>
              <a:cs typeface="+mn-lt"/>
            </a:endParaRPr>
          </a:p>
          <a:p>
            <a:pPr algn="l">
              <a:buClr>
                <a:srgbClr val="1287C3"/>
              </a:buClr>
              <a:buChar char="•"/>
            </a:pPr>
            <a:endParaRPr lang="en-US" sz="3200"/>
          </a:p>
          <a:p>
            <a:pPr marL="285750" indent="-285750" algn="l">
              <a:buClr>
                <a:srgbClr val="1287C3"/>
              </a:buClr>
              <a:buChar char="•"/>
            </a:pPr>
            <a:endParaRPr lang="en-US" sz="32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2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B5ED-5650-4F5B-B4D6-ED87AC22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066" y="2554857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242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7D40C4-2A44-4792-AB9D-E769202A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DBD6486-24CA-456B-9631-2911490A6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2FF2964-4832-450E-B85C-304F27113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B5C96AF-0E78-45E8-8B82-CF41BFB54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A940CD75-9F08-4DF1-94CB-96A2C3A4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1B35F757-0B0E-4DFC-81FA-935D070B7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380E990-0E29-4861-8CE3-F6D6FF15D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027FB951-A422-4463-8A01-05812E59C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1045" y="648931"/>
            <a:ext cx="9235440" cy="521208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DDA0D4F-C5FE-4E74-9351-6932E4D41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" r="-2" b="53"/>
          <a:stretch/>
        </p:blipFill>
        <p:spPr>
          <a:xfrm>
            <a:off x="2591085" y="968971"/>
            <a:ext cx="85953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A3B3-5C1D-42C8-9D16-4FF65D7B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591" y="388030"/>
            <a:ext cx="11162545" cy="1005935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ea typeface="+mj-lt"/>
                <a:cs typeface="+mj-lt"/>
              </a:rPr>
              <a:t>Limit the number of visuals in dashboards and reports</a:t>
            </a:r>
            <a:r>
              <a:rPr lang="en-US" b="1">
                <a:ea typeface="+mj-lt"/>
                <a:cs typeface="+mj-lt"/>
              </a:rPr>
              <a:t> 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E1C2C-7ECC-404C-A015-2EDA06F51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019" y="1710267"/>
            <a:ext cx="10323191" cy="4652194"/>
          </a:xfrm>
        </p:spPr>
        <p:txBody>
          <a:bodyPr/>
          <a:lstStyle/>
          <a:p>
            <a:pPr marL="285750" indent="-285750" algn="l">
              <a:buChar char="•"/>
            </a:pPr>
            <a:r>
              <a:rPr lang="en-US" sz="3200">
                <a:ea typeface="+mn-lt"/>
                <a:cs typeface="+mn-lt"/>
              </a:rPr>
              <a:t>According to Microsoft's Optimization guide for Power BI, placing many visuals in a single report slows report performance.</a:t>
            </a:r>
            <a:endParaRPr lang="en-US" sz="3200"/>
          </a:p>
          <a:p>
            <a:pPr marL="285750" indent="-285750" algn="l">
              <a:buChar char="•"/>
            </a:pPr>
            <a:r>
              <a:rPr lang="en-US" sz="3200">
                <a:ea typeface="+mn-lt"/>
                <a:cs typeface="+mn-lt"/>
              </a:rPr>
              <a:t>Limit widget visuals to eight per report page and grids to one per page. Limit pages 30 points (cards: 1, gauges: 2, charts: 3, maps: 3, grids: 5).</a:t>
            </a:r>
            <a:endParaRPr lang="en-US" sz="3200"/>
          </a:p>
          <a:p>
            <a:pPr marL="285750" indent="-285750" algn="l">
              <a:buChar char="•"/>
            </a:pPr>
            <a:r>
              <a:rPr lang="en-US" sz="3200">
                <a:ea typeface="+mn-lt"/>
                <a:cs typeface="+mn-lt"/>
              </a:rPr>
              <a:t>Limit tiles to 10 per dashboard</a:t>
            </a:r>
            <a:endParaRPr lang="en-US" sz="32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3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A3B3-5C1D-42C8-9D16-4FF65D7B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591" y="157993"/>
            <a:ext cx="11162545" cy="1235972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ea typeface="+mj-lt"/>
                <a:cs typeface="+mj-lt"/>
              </a:rPr>
              <a:t>To improve Power BI report performance, remove unnecessary interactions between visuals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E1C2C-7ECC-404C-A015-2EDA06F51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019" y="1710267"/>
            <a:ext cx="10323191" cy="4652194"/>
          </a:xfrm>
        </p:spPr>
        <p:txBody>
          <a:bodyPr/>
          <a:lstStyle/>
          <a:p>
            <a:pPr marL="285750" indent="-285750" algn="l">
              <a:buChar char="•"/>
            </a:pPr>
            <a:r>
              <a:rPr lang="en-US" sz="3200">
                <a:ea typeface="+mn-lt"/>
                <a:cs typeface="+mn-lt"/>
              </a:rPr>
              <a:t>By default, all visuals on a report page can interact with one another. For optimal report performance, interactivity should be minimized.</a:t>
            </a:r>
            <a:endParaRPr lang="en-US" sz="3200"/>
          </a:p>
          <a:p>
            <a:pPr marL="285750" indent="-285750" algn="l">
              <a:buChar char="•"/>
            </a:pPr>
            <a:r>
              <a:rPr lang="en-US" sz="3200">
                <a:ea typeface="+mn-lt"/>
                <a:cs typeface="+mn-lt"/>
              </a:rPr>
              <a:t>Reduce the number of queries fired at the back end and improve report performance by disabling unnecessary interactivity</a:t>
            </a:r>
            <a:endParaRPr lang="en-US" sz="32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1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A3B3-5C1D-42C8-9D16-4FF65D7B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591" y="157993"/>
            <a:ext cx="11162545" cy="1235972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ea typeface="+mj-lt"/>
                <a:cs typeface="+mj-lt"/>
              </a:rPr>
              <a:t>Enable </a:t>
            </a:r>
            <a:r>
              <a:rPr lang="en-US" sz="3600" b="1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Row Level Security </a:t>
            </a:r>
            <a:r>
              <a:rPr lang="en-US" sz="3600" b="1">
                <a:ea typeface="+mj-lt"/>
                <a:cs typeface="+mj-lt"/>
              </a:rPr>
              <a:t>(RLS)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E1C2C-7ECC-404C-A015-2EDA06F51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019" y="1710267"/>
            <a:ext cx="10323191" cy="4652194"/>
          </a:xfrm>
        </p:spPr>
        <p:txBody>
          <a:bodyPr/>
          <a:lstStyle/>
          <a:p>
            <a:pPr marL="285750" indent="-285750" algn="l">
              <a:buChar char="•"/>
            </a:pPr>
            <a:endParaRPr lang="en-US" sz="3200"/>
          </a:p>
          <a:p>
            <a:pPr marL="285750" indent="-285750" algn="l">
              <a:buChar char="•"/>
            </a:pPr>
            <a:r>
              <a:rPr lang="en-US" sz="3200">
                <a:ea typeface="+mn-lt"/>
                <a:cs typeface="+mn-lt"/>
              </a:rPr>
              <a:t>Row Level Security restricts user access to certain rows in a database depending on the characteristics (role) of the user executing a query. With RLS, Power BI only imports data the user is authorized to view.</a:t>
            </a:r>
            <a:endParaRPr lang="en-US" sz="3200"/>
          </a:p>
          <a:p>
            <a:pPr marL="285750" indent="-285750" algn="l">
              <a:buChar char="•"/>
            </a:pPr>
            <a:r>
              <a:rPr lang="en-US" sz="3200">
                <a:ea typeface="+mn-lt"/>
                <a:cs typeface="+mn-lt"/>
              </a:rPr>
              <a:t>Combining Power BI roles with roles in the back end can result in substantial performance gains.</a:t>
            </a:r>
            <a:endParaRPr lang="en-US" sz="3200"/>
          </a:p>
          <a:p>
            <a:pPr marL="285750" indent="-285750" algn="l">
              <a:buChar char="•"/>
            </a:pPr>
            <a:r>
              <a:rPr lang="en-US" sz="3200">
                <a:ea typeface="+mn-lt"/>
                <a:cs typeface="+mn-lt"/>
              </a:rPr>
              <a:t>Test all roles before rolling out to production.</a:t>
            </a:r>
            <a:endParaRPr lang="en-US" sz="32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8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A3B3-5C1D-42C8-9D16-4FF65D7B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591" y="157993"/>
            <a:ext cx="11162545" cy="1235972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ea typeface="+mj-lt"/>
                <a:cs typeface="+mj-lt"/>
              </a:rPr>
              <a:t>Use Microsoft AppSource certified custom visuals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E1C2C-7ECC-404C-A015-2EDA06F51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019" y="1710267"/>
            <a:ext cx="10323191" cy="4652194"/>
          </a:xfrm>
        </p:spPr>
        <p:txBody>
          <a:bodyPr/>
          <a:lstStyle/>
          <a:p>
            <a:pPr algn="l">
              <a:buChar char="•"/>
            </a:pPr>
            <a:r>
              <a:rPr lang="en-US" sz="3200">
                <a:ea typeface="+mn-lt"/>
                <a:cs typeface="+mn-lt"/>
              </a:rPr>
              <a:t>Power BI certified visuals are AppSource visuals that have passed rigorous quality testing. Microsoft verifies that certified custom visuals have robust, high-performance code.</a:t>
            </a:r>
            <a:endParaRPr lang="en-US" sz="3200"/>
          </a:p>
          <a:p>
            <a:pPr algn="l">
              <a:buChar char="•"/>
            </a:pPr>
            <a:r>
              <a:rPr lang="en-US" sz="3200">
                <a:ea typeface="+mn-lt"/>
                <a:cs typeface="+mn-lt"/>
              </a:rPr>
              <a:t>Certified custom visuals are the only custom visuals that can be viewed in Export to Power point mode and email subscriptions.</a:t>
            </a:r>
            <a:endParaRPr lang="en-US"/>
          </a:p>
          <a:p>
            <a:pPr marL="285750" indent="-285750" algn="l">
              <a:buClr>
                <a:srgbClr val="1287C3"/>
              </a:buClr>
              <a:buChar char="•"/>
            </a:pPr>
            <a:endParaRPr lang="en-US" sz="3200"/>
          </a:p>
          <a:p>
            <a:pPr marL="285750" indent="-285750" algn="l">
              <a:buChar char="•"/>
            </a:pPr>
            <a:endParaRPr lang="en-US" sz="32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0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A3B3-5C1D-42C8-9D16-4FF65D7B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591" y="157993"/>
            <a:ext cx="11162545" cy="1235972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ea typeface="+mj-lt"/>
                <a:cs typeface="+mj-lt"/>
              </a:rPr>
              <a:t>Use preview feature of hierarchy slicers instead of custom visual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E1C2C-7ECC-404C-A015-2EDA06F51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019" y="1710267"/>
            <a:ext cx="10323191" cy="4652194"/>
          </a:xfrm>
        </p:spPr>
        <p:txBody>
          <a:bodyPr/>
          <a:lstStyle/>
          <a:p>
            <a:pPr marL="285750" indent="-285750" algn="l">
              <a:buChar char="•"/>
            </a:pPr>
            <a:endParaRPr lang="en-US" sz="3200"/>
          </a:p>
          <a:p>
            <a:pPr marL="457200" indent="-457200" algn="l">
              <a:buChar char="•"/>
            </a:pPr>
            <a:r>
              <a:rPr lang="en-US" sz="3200">
                <a:ea typeface="+mn-lt"/>
                <a:cs typeface="+mn-lt"/>
              </a:rPr>
              <a:t>If you need to show hierarchy in slicers, enable the preview feature provided by the Power BI desktop instead of using of a custom visual.</a:t>
            </a:r>
          </a:p>
          <a:p>
            <a:pPr marL="285750" indent="-285750" algn="l">
              <a:buClr>
                <a:srgbClr val="1287C3"/>
              </a:buClr>
              <a:buChar char="•"/>
            </a:pPr>
            <a:endParaRPr lang="en-US" sz="32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A3B3-5C1D-42C8-9D16-4FF65D7B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591" y="157993"/>
            <a:ext cx="11162545" cy="1235972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ea typeface="+mj-lt"/>
                <a:cs typeface="+mj-lt"/>
              </a:rPr>
              <a:t>Provide data categorization for Power BI reports (HBI, MBI, LBI)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E1C2C-7ECC-404C-A015-2EDA06F51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019" y="1710267"/>
            <a:ext cx="10323191" cy="4652194"/>
          </a:xfrm>
        </p:spPr>
        <p:txBody>
          <a:bodyPr/>
          <a:lstStyle/>
          <a:p>
            <a:pPr marL="285750" indent="-285750" algn="l">
              <a:buChar char="•"/>
            </a:pPr>
            <a:endParaRPr lang="en-US" sz="3200"/>
          </a:p>
          <a:p>
            <a:pPr algn="l">
              <a:buChar char="•"/>
            </a:pPr>
            <a:r>
              <a:rPr lang="en-US" sz="3200">
                <a:ea typeface="+mn-lt"/>
                <a:cs typeface="+mn-lt"/>
              </a:rPr>
              <a:t>High Business Impact (HBI) data requires users to get a policy exception to share the data externally. Low Business Impact (LBI) and Medium Business Impact (MBI) data do not require exceptions.</a:t>
            </a:r>
          </a:p>
          <a:p>
            <a:pPr algn="l">
              <a:buChar char="•"/>
            </a:pPr>
            <a:r>
              <a:rPr lang="en-US" sz="3200">
                <a:ea typeface="+mn-lt"/>
                <a:cs typeface="+mn-lt"/>
              </a:rPr>
              <a:t>By using Power BI data sensitivity labels, you raise user awareness about required security and how reports should be shared inside and outside the organization.</a:t>
            </a:r>
            <a:endParaRPr lang="en-US">
              <a:ea typeface="+mn-lt"/>
              <a:cs typeface="+mn-lt"/>
            </a:endParaRPr>
          </a:p>
          <a:p>
            <a:pPr marL="285750" indent="-285750" algn="l">
              <a:buClr>
                <a:srgbClr val="1287C3"/>
              </a:buClr>
              <a:buChar char="•"/>
            </a:pPr>
            <a:endParaRPr lang="en-US" sz="32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3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A3B3-5C1D-42C8-9D16-4FF65D7B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591" y="157993"/>
            <a:ext cx="11162545" cy="1235972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ea typeface="+mj-lt"/>
                <a:cs typeface="+mj-lt"/>
              </a:rPr>
              <a:t>Use On-premises data Gateways instead of Personal Gateway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E1C2C-7ECC-404C-A015-2EDA06F51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019" y="1710267"/>
            <a:ext cx="10323191" cy="4652194"/>
          </a:xfrm>
        </p:spPr>
        <p:txBody>
          <a:bodyPr/>
          <a:lstStyle/>
          <a:p>
            <a:pPr algn="l">
              <a:buChar char="•"/>
            </a:pPr>
            <a:r>
              <a:rPr lang="en-US" sz="3200">
                <a:ea typeface="+mn-lt"/>
                <a:cs typeface="+mn-lt"/>
              </a:rPr>
              <a:t>Personal Gateway takes data and imports it into Power BI.</a:t>
            </a:r>
            <a:endParaRPr lang="en-US" sz="3200"/>
          </a:p>
          <a:p>
            <a:pPr algn="l">
              <a:buChar char="•"/>
            </a:pPr>
            <a:r>
              <a:rPr lang="en-US" sz="3200">
                <a:ea typeface="+mn-lt"/>
                <a:cs typeface="+mn-lt"/>
              </a:rPr>
              <a:t>Enterprise Gateway (on-premises data gateway) imports nothing, which is more efficient when working with large databases.</a:t>
            </a:r>
            <a:endParaRPr lang="en-US">
              <a:ea typeface="+mn-lt"/>
              <a:cs typeface="+mn-lt"/>
            </a:endParaRPr>
          </a:p>
          <a:p>
            <a:pPr marL="285750" indent="-285750" algn="l">
              <a:buClr>
                <a:srgbClr val="1287C3"/>
              </a:buClr>
              <a:buChar char="•"/>
            </a:pPr>
            <a:endParaRPr lang="en-US" sz="3200"/>
          </a:p>
          <a:p>
            <a:pPr marL="285750" indent="-285750" algn="l">
              <a:buChar char="•"/>
            </a:pPr>
            <a:endParaRPr lang="en-US" sz="32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65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CFE95C8121241A89911A3EA870CA2" ma:contentTypeVersion="9" ma:contentTypeDescription="Create a new document." ma:contentTypeScope="" ma:versionID="55702c57a99223956db13ca5558fea97">
  <xsd:schema xmlns:xsd="http://www.w3.org/2001/XMLSchema" xmlns:xs="http://www.w3.org/2001/XMLSchema" xmlns:p="http://schemas.microsoft.com/office/2006/metadata/properties" xmlns:ns2="b5f95fc5-6b86-4222-9ced-e8ecefb7863d" xmlns:ns3="11af06da-c95d-4e54-9a77-d8a1ab5920db" targetNamespace="http://schemas.microsoft.com/office/2006/metadata/properties" ma:root="true" ma:fieldsID="6a686633fee8535737871c54a600ddc4" ns2:_="" ns3:_="">
    <xsd:import namespace="b5f95fc5-6b86-4222-9ced-e8ecefb7863d"/>
    <xsd:import namespace="11af06da-c95d-4e54-9a77-d8a1ab592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f95fc5-6b86-4222-9ced-e8ecefb786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af06da-c95d-4e54-9a77-d8a1ab5920d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7260BA-5154-4482-9ABE-98DEF60A8979}">
  <ds:schemaRefs>
    <ds:schemaRef ds:uri="11af06da-c95d-4e54-9a77-d8a1ab5920db"/>
    <ds:schemaRef ds:uri="b5f95fc5-6b86-4222-9ced-e8ecefb786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99F0FEC-3486-413C-882F-EBCBB1D7FA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782B03-9F0B-4815-A824-F8348B7DB15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Parallax</vt:lpstr>
      <vt:lpstr>Best Practices in Power BI</vt:lpstr>
      <vt:lpstr>PowerPoint Presentation</vt:lpstr>
      <vt:lpstr>Limit the number of visuals in dashboards and reports </vt:lpstr>
      <vt:lpstr>To improve Power BI report performance, remove unnecessary interactions between visuals</vt:lpstr>
      <vt:lpstr>Enable Row Level Security (RLS)</vt:lpstr>
      <vt:lpstr>Use Microsoft AppSource certified custom visuals</vt:lpstr>
      <vt:lpstr>Use preview feature of hierarchy slicers instead of custom visual</vt:lpstr>
      <vt:lpstr>Provide data categorization for Power BI reports (HBI, MBI, LBI)</vt:lpstr>
      <vt:lpstr>Use On-premises data Gateways instead of Personal Gateway</vt:lpstr>
      <vt:lpstr>Limit complicated complex measures and aggregations in data models</vt:lpstr>
      <vt:lpstr>Use Slicers Accordingly</vt:lpstr>
      <vt:lpstr>Import only necessary fields and tables instead of entire datasets</vt:lpstr>
      <vt:lpstr>Use white or light background colors</vt:lpstr>
      <vt:lpstr>Use Report Tooltip pages to provide more context for the highlighted measure</vt:lpstr>
      <vt:lpstr>Use names that are meaningful to your business users or intended audience</vt:lpstr>
      <vt:lpstr>Avoid scrolls within the visual and on page</vt:lpstr>
      <vt:lpstr>Use drill through buttons to generate an intuitive user experience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Nimai Ahluwalia</dc:creator>
  <cp:lastModifiedBy>Deepak Raj</cp:lastModifiedBy>
  <cp:revision>1</cp:revision>
  <dcterms:created xsi:type="dcterms:W3CDTF">2021-08-12T09:16:40Z</dcterms:created>
  <dcterms:modified xsi:type="dcterms:W3CDTF">2022-06-06T08:38:07Z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0x010100C25CFE95C8121241A89911A3EA870CA2</vt:lpwstr>
  </property>
</Properties>
</file>