
<file path=[Content_Types].xml><?xml version="1.0" encoding="utf-8"?>
<Types xmlns="http://schemas.openxmlformats.org/package/2006/content-types">
  <Default Extension="heic" ContentType="image/heic"/>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1" r:id="rId6"/>
    <p:sldId id="262" r:id="rId7"/>
    <p:sldId id="260" r:id="rId8"/>
    <p:sldId id="267" r:id="rId9"/>
    <p:sldId id="263" r:id="rId10"/>
    <p:sldId id="264"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53" y="76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2"/>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6"/>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heic"/><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3"/>
          <p:cNvSpPr txBox="1"/>
          <p:nvPr/>
        </p:nvSpPr>
        <p:spPr>
          <a:xfrm>
            <a:off x="789712" y="2530618"/>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030A0"/>
              </a:buClr>
              <a:buSzPct val="100000"/>
              <a:buFont typeface="Verdana"/>
              <a:buNone/>
            </a:pPr>
            <a:r>
              <a:rPr lang="en-IN" sz="4000" b="1" dirty="0">
                <a:solidFill>
                  <a:srgbClr val="7030A0"/>
                </a:solidFill>
                <a:latin typeface="Verdana"/>
                <a:ea typeface="Verdana"/>
                <a:cs typeface="Verdana"/>
                <a:sym typeface="Verdana"/>
              </a:rPr>
              <a:t>VOICE CONTROL ROBOT </a:t>
            </a:r>
            <a:endParaRPr sz="4000" b="1" dirty="0">
              <a:solidFill>
                <a:srgbClr val="7030A0"/>
              </a:solidFill>
              <a:latin typeface="Verdana"/>
              <a:ea typeface="Verdana"/>
              <a:cs typeface="Verdana"/>
              <a:sym typeface="Verdana"/>
            </a:endParaRPr>
          </a:p>
        </p:txBody>
      </p:sp>
      <p:sp>
        <p:nvSpPr>
          <p:cNvPr id="94" name="Google Shape;94;p13"/>
          <p:cNvSpPr txBox="1"/>
          <p:nvPr/>
        </p:nvSpPr>
        <p:spPr>
          <a:xfrm>
            <a:off x="4019650" y="5183900"/>
            <a:ext cx="74262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dirty="0">
                <a:solidFill>
                  <a:srgbClr val="FF0000"/>
                </a:solidFill>
                <a:latin typeface="Verdana"/>
                <a:ea typeface="Verdana"/>
                <a:cs typeface="Verdana"/>
                <a:sym typeface="Verdana"/>
              </a:rPr>
              <a:t>                  Hari </a:t>
            </a:r>
            <a:r>
              <a:rPr lang="en-US" sz="2400" b="1" dirty="0" err="1">
                <a:solidFill>
                  <a:srgbClr val="FF0000"/>
                </a:solidFill>
                <a:latin typeface="Verdana"/>
                <a:ea typeface="Verdana"/>
                <a:cs typeface="Verdana"/>
                <a:sym typeface="Verdana"/>
              </a:rPr>
              <a:t>Amerthesh</a:t>
            </a:r>
            <a:r>
              <a:rPr lang="en-US" sz="2400" b="1" dirty="0">
                <a:solidFill>
                  <a:srgbClr val="FF0000"/>
                </a:solidFill>
                <a:latin typeface="Verdana"/>
                <a:ea typeface="Verdana"/>
                <a:cs typeface="Verdana"/>
                <a:sym typeface="Verdana"/>
              </a:rPr>
              <a:t> N -210701067</a:t>
            </a:r>
            <a:endParaRPr lang="en-IN" sz="2400" b="1" dirty="0">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US" sz="2400" b="1" dirty="0">
                <a:solidFill>
                  <a:srgbClr val="FF0000"/>
                </a:solidFill>
                <a:latin typeface="Verdana"/>
                <a:ea typeface="Verdana"/>
                <a:cs typeface="Verdana"/>
                <a:sym typeface="Verdana"/>
              </a:rPr>
              <a:t>                  Hemanth Kumar D -210701083</a:t>
            </a:r>
            <a:endParaRPr lang="en-IN" sz="2400" b="1" dirty="0">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US" sz="2400" b="1" dirty="0">
                <a:solidFill>
                  <a:srgbClr val="FF0000"/>
                </a:solidFill>
                <a:latin typeface="Verdana"/>
                <a:ea typeface="Verdana"/>
                <a:cs typeface="Verdana"/>
                <a:sym typeface="Verdana"/>
              </a:rPr>
              <a:t>                         Karthikeyan C -210701111</a:t>
            </a:r>
            <a:endParaRPr sz="2400" b="1" dirty="0">
              <a:solidFill>
                <a:srgbClr val="FF0000"/>
              </a:solidFill>
              <a:latin typeface="Verdana"/>
              <a:ea typeface="Verdana"/>
              <a:cs typeface="Verdana"/>
              <a:sym typeface="Verdana"/>
            </a:endParaRPr>
          </a:p>
        </p:txBody>
      </p:sp>
      <p:sp>
        <p:nvSpPr>
          <p:cNvPr id="95" name="Google Shape;95;p13"/>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B050"/>
              </a:buClr>
              <a:buSzPts val="2800"/>
              <a:buFont typeface="Verdana"/>
              <a:buNone/>
            </a:pPr>
            <a:r>
              <a:rPr lang="en-US" sz="2800" b="1">
                <a:solidFill>
                  <a:srgbClr val="00B050"/>
                </a:solidFill>
                <a:latin typeface="Verdana"/>
                <a:ea typeface="Verdana"/>
                <a:cs typeface="Verdana"/>
                <a:sym typeface="Verdana"/>
              </a:rPr>
              <a:t>Department of Computer Science and Engineering</a:t>
            </a:r>
            <a:endParaRPr sz="2800" b="1">
              <a:solidFill>
                <a:srgbClr val="00B050"/>
              </a:solidFill>
              <a:latin typeface="Verdana"/>
              <a:ea typeface="Verdana"/>
              <a:cs typeface="Verdana"/>
              <a:sym typeface="Verdana"/>
            </a:endParaRPr>
          </a:p>
        </p:txBody>
      </p:sp>
      <p:sp>
        <p:nvSpPr>
          <p:cNvPr id="96" name="Google Shape;96;p13"/>
          <p:cNvSpPr txBox="1"/>
          <p:nvPr/>
        </p:nvSpPr>
        <p:spPr>
          <a:xfrm>
            <a:off x="838200" y="1745525"/>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US" sz="2800" b="1" dirty="0">
                <a:solidFill>
                  <a:srgbClr val="002060"/>
                </a:solidFill>
                <a:latin typeface="Verdana"/>
                <a:ea typeface="Verdana"/>
                <a:cs typeface="Verdana"/>
                <a:sym typeface="Verdana"/>
              </a:rPr>
              <a:t>CS19P11 – IOT</a:t>
            </a:r>
            <a:endParaRPr sz="2800" b="1" dirty="0">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Future Enhancement :</a:t>
            </a:r>
            <a:endParaRPr sz="2800" dirty="0"/>
          </a:p>
        </p:txBody>
      </p:sp>
      <p:sp>
        <p:nvSpPr>
          <p:cNvPr id="160" name="Google Shape;160;p21"/>
          <p:cNvSpPr txBox="1">
            <a:spLocks noGrp="1"/>
          </p:cNvSpPr>
          <p:nvPr>
            <p:ph type="body" idx="1"/>
          </p:nvPr>
        </p:nvSpPr>
        <p:spPr>
          <a:xfrm>
            <a:off x="799769" y="1520826"/>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SzPts val="3000"/>
              <a:buNone/>
            </a:pPr>
            <a:r>
              <a:rPr lang="en-US" sz="2400" dirty="0">
                <a:latin typeface="Times New Roman" panose="02020603050405020304" pitchFamily="18" charset="0"/>
                <a:cs typeface="Times New Roman" panose="02020603050405020304" pitchFamily="18" charset="0"/>
              </a:rPr>
              <a:t>Future enhancements for the voice-controlled robot utilizing IoT include integrating more sophisticated AI and machine learning algorithms to improve performance through user interaction, and upgrading natural language processing to handle complex and multi-lingual commands. Expanding IoT integration to support a wider range of smart devices will ensure seamless interoperability, while incorporating augmented reality (AR) features can provide real-time visual feedback for intuitive control. Enhanced security measures will protect user data, and advancements in autonomous navigation will allow the robot to move efficiently in various environments. Energy-efficient technologies will extend operational lifespan, modular components will enable easy upgrades, and collaborative multi-robot systems will enhance productivity. Continuous refinement of the user interface based on feedback will ensure accessibility and user satisfaction.</a:t>
            </a:r>
            <a:endParaRPr sz="2400" dirty="0">
              <a:latin typeface="Times New Roman" panose="02020603050405020304" pitchFamily="18" charset="0"/>
              <a:cs typeface="Times New Roman" panose="02020603050405020304" pitchFamily="18" charset="0"/>
            </a:endParaRPr>
          </a:p>
        </p:txBody>
      </p:sp>
      <p:sp>
        <p:nvSpPr>
          <p:cNvPr id="161" name="Google Shape;161;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62" name="Google Shape;162;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a:p>
        </p:txBody>
      </p:sp>
      <p:sp>
        <p:nvSpPr>
          <p:cNvPr id="176" name="Google Shape;176;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77" name="Google Shape;177;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Problem Statement and Motivation</a:t>
            </a:r>
            <a:endParaRPr sz="2800" dirty="0"/>
          </a:p>
        </p:txBody>
      </p:sp>
      <p:sp>
        <p:nvSpPr>
          <p:cNvPr id="102" name="Google Shape;102;p14"/>
          <p:cNvSpPr txBox="1">
            <a:spLocks noGrp="1"/>
          </p:cNvSpPr>
          <p:nvPr>
            <p:ph type="body" idx="1"/>
          </p:nvPr>
        </p:nvSpPr>
        <p:spPr>
          <a:xfrm>
            <a:off x="551384" y="1732984"/>
            <a:ext cx="11439766" cy="4268688"/>
          </a:xfrm>
          <a:prstGeom prst="rect">
            <a:avLst/>
          </a:prstGeom>
          <a:noFill/>
          <a:ln>
            <a:noFill/>
          </a:ln>
        </p:spPr>
        <p:txBody>
          <a:bodyPr spcFirstLastPara="1" wrap="square" lIns="91425" tIns="45700" rIns="91425" bIns="45700" anchor="t" anchorCtr="0">
            <a:noAutofit/>
          </a:bodyPr>
          <a:lstStyle/>
          <a:p>
            <a:pPr marL="0" lvl="0" indent="0" algn="just" rtl="0">
              <a:spcBef>
                <a:spcPts val="600"/>
              </a:spcBef>
              <a:spcAft>
                <a:spcPts val="0"/>
              </a:spcAft>
              <a:buSzPts val="3000"/>
              <a:buNone/>
            </a:pPr>
            <a:r>
              <a:rPr lang="en-US" sz="2400" dirty="0">
                <a:latin typeface="Times New Roman" panose="02020603050405020304" pitchFamily="18" charset="0"/>
                <a:cs typeface="Times New Roman" panose="02020603050405020304" pitchFamily="18" charset="0"/>
              </a:rPr>
              <a:t>The increasing demand for smarter and more efficient home and workplace environments highlights the need for a versatile and user-friendly solution to automate routine tasks and enhance connectivity between devices. The problem lies in the limited integration of voice-controlled systems with IoT, which often results in fragmented and inefficient operations. This project is motivated by the vision to create a cohesive robotic system that seamlessly interprets and executes voice commands, leveraging IoT to connect and control various smart devices. By addressing these challenges, the project aims to improve user convenience, enhance operational efficiency, and set a new standard for intelligent home and workplace automation.</a:t>
            </a:r>
            <a:endParaRPr sz="2400" dirty="0">
              <a:latin typeface="Times New Roman" panose="02020603050405020304" pitchFamily="18" charset="0"/>
              <a:cs typeface="Times New Roman" panose="02020603050405020304" pitchFamily="18" charset="0"/>
            </a:endParaRPr>
          </a:p>
        </p:txBody>
      </p:sp>
      <p:sp>
        <p:nvSpPr>
          <p:cNvPr id="103" name="Google Shape;103;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04" name="Google Shape;104;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10" name="Google Shape;110;p15"/>
          <p:cNvSpPr txBox="1">
            <a:spLocks noGrp="1"/>
          </p:cNvSpPr>
          <p:nvPr>
            <p:ph type="body" idx="1"/>
          </p:nvPr>
        </p:nvSpPr>
        <p:spPr>
          <a:xfrm>
            <a:off x="755650" y="1752600"/>
            <a:ext cx="10623550" cy="4267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400" dirty="0">
                <a:solidFill>
                  <a:srgbClr val="000000"/>
                </a:solidFill>
                <a:latin typeface="Times New Roman"/>
                <a:ea typeface="Times New Roman"/>
                <a:cs typeface="Times New Roman"/>
                <a:sym typeface="Times New Roman"/>
              </a:rPr>
              <a:t>The objective of the voice control robot project using IoT is to develop an intelligent robotic system that seamlessly interacts with users through voice commands, leveraging IoT for enhanced connectivity and functionality. This includes implementing advanced speech recognition for accurate real-time command interpretation, integrating IoT capabilities to connect with various smart devices, and designing the robot to perform a wide range of tasks such as household chores, security, and monitoring. The project aims to create a user-friendly interface accessible to all, utilize IoT for data collection and intelligent decision-making, ensure safety and reliability with robust security measures, and provide a scalable and flexible system that can be easily upgraded with new functionalities as technology evolves.</a:t>
            </a:r>
            <a:endParaRPr sz="2400" dirty="0"/>
          </a:p>
        </p:txBody>
      </p:sp>
      <p:sp>
        <p:nvSpPr>
          <p:cNvPr id="111" name="Google Shape;111;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12" name="Google Shape;112;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Abstract</a:t>
            </a:r>
            <a:endParaRPr sz="2800" dirty="0"/>
          </a:p>
        </p:txBody>
      </p:sp>
      <p:sp>
        <p:nvSpPr>
          <p:cNvPr id="118" name="Google Shape;118;p16"/>
          <p:cNvSpPr txBox="1">
            <a:spLocks noGrp="1"/>
          </p:cNvSpPr>
          <p:nvPr>
            <p:ph type="body" idx="1"/>
          </p:nvPr>
        </p:nvSpPr>
        <p:spPr>
          <a:xfrm>
            <a:off x="294933" y="1749425"/>
            <a:ext cx="11139300" cy="4267200"/>
          </a:xfrm>
          <a:prstGeom prst="rect">
            <a:avLst/>
          </a:prstGeom>
          <a:noFill/>
          <a:ln>
            <a:noFill/>
          </a:ln>
        </p:spPr>
        <p:txBody>
          <a:bodyPr spcFirstLastPara="1" wrap="square" lIns="91425" tIns="45700" rIns="91425" bIns="45700" anchor="t" anchorCtr="0">
            <a:noAutofit/>
          </a:bodyPr>
          <a:lstStyle/>
          <a:p>
            <a:pPr marL="469900" marR="0" lvl="0" indent="0" algn="just" rtl="0">
              <a:lnSpc>
                <a:spcPct val="100000"/>
              </a:lnSpc>
              <a:spcBef>
                <a:spcPts val="0"/>
              </a:spcBef>
              <a:spcAft>
                <a:spcPts val="0"/>
              </a:spcAft>
              <a:buNone/>
            </a:pPr>
            <a:r>
              <a:rPr lang="en-US" sz="2400" dirty="0">
                <a:solidFill>
                  <a:srgbClr val="000000"/>
                </a:solidFill>
                <a:latin typeface="Times New Roman" panose="02020603050405020304" pitchFamily="18" charset="0"/>
                <a:cs typeface="Times New Roman" panose="02020603050405020304" pitchFamily="18" charset="0"/>
              </a:rPr>
              <a:t>This project presents a versatile voice-controlled robot designed for multiple applications, leveraging advanced speech recognition technologies to enable seamless human-robot interaction. The robot's adaptable framework allows it to perform a wide range of tasks, from domestic chores and personal assistance to security surveillance and educational support. The robot can understand and execute complex voice commands with high accuracy, ensuring user-friendly operation and enhancing efficiency in various environments. This innovation not only aims to improve everyday life but also demonstrates the potential for future advancements in autonomous robotic systems and smart home technologies.</a:t>
            </a:r>
            <a:br>
              <a:rPr lang="en-US" sz="2400" b="0" i="0" u="none" strike="noStrike" cap="none" dirty="0">
                <a:solidFill>
                  <a:srgbClr val="000000"/>
                </a:solidFill>
                <a:latin typeface="Times New Roman" panose="02020603050405020304" pitchFamily="18" charset="0"/>
                <a:cs typeface="Times New Roman" panose="02020603050405020304" pitchFamily="18" charset="0"/>
                <a:sym typeface="Verdana"/>
              </a:rPr>
            </a:br>
            <a:endParaRPr lang="en-US" sz="2400" b="0" i="0" u="none" strike="noStrike" cap="none" dirty="0">
              <a:solidFill>
                <a:srgbClr val="000000"/>
              </a:solidFill>
              <a:latin typeface="Times New Roman" panose="02020603050405020304" pitchFamily="18" charset="0"/>
              <a:cs typeface="Times New Roman" panose="02020603050405020304" pitchFamily="18" charset="0"/>
              <a:sym typeface="Verdana"/>
            </a:endParaRPr>
          </a:p>
          <a:p>
            <a:pPr marL="0" lvl="0" indent="0" algn="just" rtl="0">
              <a:spcBef>
                <a:spcPts val="600"/>
              </a:spcBef>
              <a:spcAft>
                <a:spcPts val="0"/>
              </a:spcAft>
              <a:buSzPts val="3000"/>
              <a:buNone/>
            </a:pPr>
            <a:endParaRPr lang="en-US" sz="2400" dirty="0"/>
          </a:p>
        </p:txBody>
      </p:sp>
      <p:sp>
        <p:nvSpPr>
          <p:cNvPr id="119" name="Google Shape;119;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20" name="Google Shape;120;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Components Used </a:t>
            </a:r>
            <a:endParaRPr sz="2800" dirty="0"/>
          </a:p>
        </p:txBody>
      </p:sp>
      <p:sp>
        <p:nvSpPr>
          <p:cNvPr id="135" name="Google Shape;135;p18"/>
          <p:cNvSpPr txBox="1">
            <a:spLocks noGrp="1"/>
          </p:cNvSpPr>
          <p:nvPr>
            <p:ph type="body" idx="1"/>
          </p:nvPr>
        </p:nvSpPr>
        <p:spPr>
          <a:xfrm>
            <a:off x="1179059" y="1628800"/>
            <a:ext cx="10997758" cy="3980656"/>
          </a:xfrm>
          <a:prstGeom prst="rect">
            <a:avLst/>
          </a:prstGeom>
          <a:noFill/>
          <a:ln>
            <a:noFill/>
          </a:ln>
        </p:spPr>
        <p:txBody>
          <a:bodyPr spcFirstLastPara="1" wrap="square" lIns="91425" tIns="45700" rIns="91425" bIns="45700" anchor="t" anchorCtr="0">
            <a:noAutofit/>
          </a:bodyPr>
          <a:lstStyle/>
          <a:p>
            <a:pPr marL="342900" lvl="0" rtl="0">
              <a:spcBef>
                <a:spcPts val="600"/>
              </a:spcBef>
              <a:spcAft>
                <a:spcPts val="0"/>
              </a:spcAft>
              <a:buSzPts val="30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Arduino Uno Board</a:t>
            </a:r>
          </a:p>
          <a:p>
            <a:pPr marL="342900" lvl="0" rtl="0">
              <a:spcBef>
                <a:spcPts val="600"/>
              </a:spcBef>
              <a:spcAft>
                <a:spcPts val="0"/>
              </a:spcAft>
              <a:buSzPts val="30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Arduino Cable</a:t>
            </a:r>
          </a:p>
          <a:p>
            <a:pPr marL="342900" lvl="0" rtl="0">
              <a:spcBef>
                <a:spcPts val="600"/>
              </a:spcBef>
              <a:spcAft>
                <a:spcPts val="0"/>
              </a:spcAft>
              <a:buSzPts val="30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Motor Driver Module (L293D)</a:t>
            </a:r>
          </a:p>
          <a:p>
            <a:pPr marL="342900" lvl="0" rtl="0">
              <a:spcBef>
                <a:spcPts val="600"/>
              </a:spcBef>
              <a:spcAft>
                <a:spcPts val="0"/>
              </a:spcAft>
              <a:buSzPts val="30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Motors - 2</a:t>
            </a:r>
          </a:p>
          <a:p>
            <a:pPr marL="342900" lvl="0" rtl="0">
              <a:spcBef>
                <a:spcPts val="600"/>
              </a:spcBef>
              <a:spcAft>
                <a:spcPts val="0"/>
              </a:spcAft>
              <a:buSzPts val="30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Robot Chassis</a:t>
            </a:r>
          </a:p>
          <a:p>
            <a:pPr marL="342900" lvl="0" rtl="0">
              <a:spcBef>
                <a:spcPts val="600"/>
              </a:spcBef>
              <a:spcAft>
                <a:spcPts val="0"/>
              </a:spcAft>
              <a:buSzPts val="30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Caster Wheel</a:t>
            </a:r>
          </a:p>
          <a:p>
            <a:pPr marL="342900" lvl="0" rtl="0">
              <a:spcBef>
                <a:spcPts val="600"/>
              </a:spcBef>
              <a:spcAft>
                <a:spcPts val="0"/>
              </a:spcAft>
              <a:buSzPts val="30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Wheels - 2</a:t>
            </a:r>
          </a:p>
          <a:p>
            <a:pPr marL="342900" lvl="0" rtl="0">
              <a:spcBef>
                <a:spcPts val="600"/>
              </a:spcBef>
              <a:spcAft>
                <a:spcPts val="0"/>
              </a:spcAft>
              <a:buSzPts val="30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Bluetooth module (HC-05)</a:t>
            </a:r>
          </a:p>
          <a:p>
            <a:pPr marL="342900" lvl="0" rtl="0">
              <a:spcBef>
                <a:spcPts val="600"/>
              </a:spcBef>
              <a:spcAft>
                <a:spcPts val="0"/>
              </a:spcAft>
              <a:buSzPts val="30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Connecting wires</a:t>
            </a:r>
          </a:p>
          <a:p>
            <a:pPr marL="342900" lvl="0" rtl="0">
              <a:spcBef>
                <a:spcPts val="600"/>
              </a:spcBef>
              <a:spcAft>
                <a:spcPts val="0"/>
              </a:spcAft>
              <a:buSzPts val="30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9V battery and connector</a:t>
            </a:r>
          </a:p>
          <a:p>
            <a:pPr marL="342900" lvl="0" rtl="0">
              <a:spcBef>
                <a:spcPts val="600"/>
              </a:spcBef>
              <a:spcAft>
                <a:spcPts val="0"/>
              </a:spcAft>
              <a:buSzPts val="30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Android App - BT Voice Control for Arduino (Google </a:t>
            </a:r>
            <a:r>
              <a:rPr lang="en-US" sz="2200" dirty="0" err="1">
                <a:latin typeface="Times New Roman" panose="02020603050405020304" pitchFamily="18" charset="0"/>
                <a:cs typeface="Times New Roman" panose="02020603050405020304" pitchFamily="18" charset="0"/>
              </a:rPr>
              <a:t>Playstore</a:t>
            </a:r>
            <a:r>
              <a:rPr lang="en-US" sz="2200" dirty="0">
                <a:latin typeface="Times New Roman" panose="02020603050405020304" pitchFamily="18" charset="0"/>
                <a:cs typeface="Times New Roman" panose="02020603050405020304" pitchFamily="18" charset="0"/>
              </a:rPr>
              <a:t>)</a:t>
            </a:r>
          </a:p>
        </p:txBody>
      </p:sp>
      <p:sp>
        <p:nvSpPr>
          <p:cNvPr id="136" name="Google Shape;136;p1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37" name="Google Shape;137;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Block Diagram</a:t>
            </a:r>
            <a:endParaRPr sz="2800" dirty="0"/>
          </a:p>
        </p:txBody>
      </p:sp>
      <p:sp>
        <p:nvSpPr>
          <p:cNvPr id="144" name="Google Shape;144;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45" name="Google Shape;145;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pic>
        <p:nvPicPr>
          <p:cNvPr id="3" name="Picture 2">
            <a:extLst>
              <a:ext uri="{FF2B5EF4-FFF2-40B4-BE49-F238E27FC236}">
                <a16:creationId xmlns:a16="http://schemas.microsoft.com/office/drawing/2014/main" id="{86D9AD0C-99F8-E688-747A-E10D14C30AA0}"/>
              </a:ext>
            </a:extLst>
          </p:cNvPr>
          <p:cNvPicPr>
            <a:picLocks noChangeAspect="1"/>
          </p:cNvPicPr>
          <p:nvPr/>
        </p:nvPicPr>
        <p:blipFill>
          <a:blip r:embed="rId3"/>
          <a:stretch>
            <a:fillRect/>
          </a:stretch>
        </p:blipFill>
        <p:spPr>
          <a:xfrm>
            <a:off x="1199456" y="2050789"/>
            <a:ext cx="9433048" cy="37677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Circuit Diagram</a:t>
            </a:r>
            <a:endParaRPr sz="2800" dirty="0"/>
          </a:p>
        </p:txBody>
      </p:sp>
      <p:sp>
        <p:nvSpPr>
          <p:cNvPr id="126" name="Google Shape;126;p1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27" name="Google Shape;127;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28" name="Google Shape;128;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pic>
        <p:nvPicPr>
          <p:cNvPr id="3" name="Picture 2">
            <a:extLst>
              <a:ext uri="{FF2B5EF4-FFF2-40B4-BE49-F238E27FC236}">
                <a16:creationId xmlns:a16="http://schemas.microsoft.com/office/drawing/2014/main" id="{C24CF54B-C2C5-37B8-DC95-A851CBA6BD17}"/>
              </a:ext>
            </a:extLst>
          </p:cNvPr>
          <p:cNvPicPr>
            <a:picLocks noChangeAspect="1"/>
          </p:cNvPicPr>
          <p:nvPr/>
        </p:nvPicPr>
        <p:blipFill>
          <a:blip r:embed="rId3"/>
          <a:stretch>
            <a:fillRect/>
          </a:stretch>
        </p:blipFill>
        <p:spPr>
          <a:xfrm>
            <a:off x="1703512" y="1746251"/>
            <a:ext cx="8972185" cy="44212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BFEB-158D-86BD-4E76-FC869917C8D2}"/>
              </a:ext>
            </a:extLst>
          </p:cNvPr>
          <p:cNvSpPr>
            <a:spLocks noGrp="1"/>
          </p:cNvSpPr>
          <p:nvPr>
            <p:ph type="title"/>
          </p:nvPr>
        </p:nvSpPr>
        <p:spPr/>
        <p:txBody>
          <a:bodyPr/>
          <a:lstStyle/>
          <a:p>
            <a:r>
              <a:rPr lang="en-IN" sz="3200" b="1" dirty="0">
                <a:solidFill>
                  <a:srgbClr val="FF0000"/>
                </a:solidFill>
              </a:rPr>
              <a:t>Final Output/Result </a:t>
            </a:r>
            <a:endParaRPr lang="en-IN" sz="3200" b="1" dirty="0"/>
          </a:p>
        </p:txBody>
      </p:sp>
      <p:sp>
        <p:nvSpPr>
          <p:cNvPr id="3" name="Slide Number Placeholder 2">
            <a:extLst>
              <a:ext uri="{FF2B5EF4-FFF2-40B4-BE49-F238E27FC236}">
                <a16:creationId xmlns:a16="http://schemas.microsoft.com/office/drawing/2014/main" id="{4B60F9B0-74BD-6FC5-0862-071288998B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5" name="Picture 4">
            <a:extLst>
              <a:ext uri="{FF2B5EF4-FFF2-40B4-BE49-F238E27FC236}">
                <a16:creationId xmlns:a16="http://schemas.microsoft.com/office/drawing/2014/main" id="{F41557B4-1C50-6B98-02C4-252B927D1841}"/>
              </a:ext>
            </a:extLst>
          </p:cNvPr>
          <p:cNvPicPr>
            <a:picLocks noChangeAspect="1"/>
          </p:cNvPicPr>
          <p:nvPr/>
        </p:nvPicPr>
        <p:blipFill>
          <a:blip r:embed="rId2"/>
          <a:stretch>
            <a:fillRect/>
          </a:stretch>
        </p:blipFill>
        <p:spPr>
          <a:xfrm>
            <a:off x="2423592" y="2026450"/>
            <a:ext cx="6586804" cy="3713150"/>
          </a:xfrm>
          <a:prstGeom prst="rect">
            <a:avLst/>
          </a:prstGeom>
        </p:spPr>
      </p:pic>
    </p:spTree>
    <p:extLst>
      <p:ext uri="{BB962C8B-B14F-4D97-AF65-F5344CB8AC3E}">
        <p14:creationId xmlns:p14="http://schemas.microsoft.com/office/powerpoint/2010/main" val="109347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Conclusion</a:t>
            </a:r>
            <a:endParaRPr sz="3200" dirty="0"/>
          </a:p>
        </p:txBody>
      </p:sp>
      <p:sp>
        <p:nvSpPr>
          <p:cNvPr id="151" name="Google Shape;151;p2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600"/>
              </a:spcBef>
              <a:spcAft>
                <a:spcPts val="0"/>
              </a:spcAft>
              <a:buSzPts val="3000"/>
              <a:buNone/>
            </a:pPr>
            <a:r>
              <a:rPr lang="en-US" sz="2400" dirty="0">
                <a:latin typeface="Times New Roman"/>
                <a:ea typeface="Times New Roman"/>
                <a:cs typeface="Times New Roman"/>
                <a:sym typeface="Times New Roman"/>
              </a:rPr>
              <a:t>In conclusion, the development of a voice-controlled robot utilizing IoT capabilities represents a significant advancement in the realm of intelligent automation for home and workplace environments. By seamlessly integrating advanced speech recognition with robust IoT connectivity, this project addresses the limitations of current systems, providing a versatile and user-friendly solution for a wide range of applications. The successful implementation of this technology promises to enhance user convenience, operational efficiency, and overall quality of life, setting a new benchmark for future innovations in smart automation and robotics. This project not only meets current demands but also paves the way for ongoing improvements and adaptations in an ever-evolving technological landscape.</a:t>
            </a:r>
            <a:endParaRPr sz="2400" dirty="0">
              <a:latin typeface="Times New Roman"/>
              <a:ea typeface="Times New Roman"/>
              <a:cs typeface="Times New Roman"/>
              <a:sym typeface="Times New Roman"/>
            </a:endParaRPr>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Phase-II First Review</a:t>
            </a:r>
            <a:endParaRPr/>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762</Words>
  <Application>Microsoft Office PowerPoint</Application>
  <PresentationFormat>Widescreen</PresentationFormat>
  <Paragraphs>52</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Noto Sans Symbols</vt:lpstr>
      <vt:lpstr>Times New Roman</vt:lpstr>
      <vt:lpstr>Verdana</vt:lpstr>
      <vt:lpstr>Wingdings</vt:lpstr>
      <vt:lpstr>Profile</vt:lpstr>
      <vt:lpstr>PowerPoint Presentation</vt:lpstr>
      <vt:lpstr>Problem Statement and Motivation</vt:lpstr>
      <vt:lpstr>Objectives</vt:lpstr>
      <vt:lpstr>Abstract</vt:lpstr>
      <vt:lpstr>Components Used </vt:lpstr>
      <vt:lpstr>Block Diagram</vt:lpstr>
      <vt:lpstr>Circuit Diagram</vt:lpstr>
      <vt:lpstr>Final Output/Result </vt:lpstr>
      <vt:lpstr> Conclusion</vt:lpstr>
      <vt:lpstr>Future Enhancement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 AMERTHESH</dc:creator>
  <cp:lastModifiedBy>Hemanth Kumar D</cp:lastModifiedBy>
  <cp:revision>2</cp:revision>
  <dcterms:modified xsi:type="dcterms:W3CDTF">2024-05-24T08:22:27Z</dcterms:modified>
</cp:coreProperties>
</file>