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9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A1D-E4E6-4066-BE1A-123347CE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9" y="0"/>
            <a:ext cx="10383902" cy="3329581"/>
          </a:xfrm>
        </p:spPr>
        <p:txBody>
          <a:bodyPr/>
          <a:lstStyle/>
          <a:p>
            <a:r>
              <a:rPr lang="en-IN" sz="5400" dirty="0"/>
              <a:t>Assurity Performance Testing Assessment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6DEE9-B759-4D8C-BB72-7B05DA2EF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909" y="3528420"/>
            <a:ext cx="8825658" cy="861420"/>
          </a:xfrm>
        </p:spPr>
        <p:txBody>
          <a:bodyPr/>
          <a:lstStyle/>
          <a:p>
            <a:r>
              <a:rPr lang="en-IN" dirty="0"/>
              <a:t>Karthikeyan Arumugam</a:t>
            </a:r>
          </a:p>
          <a:p>
            <a:r>
              <a:rPr lang="en-IN" sz="1600" dirty="0"/>
              <a:t>29-Nov-2022</a:t>
            </a:r>
          </a:p>
        </p:txBody>
      </p:sp>
    </p:spTree>
    <p:extLst>
      <p:ext uri="{BB962C8B-B14F-4D97-AF65-F5344CB8AC3E}">
        <p14:creationId xmlns:p14="http://schemas.microsoft.com/office/powerpoint/2010/main" val="30482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BB9E-333D-44C2-8EF7-2094BF4F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4" y="295964"/>
            <a:ext cx="9404723" cy="679396"/>
          </a:xfrm>
        </p:spPr>
        <p:txBody>
          <a:bodyPr/>
          <a:lstStyle/>
          <a:p>
            <a:r>
              <a:rPr lang="en-IN" sz="2400" dirty="0">
                <a:solidFill>
                  <a:schemeClr val="tx1">
                    <a:lumMod val="85000"/>
                  </a:schemeClr>
                </a:solidFill>
              </a:rPr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D747E-F801-4382-883B-9D90A8129ACF}"/>
              </a:ext>
            </a:extLst>
          </p:cNvPr>
          <p:cNvSpPr txBox="1"/>
          <p:nvPr/>
        </p:nvSpPr>
        <p:spPr>
          <a:xfrm>
            <a:off x="513805" y="975360"/>
            <a:ext cx="106157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Objective</a:t>
            </a:r>
            <a:r>
              <a:rPr lang="en-IN" sz="1400" dirty="0"/>
              <a:t> :</a:t>
            </a:r>
          </a:p>
          <a:p>
            <a:r>
              <a:rPr lang="en-IN" sz="1400" dirty="0"/>
              <a:t>                   To test the performance the given API by checking the response time and transactions per given minute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u="sng" dirty="0"/>
              <a:t>Non- Functional Requirements :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u="sng" dirty="0"/>
          </a:p>
          <a:p>
            <a:r>
              <a:rPr lang="en-IN" sz="1400" u="sng" dirty="0"/>
              <a:t>Highlights:</a:t>
            </a:r>
          </a:p>
          <a:p>
            <a:endParaRPr lang="en-IN" sz="1400" dirty="0"/>
          </a:p>
          <a:p>
            <a:r>
              <a:rPr lang="en-IN" sz="1400" dirty="0"/>
              <a:t>Total Vusers : 5 users as per NFR</a:t>
            </a:r>
          </a:p>
          <a:p>
            <a:r>
              <a:rPr lang="en-IN" sz="1400" dirty="0"/>
              <a:t>Ramp-up -  1 user per second</a:t>
            </a:r>
          </a:p>
          <a:p>
            <a:r>
              <a:rPr lang="en-IN" sz="1400" dirty="0"/>
              <a:t>Test Duration – 1 Minute of Steady State</a:t>
            </a:r>
          </a:p>
          <a:p>
            <a:endParaRPr lang="en-IN" sz="1400" dirty="0"/>
          </a:p>
          <a:p>
            <a:r>
              <a:rPr lang="en-IN" sz="1400" u="sng" dirty="0"/>
              <a:t>Observations:</a:t>
            </a:r>
          </a:p>
          <a:p>
            <a:endParaRPr lang="en-IN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Test was executed for 5 concurrent users as per NFR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90% response time was under 500 ms of 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Achieved 10 transactions ( 9 Successful and 1 failure ) per minute as per the NFR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Observed 1 error in the test due to the assertion failure (Assertion Given - "</a:t>
            </a:r>
            <a:r>
              <a:rPr lang="en-IN" sz="1400" dirty="0" err="1"/>
              <a:t>CanRelist</a:t>
            </a:r>
            <a:r>
              <a:rPr lang="en-IN" sz="1400" dirty="0"/>
              <a:t>":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Output file is created and the values are stored as expected in CSV file ( Refer Appendix section)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C5174-17EA-4F86-B162-A179AD6CE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73802"/>
              </p:ext>
            </p:extLst>
          </p:nvPr>
        </p:nvGraphicFramePr>
        <p:xfrm>
          <a:off x="764050" y="2428160"/>
          <a:ext cx="6673070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0842">
                  <a:extLst>
                    <a:ext uri="{9D8B030D-6E8A-4147-A177-3AD203B41FA5}">
                      <a16:colId xmlns:a16="http://schemas.microsoft.com/office/drawing/2014/main" val="2216387901"/>
                    </a:ext>
                  </a:extLst>
                </a:gridCol>
                <a:gridCol w="5502228">
                  <a:extLst>
                    <a:ext uri="{9D8B030D-6E8A-4147-A177-3AD203B41FA5}">
                      <a16:colId xmlns:a16="http://schemas.microsoft.com/office/drawing/2014/main" val="277653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NFR-01</a:t>
                      </a:r>
                      <a:endParaRPr lang="en-IN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Test should support Vusers (Threads) half the count of Category IDs shared in Test Data</a:t>
                      </a:r>
                      <a:endParaRPr lang="en-US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4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NFR-02</a:t>
                      </a:r>
                      <a:endParaRPr lang="en-IN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The test should ramp up at one </a:t>
                      </a:r>
                      <a:r>
                        <a:rPr lang="en-US" sz="1000" dirty="0" err="1">
                          <a:effectLst/>
                        </a:rPr>
                        <a:t>VUser</a:t>
                      </a:r>
                      <a:r>
                        <a:rPr lang="en-US" sz="1000" dirty="0">
                          <a:effectLst/>
                        </a:rPr>
                        <a:t> (Thread) per second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83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NFR-03</a:t>
                      </a:r>
                      <a:endParaRPr lang="en-IN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Test should achieve 10 API calls in total for the 1-minute Steady State duration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90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NFR-04</a:t>
                      </a:r>
                      <a:endParaRPr lang="en-IN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90 percent of the times the API is expected to perform within 500 </a:t>
                      </a:r>
                      <a:r>
                        <a:rPr lang="en-US" sz="1000" dirty="0" err="1">
                          <a:effectLst/>
                        </a:rPr>
                        <a:t>ms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40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22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BB9E-333D-44C2-8EF7-2094BF4F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4" y="295964"/>
            <a:ext cx="9404723" cy="679396"/>
          </a:xfrm>
        </p:spPr>
        <p:txBody>
          <a:bodyPr/>
          <a:lstStyle/>
          <a:p>
            <a:r>
              <a:rPr lang="en-IN" sz="2400" dirty="0">
                <a:solidFill>
                  <a:schemeClr val="tx1">
                    <a:lumMod val="85000"/>
                  </a:schemeClr>
                </a:solidFill>
              </a:rPr>
              <a:t>Response Summary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D747E-F801-4382-883B-9D90A8129ACF}"/>
              </a:ext>
            </a:extLst>
          </p:cNvPr>
          <p:cNvSpPr txBox="1"/>
          <p:nvPr/>
        </p:nvSpPr>
        <p:spPr>
          <a:xfrm>
            <a:off x="513805" y="1053737"/>
            <a:ext cx="113559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Response Time Table :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u="sng" dirty="0"/>
              <a:t>Conclusion :</a:t>
            </a:r>
          </a:p>
          <a:p>
            <a:endParaRPr lang="en-IN" sz="1400" u="sng" dirty="0"/>
          </a:p>
          <a:p>
            <a:r>
              <a:rPr lang="en-IN" sz="1400" dirty="0"/>
              <a:t>Test executed for 5 users as per the NFT and achieved SLA less then 500 ms . Met the given Non-Functional Requirements</a:t>
            </a:r>
          </a:p>
          <a:p>
            <a:endParaRPr lang="en-IN" sz="1400" u="sng" dirty="0"/>
          </a:p>
          <a:p>
            <a:endParaRPr lang="en-IN" sz="1400" u="sng" dirty="0"/>
          </a:p>
          <a:p>
            <a:r>
              <a:rPr lang="en-IN" sz="1400" u="sng" dirty="0"/>
              <a:t>Appendix</a:t>
            </a:r>
            <a:r>
              <a:rPr lang="en-IN" sz="1400" dirty="0"/>
              <a:t>:</a:t>
            </a:r>
          </a:p>
          <a:p>
            <a:endParaRPr lang="en-IN" sz="1400" dirty="0"/>
          </a:p>
          <a:p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A6133A-2FAB-4F6A-9352-21D700D3A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39315"/>
              </p:ext>
            </p:extLst>
          </p:nvPr>
        </p:nvGraphicFramePr>
        <p:xfrm>
          <a:off x="569185" y="1479006"/>
          <a:ext cx="9489215" cy="793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5602">
                  <a:extLst>
                    <a:ext uri="{9D8B030D-6E8A-4147-A177-3AD203B41FA5}">
                      <a16:colId xmlns:a16="http://schemas.microsoft.com/office/drawing/2014/main" val="148178691"/>
                    </a:ext>
                  </a:extLst>
                </a:gridCol>
                <a:gridCol w="1355602">
                  <a:extLst>
                    <a:ext uri="{9D8B030D-6E8A-4147-A177-3AD203B41FA5}">
                      <a16:colId xmlns:a16="http://schemas.microsoft.com/office/drawing/2014/main" val="412661570"/>
                    </a:ext>
                  </a:extLst>
                </a:gridCol>
                <a:gridCol w="1355602">
                  <a:extLst>
                    <a:ext uri="{9D8B030D-6E8A-4147-A177-3AD203B41FA5}">
                      <a16:colId xmlns:a16="http://schemas.microsoft.com/office/drawing/2014/main" val="259730762"/>
                    </a:ext>
                  </a:extLst>
                </a:gridCol>
                <a:gridCol w="1512158">
                  <a:extLst>
                    <a:ext uri="{9D8B030D-6E8A-4147-A177-3AD203B41FA5}">
                      <a16:colId xmlns:a16="http://schemas.microsoft.com/office/drawing/2014/main" val="1528814495"/>
                    </a:ext>
                  </a:extLst>
                </a:gridCol>
                <a:gridCol w="1199047">
                  <a:extLst>
                    <a:ext uri="{9D8B030D-6E8A-4147-A177-3AD203B41FA5}">
                      <a16:colId xmlns:a16="http://schemas.microsoft.com/office/drawing/2014/main" val="1739110032"/>
                    </a:ext>
                  </a:extLst>
                </a:gridCol>
                <a:gridCol w="1355602">
                  <a:extLst>
                    <a:ext uri="{9D8B030D-6E8A-4147-A177-3AD203B41FA5}">
                      <a16:colId xmlns:a16="http://schemas.microsoft.com/office/drawing/2014/main" val="2553380623"/>
                    </a:ext>
                  </a:extLst>
                </a:gridCol>
                <a:gridCol w="1355602">
                  <a:extLst>
                    <a:ext uri="{9D8B030D-6E8A-4147-A177-3AD203B41FA5}">
                      <a16:colId xmlns:a16="http://schemas.microsoft.com/office/drawing/2014/main" val="2704265663"/>
                    </a:ext>
                  </a:extLst>
                </a:gridCol>
              </a:tblGrid>
              <a:tr h="414325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Transaction name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Min (ms)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Avg (ms)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Max (ms)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90% Line (ms)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Pass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Fail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1534"/>
                  </a:ext>
                </a:extLst>
              </a:tr>
              <a:tr h="336063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API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6684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5F861-FB3E-46CF-9FAB-C5306F81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16678"/>
              </p:ext>
            </p:extLst>
          </p:nvPr>
        </p:nvGraphicFramePr>
        <p:xfrm>
          <a:off x="569185" y="4061313"/>
          <a:ext cx="9489212" cy="1835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303">
                  <a:extLst>
                    <a:ext uri="{9D8B030D-6E8A-4147-A177-3AD203B41FA5}">
                      <a16:colId xmlns:a16="http://schemas.microsoft.com/office/drawing/2014/main" val="3869991679"/>
                    </a:ext>
                  </a:extLst>
                </a:gridCol>
                <a:gridCol w="2372303">
                  <a:extLst>
                    <a:ext uri="{9D8B030D-6E8A-4147-A177-3AD203B41FA5}">
                      <a16:colId xmlns:a16="http://schemas.microsoft.com/office/drawing/2014/main" val="3271663206"/>
                    </a:ext>
                  </a:extLst>
                </a:gridCol>
                <a:gridCol w="2372303">
                  <a:extLst>
                    <a:ext uri="{9D8B030D-6E8A-4147-A177-3AD203B41FA5}">
                      <a16:colId xmlns:a16="http://schemas.microsoft.com/office/drawing/2014/main" val="3419682295"/>
                    </a:ext>
                  </a:extLst>
                </a:gridCol>
                <a:gridCol w="2372303">
                  <a:extLst>
                    <a:ext uri="{9D8B030D-6E8A-4147-A177-3AD203B41FA5}">
                      <a16:colId xmlns:a16="http://schemas.microsoft.com/office/drawing/2014/main" val="216704954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l"/>
                      <a:r>
                        <a:rPr lang="en-IN" sz="1200" dirty="0" err="1"/>
                        <a:t>S.No</a:t>
                      </a:r>
                      <a:endParaRPr lang="en-IN" sz="12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File Name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Attachment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Comments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34668"/>
                  </a:ext>
                </a:extLst>
              </a:tr>
              <a:tr h="521475"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Raw result output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Raw Results file generated from JMeter execution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360074"/>
                  </a:ext>
                </a:extLst>
              </a:tr>
              <a:tr h="521475"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CSV output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Output file generated from the test execution consisting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 ID, Name, Path, Promotion ID, Price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431684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EF6E88-C00E-4C2B-85E8-98F0BAB66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466209"/>
              </p:ext>
            </p:extLst>
          </p:nvPr>
        </p:nvGraphicFramePr>
        <p:xfrm>
          <a:off x="5947546" y="4631606"/>
          <a:ext cx="758054" cy="66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 Object" showAsIcon="1" r:id="rId3" imgW="923400" imgH="805680" progId="Package">
                  <p:embed/>
                </p:oleObj>
              </mc:Choice>
              <mc:Fallback>
                <p:oleObj name="Packager Shell Object" showAsIcon="1" r:id="rId3" imgW="923400" imgH="805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7546" y="4631606"/>
                        <a:ext cx="758054" cy="661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39DC93F-9340-49F3-BE0B-4761163F4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1065"/>
              </p:ext>
            </p:extLst>
          </p:nvPr>
        </p:nvGraphicFramePr>
        <p:xfrm>
          <a:off x="6010582" y="5293275"/>
          <a:ext cx="631983" cy="55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Macro-Enabled Worksheet" showAsIcon="1" r:id="rId5" imgW="923400" imgH="805680" progId="Excel.SheetMacroEnabled.12">
                  <p:embed/>
                </p:oleObj>
              </mc:Choice>
              <mc:Fallback>
                <p:oleObj name="Macro-Enabled Worksheet" showAsIcon="1" r:id="rId5" imgW="923400" imgH="8056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0582" y="5293275"/>
                        <a:ext cx="631983" cy="55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29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303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Package</vt:lpstr>
      <vt:lpstr>Microsoft Excel Macro-Enabled Worksheet</vt:lpstr>
      <vt:lpstr>Assurity Performance Testing Assessment Report</vt:lpstr>
      <vt:lpstr>Executive Summary</vt:lpstr>
      <vt:lpstr>Response Summary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Assurity Performance Testing Assessment</dc:title>
  <dc:creator>Karthikeyan A</dc:creator>
  <cp:lastModifiedBy>Karthikeyan A</cp:lastModifiedBy>
  <cp:revision>8</cp:revision>
  <dcterms:created xsi:type="dcterms:W3CDTF">2022-11-30T06:41:18Z</dcterms:created>
  <dcterms:modified xsi:type="dcterms:W3CDTF">2022-11-30T08:59:41Z</dcterms:modified>
</cp:coreProperties>
</file>