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8821" autoAdjust="0"/>
  </p:normalViewPr>
  <p:slideViewPr>
    <p:cSldViewPr snapToGrid="0">
      <p:cViewPr varScale="1">
        <p:scale>
          <a:sx n="41" d="100"/>
          <a:sy n="41" d="100"/>
        </p:scale>
        <p:origin x="4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E4DF0-4661-4D4C-9B7D-0E650F1A2AF5}" type="datetimeFigureOut">
              <a:rPr lang="en-US" smtClean="0"/>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5208C-E03E-4FEA-A17E-47DDAF3BBCAD}" type="slidenum">
              <a:rPr lang="en-US" smtClean="0"/>
              <a:t>‹#›</a:t>
            </a:fld>
            <a:endParaRPr lang="en-US"/>
          </a:p>
        </p:txBody>
      </p:sp>
    </p:spTree>
    <p:extLst>
      <p:ext uri="{BB962C8B-B14F-4D97-AF65-F5344CB8AC3E}">
        <p14:creationId xmlns:p14="http://schemas.microsoft.com/office/powerpoint/2010/main" val="512666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a:t>
            </a:r>
            <a:r>
              <a:rPr lang="en-US" baseline="0" dirty="0"/>
              <a:t> worldwide databases was created to serve as a global development statistics library, and it has been expanded to help develop and administer the financial institutions in each area. </a:t>
            </a:r>
          </a:p>
          <a:p>
            <a:pPr marL="171450" indent="-171450">
              <a:buFont typeface="Arial" panose="020B0604020202020204" pitchFamily="34" charset="0"/>
              <a:buChar char="•"/>
            </a:pPr>
            <a:r>
              <a:rPr lang="en-US" baseline="0" dirty="0"/>
              <a:t>The global bank was responsible for the growth of indication script 11 and it was launched as a modest explanation in the form of an index.</a:t>
            </a:r>
            <a:endParaRPr lang="en-US" dirty="0"/>
          </a:p>
        </p:txBody>
      </p:sp>
      <p:sp>
        <p:nvSpPr>
          <p:cNvPr id="4" name="Slide Number Placeholder 3"/>
          <p:cNvSpPr>
            <a:spLocks noGrp="1"/>
          </p:cNvSpPr>
          <p:nvPr>
            <p:ph type="sldNum" sz="quarter" idx="10"/>
          </p:nvPr>
        </p:nvSpPr>
        <p:spPr/>
        <p:txBody>
          <a:bodyPr/>
          <a:lstStyle/>
          <a:p>
            <a:fld id="{3765208C-E03E-4FEA-A17E-47DDAF3BBCAD}" type="slidenum">
              <a:rPr lang="en-US" smtClean="0"/>
              <a:t>2</a:t>
            </a:fld>
            <a:endParaRPr lang="en-US"/>
          </a:p>
        </p:txBody>
      </p:sp>
    </p:spTree>
    <p:extLst>
      <p:ext uri="{BB962C8B-B14F-4D97-AF65-F5344CB8AC3E}">
        <p14:creationId xmlns:p14="http://schemas.microsoft.com/office/powerpoint/2010/main" val="1947077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just">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in order to make the effective analysis the life_expectancy_date1.csv was applied. Whereas it processes with the 219 observations through variables with 5. Some of the variables which contains the NA values were effectively removed in order it will emerge with the error through computation. Hence, the one way of ANOVA was highly helpful for the determination and to find the difference between the countries given. </a:t>
            </a:r>
          </a:p>
        </p:txBody>
      </p:sp>
      <p:sp>
        <p:nvSpPr>
          <p:cNvPr id="4" name="Slide Number Placeholder 3"/>
          <p:cNvSpPr>
            <a:spLocks noGrp="1"/>
          </p:cNvSpPr>
          <p:nvPr>
            <p:ph type="sldNum" sz="quarter" idx="10"/>
          </p:nvPr>
        </p:nvSpPr>
        <p:spPr/>
        <p:txBody>
          <a:bodyPr/>
          <a:lstStyle/>
          <a:p>
            <a:fld id="{3765208C-E03E-4FEA-A17E-47DDAF3BBCAD}" type="slidenum">
              <a:rPr lang="en-US" smtClean="0"/>
              <a:t>11</a:t>
            </a:fld>
            <a:endParaRPr lang="en-US"/>
          </a:p>
        </p:txBody>
      </p:sp>
    </p:spTree>
    <p:extLst>
      <p:ext uri="{BB962C8B-B14F-4D97-AF65-F5344CB8AC3E}">
        <p14:creationId xmlns:p14="http://schemas.microsoft.com/office/powerpoint/2010/main" val="365603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just">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with the end of experiment it was gained that the p-values were &lt;2e-16, it was observed with the lesser values through 0.05 significance level. Hence, we mitigated the null hypothesis in order it was analyzed the variance through method of life expectancy considering with various countries. </a:t>
            </a:r>
          </a:p>
        </p:txBody>
      </p:sp>
      <p:sp>
        <p:nvSpPr>
          <p:cNvPr id="4" name="Slide Number Placeholder 3"/>
          <p:cNvSpPr>
            <a:spLocks noGrp="1"/>
          </p:cNvSpPr>
          <p:nvPr>
            <p:ph type="sldNum" sz="quarter" idx="10"/>
          </p:nvPr>
        </p:nvSpPr>
        <p:spPr/>
        <p:txBody>
          <a:bodyPr/>
          <a:lstStyle/>
          <a:p>
            <a:fld id="{3765208C-E03E-4FEA-A17E-47DDAF3BBCAD}" type="slidenum">
              <a:rPr lang="en-US" smtClean="0"/>
              <a:t>12</a:t>
            </a:fld>
            <a:endParaRPr lang="en-US"/>
          </a:p>
        </p:txBody>
      </p:sp>
    </p:spTree>
    <p:extLst>
      <p:ext uri="{BB962C8B-B14F-4D97-AF65-F5344CB8AC3E}">
        <p14:creationId xmlns:p14="http://schemas.microsoft.com/office/powerpoint/2010/main" val="124667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Various</a:t>
            </a:r>
            <a:r>
              <a:rPr lang="en-US" baseline="0" dirty="0"/>
              <a:t> 26 characteristics were started on the groups of program, and the identities were changed as per the comfort of the values in the list provided.</a:t>
            </a:r>
          </a:p>
          <a:p>
            <a:pPr marL="171450" indent="-171450">
              <a:buFont typeface="Arial" panose="020B0604020202020204" pitchFamily="34" charset="0"/>
              <a:buChar char="•"/>
            </a:pPr>
            <a:r>
              <a:rPr lang="en-US" baseline="0" dirty="0"/>
              <a:t>The graph represents the death rates and GDP per capita were started; this allows us to view the risk of dying as income per capita decreases.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765208C-E03E-4FEA-A17E-47DDAF3BBCAD}" type="slidenum">
              <a:rPr lang="en-US" smtClean="0"/>
              <a:t>3</a:t>
            </a:fld>
            <a:endParaRPr lang="en-US"/>
          </a:p>
        </p:txBody>
      </p:sp>
    </p:spTree>
    <p:extLst>
      <p:ext uri="{BB962C8B-B14F-4D97-AF65-F5344CB8AC3E}">
        <p14:creationId xmlns:p14="http://schemas.microsoft.com/office/powerpoint/2010/main" val="157198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above analysis looked at average lifespan and GDP per capita</a:t>
            </a:r>
            <a:r>
              <a:rPr lang="en-US" baseline="0" dirty="0"/>
              <a:t>, that serves to combine increases in a nation’s GDP with increases in person’s average lifespan.</a:t>
            </a:r>
          </a:p>
          <a:p>
            <a:pPr marL="171450" indent="-171450">
              <a:buFont typeface="Arial" panose="020B0604020202020204" pitchFamily="34" charset="0"/>
              <a:buChar char="•"/>
            </a:pPr>
            <a:r>
              <a:rPr lang="en-US" dirty="0"/>
              <a:t>Data o</a:t>
            </a:r>
            <a:r>
              <a:rPr lang="en-US" baseline="0" dirty="0"/>
              <a:t>n fatality rate and GDP per capita were produced in the preceding analysis, which aid in integrating child mortality for increases in GDP per capita.</a:t>
            </a:r>
            <a:endParaRPr lang="en-US" dirty="0"/>
          </a:p>
        </p:txBody>
      </p:sp>
      <p:sp>
        <p:nvSpPr>
          <p:cNvPr id="4" name="Slide Number Placeholder 3"/>
          <p:cNvSpPr>
            <a:spLocks noGrp="1"/>
          </p:cNvSpPr>
          <p:nvPr>
            <p:ph type="sldNum" sz="quarter" idx="10"/>
          </p:nvPr>
        </p:nvSpPr>
        <p:spPr/>
        <p:txBody>
          <a:bodyPr/>
          <a:lstStyle/>
          <a:p>
            <a:fld id="{3765208C-E03E-4FEA-A17E-47DDAF3BBCAD}" type="slidenum">
              <a:rPr lang="en-US" smtClean="0"/>
              <a:t>4</a:t>
            </a:fld>
            <a:endParaRPr lang="en-US"/>
          </a:p>
        </p:txBody>
      </p:sp>
    </p:spTree>
    <p:extLst>
      <p:ext uri="{BB962C8B-B14F-4D97-AF65-F5344CB8AC3E}">
        <p14:creationId xmlns:p14="http://schemas.microsoft.com/office/powerpoint/2010/main" val="66118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variables,</a:t>
            </a:r>
            <a:r>
              <a:rPr lang="en-US" baseline="0" dirty="0"/>
              <a:t> such as unemployment and sustainable sources, are fully not applicable, and 14 of the 28 metrics with more than 50 percent not applicable are detected.</a:t>
            </a:r>
          </a:p>
          <a:p>
            <a:pPr marL="171450" indent="-171450">
              <a:buFont typeface="Arial" panose="020B0604020202020204" pitchFamily="34" charset="0"/>
              <a:buChar char="•"/>
            </a:pPr>
            <a:r>
              <a:rPr lang="en-US" baseline="0" dirty="0"/>
              <a:t>It provides several analogous choices for reversing the OOB in distinct variables individually rather than pooling the entire data matrices in it.</a:t>
            </a:r>
            <a:endParaRPr lang="en-US" dirty="0"/>
          </a:p>
        </p:txBody>
      </p:sp>
      <p:sp>
        <p:nvSpPr>
          <p:cNvPr id="4" name="Slide Number Placeholder 3"/>
          <p:cNvSpPr>
            <a:spLocks noGrp="1"/>
          </p:cNvSpPr>
          <p:nvPr>
            <p:ph type="sldNum" sz="quarter" idx="10"/>
          </p:nvPr>
        </p:nvSpPr>
        <p:spPr/>
        <p:txBody>
          <a:bodyPr/>
          <a:lstStyle/>
          <a:p>
            <a:fld id="{3765208C-E03E-4FEA-A17E-47DDAF3BBCAD}" type="slidenum">
              <a:rPr lang="en-US" smtClean="0"/>
              <a:t>5</a:t>
            </a:fld>
            <a:endParaRPr lang="en-US"/>
          </a:p>
        </p:txBody>
      </p:sp>
    </p:spTree>
    <p:extLst>
      <p:ext uri="{BB962C8B-B14F-4D97-AF65-F5344CB8AC3E}">
        <p14:creationId xmlns:p14="http://schemas.microsoft.com/office/powerpoint/2010/main" val="171944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Miss</a:t>
            </a:r>
            <a:r>
              <a:rPr lang="en-US" baseline="0" dirty="0"/>
              <a:t> forest was created using the randomized forest method. This is a non-parametric methodology chosen that can be used with a variety of variables. </a:t>
            </a:r>
          </a:p>
          <a:p>
            <a:pPr marL="171450" indent="-171450">
              <a:buFont typeface="Arial" panose="020B0604020202020204" pitchFamily="34" charset="0"/>
              <a:buChar char="•"/>
            </a:pPr>
            <a:r>
              <a:rPr lang="en-US" baseline="0" dirty="0"/>
              <a:t>If y any forms of an arbitrary function, the non-parametric technique, which is connected to the system and also they will not be used to make explicit assertions.</a:t>
            </a:r>
            <a:endParaRPr lang="en-US" dirty="0"/>
          </a:p>
        </p:txBody>
      </p:sp>
      <p:sp>
        <p:nvSpPr>
          <p:cNvPr id="4" name="Slide Number Placeholder 3"/>
          <p:cNvSpPr>
            <a:spLocks noGrp="1"/>
          </p:cNvSpPr>
          <p:nvPr>
            <p:ph type="sldNum" sz="quarter" idx="10"/>
          </p:nvPr>
        </p:nvSpPr>
        <p:spPr/>
        <p:txBody>
          <a:bodyPr/>
          <a:lstStyle/>
          <a:p>
            <a:fld id="{3765208C-E03E-4FEA-A17E-47DDAF3BBCAD}" type="slidenum">
              <a:rPr lang="en-US" smtClean="0"/>
              <a:t>6</a:t>
            </a:fld>
            <a:endParaRPr lang="en-US"/>
          </a:p>
        </p:txBody>
      </p:sp>
    </p:spTree>
    <p:extLst>
      <p:ext uri="{BB962C8B-B14F-4D97-AF65-F5344CB8AC3E}">
        <p14:creationId xmlns:p14="http://schemas.microsoft.com/office/powerpoint/2010/main" val="81033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80 percent of the dataset will be used for learning,</a:t>
            </a:r>
            <a:r>
              <a:rPr lang="en-US" baseline="0" dirty="0"/>
              <a:t> while the remaining 20 percent will be used for assessment. Conducting regression analysis using average lifespan as the dependent variable y and the rest as the factor after restoration.</a:t>
            </a:r>
          </a:p>
          <a:p>
            <a:pPr marL="171450" indent="-171450">
              <a:buFont typeface="Arial" panose="020B0604020202020204" pitchFamily="34" charset="0"/>
              <a:buChar char="•"/>
            </a:pPr>
            <a:r>
              <a:rPr lang="en-US" baseline="0" dirty="0"/>
              <a:t>The RMSE was 1.78, and the R-square was 0.918 checking the co-integration at the same time.</a:t>
            </a:r>
            <a:endParaRPr lang="en-US" dirty="0"/>
          </a:p>
        </p:txBody>
      </p:sp>
      <p:sp>
        <p:nvSpPr>
          <p:cNvPr id="4" name="Slide Number Placeholder 3"/>
          <p:cNvSpPr>
            <a:spLocks noGrp="1"/>
          </p:cNvSpPr>
          <p:nvPr>
            <p:ph type="sldNum" sz="quarter" idx="10"/>
          </p:nvPr>
        </p:nvSpPr>
        <p:spPr/>
        <p:txBody>
          <a:bodyPr/>
          <a:lstStyle/>
          <a:p>
            <a:fld id="{3765208C-E03E-4FEA-A17E-47DDAF3BBCAD}" type="slidenum">
              <a:rPr lang="en-US" smtClean="0"/>
              <a:t>7</a:t>
            </a:fld>
            <a:endParaRPr lang="en-US"/>
          </a:p>
        </p:txBody>
      </p:sp>
    </p:spTree>
    <p:extLst>
      <p:ext uri="{BB962C8B-B14F-4D97-AF65-F5344CB8AC3E}">
        <p14:creationId xmlns:p14="http://schemas.microsoft.com/office/powerpoint/2010/main" val="412448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a</a:t>
            </a:r>
            <a:r>
              <a:rPr lang="en-US" baseline="0" dirty="0"/>
              <a:t> lot of the problems are due to a lack of interoperability instead of exploratory faults, the model should be abandoned and a fresh one produced. </a:t>
            </a:r>
          </a:p>
          <a:p>
            <a:pPr marL="171450" indent="-171450">
              <a:buFont typeface="Arial" panose="020B0604020202020204" pitchFamily="34" charset="0"/>
              <a:buChar char="•"/>
            </a:pPr>
            <a:r>
              <a:rPr lang="en-US" baseline="0" dirty="0"/>
              <a:t>The lack of fitting F test would only be consistent using simple linear regression.</a:t>
            </a:r>
            <a:endParaRPr lang="en-US" dirty="0"/>
          </a:p>
        </p:txBody>
      </p:sp>
      <p:sp>
        <p:nvSpPr>
          <p:cNvPr id="4" name="Slide Number Placeholder 3"/>
          <p:cNvSpPr>
            <a:spLocks noGrp="1"/>
          </p:cNvSpPr>
          <p:nvPr>
            <p:ph type="sldNum" sz="quarter" idx="10"/>
          </p:nvPr>
        </p:nvSpPr>
        <p:spPr/>
        <p:txBody>
          <a:bodyPr/>
          <a:lstStyle/>
          <a:p>
            <a:fld id="{3765208C-E03E-4FEA-A17E-47DDAF3BBCAD}" type="slidenum">
              <a:rPr lang="en-US" smtClean="0"/>
              <a:t>8</a:t>
            </a:fld>
            <a:endParaRPr lang="en-US"/>
          </a:p>
        </p:txBody>
      </p:sp>
    </p:spTree>
    <p:extLst>
      <p:ext uri="{BB962C8B-B14F-4D97-AF65-F5344CB8AC3E}">
        <p14:creationId xmlns:p14="http://schemas.microsoft.com/office/powerpoint/2010/main" val="371710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Whether</a:t>
            </a:r>
            <a:r>
              <a:rPr lang="en-US" baseline="0" dirty="0"/>
              <a:t> or if the design which has been created will be useful. Participants will use analysis process to judge the effectiveness of a forecast that is based on unlabeled data.</a:t>
            </a:r>
          </a:p>
          <a:p>
            <a:pPr marL="171450" indent="-171450">
              <a:buFont typeface="Arial" panose="020B0604020202020204" pitchFamily="34" charset="0"/>
              <a:buChar char="•"/>
            </a:pPr>
            <a:r>
              <a:rPr lang="en-US" dirty="0"/>
              <a:t>A ten-fold data preprocessing procedure will be used to measure efficiency.</a:t>
            </a:r>
          </a:p>
        </p:txBody>
      </p:sp>
      <p:sp>
        <p:nvSpPr>
          <p:cNvPr id="4" name="Slide Number Placeholder 3"/>
          <p:cNvSpPr>
            <a:spLocks noGrp="1"/>
          </p:cNvSpPr>
          <p:nvPr>
            <p:ph type="sldNum" sz="quarter" idx="10"/>
          </p:nvPr>
        </p:nvSpPr>
        <p:spPr/>
        <p:txBody>
          <a:bodyPr/>
          <a:lstStyle/>
          <a:p>
            <a:fld id="{3765208C-E03E-4FEA-A17E-47DDAF3BBCAD}" type="slidenum">
              <a:rPr lang="en-US" smtClean="0"/>
              <a:t>9</a:t>
            </a:fld>
            <a:endParaRPr lang="en-US"/>
          </a:p>
        </p:txBody>
      </p:sp>
    </p:spTree>
    <p:extLst>
      <p:ext uri="{BB962C8B-B14F-4D97-AF65-F5344CB8AC3E}">
        <p14:creationId xmlns:p14="http://schemas.microsoft.com/office/powerpoint/2010/main" val="119840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proposed methods is by far the most accurate.</a:t>
            </a:r>
            <a:r>
              <a:rPr lang="en-US" baseline="0" dirty="0"/>
              <a:t> The proposed method is by far the most accurate one as throughout the verification, the data will be checked and seeing how reliable it is.</a:t>
            </a:r>
          </a:p>
          <a:p>
            <a:pPr marL="171450" indent="-171450">
              <a:buFont typeface="Arial" panose="020B0604020202020204" pitchFamily="34" charset="0"/>
              <a:buChar char="•"/>
            </a:pPr>
            <a:r>
              <a:rPr lang="en-US" baseline="0" dirty="0"/>
              <a:t>As a result, unbiased final examination of the top design’s accuracy will be offered.</a:t>
            </a:r>
            <a:endParaRPr lang="en-US" dirty="0"/>
          </a:p>
        </p:txBody>
      </p:sp>
      <p:sp>
        <p:nvSpPr>
          <p:cNvPr id="4" name="Slide Number Placeholder 3"/>
          <p:cNvSpPr>
            <a:spLocks noGrp="1"/>
          </p:cNvSpPr>
          <p:nvPr>
            <p:ph type="sldNum" sz="quarter" idx="10"/>
          </p:nvPr>
        </p:nvSpPr>
        <p:spPr/>
        <p:txBody>
          <a:bodyPr/>
          <a:lstStyle/>
          <a:p>
            <a:fld id="{3765208C-E03E-4FEA-A17E-47DDAF3BBCAD}" type="slidenum">
              <a:rPr lang="en-US" smtClean="0"/>
              <a:t>10</a:t>
            </a:fld>
            <a:endParaRPr lang="en-US"/>
          </a:p>
        </p:txBody>
      </p:sp>
    </p:spTree>
    <p:extLst>
      <p:ext uri="{BB962C8B-B14F-4D97-AF65-F5344CB8AC3E}">
        <p14:creationId xmlns:p14="http://schemas.microsoft.com/office/powerpoint/2010/main" val="283718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MA317 Group Coursework</a:t>
            </a:r>
          </a:p>
        </p:txBody>
      </p:sp>
    </p:spTree>
    <p:extLst>
      <p:ext uri="{BB962C8B-B14F-4D97-AF65-F5344CB8AC3E}">
        <p14:creationId xmlns:p14="http://schemas.microsoft.com/office/powerpoint/2010/main" val="148566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Stepwise AIC both direction </a:t>
            </a:r>
          </a:p>
        </p:txBody>
      </p:sp>
      <p:pic>
        <p:nvPicPr>
          <p:cNvPr id="9" name="Image12">
            <a:extLst>
              <a:ext uri="{FF2B5EF4-FFF2-40B4-BE49-F238E27FC236}">
                <a16:creationId xmlns:a16="http://schemas.microsoft.com/office/drawing/2014/main" id="{A7F090CA-84C0-44A3-8255-6B19743DFE72}"/>
              </a:ext>
            </a:extLst>
          </p:cNvPr>
          <p:cNvPicPr>
            <a:picLocks noGrp="1" noChangeAspect="1"/>
          </p:cNvPicPr>
          <p:nvPr>
            <p:ph idx="1"/>
          </p:nvPr>
        </p:nvPicPr>
        <p:blipFill>
          <a:blip r:embed="rId3"/>
          <a:stretch>
            <a:fillRect/>
          </a:stretch>
        </p:blipFill>
        <p:spPr bwMode="auto">
          <a:xfrm>
            <a:off x="2592925" y="1905000"/>
            <a:ext cx="7964812" cy="4328890"/>
          </a:xfrm>
          <a:prstGeom prst="rect">
            <a:avLst/>
          </a:prstGeom>
        </p:spPr>
      </p:pic>
    </p:spTree>
    <p:extLst>
      <p:ext uri="{BB962C8B-B14F-4D97-AF65-F5344CB8AC3E}">
        <p14:creationId xmlns:p14="http://schemas.microsoft.com/office/powerpoint/2010/main" val="227301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Experimentation designing</a:t>
            </a:r>
          </a:p>
        </p:txBody>
      </p:sp>
      <p:sp>
        <p:nvSpPr>
          <p:cNvPr id="3" name="Content Placeholder 2"/>
          <p:cNvSpPr>
            <a:spLocks noGrp="1"/>
          </p:cNvSpPr>
          <p:nvPr>
            <p:ph idx="1"/>
          </p:nvPr>
        </p:nvSpPr>
        <p:spPr/>
        <p:txBody>
          <a:bodyPr/>
          <a:lstStyle/>
          <a:p>
            <a:pPr>
              <a:lnSpc>
                <a:spcPct val="150000"/>
              </a:lnSpc>
            </a:pPr>
            <a:r>
              <a:rPr lang="en-US" dirty="0"/>
              <a:t>Analysis of </a:t>
            </a:r>
            <a:r>
              <a:rPr lang="en-US" dirty="0" err="1"/>
              <a:t>life_expectancy_data</a:t>
            </a:r>
            <a:r>
              <a:rPr lang="en-US" dirty="0"/>
              <a:t> was applied.</a:t>
            </a:r>
          </a:p>
          <a:p>
            <a:pPr>
              <a:lnSpc>
                <a:spcPct val="150000"/>
              </a:lnSpc>
            </a:pPr>
            <a:r>
              <a:rPr lang="en-US" sz="1800" dirty="0">
                <a:effectLst/>
                <a:latin typeface="Times New Roman" panose="02020603050405020304" pitchFamily="18" charset="0"/>
                <a:ea typeface="Calibri" panose="020F0502020204030204" pitchFamily="34" charset="0"/>
              </a:rPr>
              <a:t>219 observations was gained. </a:t>
            </a:r>
          </a:p>
          <a:p>
            <a:pPr>
              <a:lnSpc>
                <a:spcPct val="150000"/>
              </a:lnSpc>
            </a:pPr>
            <a:r>
              <a:rPr lang="en-US" dirty="0">
                <a:latin typeface="Times New Roman" panose="02020603050405020304" pitchFamily="18" charset="0"/>
              </a:rPr>
              <a:t>NA values removed for error computation. </a:t>
            </a:r>
          </a:p>
          <a:p>
            <a:pPr>
              <a:lnSpc>
                <a:spcPct val="150000"/>
              </a:lnSpc>
            </a:pPr>
            <a:r>
              <a:rPr lang="en-US" dirty="0">
                <a:latin typeface="Times New Roman" panose="02020603050405020304" pitchFamily="18" charset="0"/>
              </a:rPr>
              <a:t>ANOVA was helped to determine the countries difference. </a:t>
            </a:r>
            <a:endParaRPr lang="en-US" dirty="0"/>
          </a:p>
        </p:txBody>
      </p:sp>
    </p:spTree>
    <p:extLst>
      <p:ext uri="{BB962C8B-B14F-4D97-AF65-F5344CB8AC3E}">
        <p14:creationId xmlns:p14="http://schemas.microsoft.com/office/powerpoint/2010/main" val="25836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Experimentation designing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4522889"/>
              </p:ext>
            </p:extLst>
          </p:nvPr>
        </p:nvGraphicFramePr>
        <p:xfrm>
          <a:off x="2592927" y="1991762"/>
          <a:ext cx="7425786" cy="1892898"/>
        </p:xfrm>
        <a:graphic>
          <a:graphicData uri="http://schemas.openxmlformats.org/drawingml/2006/table">
            <a:tbl>
              <a:tblPr firstRow="1" firstCol="1" bandRow="1">
                <a:tableStyleId>{5C22544A-7EE6-4342-B048-85BDC9FD1C3A}</a:tableStyleId>
              </a:tblPr>
              <a:tblGrid>
                <a:gridCol w="1237631">
                  <a:extLst>
                    <a:ext uri="{9D8B030D-6E8A-4147-A177-3AD203B41FA5}">
                      <a16:colId xmlns:a16="http://schemas.microsoft.com/office/drawing/2014/main" val="20000"/>
                    </a:ext>
                  </a:extLst>
                </a:gridCol>
                <a:gridCol w="1237631">
                  <a:extLst>
                    <a:ext uri="{9D8B030D-6E8A-4147-A177-3AD203B41FA5}">
                      <a16:colId xmlns:a16="http://schemas.microsoft.com/office/drawing/2014/main" val="20001"/>
                    </a:ext>
                  </a:extLst>
                </a:gridCol>
                <a:gridCol w="1237631">
                  <a:extLst>
                    <a:ext uri="{9D8B030D-6E8A-4147-A177-3AD203B41FA5}">
                      <a16:colId xmlns:a16="http://schemas.microsoft.com/office/drawing/2014/main" val="20002"/>
                    </a:ext>
                  </a:extLst>
                </a:gridCol>
                <a:gridCol w="1237631">
                  <a:extLst>
                    <a:ext uri="{9D8B030D-6E8A-4147-A177-3AD203B41FA5}">
                      <a16:colId xmlns:a16="http://schemas.microsoft.com/office/drawing/2014/main" val="20003"/>
                    </a:ext>
                  </a:extLst>
                </a:gridCol>
                <a:gridCol w="1237631">
                  <a:extLst>
                    <a:ext uri="{9D8B030D-6E8A-4147-A177-3AD203B41FA5}">
                      <a16:colId xmlns:a16="http://schemas.microsoft.com/office/drawing/2014/main" val="20004"/>
                    </a:ext>
                  </a:extLst>
                </a:gridCol>
                <a:gridCol w="1237631">
                  <a:extLst>
                    <a:ext uri="{9D8B030D-6E8A-4147-A177-3AD203B41FA5}">
                      <a16:colId xmlns:a16="http://schemas.microsoft.com/office/drawing/2014/main" val="20005"/>
                    </a:ext>
                  </a:extLst>
                </a:gridCol>
              </a:tblGrid>
              <a:tr h="62535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r>
                        <a:rPr lang="en-US" sz="1200" b="1">
                          <a:effectLst/>
                        </a:rPr>
                        <a:t>DF</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r>
                        <a:rPr lang="en-US" sz="1200" b="1">
                          <a:effectLst/>
                        </a:rPr>
                        <a:t>Sum sq</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r>
                        <a:rPr lang="en-US" sz="1200" b="1">
                          <a:effectLst/>
                        </a:rPr>
                        <a:t>Mean sq</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r>
                        <a:rPr lang="en-US" sz="1200" b="1">
                          <a:effectLst/>
                        </a:rPr>
                        <a:t>F value</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r>
                        <a:rPr lang="en-US" sz="1200" b="1" dirty="0">
                          <a:effectLst/>
                        </a:rPr>
                        <a:t>P- value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625462">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Continent </a:t>
                      </a:r>
                    </a:p>
                  </a:txBody>
                  <a:tcPr marL="63500" marR="63500" marT="63500" marB="63500"/>
                </a:tc>
                <a:tc>
                  <a:txBody>
                    <a:bodyPr/>
                    <a:lstStyle/>
                    <a:p>
                      <a:pPr marL="0" marR="0" algn="just">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63500" marR="63500" marT="63500" marB="63500"/>
                </a:tc>
                <a:tc>
                  <a:txBody>
                    <a:bodyPr/>
                    <a:lstStyle/>
                    <a:p>
                      <a:pPr marL="0" marR="0" algn="just">
                        <a:lnSpc>
                          <a:spcPct val="150000"/>
                        </a:lnSpc>
                        <a:spcBef>
                          <a:spcPts val="0"/>
                        </a:spcBef>
                        <a:spcAft>
                          <a:spcPts val="0"/>
                        </a:spcAft>
                      </a:pPr>
                      <a:r>
                        <a:rPr lang="en-US" sz="1200" b="1" dirty="0">
                          <a:effectLst/>
                        </a:rPr>
                        <a:t>6414 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1283</a:t>
                      </a:r>
                    </a:p>
                  </a:txBody>
                  <a:tcPr marL="63500" marR="63500" marT="63500" marB="63500"/>
                </a:tc>
                <a:tc>
                  <a:txBody>
                    <a:bodyPr/>
                    <a:lstStyle/>
                    <a:p>
                      <a:pPr marL="0" marR="0" algn="just">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53.4</a:t>
                      </a:r>
                      <a:r>
                        <a:rPr lang="en-US" sz="1200" b="1" dirty="0">
                          <a:effectLst/>
                          <a:latin typeface="Times New Roman" panose="02020603050405020304" pitchFamily="18" charset="0"/>
                          <a:ea typeface="Times New Roman" panose="02020603050405020304" pitchFamily="18" charset="0"/>
                        </a:rPr>
                        <a:t>9</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&lt;2e-16</a:t>
                      </a:r>
                    </a:p>
                  </a:txBody>
                  <a:tcPr marL="63500" marR="63500" marT="63500" marB="63500"/>
                </a:tc>
                <a:extLst>
                  <a:ext uri="{0D108BD9-81ED-4DB2-BD59-A6C34878D82A}">
                    <a16:rowId xmlns:a16="http://schemas.microsoft.com/office/drawing/2014/main" val="10001"/>
                  </a:ext>
                </a:extLst>
              </a:tr>
              <a:tr h="642081">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Residuals </a:t>
                      </a:r>
                    </a:p>
                  </a:txBody>
                  <a:tcPr marL="63500" marR="63500" marT="63500" marB="63500"/>
                </a:tc>
                <a:tc>
                  <a:txBody>
                    <a:bodyPr/>
                    <a:lstStyle/>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191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r>
                        <a:rPr lang="en-US" sz="1200" dirty="0">
                          <a:effectLst/>
                        </a:rPr>
                        <a:t>4581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r>
                        <a:rPr lang="en-US" sz="1200" dirty="0">
                          <a:effectLst/>
                        </a:rPr>
                        <a:t>24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14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just">
                        <a:lnSpc>
                          <a:spcPct val="150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519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ormAutofit fontScale="92500" lnSpcReduction="20000"/>
          </a:bodyPr>
          <a:lstStyle/>
          <a:p>
            <a:r>
              <a:rPr lang="en-US" dirty="0" err="1"/>
              <a:t>Akanmu</a:t>
            </a:r>
            <a:r>
              <a:rPr lang="en-US" dirty="0"/>
              <a:t>, D. M. &amp; Hassan, M. g., 2020. A preliminary analysis modeling of the relationship between quality management practices and sustainable performance. Quality Management Journal , 27(1), pp. 37-61.</a:t>
            </a:r>
          </a:p>
          <a:p>
            <a:r>
              <a:rPr lang="en-US" dirty="0"/>
              <a:t>Ali, J., Khan, R., Ahmad, N. &amp; </a:t>
            </a:r>
            <a:r>
              <a:rPr lang="en-US" dirty="0" err="1"/>
              <a:t>Maqsood</a:t>
            </a:r>
            <a:r>
              <a:rPr lang="en-US" dirty="0"/>
              <a:t>, I., 2012. Random Forests and Decision Trees. IJCSI International Journal of Computer Science, 9(5), pp. 1-30.</a:t>
            </a:r>
          </a:p>
          <a:p>
            <a:r>
              <a:rPr lang="en-US" dirty="0" err="1"/>
              <a:t>Biau</a:t>
            </a:r>
            <a:r>
              <a:rPr lang="en-US" dirty="0"/>
              <a:t>, G., 2012. Analysis of a Random Forests Model. Journal of Machine Learning Research, Volume 13, pp. 1-33.</a:t>
            </a:r>
          </a:p>
          <a:p>
            <a:r>
              <a:rPr lang="en-US" dirty="0" err="1"/>
              <a:t>Daoud</a:t>
            </a:r>
            <a:r>
              <a:rPr lang="en-US" dirty="0"/>
              <a:t>, J., 2017. </a:t>
            </a:r>
            <a:r>
              <a:rPr lang="en-US" dirty="0" err="1"/>
              <a:t>Multicollinearity</a:t>
            </a:r>
            <a:r>
              <a:rPr lang="en-US" dirty="0"/>
              <a:t> and Regression Analysis. Journal of Physics Conference Series, 949(1), pp. 1-30.</a:t>
            </a:r>
          </a:p>
          <a:p>
            <a:r>
              <a:rPr lang="en-US" dirty="0" err="1"/>
              <a:t>Kakkeri</a:t>
            </a:r>
            <a:r>
              <a:rPr lang="en-US" dirty="0"/>
              <a:t>, R. B., 2017. Distributed Cable Harness Tester. International Research Journal of Engineering and Technology, 4(5), pp. 1-10.</a:t>
            </a:r>
          </a:p>
          <a:p>
            <a:r>
              <a:rPr lang="en-US" dirty="0" err="1"/>
              <a:t>Pritwani</a:t>
            </a:r>
            <a:r>
              <a:rPr lang="en-US" dirty="0"/>
              <a:t>, K., </a:t>
            </a:r>
            <a:r>
              <a:rPr lang="en-US" dirty="0" err="1"/>
              <a:t>Wasley</a:t>
            </a:r>
            <a:r>
              <a:rPr lang="en-US" dirty="0"/>
              <a:t>, K. &amp; Woo, J., 2018. Spark Big Data Analysis of World Development Indicators. Global Journal of Computer Science and Technology: C Software &amp; Data Engineering, 18(3), pp. 1-11.</a:t>
            </a:r>
          </a:p>
        </p:txBody>
      </p:sp>
    </p:spTree>
    <p:extLst>
      <p:ext uri="{BB962C8B-B14F-4D97-AF65-F5344CB8AC3E}">
        <p14:creationId xmlns:p14="http://schemas.microsoft.com/office/powerpoint/2010/main" val="13909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nSpc>
                <a:spcPct val="150000"/>
              </a:lnSpc>
            </a:pPr>
            <a:r>
              <a:rPr lang="en-US" dirty="0"/>
              <a:t>Maintaining world banks of each operations for international database.</a:t>
            </a:r>
          </a:p>
          <a:p>
            <a:pPr>
              <a:lnSpc>
                <a:spcPct val="150000"/>
              </a:lnSpc>
            </a:pPr>
            <a:r>
              <a:rPr lang="en-US" dirty="0"/>
              <a:t>World development indicators for labor, agriculture, and food.</a:t>
            </a:r>
          </a:p>
          <a:p>
            <a:pPr>
              <a:lnSpc>
                <a:spcPct val="150000"/>
              </a:lnSpc>
            </a:pPr>
            <a:r>
              <a:rPr lang="en-US" dirty="0"/>
              <a:t>Applying various examining sections for WDI modifications.</a:t>
            </a:r>
          </a:p>
          <a:p>
            <a:pPr>
              <a:lnSpc>
                <a:spcPct val="150000"/>
              </a:lnSpc>
            </a:pPr>
            <a:r>
              <a:rPr lang="en-US" dirty="0"/>
              <a:t>Indicator code 11 and its five different components.</a:t>
            </a:r>
          </a:p>
          <a:p>
            <a:pPr>
              <a:lnSpc>
                <a:spcPct val="150000"/>
              </a:lnSpc>
            </a:pPr>
            <a:r>
              <a:rPr lang="en-US" dirty="0"/>
              <a:t>Determining each components as per the requirements made.</a:t>
            </a:r>
          </a:p>
        </p:txBody>
      </p:sp>
    </p:spTree>
    <p:extLst>
      <p:ext uri="{BB962C8B-B14F-4D97-AF65-F5344CB8AC3E}">
        <p14:creationId xmlns:p14="http://schemas.microsoft.com/office/powerpoint/2010/main" val="169415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sp>
        <p:nvSpPr>
          <p:cNvPr id="3" name="Content Placeholder 2"/>
          <p:cNvSpPr>
            <a:spLocks noGrp="1"/>
          </p:cNvSpPr>
          <p:nvPr>
            <p:ph idx="1"/>
          </p:nvPr>
        </p:nvSpPr>
        <p:spPr/>
        <p:txBody>
          <a:bodyPr/>
          <a:lstStyle/>
          <a:p>
            <a:r>
              <a:rPr lang="en-US" dirty="0"/>
              <a:t>Using the code and indicator name describing variables accordingly.</a:t>
            </a:r>
          </a:p>
          <a:p>
            <a:r>
              <a:rPr lang="en-US" dirty="0"/>
              <a:t>Developing a data set structure retrieved through statistics.</a:t>
            </a:r>
          </a:p>
          <a:p>
            <a:r>
              <a:rPr lang="en-US" dirty="0"/>
              <a:t>Summary of the dataset includes Country code and name, class, and mode.</a:t>
            </a:r>
          </a:p>
          <a:p>
            <a:r>
              <a:rPr lang="en-US" dirty="0"/>
              <a:t>Differentiating Gross Domestic product and mortality rate.</a:t>
            </a:r>
          </a:p>
          <a:p>
            <a:r>
              <a:rPr lang="en-US" dirty="0"/>
              <a:t>Measuring life expectancy and infant mortality using GDP per capita.</a:t>
            </a:r>
          </a:p>
          <a:p>
            <a:endParaRPr lang="en-US" dirty="0"/>
          </a:p>
        </p:txBody>
      </p:sp>
    </p:spTree>
    <p:extLst>
      <p:ext uri="{BB962C8B-B14F-4D97-AF65-F5344CB8AC3E}">
        <p14:creationId xmlns:p14="http://schemas.microsoft.com/office/powerpoint/2010/main" val="23942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pic>
        <p:nvPicPr>
          <p:cNvPr id="5" name="Content Placeholder 4" descr="https://lh6.googleusercontent.com/uwWUH6K1fh_qKJZREZL0_wGBEyupOiaN7I_zvWcJj7AgHYJAO6qC-KYO-1Csw8tshDuqG70r1r1wBcAgJMMRV-O2Hpf3mzerLQH1QcCgylseykRKFheMW5a8rUrsfQYnnRPvIl9a"/>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2592924" y="2126222"/>
            <a:ext cx="4309526" cy="3777621"/>
          </a:xfrm>
          <a:prstGeom prst="rect">
            <a:avLst/>
          </a:prstGeom>
          <a:noFill/>
          <a:ln>
            <a:noFill/>
          </a:ln>
        </p:spPr>
      </p:pic>
      <p:pic>
        <p:nvPicPr>
          <p:cNvPr id="6" name="Content Placeholder 5" descr="https://lh4.googleusercontent.com/dM31uZZXrcmTz3Lakc2-E37B4RaFQn0jAW9OhTMKd6MVoCfFV_X-5c9kq1EnaNc_dTzLR2UC9LA23AmgCd7EVacoXbzOt0K6uTFXGCgHe-xVAJ-V5EamVwCuYx1q4ggpc33VfsNT"/>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188451" y="2126221"/>
            <a:ext cx="3865379" cy="3777621"/>
          </a:xfrm>
          <a:prstGeom prst="rect">
            <a:avLst/>
          </a:prstGeom>
          <a:noFill/>
          <a:ln>
            <a:noFill/>
          </a:ln>
        </p:spPr>
      </p:pic>
    </p:spTree>
    <p:extLst>
      <p:ext uri="{BB962C8B-B14F-4D97-AF65-F5344CB8AC3E}">
        <p14:creationId xmlns:p14="http://schemas.microsoft.com/office/powerpoint/2010/main" val="303274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values</a:t>
            </a:r>
          </a:p>
        </p:txBody>
      </p:sp>
      <p:sp>
        <p:nvSpPr>
          <p:cNvPr id="3" name="Content Placeholder 2"/>
          <p:cNvSpPr>
            <a:spLocks noGrp="1"/>
          </p:cNvSpPr>
          <p:nvPr>
            <p:ph idx="1"/>
          </p:nvPr>
        </p:nvSpPr>
        <p:spPr/>
        <p:txBody>
          <a:bodyPr/>
          <a:lstStyle/>
          <a:p>
            <a:r>
              <a:rPr lang="en-US" dirty="0"/>
              <a:t>Inspecting the collection for incomplete data.</a:t>
            </a:r>
          </a:p>
          <a:p>
            <a:r>
              <a:rPr lang="en-US" dirty="0" err="1"/>
              <a:t>Analysing</a:t>
            </a:r>
            <a:r>
              <a:rPr lang="en-US" dirty="0"/>
              <a:t> the number of not applicable options in each indicator.</a:t>
            </a:r>
          </a:p>
          <a:p>
            <a:r>
              <a:rPr lang="en-US" dirty="0"/>
              <a:t>Determining each indicators with missing values.</a:t>
            </a:r>
          </a:p>
          <a:p>
            <a:r>
              <a:rPr lang="en-US" dirty="0"/>
              <a:t>Indicators describing the total number of non-applicable values.</a:t>
            </a:r>
          </a:p>
          <a:p>
            <a:r>
              <a:rPr lang="en-US" dirty="0"/>
              <a:t>In terms of developing, the </a:t>
            </a:r>
            <a:r>
              <a:rPr lang="en-US" dirty="0" err="1"/>
              <a:t>ntree</a:t>
            </a:r>
            <a:r>
              <a:rPr lang="en-US" dirty="0"/>
              <a:t> simulates the formation of groupings.</a:t>
            </a:r>
          </a:p>
        </p:txBody>
      </p:sp>
    </p:spTree>
    <p:extLst>
      <p:ext uri="{BB962C8B-B14F-4D97-AF65-F5344CB8AC3E}">
        <p14:creationId xmlns:p14="http://schemas.microsoft.com/office/powerpoint/2010/main" val="202896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values</a:t>
            </a:r>
          </a:p>
        </p:txBody>
      </p:sp>
      <p:pic>
        <p:nvPicPr>
          <p:cNvPr id="4" name="Content Placeholder 3" descr="https://lh5.googleusercontent.com/2FjPQmq-qCbkl8kExeu6e62geZ5zjQY4tdlQVQNnJ5dpQI3fis7VwyEAwGmj6qjJYl57T-7il6lMst4vVBTbgjyltjbbW6URl-5yReninpIb48SqQFhPwpjzUpOspkJ-hpfusoVj"/>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592925" y="1747319"/>
            <a:ext cx="6442904" cy="3511984"/>
          </a:xfrm>
          <a:prstGeom prst="rect">
            <a:avLst/>
          </a:prstGeom>
          <a:noFill/>
          <a:ln>
            <a:noFill/>
          </a:ln>
        </p:spPr>
      </p:pic>
    </p:spTree>
    <p:extLst>
      <p:ext uri="{BB962C8B-B14F-4D97-AF65-F5344CB8AC3E}">
        <p14:creationId xmlns:p14="http://schemas.microsoft.com/office/powerpoint/2010/main" val="109079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Collinearity</a:t>
            </a:r>
            <a:r>
              <a:rPr lang="en-US" dirty="0"/>
              <a:t> analysis</a:t>
            </a:r>
          </a:p>
        </p:txBody>
      </p:sp>
      <p:sp>
        <p:nvSpPr>
          <p:cNvPr id="3" name="Content Placeholder 2"/>
          <p:cNvSpPr>
            <a:spLocks noGrp="1"/>
          </p:cNvSpPr>
          <p:nvPr>
            <p:ph idx="1"/>
          </p:nvPr>
        </p:nvSpPr>
        <p:spPr/>
        <p:txBody>
          <a:bodyPr/>
          <a:lstStyle/>
          <a:p>
            <a:pPr>
              <a:lnSpc>
                <a:spcPct val="150000"/>
              </a:lnSpc>
            </a:pPr>
            <a:r>
              <a:rPr lang="en-US" dirty="0"/>
              <a:t>Examining the datasets from 80 percent to 20 percent based on training and testing sets.</a:t>
            </a:r>
          </a:p>
          <a:p>
            <a:pPr>
              <a:lnSpc>
                <a:spcPct val="150000"/>
              </a:lnSpc>
            </a:pPr>
            <a:r>
              <a:rPr lang="en-US" dirty="0"/>
              <a:t>Variance Inflation Factor for determining the value of indicators.</a:t>
            </a:r>
          </a:p>
          <a:p>
            <a:pPr>
              <a:lnSpc>
                <a:spcPct val="150000"/>
              </a:lnSpc>
            </a:pPr>
            <a:r>
              <a:rPr lang="en-US" dirty="0"/>
              <a:t>Because of the incompatibility and as an outcome of unpredictability.</a:t>
            </a:r>
          </a:p>
          <a:p>
            <a:pPr>
              <a:lnSpc>
                <a:spcPct val="150000"/>
              </a:lnSpc>
            </a:pPr>
            <a:r>
              <a:rPr lang="en-US" dirty="0"/>
              <a:t>Plotting the diagnostics of regression and residuals of life expectancy.</a:t>
            </a:r>
          </a:p>
        </p:txBody>
      </p:sp>
    </p:spTree>
    <p:extLst>
      <p:ext uri="{BB962C8B-B14F-4D97-AF65-F5344CB8AC3E}">
        <p14:creationId xmlns:p14="http://schemas.microsoft.com/office/powerpoint/2010/main" val="283863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Collinearity</a:t>
            </a:r>
            <a:r>
              <a:rPr lang="en-US" dirty="0"/>
              <a:t> analysis</a:t>
            </a:r>
          </a:p>
        </p:txBody>
      </p:sp>
      <p:pic>
        <p:nvPicPr>
          <p:cNvPr id="4" name="image34.png"/>
          <p:cNvPicPr>
            <a:picLocks noGrp="1"/>
          </p:cNvPicPr>
          <p:nvPr>
            <p:ph idx="1"/>
          </p:nvPr>
        </p:nvPicPr>
        <p:blipFill>
          <a:blip r:embed="rId3"/>
          <a:srcRect/>
          <a:stretch>
            <a:fillRect/>
          </a:stretch>
        </p:blipFill>
        <p:spPr>
          <a:xfrm>
            <a:off x="2592925" y="1905000"/>
            <a:ext cx="7098763" cy="4006850"/>
          </a:xfrm>
          <a:prstGeom prst="rect">
            <a:avLst/>
          </a:prstGeom>
          <a:ln/>
        </p:spPr>
      </p:pic>
    </p:spTree>
    <p:extLst>
      <p:ext uri="{BB962C8B-B14F-4D97-AF65-F5344CB8AC3E}">
        <p14:creationId xmlns:p14="http://schemas.microsoft.com/office/powerpoint/2010/main" val="337080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Living standards estimate</a:t>
            </a:r>
          </a:p>
        </p:txBody>
      </p:sp>
      <p:sp>
        <p:nvSpPr>
          <p:cNvPr id="3" name="Content Placeholder 2"/>
          <p:cNvSpPr>
            <a:spLocks noGrp="1"/>
          </p:cNvSpPr>
          <p:nvPr>
            <p:ph idx="1"/>
          </p:nvPr>
        </p:nvSpPr>
        <p:spPr/>
        <p:txBody>
          <a:bodyPr/>
          <a:lstStyle/>
          <a:p>
            <a:pPr>
              <a:lnSpc>
                <a:spcPct val="150000"/>
              </a:lnSpc>
            </a:pPr>
            <a:r>
              <a:rPr lang="en-US" dirty="0"/>
              <a:t>Start collecting data for authentication purpose.</a:t>
            </a:r>
          </a:p>
          <a:p>
            <a:pPr>
              <a:lnSpc>
                <a:spcPct val="150000"/>
              </a:lnSpc>
            </a:pPr>
            <a:r>
              <a:rPr lang="en-US" dirty="0"/>
              <a:t>Chassis for testing with a 10 fold data augmentation.</a:t>
            </a:r>
          </a:p>
          <a:p>
            <a:pPr>
              <a:lnSpc>
                <a:spcPct val="150000"/>
              </a:lnSpc>
            </a:pPr>
            <a:r>
              <a:rPr lang="en-US" dirty="0"/>
              <a:t>Creating structures for the better processing situation.</a:t>
            </a:r>
          </a:p>
          <a:p>
            <a:pPr>
              <a:lnSpc>
                <a:spcPct val="150000"/>
              </a:lnSpc>
            </a:pPr>
            <a:r>
              <a:rPr lang="en-US" dirty="0"/>
              <a:t>Choose the finest design that takes place in MAE, RMSE, and </a:t>
            </a:r>
            <a:r>
              <a:rPr lang="en-US" dirty="0" err="1"/>
              <a:t>Rsquared</a:t>
            </a:r>
            <a:r>
              <a:rPr lang="en-US" dirty="0"/>
              <a:t>.</a:t>
            </a:r>
          </a:p>
        </p:txBody>
      </p:sp>
    </p:spTree>
    <p:extLst>
      <p:ext uri="{BB962C8B-B14F-4D97-AF65-F5344CB8AC3E}">
        <p14:creationId xmlns:p14="http://schemas.microsoft.com/office/powerpoint/2010/main" val="27996354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246</TotalTime>
  <Words>1140</Words>
  <Application>Microsoft Office PowerPoint</Application>
  <PresentationFormat>Widescreen</PresentationFormat>
  <Paragraphs>92</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MA317 Group Coursework</vt:lpstr>
      <vt:lpstr>Introduction</vt:lpstr>
      <vt:lpstr>Descriptive Statistics</vt:lpstr>
      <vt:lpstr>Descriptive Statistics</vt:lpstr>
      <vt:lpstr>Dealing with Missing values</vt:lpstr>
      <vt:lpstr>Dealing with Missing values</vt:lpstr>
      <vt:lpstr>Collinearity analysis</vt:lpstr>
      <vt:lpstr>Collinearity analysis</vt:lpstr>
      <vt:lpstr>Living standards estimate</vt:lpstr>
      <vt:lpstr>Stepwise AIC both direction </vt:lpstr>
      <vt:lpstr>Experimentation designing</vt:lpstr>
      <vt:lpstr>Experimentation designing</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MA317 Group Coursework</dc:title>
  <dc:creator>Dell</dc:creator>
  <cp:lastModifiedBy>ADMIN</cp:lastModifiedBy>
  <cp:revision>15</cp:revision>
  <dcterms:created xsi:type="dcterms:W3CDTF">2022-03-21T10:46:49Z</dcterms:created>
  <dcterms:modified xsi:type="dcterms:W3CDTF">2022-03-26T07:32:58Z</dcterms:modified>
</cp:coreProperties>
</file>