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5143500"/>
  <p:notesSz cx="9144000" cy="5143500"/>
  <p:embeddedFontLst>
    <p:embeddedFont>
      <p:font typeface="CVDCSG+PublicSans-Bold"/>
      <p:regular r:id="rId20"/>
    </p:embeddedFont>
    <p:embeddedFont>
      <p:font typeface="POJBSF+Arial-BoldMT"/>
      <p:regular r:id="rId21"/>
    </p:embeddedFont>
    <p:embeddedFont>
      <p:font typeface="JODQDJ+ArialMT"/>
      <p:regular r:id="rId22"/>
    </p:embeddedFont>
    <p:embeddedFont>
      <p:font typeface="DMRPIN+EBGaramond-Bold"/>
      <p:regular r:id="rId23"/>
    </p:embeddedFont>
    <p:embeddedFont>
      <p:font typeface="JBJQPC+EBGaramond-Regular"/>
      <p:regular r:id="rId24"/>
    </p:embeddedFont>
    <p:embeddedFont>
      <p:font typeface="IFOVEU+PublicSans-Regular"/>
      <p:regular r:id="rId25"/>
    </p:embeddedFont>
    <p:embeddedFont>
      <p:font typeface="RHUIRJ+PublicSans-BoldItalic"/>
      <p:regular r:id="rId26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font" Target="fonts/font1.fntdata" /><Relationship Id="rId21" Type="http://schemas.openxmlformats.org/officeDocument/2006/relationships/font" Target="fonts/font2.fntdata" /><Relationship Id="rId22" Type="http://schemas.openxmlformats.org/officeDocument/2006/relationships/font" Target="fonts/font3.fntdata" /><Relationship Id="rId23" Type="http://schemas.openxmlformats.org/officeDocument/2006/relationships/font" Target="fonts/font4.fntdata" /><Relationship Id="rId24" Type="http://schemas.openxmlformats.org/officeDocument/2006/relationships/font" Target="fonts/font5.fntdata" /><Relationship Id="rId25" Type="http://schemas.openxmlformats.org/officeDocument/2006/relationships/font" Target="fonts/font6.fntdata" /><Relationship Id="rId26" Type="http://schemas.openxmlformats.org/officeDocument/2006/relationships/font" Target="fonts/font7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254728" cy="3962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223669"/>
                </a:solidFill>
                <a:latin typeface="CVDCSG+PublicSans-Bold"/>
                <a:cs typeface="CVDCSG+PublicSans-Bold"/>
              </a:rPr>
              <a:t>“</a:t>
            </a:r>
            <a:r>
              <a:rPr dirty="0" sz="2000" b="1">
                <a:solidFill>
                  <a:srgbClr val="223669"/>
                </a:solidFill>
                <a:latin typeface="CVDCSG+PublicSans-Bold"/>
                <a:cs typeface="CVDCSG+PublicSans-Bold"/>
              </a:rPr>
              <a:t>JOB</a:t>
            </a:r>
            <a:r>
              <a:rPr dirty="0" sz="2000" b="1">
                <a:solidFill>
                  <a:srgbClr val="223669"/>
                </a:solidFill>
                <a:latin typeface="CVDCSG+PublicSans-Bold"/>
                <a:cs typeface="CVDCSG+PublicSans-Bold"/>
              </a:rPr>
              <a:t> </a:t>
            </a:r>
            <a:r>
              <a:rPr dirty="0" sz="2000" b="1">
                <a:solidFill>
                  <a:srgbClr val="223669"/>
                </a:solidFill>
                <a:latin typeface="CVDCSG+PublicSans-Bold"/>
                <a:cs typeface="CVDCSG+PublicSans-Bold"/>
              </a:rPr>
              <a:t>SEARCH</a:t>
            </a:r>
            <a:r>
              <a:rPr dirty="0" sz="2000" b="1">
                <a:solidFill>
                  <a:srgbClr val="223669"/>
                </a:solidFill>
                <a:latin typeface="CVDCSG+PublicSans-Bold"/>
                <a:cs typeface="CVDCSG+PublicSans-Bold"/>
              </a:rPr>
              <a:t> </a:t>
            </a:r>
            <a:r>
              <a:rPr dirty="0" sz="2000" b="1">
                <a:solidFill>
                  <a:srgbClr val="223669"/>
                </a:solidFill>
                <a:latin typeface="CVDCSG+PublicSans-Bold"/>
                <a:cs typeface="CVDCSG+PublicSans-Bold"/>
              </a:rPr>
              <a:t>WEBSITE</a:t>
            </a:r>
            <a:r>
              <a:rPr dirty="0" sz="2400" b="1">
                <a:solidFill>
                  <a:srgbClr val="223669"/>
                </a:solidFill>
                <a:latin typeface="CVDCSG+PublicSans-Bold"/>
                <a:cs typeface="CVDCSG+PublicSans-Bold"/>
              </a:rPr>
              <a:t>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2692" y="3413236"/>
            <a:ext cx="1300276" cy="396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223669"/>
                </a:solidFill>
                <a:latin typeface="CVDCSG+PublicSans-Bold"/>
                <a:cs typeface="CVDCSG+PublicSans-Bold"/>
              </a:rPr>
              <a:t>Task</a:t>
            </a:r>
            <a:r>
              <a:rPr dirty="0" sz="2400" b="1">
                <a:solidFill>
                  <a:srgbClr val="223669"/>
                </a:solidFill>
                <a:latin typeface="CVDCSG+PublicSans-Bold"/>
                <a:cs typeface="CVDCSG+PublicSans-Bold"/>
              </a:rPr>
              <a:t> </a:t>
            </a:r>
            <a:r>
              <a:rPr dirty="0" sz="2400" b="1">
                <a:solidFill>
                  <a:srgbClr val="223669"/>
                </a:solidFill>
                <a:latin typeface="CVDCSG+PublicSans-Bold"/>
                <a:cs typeface="CVDCSG+PublicSans-Bold"/>
              </a:rPr>
              <a:t>-</a:t>
            </a:r>
            <a:r>
              <a:rPr dirty="0" sz="2400" b="1">
                <a:solidFill>
                  <a:srgbClr val="223669"/>
                </a:solidFill>
                <a:latin typeface="CVDCSG+PublicSans-Bold"/>
                <a:cs typeface="CVDCSG+PublicSans-Bold"/>
              </a:rPr>
              <a:t> </a:t>
            </a:r>
            <a:r>
              <a:rPr dirty="0" sz="2400" b="1">
                <a:solidFill>
                  <a:srgbClr val="223669"/>
                </a:solidFill>
                <a:latin typeface="CVDCSG+PublicSans-Bold"/>
                <a:cs typeface="CVDCSG+PublicSans-Bold"/>
              </a:rPr>
              <a:t>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203" y="251570"/>
            <a:ext cx="8622917" cy="16078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23669"/>
                </a:solidFill>
                <a:latin typeface="DMRPIN+EBGaramond-Bold"/>
                <a:cs typeface="DMRPIN+EBGaramond-Bold"/>
              </a:rPr>
              <a:t>Step-WiseꢀDescriptionꢀꢀ</a:t>
            </a:r>
            <a:r>
              <a:rPr dirty="0" sz="1600" b="1">
                <a:solidFill>
                  <a:srgbClr val="223669"/>
                </a:solidFill>
                <a:latin typeface="DMRPIN+EBGaramond-Bold"/>
                <a:cs typeface="DMRPIN+EBGaramond-Bold"/>
              </a:rPr>
              <a:t>FRONTꢀENDꢀCODEꢀFORꢀCALCULATOR</a:t>
            </a:r>
          </a:p>
          <a:p>
            <a:pPr marL="0" marR="0">
              <a:lnSpc>
                <a:spcPts val="156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1.</a:t>
            </a:r>
            <a:r>
              <a:rPr dirty="0" sz="1400" spc="1143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Create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an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HTML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file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with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container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element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that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will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hold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calculator.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2.</a:t>
            </a:r>
            <a:r>
              <a:rPr dirty="0" sz="1400" spc="1143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Inside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container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element,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create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series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elements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for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display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screen,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number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buttons,</a:t>
            </a:r>
          </a:p>
          <a:p>
            <a:pPr marL="34290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operator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buttons,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clear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button.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3.</a:t>
            </a:r>
            <a:r>
              <a:rPr dirty="0" sz="1400" spc="1143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Use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CSS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style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calculator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elements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create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visually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appealing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user-friendly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interface.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4.</a:t>
            </a:r>
            <a:r>
              <a:rPr dirty="0" sz="1400" spc="1143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Use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JavaScript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add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functionality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number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buttons,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operator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buttons,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clear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button.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When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the</a:t>
            </a:r>
          </a:p>
          <a:p>
            <a:pPr marL="34290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user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clicks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button,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update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display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screen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accordingly.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7203" y="1836046"/>
            <a:ext cx="7902623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5.</a:t>
            </a:r>
            <a:r>
              <a:rPr dirty="0" sz="1400" spc="1143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Add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additional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features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functionality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as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desired,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such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as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decimal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point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button,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memory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0103" y="2054519"/>
            <a:ext cx="2685181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function,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or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backspace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 spc="-10">
                <a:solidFill>
                  <a:srgbClr val="000000"/>
                </a:solidFill>
                <a:latin typeface="JODQDJ+ArialMT"/>
                <a:cs typeface="JODQDJ+ArialMT"/>
              </a:rPr>
              <a:t>button</a:t>
            </a:r>
            <a:r>
              <a:rPr dirty="0" sz="2000">
                <a:solidFill>
                  <a:srgbClr val="000000"/>
                </a:solidFill>
                <a:latin typeface="JODQDJ+ArialMT"/>
                <a:cs typeface="JODQDJ+ArialMT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7204" y="2512886"/>
            <a:ext cx="6804963" cy="4352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c88c32"/>
                </a:solidFill>
                <a:latin typeface="DMRPIN+EBGaramond-Bold"/>
                <a:cs typeface="DMRPIN+EBGaramond-Bold"/>
              </a:rPr>
              <a:t>Summaryꢀofꢀꢀ</a:t>
            </a:r>
            <a:r>
              <a:rPr dirty="0" sz="1800" b="1">
                <a:solidFill>
                  <a:srgbClr val="c88c32"/>
                </a:solidFill>
                <a:latin typeface="DMRPIN+EBGaramond-Bold"/>
                <a:cs typeface="DMRPIN+EBGaramond-Bold"/>
              </a:rPr>
              <a:t>TASKꢀꢀFRONTꢀENDꢀCODEꢀFORꢀCALCULATOR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7203" y="2657301"/>
            <a:ext cx="194741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7204" y="3188983"/>
            <a:ext cx="8603834" cy="1303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1.</a:t>
            </a:r>
            <a:r>
              <a:rPr dirty="0" sz="1400" spc="1143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Create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an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HTML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file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with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container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element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for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calculator.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2.</a:t>
            </a:r>
            <a:r>
              <a:rPr dirty="0" sz="1400" spc="1143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Inside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container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element,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create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elements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for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display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screen,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number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buttons,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operator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buttons,</a:t>
            </a:r>
          </a:p>
          <a:p>
            <a:pPr marL="34290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clear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button.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3.</a:t>
            </a:r>
            <a:r>
              <a:rPr dirty="0" sz="1400" spc="1143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Use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CSS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style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calculator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elements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for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visually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appealing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user-friendly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interface.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4.</a:t>
            </a:r>
            <a:r>
              <a:rPr dirty="0" sz="1400" spc="1143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Use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JavaScript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add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functionality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number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buttons,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operator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buttons,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clear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button.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Update</a:t>
            </a:r>
          </a:p>
          <a:p>
            <a:pPr marL="34290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display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screen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accordingly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when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user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clicks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button.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7204" y="4469143"/>
            <a:ext cx="8682656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5.</a:t>
            </a:r>
            <a:r>
              <a:rPr dirty="0" sz="1400" spc="1143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Add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additional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features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functionality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as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desired,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such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as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decimal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point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button,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memory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function,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or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80104" y="4685912"/>
            <a:ext cx="1604974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backspace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button</a:t>
            </a:r>
            <a:r>
              <a:rPr dirty="0" sz="1800">
                <a:solidFill>
                  <a:srgbClr val="000000"/>
                </a:solidFill>
                <a:latin typeface="JODQDJ+ArialMT"/>
                <a:cs typeface="JODQDJ+ArialMT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203" y="251570"/>
            <a:ext cx="8388069" cy="21568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23669"/>
                </a:solidFill>
                <a:latin typeface="DMRPIN+EBGaramond-Bold"/>
                <a:cs typeface="DMRPIN+EBGaramond-Bold"/>
              </a:rPr>
              <a:t>Step-WiseꢀDescriptionꢀꢀꢀ</a:t>
            </a:r>
            <a:r>
              <a:rPr dirty="0" sz="1400" b="1">
                <a:solidFill>
                  <a:srgbClr val="223669"/>
                </a:solidFill>
                <a:latin typeface="DMRPIN+EBGaramond-Bold"/>
                <a:cs typeface="DMRPIN+EBGaramond-Bold"/>
              </a:rPr>
              <a:t>FRONTꢀENDꢀCODEꢀFORꢀTEXTꢀEDITOR</a:t>
            </a:r>
          </a:p>
          <a:p>
            <a:pPr marL="0" marR="0">
              <a:lnSpc>
                <a:spcPts val="1340"/>
              </a:lnSpc>
              <a:spcBef>
                <a:spcPts val="8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1.</a:t>
            </a:r>
            <a:r>
              <a:rPr dirty="0" sz="1200" spc="465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Create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an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HTML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file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with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a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container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element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that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will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hold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the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text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editor.</a:t>
            </a:r>
          </a:p>
          <a:p>
            <a:pPr marL="0" marR="0">
              <a:lnSpc>
                <a:spcPts val="1340"/>
              </a:lnSpc>
              <a:spcBef>
                <a:spcPts val="14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2.</a:t>
            </a:r>
            <a:r>
              <a:rPr dirty="0" sz="1200" spc="465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Inside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the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container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element,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create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a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div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element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with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the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content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editable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attribute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set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to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true.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This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allows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the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user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to</a:t>
            </a:r>
          </a:p>
          <a:p>
            <a:pPr marL="228600" marR="0">
              <a:lnSpc>
                <a:spcPts val="1340"/>
              </a:lnSpc>
              <a:spcBef>
                <a:spcPts val="9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type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and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edit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text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directly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in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the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div.</a:t>
            </a:r>
          </a:p>
          <a:p>
            <a:pPr marL="0" marR="0">
              <a:lnSpc>
                <a:spcPts val="1340"/>
              </a:lnSpc>
              <a:spcBef>
                <a:spcPts val="9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3.</a:t>
            </a:r>
            <a:r>
              <a:rPr dirty="0" sz="1200" spc="465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Use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CSS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to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style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the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div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element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to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create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a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visually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appealing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and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user-friendly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interface.</a:t>
            </a:r>
          </a:p>
          <a:p>
            <a:pPr marL="0" marR="0">
              <a:lnSpc>
                <a:spcPts val="1340"/>
              </a:lnSpc>
              <a:spcBef>
                <a:spcPts val="14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4.</a:t>
            </a:r>
            <a:r>
              <a:rPr dirty="0" sz="1200" spc="465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Use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JavaScript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to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add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functionality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to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the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text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editor.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For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example,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you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can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listen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for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the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input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event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on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the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div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element,</a:t>
            </a:r>
          </a:p>
          <a:p>
            <a:pPr marL="228600" marR="0">
              <a:lnSpc>
                <a:spcPts val="1340"/>
              </a:lnSpc>
              <a:spcBef>
                <a:spcPts val="9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which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fires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whenever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the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user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types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or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edits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text.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When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this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event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occurs,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retrieve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the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current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text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in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the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editor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and</a:t>
            </a:r>
          </a:p>
          <a:p>
            <a:pPr marL="228600" marR="0">
              <a:lnSpc>
                <a:spcPts val="1340"/>
              </a:lnSpc>
              <a:spcBef>
                <a:spcPts val="14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perform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some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action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with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it,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such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as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saving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it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to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a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database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or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processing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it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in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some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way.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You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can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also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add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additional</a:t>
            </a:r>
          </a:p>
          <a:p>
            <a:pPr marL="228600" marR="0">
              <a:lnSpc>
                <a:spcPts val="1340"/>
              </a:lnSpc>
              <a:spcBef>
                <a:spcPts val="9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functionality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to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the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text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editor,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such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as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buttons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for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formatting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text,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inserting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images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or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links,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and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so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on.</a:t>
            </a:r>
          </a:p>
          <a:p>
            <a:pPr marL="0" marR="0">
              <a:lnSpc>
                <a:spcPts val="1340"/>
              </a:lnSpc>
              <a:spcBef>
                <a:spcPts val="9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5.</a:t>
            </a:r>
            <a:r>
              <a:rPr dirty="0" sz="1200" spc="465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Add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additional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features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and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functionality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as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desired,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such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as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the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ability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to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undo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or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redo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changes,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a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spell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checker,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or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a</a:t>
            </a:r>
          </a:p>
          <a:p>
            <a:pPr marL="228600" marR="0">
              <a:lnSpc>
                <a:spcPts val="1340"/>
              </a:lnSpc>
              <a:spcBef>
                <a:spcPts val="14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word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count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JODQDJ+ArialMT"/>
                <a:cs typeface="JODQDJ+ArialMT"/>
              </a:rPr>
              <a:t>feature.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7204" y="2512886"/>
            <a:ext cx="6723811" cy="4352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c88c32"/>
                </a:solidFill>
                <a:latin typeface="DMRPIN+EBGaramond-Bold"/>
                <a:cs typeface="DMRPIN+EBGaramond-Bold"/>
              </a:rPr>
              <a:t>Summaryꢀofꢀꢀ</a:t>
            </a:r>
            <a:r>
              <a:rPr dirty="0" sz="1800" b="1">
                <a:solidFill>
                  <a:srgbClr val="c88c32"/>
                </a:solidFill>
                <a:latin typeface="DMRPIN+EBGaramond-Bold"/>
                <a:cs typeface="DMRPIN+EBGaramond-Bold"/>
              </a:rPr>
              <a:t>TASKꢀFRONTꢀENDꢀCODEꢀFORꢀTEXTꢀEDITOR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7204" y="3142995"/>
            <a:ext cx="8692612" cy="13495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JODQDJ+ArialMT"/>
                <a:cs typeface="JODQDJ+ArialMT"/>
              </a:rPr>
              <a:t>1.</a:t>
            </a:r>
            <a:r>
              <a:rPr dirty="0" sz="1800" spc="698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Create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an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HTML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file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with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div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element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that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has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content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editable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attribute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set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true.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This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allows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the</a:t>
            </a:r>
          </a:p>
          <a:p>
            <a:pPr marL="342900" marR="0">
              <a:lnSpc>
                <a:spcPts val="1564"/>
              </a:lnSpc>
              <a:spcBef>
                <a:spcPts val="31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user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type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edit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text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directly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in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div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JODQDJ+ArialMT"/>
                <a:cs typeface="JODQDJ+ArialMT"/>
              </a:rPr>
              <a:t>2.</a:t>
            </a:r>
            <a:r>
              <a:rPr dirty="0" sz="1800" spc="698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Use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JavaScript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listen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for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input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event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on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div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element,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which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fires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whenever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user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types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or</a:t>
            </a:r>
          </a:p>
          <a:p>
            <a:pPr marL="342900" marR="0">
              <a:lnSpc>
                <a:spcPts val="1564"/>
              </a:lnSpc>
              <a:spcBef>
                <a:spcPts val="31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edits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text.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When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this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event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occurs,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retrieve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current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text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in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editor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perform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some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action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with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it,</a:t>
            </a:r>
          </a:p>
          <a:p>
            <a:pPr marL="34290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such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as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saving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it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database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or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processing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it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in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some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way.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You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can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also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add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additional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functionality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to</a:t>
            </a:r>
          </a:p>
          <a:p>
            <a:pPr marL="34290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text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editor,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such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as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buttons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for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formatting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text,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inserting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images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or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links,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so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on.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c88c32"/>
                </a:solidFill>
                <a:latin typeface="DMRPIN+EBGaramond-Bold"/>
                <a:cs typeface="DMRPIN+EBGaramond-Bold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3672" y="961898"/>
            <a:ext cx="1542414" cy="3522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JBJQPC+EBGaramond-Regular"/>
                <a:cs typeface="JBJQPC+EBGaramond-Regular"/>
              </a:rPr>
              <a:t>SetupꢀProjectꢀforꢀCalculatorꢀ</a:t>
            </a:r>
          </a:p>
          <a:p>
            <a:pPr marL="102393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JBJQPC+EBGaramond-Regular"/>
                <a:cs typeface="JBJQPC+EBGaramond-Regular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537842" cy="3522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JBJQPC+EBGaramond-Regular"/>
                <a:cs typeface="JBJQPC+EBGaramond-Regular"/>
              </a:rPr>
              <a:t>Setupꢀbasicꢀstructureꢀofꢀtext-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JBJQPC+EBGaramond-Regular"/>
                <a:cs typeface="JBJQPC+EBGaramond-Regular"/>
              </a:rPr>
              <a:t>editorꢀproject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5025" y="2189413"/>
            <a:ext cx="1869185" cy="3522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JBJQPC+EBGaramond-Regular"/>
                <a:cs typeface="JBJQPC+EBGaramond-Regular"/>
              </a:rPr>
              <a:t>Createꢀaꢀmainꢀcomponentꢀwithꢀtheꢀ</a:t>
            </a:r>
          </a:p>
          <a:p>
            <a:pPr marL="33020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JBJQPC+EBGaramond-Regular"/>
                <a:cs typeface="JBJQPC+EBGaramond-Regular"/>
              </a:rPr>
              <a:t>outerꢀstructureꢀofꢀcalculator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12900" cy="3522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JBJQPC+EBGaramond-Regular"/>
                <a:cs typeface="JBJQPC+EBGaramond-Regular"/>
              </a:rPr>
              <a:t>Createꢀmainꢀcomponentꢀwithꢀ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JBJQPC+EBGaramond-Regular"/>
                <a:cs typeface="JBJQPC+EBGaramond-Regular"/>
              </a:rPr>
              <a:t>allꢀfeatureꢀbuttons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23669"/>
                </a:solidFill>
                <a:latin typeface="DMRPIN+EBGaramond-Bold"/>
                <a:cs typeface="DMRPIN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9970" y="3449640"/>
            <a:ext cx="1534540" cy="3522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JBJQPC+EBGaramond-Regular"/>
                <a:cs typeface="JBJQPC+EBGaramond-Regular"/>
              </a:rPr>
              <a:t>Createꢀaꢀbuttonꢀcomponentꢀ</a:t>
            </a:r>
          </a:p>
          <a:p>
            <a:pPr marL="3317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JBJQPC+EBGaramond-Regular"/>
                <a:cs typeface="JBJQPC+EBGaramond-Regular"/>
              </a:rPr>
              <a:t>withꢀonꢀclickꢀhandler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13840" cy="3522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JBJQPC+EBGaramond-Regular"/>
                <a:cs typeface="JBJQPC+EBGaramond-Regular"/>
              </a:rPr>
              <a:t>Createꢀaꢀjsonꢀobjectꢀtoꢀstoreꢀ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JBJQPC+EBGaramond-Regular"/>
                <a:cs typeface="JBJQPC+EBGaramond-Regular"/>
              </a:rPr>
              <a:t>dataꢀforꢀtextꢀeditor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42082" y="4259340"/>
            <a:ext cx="1557147" cy="3522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JBJQPC+EBGaramond-Regular"/>
                <a:cs typeface="JBJQPC+EBGaramond-Regular"/>
              </a:rPr>
              <a:t>Createꢀaꢀ`ꢀevaluateExpresion`ꢀ</a:t>
            </a:r>
          </a:p>
          <a:p>
            <a:pPr marL="1285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JBJQPC+EBGaramond-Regular"/>
                <a:cs typeface="JBJQPC+EBGaramond-Regular"/>
              </a:rPr>
              <a:t>functionꢀtoꢀevaluateꢀvalue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386078" cy="1998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JBJQPC+EBGaramond-Regular"/>
                <a:cs typeface="JBJQPC+EBGaramond-Regular"/>
              </a:rPr>
              <a:t>Pushꢀbothꢀcodeꢀtoꢀgithub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RHUIRJ+PublicSans-BoldItalic"/>
                <a:cs typeface="RHUIRJ+PublicSans-BoldItalic"/>
              </a:rPr>
              <a:t>Submission</a:t>
            </a:r>
            <a:r>
              <a:rPr dirty="0" sz="1800" spc="-45" b="1">
                <a:solidFill>
                  <a:srgbClr val="ffffff"/>
                </a:solidFill>
                <a:latin typeface="RHUIRJ+PublicSans-BoldItalic"/>
                <a:cs typeface="RHUIRJ+PublicSans-BoldItalic"/>
              </a:rPr>
              <a:t> </a:t>
            </a:r>
            <a:r>
              <a:rPr dirty="0" sz="1800" b="1">
                <a:solidFill>
                  <a:srgbClr val="ffffff"/>
                </a:solidFill>
                <a:latin typeface="RHUIRJ+PublicSans-BoldItalic"/>
                <a:cs typeface="RHUIRJ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00273" y="2151053"/>
            <a:ext cx="2649245" cy="4779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bd8738"/>
                </a:solidFill>
                <a:latin typeface="JBJQPC+EBGaramond-Regular"/>
                <a:cs typeface="JBJQPC+EBGaramond-Regular"/>
              </a:rPr>
              <a:t>https://github.com/Karthikeyan012</a:t>
            </a:r>
          </a:p>
          <a:p>
            <a:pPr marL="704077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bd8738"/>
                </a:solidFill>
                <a:latin typeface="JBJQPC+EBGaramond-Regular"/>
                <a:cs typeface="JBJQPC+EBGaramond-Regular"/>
              </a:rPr>
              <a:t>/Group_A53_5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4710" y="850316"/>
            <a:ext cx="2682430" cy="306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c88c32"/>
                </a:solidFill>
                <a:latin typeface="CVDCSG+PublicSans-Bold"/>
                <a:cs typeface="CVDCSG+PublicSans-Bold"/>
              </a:rPr>
              <a:t>JOB</a:t>
            </a:r>
            <a:r>
              <a:rPr dirty="0" sz="1800" b="1">
                <a:solidFill>
                  <a:srgbClr val="c88c32"/>
                </a:solidFill>
                <a:latin typeface="CVDCSG+PublicSans-Bold"/>
                <a:cs typeface="CVDCSG+PublicSans-Bold"/>
              </a:rPr>
              <a:t> </a:t>
            </a:r>
            <a:r>
              <a:rPr dirty="0" sz="1800" b="1">
                <a:solidFill>
                  <a:srgbClr val="c88c32"/>
                </a:solidFill>
                <a:latin typeface="CVDCSG+PublicSans-Bold"/>
                <a:cs typeface="CVDCSG+PublicSans-Bold"/>
              </a:rPr>
              <a:t>SEARCH</a:t>
            </a:r>
            <a:r>
              <a:rPr dirty="0" sz="1800" b="1">
                <a:solidFill>
                  <a:srgbClr val="c88c32"/>
                </a:solidFill>
                <a:latin typeface="CVDCSG+PublicSans-Bold"/>
                <a:cs typeface="CVDCSG+PublicSans-Bold"/>
              </a:rPr>
              <a:t> </a:t>
            </a:r>
            <a:r>
              <a:rPr dirty="0" sz="1800" b="1">
                <a:solidFill>
                  <a:srgbClr val="c88c32"/>
                </a:solidFill>
                <a:latin typeface="CVDCSG+PublicSans-Bold"/>
                <a:cs typeface="CVDCSG+PublicSans-Bold"/>
              </a:rPr>
              <a:t>WEBSITE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9250" y="1587411"/>
            <a:ext cx="1436143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88c32"/>
                </a:solidFill>
                <a:latin typeface="POJBSF+Arial-BoldMT"/>
                <a:cs typeface="POJBSF+Arial-BoldMT"/>
              </a:rPr>
              <a:t>LMS</a:t>
            </a:r>
            <a:r>
              <a:rPr dirty="0" sz="1400" b="1">
                <a:solidFill>
                  <a:srgbClr val="c88c32"/>
                </a:solidFill>
                <a:latin typeface="POJBSF+Arial-BoldMT"/>
                <a:cs typeface="POJBSF+Arial-BoldMT"/>
              </a:rPr>
              <a:t> </a:t>
            </a:r>
            <a:r>
              <a:rPr dirty="0" sz="1400" b="1">
                <a:solidFill>
                  <a:srgbClr val="c88c32"/>
                </a:solidFill>
                <a:latin typeface="POJBSF+Arial-BoldMT"/>
                <a:cs typeface="POJBSF+Arial-BoldMT"/>
              </a:rPr>
              <a:t>Username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51725" y="1587411"/>
            <a:ext cx="981063" cy="636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44487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88c32"/>
                </a:solidFill>
                <a:latin typeface="POJBSF+Arial-BoldMT"/>
                <a:cs typeface="POJBSF+Arial-BoldMT"/>
              </a:rPr>
              <a:t>Name</a:t>
            </a:r>
          </a:p>
          <a:p>
            <a:pPr marL="0" marR="0">
              <a:lnSpc>
                <a:spcPts val="1564"/>
              </a:lnSpc>
              <a:spcBef>
                <a:spcPts val="1531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JODQDJ+ArialMT"/>
                <a:cs typeface="JODQDJ+ArialMT"/>
              </a:rPr>
              <a:t>GOKUL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47200" y="1587411"/>
            <a:ext cx="646385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88c32"/>
                </a:solidFill>
                <a:latin typeface="POJBSF+Arial-BoldMT"/>
                <a:cs typeface="POJBSF+Arial-BoldMT"/>
              </a:rPr>
              <a:t>Batch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2325" y="1986911"/>
            <a:ext cx="114123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5">
                <a:solidFill>
                  <a:srgbClr val="ffffff"/>
                </a:solidFill>
                <a:latin typeface="JODQDJ+ArialMT"/>
                <a:cs typeface="JODQDJ+ArialMT"/>
              </a:rPr>
              <a:t>2113a53233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7525" y="1986911"/>
            <a:ext cx="666526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JODQDJ+ArialMT"/>
                <a:cs typeface="JODQDJ+ArialMT"/>
              </a:rPr>
              <a:t>A53_5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51725" y="2200271"/>
            <a:ext cx="1140283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JODQDJ+ArialMT"/>
                <a:cs typeface="JODQDJ+ArialMT"/>
              </a:rPr>
              <a:t>KRISHNA.M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12325" y="2816661"/>
            <a:ext cx="1141238" cy="103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JODQDJ+ArialMT"/>
                <a:cs typeface="JODQDJ+ArialMT"/>
              </a:rPr>
              <a:t>2113a53219</a:t>
            </a:r>
          </a:p>
          <a:p>
            <a:pPr marL="0" marR="0">
              <a:lnSpc>
                <a:spcPts val="1564"/>
              </a:lnSpc>
              <a:spcBef>
                <a:spcPts val="1531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JODQDJ+ArialMT"/>
                <a:cs typeface="JODQDJ+ArialMT"/>
              </a:rPr>
              <a:t>2113a53239</a:t>
            </a:r>
          </a:p>
          <a:p>
            <a:pPr marL="0" marR="0">
              <a:lnSpc>
                <a:spcPts val="1564"/>
              </a:lnSpc>
              <a:spcBef>
                <a:spcPts val="1581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JODQDJ+ArialMT"/>
                <a:cs typeface="JODQDJ+ArialMT"/>
              </a:rPr>
              <a:t>2113a53236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51725" y="2816661"/>
            <a:ext cx="116905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JODQDJ+ArialMT"/>
                <a:cs typeface="JODQDJ+ArialMT"/>
              </a:rPr>
              <a:t>BHARATH</a:t>
            </a:r>
            <a:r>
              <a:rPr dirty="0" sz="1400">
                <a:solidFill>
                  <a:srgbClr val="ffffff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ffffff"/>
                </a:solidFill>
                <a:latin typeface="JODQDJ+ArialMT"/>
                <a:cs typeface="JODQDJ+ArialMT"/>
              </a:rPr>
              <a:t>K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777525" y="2816661"/>
            <a:ext cx="666526" cy="636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JODQDJ+ArialMT"/>
                <a:cs typeface="JODQDJ+ArialMT"/>
              </a:rPr>
              <a:t>A53_5</a:t>
            </a:r>
          </a:p>
          <a:p>
            <a:pPr marL="0" marR="0">
              <a:lnSpc>
                <a:spcPts val="1564"/>
              </a:lnSpc>
              <a:spcBef>
                <a:spcPts val="1531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JODQDJ+ArialMT"/>
                <a:cs typeface="JODQDJ+ArialMT"/>
              </a:rPr>
              <a:t>A53_5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51725" y="3216161"/>
            <a:ext cx="1573553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JODQDJ+ArialMT"/>
                <a:cs typeface="JODQDJ+ArialMT"/>
              </a:rPr>
              <a:t>KARTHIKEYAN</a:t>
            </a:r>
            <a:r>
              <a:rPr dirty="0" sz="1400">
                <a:solidFill>
                  <a:srgbClr val="ffffff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ffffff"/>
                </a:solidFill>
                <a:latin typeface="JODQDJ+ArialMT"/>
                <a:cs typeface="JODQDJ+ArialMT"/>
              </a:rPr>
              <a:t>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051725" y="3615661"/>
            <a:ext cx="2392069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JODQDJ+ArialMT"/>
                <a:cs typeface="JODQDJ+ArialMT"/>
              </a:rPr>
              <a:t>JANARDHANAN</a:t>
            </a:r>
            <a:r>
              <a:rPr dirty="0" sz="1400">
                <a:solidFill>
                  <a:srgbClr val="ffffff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ffffff"/>
                </a:solidFill>
                <a:latin typeface="JODQDJ+ArialMT"/>
                <a:cs typeface="JODQDJ+ArialMT"/>
              </a:rPr>
              <a:t>S</a:t>
            </a:r>
            <a:r>
              <a:rPr dirty="0" sz="1400" spc="1384">
                <a:solidFill>
                  <a:srgbClr val="ffffff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ffffff"/>
                </a:solidFill>
                <a:latin typeface="JODQDJ+ArialMT"/>
                <a:cs typeface="JODQDJ+ArialMT"/>
              </a:rPr>
              <a:t>A53_5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335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23669"/>
                </a:solidFill>
                <a:latin typeface="DMRPIN+EBGaramond-Bold"/>
                <a:cs typeface="DMRPIN+EBGaramond-Bold"/>
              </a:rPr>
              <a:t>Taskꢀ-ꢀ2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299" y="634667"/>
            <a:ext cx="3180689" cy="3028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0b5394"/>
                </a:solidFill>
                <a:latin typeface="DMRPIN+EBGaramond-Bold"/>
                <a:cs typeface="DMRPIN+EBGaramond-Bold"/>
              </a:rPr>
              <a:t>CreateꢀvariousꢀFrontꢀEndꢀPrograms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2999" y="1178828"/>
            <a:ext cx="215428" cy="466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499" y="1165542"/>
            <a:ext cx="4170501" cy="4948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BJQPC+EBGaramond-Regular"/>
                <a:cs typeface="JBJQPC+EBGaramond-Regular"/>
              </a:rPr>
              <a:t>Drawꢀandꢀdesignꢀaꢀuniformꢀfrontꢀendꢀcodeꢀforꢀcalculator</a:t>
            </a:r>
          </a:p>
          <a:p>
            <a:pPr marL="0" marR="0">
              <a:lnSpc>
                <a:spcPts val="1783"/>
              </a:lnSpc>
              <a:spcBef>
                <a:spcPts val="2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BJQPC+EBGaramond-Regular"/>
                <a:cs typeface="JBJQPC+EBGaramond-Regular"/>
              </a:rPr>
              <a:t>Drawꢀandꢀdesignꢀaꢀinteractiveꢀfrontꢀendꢀcodeꢀforꢀtext-editor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0887" y="1850737"/>
            <a:ext cx="1748942" cy="3028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0b5394"/>
                </a:solidFill>
                <a:latin typeface="DMRPIN+EBGaramond-Bold"/>
                <a:cs typeface="DMRPIN+EBGaramond-Bold"/>
              </a:rPr>
              <a:t>EvaluationꢀMetric: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0600" y="2145349"/>
            <a:ext cx="2941497" cy="2646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●</a:t>
            </a:r>
            <a:r>
              <a:rPr dirty="0" sz="1400" spc="1264">
                <a:solidFill>
                  <a:srgbClr val="000000"/>
                </a:solidFill>
                <a:latin typeface="JODQDJ+ArialMT"/>
                <a:cs typeface="JODQDJ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JBJQPC+EBGaramond-Regular"/>
                <a:cs typeface="JBJQPC+EBGaramond-Regular"/>
              </a:rPr>
              <a:t>100%ꢀCompletionꢀofꢀtheꢀaboveꢀtasks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7205" y="3026361"/>
            <a:ext cx="1717306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88c32"/>
                </a:solidFill>
                <a:latin typeface="CVDCSG+PublicSans-Bold"/>
                <a:cs typeface="CVDCSG+PublicSans-Bold"/>
              </a:rPr>
              <a:t>Learning</a:t>
            </a:r>
            <a:r>
              <a:rPr dirty="0" sz="1400" b="1">
                <a:solidFill>
                  <a:srgbClr val="c88c32"/>
                </a:solidFill>
                <a:latin typeface="CVDCSG+PublicSans-Bold"/>
                <a:cs typeface="CVDCSG+PublicSans-Bold"/>
              </a:rPr>
              <a:t> </a:t>
            </a:r>
            <a:r>
              <a:rPr dirty="0" sz="1400" b="1">
                <a:solidFill>
                  <a:srgbClr val="c88c32"/>
                </a:solidFill>
                <a:latin typeface="CVDCSG+PublicSans-Bold"/>
                <a:cs typeface="CVDCSG+PublicSans-Bold"/>
              </a:rPr>
              <a:t>Outcome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0575" y="3414442"/>
            <a:ext cx="215428" cy="697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38075" y="3401156"/>
            <a:ext cx="5606590" cy="725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BJQPC+EBGaramond-Regular"/>
                <a:cs typeface="JBJQPC+EBGaramond-Regular"/>
              </a:rPr>
              <a:t>Getꢀtoꢀknowꢀaboutꢀconceptsꢀofꢀprojectꢀbucketing</a:t>
            </a:r>
          </a:p>
          <a:p>
            <a:pPr marL="0" marR="0">
              <a:lnSpc>
                <a:spcPts val="1783"/>
              </a:lnSpc>
              <a:spcBef>
                <a:spcPts val="2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BJQPC+EBGaramond-Regular"/>
                <a:cs typeface="JBJQPC+EBGaramond-Regular"/>
              </a:rPr>
              <a:t>Knowingꢀaboutꢀvariousꢀfrontendꢀdevelopmentꢀframeworkꢀlikeꢀangular,ꢀvue,react</a:t>
            </a:r>
          </a:p>
          <a:p>
            <a:pPr marL="0" marR="0">
              <a:lnSpc>
                <a:spcPts val="1783"/>
              </a:lnSpc>
              <a:spcBef>
                <a:spcPts val="2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BJQPC+EBGaramond-Regular"/>
                <a:cs typeface="JBJQPC+EBGaramond-Regular"/>
              </a:rPr>
              <a:t>Knowꢀaboutꢀvariousꢀreactꢀtopicsꢀlikeꢀcomponents,ꢀprops,ꢀstate,ꢀlifeꢀcycleꢀetc.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5147" y="158407"/>
            <a:ext cx="3683126" cy="5149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4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000000"/>
                </a:solidFill>
                <a:latin typeface="DMRPIN+EBGaramond-Bold"/>
                <a:cs typeface="DMRPIN+EBGaramond-Bold"/>
              </a:rPr>
              <a:t>FRONTꢀENDꢀCODEꢀFORꢀCALCULATOR</a:t>
            </a:r>
          </a:p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000000"/>
                </a:solidFill>
                <a:latin typeface="DMRPIN+EBGaramond-Bold"/>
                <a:cs typeface="DMRPIN+EBGaramond-Bold"/>
              </a:rPr>
              <a:t>HTMLꢀ: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6855" y="778810"/>
            <a:ext cx="218209" cy="2454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4355" y="802089"/>
            <a:ext cx="1862099" cy="2171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&lt;div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class="calculator"&gt;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6855" y="925114"/>
            <a:ext cx="218209" cy="2454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58422" y="948393"/>
            <a:ext cx="1650568" cy="2171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&lt;div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class="display"&gt;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66855" y="1071418"/>
            <a:ext cx="218209" cy="2454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58422" y="1094697"/>
            <a:ext cx="3779596" cy="3634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4066" marR="0">
              <a:lnSpc>
                <a:spcPts val="14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&lt;input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type="text"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id="result"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value="0"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disabled&gt;</a:t>
            </a:r>
          </a:p>
          <a:p>
            <a:pPr marL="0" marR="0">
              <a:lnSpc>
                <a:spcPts val="11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&lt;/div&gt;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66855" y="1217722"/>
            <a:ext cx="218209" cy="2454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6855" y="1364026"/>
            <a:ext cx="218209" cy="2454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58422" y="1387305"/>
            <a:ext cx="1691258" cy="2171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&lt;div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class="buttons"&gt;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66855" y="1510330"/>
            <a:ext cx="218209" cy="2454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32488" y="1533609"/>
            <a:ext cx="3321633" cy="2171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&lt;button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onclick="clearDisplay()"&gt;C&lt;/button&gt;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66855" y="1656634"/>
            <a:ext cx="218209" cy="2454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58422" y="1675341"/>
            <a:ext cx="3647007" cy="30015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4066" marR="0">
              <a:lnSpc>
                <a:spcPts val="15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&lt;button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onclick="backspace()"&gt;</a:t>
            </a:r>
            <a:r>
              <a:rPr dirty="0" sz="1200">
                <a:solidFill>
                  <a:srgbClr val="000000"/>
                </a:solidFill>
                <a:latin typeface="JBJQPC+EBGaramond-Regular"/>
                <a:cs typeface="JBJQPC+EBGaramond-Regular"/>
              </a:rPr>
              <a:t>←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&lt;/button&gt;</a:t>
            </a:r>
          </a:p>
          <a:p>
            <a:pPr marL="74066" marR="0">
              <a:lnSpc>
                <a:spcPts val="115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&lt;button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onclick="addToDisplay('(')"&gt;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(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&lt;/button&gt;</a:t>
            </a:r>
          </a:p>
          <a:p>
            <a:pPr marL="74066" marR="0">
              <a:lnSpc>
                <a:spcPts val="11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&lt;button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onclick="addToDisplay(')')"&gt;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)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&lt;/button&gt;</a:t>
            </a:r>
          </a:p>
          <a:p>
            <a:pPr marL="74066" marR="0">
              <a:lnSpc>
                <a:spcPts val="11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&lt;button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onclick="addToDisplay('7')"&gt;7&lt;/button&gt;</a:t>
            </a:r>
          </a:p>
          <a:p>
            <a:pPr marL="74066" marR="0">
              <a:lnSpc>
                <a:spcPts val="115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&lt;button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onclick="addToDisplay('8')"&gt;8&lt;/button&gt;</a:t>
            </a:r>
          </a:p>
          <a:p>
            <a:pPr marL="74066" marR="0">
              <a:lnSpc>
                <a:spcPts val="11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&lt;button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onclick="addToDisplay('9')"&gt;9&lt;/button&gt;</a:t>
            </a:r>
          </a:p>
          <a:p>
            <a:pPr marL="74066" marR="0">
              <a:lnSpc>
                <a:spcPts val="11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&lt;button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onclick="addToDisplay('/')"&gt;÷&lt;/button&gt;</a:t>
            </a:r>
          </a:p>
          <a:p>
            <a:pPr marL="74066" marR="0">
              <a:lnSpc>
                <a:spcPts val="11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&lt;button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onclick="addToDisplay('4')"&gt;4&lt;/button&gt;</a:t>
            </a:r>
          </a:p>
          <a:p>
            <a:pPr marL="74066" marR="0">
              <a:lnSpc>
                <a:spcPts val="11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&lt;button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onclick="addToDisplay('5')"&gt;5&lt;/button&gt;</a:t>
            </a:r>
          </a:p>
          <a:p>
            <a:pPr marL="74066" marR="0">
              <a:lnSpc>
                <a:spcPts val="11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&lt;button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onclick="addToDisplay('6')"&gt;6&lt;/button&gt;</a:t>
            </a:r>
          </a:p>
          <a:p>
            <a:pPr marL="74066" marR="0">
              <a:lnSpc>
                <a:spcPts val="11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&lt;button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onclick="addToDisplay('*')"&gt;x&lt;/button&gt;</a:t>
            </a:r>
          </a:p>
          <a:p>
            <a:pPr marL="74066" marR="0">
              <a:lnSpc>
                <a:spcPts val="11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&lt;button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onclick="addToDisplay('1')"&gt;1&lt;/button&gt;</a:t>
            </a:r>
          </a:p>
          <a:p>
            <a:pPr marL="74066" marR="0">
              <a:lnSpc>
                <a:spcPts val="115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&lt;button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onclick="addToDisplay('2')"&gt;2&lt;/button&gt;</a:t>
            </a:r>
          </a:p>
          <a:p>
            <a:pPr marL="74066" marR="0">
              <a:lnSpc>
                <a:spcPts val="115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&lt;button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onclick="addToDisplay('3')"&gt;3&lt;/button&gt;</a:t>
            </a:r>
          </a:p>
          <a:p>
            <a:pPr marL="74066" marR="0">
              <a:lnSpc>
                <a:spcPts val="11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&lt;button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onclick="addToDisplay('-')"&gt;-&lt;/button&gt;</a:t>
            </a:r>
          </a:p>
          <a:p>
            <a:pPr marL="74066" marR="0">
              <a:lnSpc>
                <a:spcPts val="11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&lt;button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onclick="addToDisplay('0')"&gt;0&lt;/button&gt;</a:t>
            </a:r>
          </a:p>
          <a:p>
            <a:pPr marL="74066" marR="0">
              <a:lnSpc>
                <a:spcPts val="115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&lt;button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onclick="addToDisplay('.')"&gt;.&lt;/button&gt;</a:t>
            </a:r>
          </a:p>
          <a:p>
            <a:pPr marL="74066" marR="0">
              <a:lnSpc>
                <a:spcPts val="11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&lt;button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onclick="calculate()"&gt;=&lt;/button&gt;</a:t>
            </a:r>
          </a:p>
          <a:p>
            <a:pPr marL="74066" marR="0">
              <a:lnSpc>
                <a:spcPts val="11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&lt;button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onclick="addToDisplay('+')"&gt;+&lt;/button&gt;</a:t>
            </a:r>
          </a:p>
          <a:p>
            <a:pPr marL="0" marR="0">
              <a:lnSpc>
                <a:spcPts val="11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&lt;/div&gt;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66855" y="1802938"/>
            <a:ext cx="218209" cy="2454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66855" y="1949242"/>
            <a:ext cx="218209" cy="2454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66855" y="2095546"/>
            <a:ext cx="218209" cy="2454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66855" y="2241850"/>
            <a:ext cx="218209" cy="2454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66855" y="2388154"/>
            <a:ext cx="218209" cy="2454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66855" y="2534458"/>
            <a:ext cx="218209" cy="2454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66855" y="2680762"/>
            <a:ext cx="218209" cy="2454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66855" y="2827066"/>
            <a:ext cx="218209" cy="2454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66855" y="2973370"/>
            <a:ext cx="218209" cy="2454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66855" y="3119674"/>
            <a:ext cx="218209" cy="2454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66855" y="3265978"/>
            <a:ext cx="218209" cy="2454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66855" y="3412282"/>
            <a:ext cx="218209" cy="2454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66855" y="3558586"/>
            <a:ext cx="218209" cy="2454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366855" y="3704890"/>
            <a:ext cx="218209" cy="2454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366855" y="3851195"/>
            <a:ext cx="218209" cy="2454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366855" y="3997499"/>
            <a:ext cx="218209" cy="2454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366855" y="4143803"/>
            <a:ext cx="218209" cy="2454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366855" y="4290107"/>
            <a:ext cx="218209" cy="2454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366855" y="4436411"/>
            <a:ext cx="218209" cy="2454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366855" y="4582716"/>
            <a:ext cx="218209" cy="2454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684355" y="4605994"/>
            <a:ext cx="577595" cy="217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FOVEU+PublicSans-Regular"/>
                <a:cs typeface="IFOVEU+PublicSans-Regular"/>
              </a:rPr>
              <a:t>&lt;/div&gt;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7155" y="251955"/>
            <a:ext cx="552831" cy="2619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22366a"/>
                </a:solidFill>
                <a:latin typeface="CVDCSG+PublicSans-Bold"/>
                <a:cs typeface="CVDCSG+PublicSans-Bold"/>
              </a:rPr>
              <a:t>CSS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6855" y="549492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4355" y="625995"/>
            <a:ext cx="698576" cy="2492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2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.calculator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{</a:t>
            </a:r>
          </a:p>
          <a:p>
            <a:pPr marL="43205" marR="0">
              <a:lnSpc>
                <a:spcPts val="822"/>
              </a:lnSpc>
              <a:spcBef>
                <a:spcPts val="6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display: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flex;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6855" y="656172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66855" y="762852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4355" y="839354"/>
            <a:ext cx="1317078" cy="11026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3205" marR="0">
              <a:lnSpc>
                <a:spcPts val="82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flex-direction: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column;</a:t>
            </a:r>
          </a:p>
          <a:p>
            <a:pPr marL="43205" marR="0">
              <a:lnSpc>
                <a:spcPts val="822"/>
              </a:lnSpc>
              <a:spcBef>
                <a:spcPts val="6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align-items: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center;</a:t>
            </a:r>
          </a:p>
          <a:p>
            <a:pPr marL="43205" marR="0">
              <a:lnSpc>
                <a:spcPts val="822"/>
              </a:lnSpc>
              <a:spcBef>
                <a:spcPts val="1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justify-content: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center;</a:t>
            </a:r>
          </a:p>
          <a:p>
            <a:pPr marL="43205" marR="0">
              <a:lnSpc>
                <a:spcPts val="822"/>
              </a:lnSpc>
              <a:spcBef>
                <a:spcPts val="1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background-color: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#f2f2f2;</a:t>
            </a:r>
          </a:p>
          <a:p>
            <a:pPr marL="43205" marR="0">
              <a:lnSpc>
                <a:spcPts val="822"/>
              </a:lnSpc>
              <a:spcBef>
                <a:spcPts val="6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width: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300px;</a:t>
            </a:r>
          </a:p>
          <a:p>
            <a:pPr marL="43205" marR="0">
              <a:lnSpc>
                <a:spcPts val="822"/>
              </a:lnSpc>
              <a:spcBef>
                <a:spcPts val="1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border: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1px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solid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#ddd;</a:t>
            </a:r>
          </a:p>
          <a:p>
            <a:pPr marL="43205" marR="0">
              <a:lnSpc>
                <a:spcPts val="822"/>
              </a:lnSpc>
              <a:spcBef>
                <a:spcPts val="6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border-radius: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4px;</a:t>
            </a:r>
          </a:p>
          <a:p>
            <a:pPr marL="43205" marR="0">
              <a:lnSpc>
                <a:spcPts val="822"/>
              </a:lnSpc>
              <a:spcBef>
                <a:spcPts val="1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margin: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0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auto;</a:t>
            </a:r>
          </a:p>
          <a:p>
            <a:pPr marL="43205" marR="0">
              <a:lnSpc>
                <a:spcPts val="822"/>
              </a:lnSpc>
              <a:spcBef>
                <a:spcPts val="1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padding: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20px;</a:t>
            </a:r>
          </a:p>
          <a:p>
            <a:pPr marL="0" marR="0">
              <a:lnSpc>
                <a:spcPts val="822"/>
              </a:lnSpc>
              <a:spcBef>
                <a:spcPts val="6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}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6855" y="869532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66855" y="976212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6855" y="1082892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6855" y="1189572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66855" y="1296252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66855" y="1402932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66855" y="1509612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66855" y="1616292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66855" y="1722972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66855" y="1829652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4355" y="1906154"/>
            <a:ext cx="500551" cy="1425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2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.display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{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66855" y="1936332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4355" y="2012834"/>
            <a:ext cx="1267161" cy="15293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3205" marR="0">
              <a:lnSpc>
                <a:spcPts val="82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background-color: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#fff;</a:t>
            </a:r>
          </a:p>
          <a:p>
            <a:pPr marL="43205" marR="0">
              <a:lnSpc>
                <a:spcPts val="822"/>
              </a:lnSpc>
              <a:spcBef>
                <a:spcPts val="6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border: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1px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solid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#ddd;</a:t>
            </a:r>
          </a:p>
          <a:p>
            <a:pPr marL="43205" marR="0">
              <a:lnSpc>
                <a:spcPts val="822"/>
              </a:lnSpc>
              <a:spcBef>
                <a:spcPts val="1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border-radius: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4px;</a:t>
            </a:r>
          </a:p>
          <a:p>
            <a:pPr marL="43205" marR="0">
              <a:lnSpc>
                <a:spcPts val="822"/>
              </a:lnSpc>
              <a:spcBef>
                <a:spcPts val="1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margin-bottom: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10px;</a:t>
            </a:r>
          </a:p>
          <a:p>
            <a:pPr marL="43205" marR="0">
              <a:lnSpc>
                <a:spcPts val="822"/>
              </a:lnSpc>
              <a:spcBef>
                <a:spcPts val="6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width: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100%;</a:t>
            </a:r>
          </a:p>
          <a:p>
            <a:pPr marL="43205" marR="0">
              <a:lnSpc>
                <a:spcPts val="822"/>
              </a:lnSpc>
              <a:spcBef>
                <a:spcPts val="1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padding: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10px;</a:t>
            </a:r>
          </a:p>
          <a:p>
            <a:pPr marL="0" marR="0">
              <a:lnSpc>
                <a:spcPts val="822"/>
              </a:lnSpc>
              <a:spcBef>
                <a:spcPts val="6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}</a:t>
            </a:r>
          </a:p>
          <a:p>
            <a:pPr marL="0" marR="0">
              <a:lnSpc>
                <a:spcPts val="822"/>
              </a:lnSpc>
              <a:spcBef>
                <a:spcPts val="1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display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input[type="text"]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{</a:t>
            </a:r>
          </a:p>
          <a:p>
            <a:pPr marL="43205" marR="0">
              <a:lnSpc>
                <a:spcPts val="822"/>
              </a:lnSpc>
              <a:spcBef>
                <a:spcPts val="1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width: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100%;</a:t>
            </a:r>
          </a:p>
          <a:p>
            <a:pPr marL="43205" marR="0">
              <a:lnSpc>
                <a:spcPts val="822"/>
              </a:lnSpc>
              <a:spcBef>
                <a:spcPts val="6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font-size: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24px;</a:t>
            </a:r>
          </a:p>
          <a:p>
            <a:pPr marL="43205" marR="0">
              <a:lnSpc>
                <a:spcPts val="822"/>
              </a:lnSpc>
              <a:spcBef>
                <a:spcPts val="1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text-align: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right;</a:t>
            </a:r>
          </a:p>
          <a:p>
            <a:pPr marL="0" marR="0">
              <a:lnSpc>
                <a:spcPts val="822"/>
              </a:lnSpc>
              <a:spcBef>
                <a:spcPts val="6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}</a:t>
            </a:r>
          </a:p>
          <a:p>
            <a:pPr marL="0" marR="0">
              <a:lnSpc>
                <a:spcPts val="822"/>
              </a:lnSpc>
              <a:spcBef>
                <a:spcPts val="1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.buttons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{</a:t>
            </a:r>
          </a:p>
          <a:p>
            <a:pPr marL="43205" marR="0">
              <a:lnSpc>
                <a:spcPts val="822"/>
              </a:lnSpc>
              <a:spcBef>
                <a:spcPts val="1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display: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grid;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66855" y="2043012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66855" y="2149692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66855" y="2256372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66855" y="2363052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66855" y="2469732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66855" y="2576412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66855" y="2683092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66855" y="2789771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366855" y="2896451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366855" y="3003131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366855" y="3109811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366855" y="3216491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366855" y="3323171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366855" y="3429851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684355" y="3506354"/>
            <a:ext cx="1747799" cy="3559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3205" marR="0">
              <a:lnSpc>
                <a:spcPts val="82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grid-template-columns: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repeat(4,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1fr);</a:t>
            </a:r>
          </a:p>
          <a:p>
            <a:pPr marL="43205" marR="0">
              <a:lnSpc>
                <a:spcPts val="822"/>
              </a:lnSpc>
              <a:spcBef>
                <a:spcPts val="6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grid-gap: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10px;</a:t>
            </a:r>
          </a:p>
          <a:p>
            <a:pPr marL="0" marR="0">
              <a:lnSpc>
                <a:spcPts val="822"/>
              </a:lnSpc>
              <a:spcBef>
                <a:spcPts val="1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}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366855" y="3536531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366855" y="3643211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366855" y="3749891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684355" y="3826393"/>
            <a:ext cx="1156584" cy="8893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2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.buttons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button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{</a:t>
            </a:r>
          </a:p>
          <a:p>
            <a:pPr marL="43205" marR="0">
              <a:lnSpc>
                <a:spcPts val="822"/>
              </a:lnSpc>
              <a:spcBef>
                <a:spcPts val="6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background-color: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#fff;</a:t>
            </a:r>
          </a:p>
          <a:p>
            <a:pPr marL="43205" marR="0">
              <a:lnSpc>
                <a:spcPts val="822"/>
              </a:lnSpc>
              <a:spcBef>
                <a:spcPts val="1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border: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1px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solid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#ddd;</a:t>
            </a:r>
          </a:p>
          <a:p>
            <a:pPr marL="43205" marR="0">
              <a:lnSpc>
                <a:spcPts val="822"/>
              </a:lnSpc>
              <a:spcBef>
                <a:spcPts val="1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border-radius: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4px;</a:t>
            </a:r>
          </a:p>
          <a:p>
            <a:pPr marL="43205" marR="0">
              <a:lnSpc>
                <a:spcPts val="822"/>
              </a:lnSpc>
              <a:spcBef>
                <a:spcPts val="6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font-size: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24px;</a:t>
            </a:r>
          </a:p>
          <a:p>
            <a:pPr marL="43205" marR="0">
              <a:lnSpc>
                <a:spcPts val="822"/>
              </a:lnSpc>
              <a:spcBef>
                <a:spcPts val="1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padding: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10px;</a:t>
            </a:r>
          </a:p>
          <a:p>
            <a:pPr marL="43205" marR="0">
              <a:lnSpc>
                <a:spcPts val="822"/>
              </a:lnSpc>
              <a:spcBef>
                <a:spcPts val="6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cursor: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pointer;</a:t>
            </a:r>
          </a:p>
          <a:p>
            <a:pPr marL="0" marR="0">
              <a:lnSpc>
                <a:spcPts val="822"/>
              </a:lnSpc>
              <a:spcBef>
                <a:spcPts val="1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}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366855" y="3856571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366855" y="3963251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366855" y="4069932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366855" y="4176612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366855" y="4283292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366855" y="4389973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366855" y="4496653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366855" y="4603333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684355" y="4679836"/>
            <a:ext cx="1211465" cy="3559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2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.buttons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button:hover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{</a:t>
            </a:r>
          </a:p>
          <a:p>
            <a:pPr marL="43205" marR="0">
              <a:lnSpc>
                <a:spcPts val="822"/>
              </a:lnSpc>
              <a:spcBef>
                <a:spcPts val="6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background-color: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#ddd;</a:t>
            </a:r>
          </a:p>
          <a:p>
            <a:pPr marL="0" marR="0">
              <a:lnSpc>
                <a:spcPts val="822"/>
              </a:lnSpc>
              <a:spcBef>
                <a:spcPts val="1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IFOVEU+PublicSans-Regular"/>
                <a:cs typeface="IFOVEU+PublicSans-Regular"/>
              </a:rPr>
              <a:t>}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366855" y="4710014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366855" y="4816694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7155" y="251955"/>
            <a:ext cx="1341215" cy="2619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22366a"/>
                </a:solidFill>
                <a:latin typeface="CVDCSG+PublicSans-Bold"/>
                <a:cs typeface="CVDCSG+PublicSans-Bold"/>
              </a:rPr>
              <a:t>JAVASCRIPT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6855" y="757043"/>
            <a:ext cx="215428" cy="663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4355" y="749090"/>
            <a:ext cx="4456227" cy="6737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function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addToDisplay(value)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{</a:t>
            </a:r>
          </a:p>
          <a:p>
            <a:pPr marL="86410" marR="0">
              <a:lnSpc>
                <a:spcPts val="1645"/>
              </a:lnSpc>
              <a:spcBef>
                <a:spcPts val="8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document.getElementById("result").value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+=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value;</a:t>
            </a:r>
          </a:p>
          <a:p>
            <a:pPr marL="0" marR="0">
              <a:lnSpc>
                <a:spcPts val="1645"/>
              </a:lnSpc>
              <a:spcBef>
                <a:spcPts val="84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6855" y="1610483"/>
            <a:ext cx="215428" cy="876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4355" y="1602531"/>
            <a:ext cx="6818124" cy="8870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function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backspace()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{</a:t>
            </a:r>
          </a:p>
          <a:p>
            <a:pPr marL="86410" marR="0">
              <a:lnSpc>
                <a:spcPts val="1645"/>
              </a:lnSpc>
              <a:spcBef>
                <a:spcPts val="84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let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result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=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document.getElementById("result").value;</a:t>
            </a:r>
          </a:p>
          <a:p>
            <a:pPr marL="86410" marR="0">
              <a:lnSpc>
                <a:spcPts val="1645"/>
              </a:lnSpc>
              <a:spcBef>
                <a:spcPts val="84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document.getElementById("result").value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=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result.substring(0,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result.length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-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1);</a:t>
            </a:r>
          </a:p>
          <a:p>
            <a:pPr marL="0" marR="0">
              <a:lnSpc>
                <a:spcPts val="1645"/>
              </a:lnSpc>
              <a:spcBef>
                <a:spcPts val="8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66855" y="2677283"/>
            <a:ext cx="215428" cy="663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4355" y="2669330"/>
            <a:ext cx="4172102" cy="673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function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clearDisplay()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{</a:t>
            </a:r>
          </a:p>
          <a:p>
            <a:pPr marL="86410" marR="0">
              <a:lnSpc>
                <a:spcPts val="1645"/>
              </a:lnSpc>
              <a:spcBef>
                <a:spcPts val="8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document.getElementById("result").value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=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"0";</a:t>
            </a:r>
          </a:p>
          <a:p>
            <a:pPr marL="0" marR="0">
              <a:lnSpc>
                <a:spcPts val="1645"/>
              </a:lnSpc>
              <a:spcBef>
                <a:spcPts val="8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}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66855" y="3530723"/>
            <a:ext cx="215428" cy="10901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4355" y="3522771"/>
            <a:ext cx="4665320" cy="1100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function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calculate()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{</a:t>
            </a:r>
          </a:p>
          <a:p>
            <a:pPr marL="86410" marR="0">
              <a:lnSpc>
                <a:spcPts val="1645"/>
              </a:lnSpc>
              <a:spcBef>
                <a:spcPts val="8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let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result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=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document.getElementById("result").value;</a:t>
            </a:r>
          </a:p>
          <a:p>
            <a:pPr marL="86410" marR="0">
              <a:lnSpc>
                <a:spcPts val="1645"/>
              </a:lnSpc>
              <a:spcBef>
                <a:spcPts val="8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let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answer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=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eval(result);</a:t>
            </a:r>
          </a:p>
          <a:p>
            <a:pPr marL="86410" marR="0">
              <a:lnSpc>
                <a:spcPts val="1645"/>
              </a:lnSpc>
              <a:spcBef>
                <a:spcPts val="84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document.getElementById("result").value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=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answer;</a:t>
            </a:r>
          </a:p>
          <a:p>
            <a:pPr marL="0" marR="0">
              <a:lnSpc>
                <a:spcPts val="1645"/>
              </a:lnSpc>
              <a:spcBef>
                <a:spcPts val="84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7155" y="251698"/>
            <a:ext cx="3281591" cy="460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2366a"/>
                </a:solidFill>
                <a:latin typeface="IFOVEU+PublicSans-Regular"/>
                <a:cs typeface="IFOVEU+PublicSans-Regular"/>
              </a:rPr>
              <a:t>FRONT</a:t>
            </a:r>
            <a:r>
              <a:rPr dirty="0" sz="1400">
                <a:solidFill>
                  <a:srgbClr val="22366a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22366a"/>
                </a:solidFill>
                <a:latin typeface="IFOVEU+PublicSans-Regular"/>
                <a:cs typeface="IFOVEU+PublicSans-Regular"/>
              </a:rPr>
              <a:t>END</a:t>
            </a:r>
            <a:r>
              <a:rPr dirty="0" sz="1400">
                <a:solidFill>
                  <a:srgbClr val="22366a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22366a"/>
                </a:solidFill>
                <a:latin typeface="IFOVEU+PublicSans-Regular"/>
                <a:cs typeface="IFOVEU+PublicSans-Regular"/>
              </a:rPr>
              <a:t>CODE</a:t>
            </a:r>
            <a:r>
              <a:rPr dirty="0" sz="1400">
                <a:solidFill>
                  <a:srgbClr val="22366a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22366a"/>
                </a:solidFill>
                <a:latin typeface="IFOVEU+PublicSans-Regular"/>
                <a:cs typeface="IFOVEU+PublicSans-Regular"/>
              </a:rPr>
              <a:t>FOR</a:t>
            </a:r>
            <a:r>
              <a:rPr dirty="0" sz="1400">
                <a:solidFill>
                  <a:srgbClr val="22366a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22366a"/>
                </a:solidFill>
                <a:latin typeface="IFOVEU+PublicSans-Regular"/>
                <a:cs typeface="IFOVEU+PublicSans-Regular"/>
              </a:rPr>
              <a:t>TEXT-EDITOR</a:t>
            </a:r>
          </a:p>
          <a:p>
            <a:pPr marL="0" marR="0">
              <a:lnSpc>
                <a:spcPts val="1645"/>
              </a:lnSpc>
              <a:spcBef>
                <a:spcPts val="85"/>
              </a:spcBef>
              <a:spcAft>
                <a:spcPts val="0"/>
              </a:spcAft>
            </a:pPr>
            <a:r>
              <a:rPr dirty="0" sz="1400">
                <a:solidFill>
                  <a:srgbClr val="22366a"/>
                </a:solidFill>
                <a:latin typeface="IFOVEU+PublicSans-Regular"/>
                <a:cs typeface="IFOVEU+PublicSans-Regular"/>
              </a:rPr>
              <a:t>HTML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9532" y="849458"/>
            <a:ext cx="215428" cy="2370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7032" y="841505"/>
            <a:ext cx="1626095" cy="673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&lt;!DOCTYPE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html&gt;</a:t>
            </a:r>
          </a:p>
          <a:p>
            <a:pPr marL="0" marR="0">
              <a:lnSpc>
                <a:spcPts val="1645"/>
              </a:lnSpc>
              <a:spcBef>
                <a:spcPts val="84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&lt;html&gt;</a:t>
            </a:r>
          </a:p>
          <a:p>
            <a:pPr marL="0" marR="0">
              <a:lnSpc>
                <a:spcPts val="1645"/>
              </a:lnSpc>
              <a:spcBef>
                <a:spcPts val="8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&lt;head&gt;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7032" y="1481586"/>
            <a:ext cx="4425809" cy="1740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720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&lt;title&gt;Text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Editor&lt;/title&gt;</a:t>
            </a:r>
          </a:p>
          <a:p>
            <a:pPr marL="457200" marR="0">
              <a:lnSpc>
                <a:spcPts val="1645"/>
              </a:lnSpc>
              <a:spcBef>
                <a:spcPts val="84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&lt;link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rel="stylesheet"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href="style.css"&gt;</a:t>
            </a:r>
          </a:p>
          <a:p>
            <a:pPr marL="0" marR="0">
              <a:lnSpc>
                <a:spcPts val="1645"/>
              </a:lnSpc>
              <a:spcBef>
                <a:spcPts val="84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&lt;/head&gt;</a:t>
            </a:r>
          </a:p>
          <a:p>
            <a:pPr marL="0" marR="0">
              <a:lnSpc>
                <a:spcPts val="1645"/>
              </a:lnSpc>
              <a:spcBef>
                <a:spcPts val="84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&lt;body&gt;</a:t>
            </a:r>
          </a:p>
          <a:p>
            <a:pPr marL="457200" marR="0">
              <a:lnSpc>
                <a:spcPts val="1645"/>
              </a:lnSpc>
              <a:spcBef>
                <a:spcPts val="8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&lt;div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id="editor"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contenteditable="true"&gt;&lt;/div&gt;</a:t>
            </a:r>
          </a:p>
          <a:p>
            <a:pPr marL="457200" marR="0">
              <a:lnSpc>
                <a:spcPts val="1645"/>
              </a:lnSpc>
              <a:spcBef>
                <a:spcPts val="3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&lt;script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src="script.js"&gt;&lt;/script&gt;</a:t>
            </a:r>
          </a:p>
          <a:p>
            <a:pPr marL="0" marR="0">
              <a:lnSpc>
                <a:spcPts val="1645"/>
              </a:lnSpc>
              <a:spcBef>
                <a:spcPts val="8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&lt;/body&gt;</a:t>
            </a:r>
          </a:p>
          <a:p>
            <a:pPr marL="0" marR="0">
              <a:lnSpc>
                <a:spcPts val="1645"/>
              </a:lnSpc>
              <a:spcBef>
                <a:spcPts val="8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&lt;/html&gt;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7155" y="251955"/>
            <a:ext cx="552831" cy="2619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22366a"/>
                </a:solidFill>
                <a:latin typeface="CVDCSG+PublicSans-Bold"/>
                <a:cs typeface="CVDCSG+PublicSans-Bold"/>
              </a:rPr>
              <a:t>CSS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6855" y="840127"/>
            <a:ext cx="215428" cy="1943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4355" y="832174"/>
            <a:ext cx="850709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#editor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7177" y="1045534"/>
            <a:ext cx="1189151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width: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100%;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4355" y="1258894"/>
            <a:ext cx="2676448" cy="15271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2821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height: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500px;</a:t>
            </a:r>
          </a:p>
          <a:p>
            <a:pPr marL="172821" marR="0">
              <a:lnSpc>
                <a:spcPts val="1645"/>
              </a:lnSpc>
              <a:spcBef>
                <a:spcPts val="8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border: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1px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solid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black;</a:t>
            </a:r>
          </a:p>
          <a:p>
            <a:pPr marL="172821" marR="0">
              <a:lnSpc>
                <a:spcPts val="1645"/>
              </a:lnSpc>
              <a:spcBef>
                <a:spcPts val="84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padding: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10px;</a:t>
            </a:r>
          </a:p>
          <a:p>
            <a:pPr marL="172821" marR="0">
              <a:lnSpc>
                <a:spcPts val="1645"/>
              </a:lnSpc>
              <a:spcBef>
                <a:spcPts val="84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font-family: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Arial,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sans-serif;</a:t>
            </a:r>
          </a:p>
          <a:p>
            <a:pPr marL="172821" marR="0">
              <a:lnSpc>
                <a:spcPts val="1645"/>
              </a:lnSpc>
              <a:spcBef>
                <a:spcPts val="84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font-size: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16px;</a:t>
            </a:r>
          </a:p>
          <a:p>
            <a:pPr marL="172821" marR="0">
              <a:lnSpc>
                <a:spcPts val="1645"/>
              </a:lnSpc>
              <a:spcBef>
                <a:spcPts val="3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line-height: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1.5;</a:t>
            </a:r>
          </a:p>
          <a:p>
            <a:pPr marL="0" marR="0">
              <a:lnSpc>
                <a:spcPts val="1645"/>
              </a:lnSpc>
              <a:spcBef>
                <a:spcPts val="8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7155" y="251955"/>
            <a:ext cx="1341215" cy="2619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22366a"/>
                </a:solidFill>
                <a:latin typeface="CVDCSG+PublicSans-Bold"/>
                <a:cs typeface="CVDCSG+PublicSans-Bold"/>
              </a:rPr>
              <a:t>JAVASCRIPT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6855" y="840127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4355" y="832174"/>
            <a:ext cx="4335145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const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editor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=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document.getElementById("editor");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6855" y="1266847"/>
            <a:ext cx="215428" cy="876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ODQDJ+ArialMT"/>
                <a:cs typeface="JODQDJ+ArialMT"/>
              </a:rPr>
              <a:t>▪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4355" y="1258894"/>
            <a:ext cx="3307727" cy="8870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editor.addEventListener("input",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()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=&gt;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{</a:t>
            </a:r>
          </a:p>
          <a:p>
            <a:pPr marL="172821" marR="0">
              <a:lnSpc>
                <a:spcPts val="1645"/>
              </a:lnSpc>
              <a:spcBef>
                <a:spcPts val="8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const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text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=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editor.innerHTML;</a:t>
            </a:r>
          </a:p>
          <a:p>
            <a:pPr marL="172821" marR="0">
              <a:lnSpc>
                <a:spcPts val="1645"/>
              </a:lnSpc>
              <a:spcBef>
                <a:spcPts val="84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//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Do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something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with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text</a:t>
            </a:r>
          </a:p>
          <a:p>
            <a:pPr marL="0" marR="0">
              <a:lnSpc>
                <a:spcPts val="1645"/>
              </a:lnSpc>
              <a:spcBef>
                <a:spcPts val="84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IFOVEU+PublicSans-Regular"/>
                <a:cs typeface="IFOVEU+PublicSans-Regular"/>
              </a:rPr>
              <a:t>});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2023-04-12T06:55:16-05:00</dcterms:modified>
</cp:coreProperties>
</file>