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78" r:id="rId1"/>
  </p:sldMasterIdLst>
  <p:notesMasterIdLst>
    <p:notesMasterId r:id="rId2"/>
  </p:notesMasterIdLst>
  <p:sldIdLst>
    <p:sldId id="392" r:id="rId3"/>
    <p:sldId id="393" r:id="rId4"/>
    <p:sldId id="394" r:id="rId5"/>
    <p:sldId id="395" r:id="rId6"/>
    <p:sldId id="396" r:id="rId7"/>
    <p:sldId id="397" r:id="rId8"/>
    <p:sldId id="398" r:id="rId9"/>
    <p:sldId id="399" r:id="rId10"/>
    <p:sldId id="400" r:id="rId11"/>
    <p:sldId id="401" r:id="rId12"/>
    <p:sldId id="403" r:id="rId13"/>
    <p:sldId id="404" r:id="rId14"/>
    <p:sldId id="405"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72" name="Shape 2"/>
        <p:cNvGrpSpPr/>
        <p:nvPr/>
      </p:nvGrpSpPr>
      <p:grpSpPr>
        <a:xfrm>
          <a:off x="0" y="0"/>
          <a:ext cx="0" cy="0"/>
          <a:chOff x="0" y="0"/>
          <a:chExt cx="0" cy="0"/>
        </a:xfrm>
      </p:grpSpPr>
      <p:sp>
        <p:nvSpPr>
          <p:cNvPr id="1048730"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1"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2"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33"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34"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35"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 name="Shape 53"/>
        <p:cNvGrpSpPr/>
        <p:nvPr/>
      </p:nvGrpSpPr>
      <p:grpSpPr>
        <a:xfrm>
          <a:off x="0" y="0"/>
          <a:ext cx="0" cy="0"/>
          <a:chOff x="0" y="0"/>
          <a:chExt cx="0" cy="0"/>
        </a:xfrm>
      </p:grpSpPr>
      <p:sp>
        <p:nvSpPr>
          <p:cNvPr id="1048603"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4"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5"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80"/>
        <p:cNvGrpSpPr/>
        <p:nvPr/>
      </p:nvGrpSpPr>
      <p:grpSpPr>
        <a:xfrm>
          <a:off x="0" y="0"/>
          <a:ext cx="0" cy="0"/>
          <a:chOff x="0" y="0"/>
          <a:chExt cx="0" cy="0"/>
        </a:xfrm>
      </p:grpSpPr>
      <p:sp>
        <p:nvSpPr>
          <p:cNvPr id="1048696"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7"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192"/>
        <p:cNvGrpSpPr/>
        <p:nvPr/>
      </p:nvGrpSpPr>
      <p:grpSpPr>
        <a:xfrm>
          <a:off x="0" y="0"/>
          <a:ext cx="0" cy="0"/>
          <a:chOff x="0" y="0"/>
          <a:chExt cx="0" cy="0"/>
        </a:xfrm>
      </p:grpSpPr>
      <p:sp>
        <p:nvSpPr>
          <p:cNvPr id="1048703"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4"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02"/>
        <p:cNvGrpSpPr/>
        <p:nvPr/>
      </p:nvGrpSpPr>
      <p:grpSpPr>
        <a:xfrm>
          <a:off x="0" y="0"/>
          <a:ext cx="0" cy="0"/>
          <a:chOff x="0" y="0"/>
          <a:chExt cx="0" cy="0"/>
        </a:xfrm>
      </p:grpSpPr>
      <p:sp>
        <p:nvSpPr>
          <p:cNvPr id="1048710"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1"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8" name="Shape 213"/>
        <p:cNvGrpSpPr/>
        <p:nvPr/>
      </p:nvGrpSpPr>
      <p:grpSpPr>
        <a:xfrm>
          <a:off x="0" y="0"/>
          <a:ext cx="0" cy="0"/>
          <a:chOff x="0" y="0"/>
          <a:chExt cx="0" cy="0"/>
        </a:xfrm>
      </p:grpSpPr>
      <p:sp>
        <p:nvSpPr>
          <p:cNvPr id="1048714"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15"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 name="Shape 67"/>
        <p:cNvGrpSpPr/>
        <p:nvPr/>
      </p:nvGrpSpPr>
      <p:grpSpPr>
        <a:xfrm>
          <a:off x="0" y="0"/>
          <a:ext cx="0" cy="0"/>
          <a:chOff x="0" y="0"/>
          <a:chExt cx="0" cy="0"/>
        </a:xfrm>
      </p:grpSpPr>
      <p:sp>
        <p:nvSpPr>
          <p:cNvPr id="1048627"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8"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 name="Shape 92"/>
        <p:cNvGrpSpPr/>
        <p:nvPr/>
      </p:nvGrpSpPr>
      <p:grpSpPr>
        <a:xfrm>
          <a:off x="0" y="0"/>
          <a:ext cx="0" cy="0"/>
          <a:chOff x="0" y="0"/>
          <a:chExt cx="0" cy="0"/>
        </a:xfrm>
      </p:grpSpPr>
      <p:sp>
        <p:nvSpPr>
          <p:cNvPr id="1048646"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7"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118"/>
        <p:cNvGrpSpPr/>
        <p:nvPr/>
      </p:nvGrpSpPr>
      <p:grpSpPr>
        <a:xfrm>
          <a:off x="0" y="0"/>
          <a:ext cx="0" cy="0"/>
          <a:chOff x="0" y="0"/>
          <a:chExt cx="0" cy="0"/>
        </a:xfrm>
      </p:grpSpPr>
      <p:sp>
        <p:nvSpPr>
          <p:cNvPr id="1048655"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6"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32"/>
        <p:cNvGrpSpPr/>
        <p:nvPr/>
      </p:nvGrpSpPr>
      <p:grpSpPr>
        <a:xfrm>
          <a:off x="0" y="0"/>
          <a:ext cx="0" cy="0"/>
          <a:chOff x="0" y="0"/>
          <a:chExt cx="0" cy="0"/>
        </a:xfrm>
      </p:grpSpPr>
      <p:sp>
        <p:nvSpPr>
          <p:cNvPr id="1048663"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45"/>
        <p:cNvGrpSpPr/>
        <p:nvPr/>
      </p:nvGrpSpPr>
      <p:grpSpPr>
        <a:xfrm>
          <a:off x="0" y="0"/>
          <a:ext cx="0" cy="0"/>
          <a:chOff x="0" y="0"/>
          <a:chExt cx="0" cy="0"/>
        </a:xfrm>
      </p:grpSpPr>
      <p:sp>
        <p:nvSpPr>
          <p:cNvPr id="1048667"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8"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51"/>
        <p:cNvGrpSpPr/>
        <p:nvPr/>
      </p:nvGrpSpPr>
      <p:grpSpPr>
        <a:xfrm>
          <a:off x="0" y="0"/>
          <a:ext cx="0" cy="0"/>
          <a:chOff x="0" y="0"/>
          <a:chExt cx="0" cy="0"/>
        </a:xfrm>
      </p:grpSpPr>
      <p:sp>
        <p:nvSpPr>
          <p:cNvPr id="1048675"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6"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62"/>
        <p:cNvGrpSpPr/>
        <p:nvPr/>
      </p:nvGrpSpPr>
      <p:grpSpPr>
        <a:xfrm>
          <a:off x="0" y="0"/>
          <a:ext cx="0" cy="0"/>
          <a:chOff x="0" y="0"/>
          <a:chExt cx="0" cy="0"/>
        </a:xfrm>
      </p:grpSpPr>
      <p:sp>
        <p:nvSpPr>
          <p:cNvPr id="1048683"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4"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74"/>
        <p:cNvGrpSpPr/>
        <p:nvPr/>
      </p:nvGrpSpPr>
      <p:grpSpPr>
        <a:xfrm>
          <a:off x="0" y="0"/>
          <a:ext cx="0" cy="0"/>
          <a:chOff x="0" y="0"/>
          <a:chExt cx="0" cy="0"/>
        </a:xfrm>
      </p:grpSpPr>
      <p:sp>
        <p:nvSpPr>
          <p:cNvPr id="1048687"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8"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4826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2667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6" name="Shape 31"/>
        <p:cNvGrpSpPr/>
        <p:nvPr/>
      </p:nvGrpSpPr>
      <p:grpSpPr>
        <a:xfrm>
          <a:off x="0" y="0"/>
          <a:ext cx="0" cy="0"/>
          <a:chOff x="0" y="0"/>
          <a:chExt cx="0" cy="0"/>
        </a:xfrm>
      </p:grpSpPr>
      <p:sp>
        <p:nvSpPr>
          <p:cNvPr id="1048606" name="Google Shape;32;p3"/>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7"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8"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9"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9" name="Shape 36"/>
        <p:cNvGrpSpPr/>
        <p:nvPr/>
      </p:nvGrpSpPr>
      <p:grpSpPr>
        <a:xfrm>
          <a:off x="0" y="0"/>
          <a:ext cx="0" cy="0"/>
          <a:chOff x="0" y="0"/>
          <a:chExt cx="0" cy="0"/>
        </a:xfrm>
      </p:grpSpPr>
      <p:sp>
        <p:nvSpPr>
          <p:cNvPr id="1048716" name="Google Shape;37;p4"/>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17" name="Google Shape;38;p4"/>
          <p:cNvSpPr txBox="1"/>
          <p:nvPr>
            <p:ph type="body" idx="1"/>
          </p:nvPr>
        </p:nvSpPr>
        <p:spPr>
          <a:xfrm>
            <a:off x="609600" y="1577340"/>
            <a:ext cx="1097280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18"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9"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0"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70" name="Shape 42"/>
        <p:cNvGrpSpPr/>
        <p:nvPr/>
      </p:nvGrpSpPr>
      <p:grpSpPr>
        <a:xfrm>
          <a:off x="0" y="0"/>
          <a:ext cx="0" cy="0"/>
          <a:chOff x="0" y="0"/>
          <a:chExt cx="0" cy="0"/>
        </a:xfrm>
      </p:grpSpPr>
      <p:sp>
        <p:nvSpPr>
          <p:cNvPr id="1048721" name="Google Shape;43;p5"/>
          <p:cNvSpPr txBox="1"/>
          <p:nvPr>
            <p:ph type="title"/>
          </p:nvPr>
        </p:nvSpPr>
        <p:spPr>
          <a:xfrm>
            <a:off x="755332" y="385444"/>
            <a:ext cx="10681335" cy="723901"/>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22" name="Google Shape;44;p5"/>
          <p:cNvSpPr txBox="1"/>
          <p:nvPr>
            <p:ph type="body" idx="1"/>
          </p:nvPr>
        </p:nvSpPr>
        <p:spPr>
          <a:xfrm>
            <a:off x="60960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3" name="Google Shape;45;p5"/>
          <p:cNvSpPr txBox="1"/>
          <p:nvPr>
            <p:ph type="body" idx="2"/>
          </p:nvPr>
        </p:nvSpPr>
        <p:spPr>
          <a:xfrm>
            <a:off x="6278880" y="1577340"/>
            <a:ext cx="5303520" cy="26670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24"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5"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6"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71" name="Shape 49"/>
        <p:cNvGrpSpPr/>
        <p:nvPr/>
      </p:nvGrpSpPr>
      <p:grpSpPr>
        <a:xfrm>
          <a:off x="0" y="0"/>
          <a:ext cx="0" cy="0"/>
          <a:chOff x="0" y="0"/>
          <a:chExt cx="0" cy="0"/>
        </a:xfrm>
      </p:grpSpPr>
      <p:sp>
        <p:nvSpPr>
          <p:cNvPr id="1048727"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8"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29"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79" r:id="rId1"/>
    <p:sldLayoutId id="2147483680" r:id="rId2"/>
    <p:sldLayoutId id="2147483681" r:id="rId3"/>
    <p:sldLayoutId id="2147483682" r:id="rId4"/>
    <p:sldLayoutId id="214748368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2.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Shape 57"/>
        <p:cNvGrpSpPr/>
        <p:nvPr/>
      </p:nvGrpSpPr>
      <p:grpSpPr>
        <a:xfrm>
          <a:off x="0" y="0"/>
          <a:ext cx="0" cy="0"/>
          <a:chOff x="0" y="0"/>
          <a:chExt cx="0" cy="0"/>
        </a:xfrm>
      </p:grpSpPr>
      <p:grpSp>
        <p:nvGrpSpPr>
          <p:cNvPr id="20" name="Google Shape;58;p7"/>
          <p:cNvGrpSpPr/>
          <p:nvPr/>
        </p:nvGrpSpPr>
        <p:grpSpPr>
          <a:xfrm>
            <a:off x="876299" y="990600"/>
            <a:ext cx="1743075" cy="1333500"/>
            <a:chOff x="742950" y="1104900"/>
            <a:chExt cx="1743075" cy="1333500"/>
          </a:xfrm>
        </p:grpSpPr>
        <p:sp>
          <p:nvSpPr>
            <p:cNvPr id="1048596" name="Google Shape;59;p7"/>
            <p:cNvSpPr/>
            <p:nvPr/>
          </p:nvSpPr>
          <p:spPr>
            <a:xfrm>
              <a:off x="742950" y="1381125"/>
              <a:ext cx="1228725" cy="1057275"/>
            </a:xfrm>
            <a:custGeom>
              <a:avLst/>
              <a:ah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7" name="Google Shape;60;p7"/>
            <p:cNvSpPr/>
            <p:nvPr/>
          </p:nvSpPr>
          <p:spPr>
            <a:xfrm>
              <a:off x="1838325" y="1104900"/>
              <a:ext cx="647700" cy="561975"/>
            </a:xfrm>
            <a:custGeom>
              <a:avLst/>
              <a:ah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598" name="Google Shape;61;p7"/>
          <p:cNvSpPr/>
          <p:nvPr/>
        </p:nvSpPr>
        <p:spPr>
          <a:xfrm>
            <a:off x="3752850" y="1190625"/>
            <a:ext cx="1666875" cy="1438275"/>
          </a:xfrm>
          <a:custGeom>
            <a:avLst/>
            <a:ah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99" name="Google Shape;62;p7"/>
          <p:cNvSpPr/>
          <p:nvPr/>
        </p:nvSpPr>
        <p:spPr>
          <a:xfrm>
            <a:off x="3800475" y="5229225"/>
            <a:ext cx="723900" cy="619125"/>
          </a:xfrm>
          <a:custGeom>
            <a:avLst/>
            <a:ah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0" name="Google Shape;63;p7"/>
          <p:cNvSpPr txBox="1"/>
          <p:nvPr>
            <p:ph type="ctrTitle"/>
          </p:nvPr>
        </p:nvSpPr>
        <p:spPr>
          <a:xfrm>
            <a:off x="-828675" y="19665"/>
            <a:ext cx="9982200" cy="1464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p>
        </p:txBody>
      </p:sp>
      <p:pic>
        <p:nvPicPr>
          <p:cNvPr id="2097152" name="Google Shape;64;p7"/>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sp>
        <p:nvSpPr>
          <p:cNvPr id="1048601"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602" name="Google Shape;66;p7"/>
          <p:cNvSpPr txBox="1"/>
          <p:nvPr/>
        </p:nvSpPr>
        <p:spPr>
          <a:xfrm>
            <a:off x="428625" y="3259605"/>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STUDENT NAME: </a:t>
            </a:r>
            <a:r>
              <a:rPr altLang="en-IN" sz="2400" lang="en-US">
                <a:solidFill>
                  <a:schemeClr val="dk1"/>
                </a:solidFill>
                <a:latin typeface="Calibri"/>
                <a:ea typeface="Calibri"/>
                <a:cs typeface="Calibri"/>
                <a:sym typeface="Calibri"/>
              </a:rPr>
              <a:t>K</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h</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keyan</a:t>
            </a:r>
            <a:r>
              <a:rPr altLang="en-IN" sz="2400" lang="en-US">
                <a:solidFill>
                  <a:schemeClr val="dk1"/>
                </a:solidFill>
                <a:latin typeface="Calibri"/>
                <a:ea typeface="Calibri"/>
                <a:cs typeface="Calibri"/>
                <a:sym typeface="Calibri"/>
              </a:rPr>
              <a:t>.</a:t>
            </a:r>
            <a:r>
              <a:rPr altLang="en-IN" sz="2400" lang="en-US">
                <a:solidFill>
                  <a:schemeClr val="dk1"/>
                </a:solidFill>
                <a:latin typeface="Calibri"/>
                <a:ea typeface="Calibri"/>
                <a:cs typeface="Calibri"/>
                <a:sym typeface="Calibri"/>
              </a:rPr>
              <a:t>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REGISTER NO      : </a:t>
            </a:r>
            <a:r>
              <a:rPr sz="2400" lang="en-US">
                <a:solidFill>
                  <a:schemeClr val="dk1"/>
                </a:solidFill>
                <a:latin typeface="Calibri"/>
                <a:ea typeface="Calibri"/>
                <a:cs typeface="Calibri"/>
                <a:sym typeface="Calibri"/>
              </a:rPr>
              <a:t>E</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2</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F</a:t>
            </a:r>
            <a:r>
              <a:rPr sz="2400" lang="en-US">
                <a:solidFill>
                  <a:schemeClr val="dk1"/>
                </a:solidFill>
                <a:latin typeface="Calibri"/>
                <a:ea typeface="Calibri"/>
                <a:cs typeface="Calibri"/>
                <a:sym typeface="Calibri"/>
              </a:rPr>
              <a:t>0</a:t>
            </a:r>
            <a:r>
              <a:rPr sz="2400" lang="en-US">
                <a:solidFill>
                  <a:schemeClr val="dk1"/>
                </a:solidFill>
                <a:latin typeface="Calibri"/>
                <a:ea typeface="Calibri"/>
                <a:cs typeface="Calibri"/>
                <a:sym typeface="Calibri"/>
              </a:rPr>
              <a:t>3</a:t>
            </a:r>
            <a:r>
              <a:rPr sz="2400" lang="en-US">
                <a:solidFill>
                  <a:schemeClr val="dk1"/>
                </a:solidFill>
                <a:latin typeface="Calibri"/>
                <a:ea typeface="Calibri"/>
                <a:cs typeface="Calibri"/>
                <a:sym typeface="Calibri"/>
              </a:rPr>
              <a:t>0</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DEPARTMENT     : B.com (</a:t>
            </a:r>
            <a:r>
              <a:rPr sz="2400" lang="en-US">
                <a:solidFill>
                  <a:schemeClr val="dk1"/>
                </a:solidFill>
                <a:latin typeface="Calibri"/>
                <a:ea typeface="Calibri"/>
                <a:cs typeface="Calibri"/>
                <a:sym typeface="Calibri"/>
              </a:rPr>
              <a:t>A</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rding</a:t>
            </a:r>
            <a:r>
              <a:rPr sz="2400" lang="en-US">
                <a:solidFill>
                  <a:schemeClr val="dk1"/>
                </a:solidFill>
                <a:latin typeface="Calibri"/>
                <a:ea typeface="Calibri"/>
                <a:cs typeface="Calibri"/>
                <a:sym typeface="Calibri"/>
              </a:rPr>
              <a:t> a</a:t>
            </a:r>
            <a:r>
              <a:rPr sz="2400" lang="en-US">
                <a:solidFill>
                  <a:schemeClr val="dk1"/>
                </a:solidFill>
                <a:latin typeface="Calibri"/>
                <a:ea typeface="Calibri"/>
                <a:cs typeface="Calibri"/>
                <a:sym typeface="Calibri"/>
              </a:rPr>
              <a:t>nd</a:t>
            </a:r>
            <a:r>
              <a:rPr sz="2400" lang="en-US">
                <a:solidFill>
                  <a:schemeClr val="dk1"/>
                </a:solidFill>
                <a:latin typeface="Calibri"/>
                <a:ea typeface="Calibri"/>
                <a:cs typeface="Calibri"/>
                <a:sym typeface="Calibri"/>
              </a:rPr>
              <a:t> F</a:t>
            </a:r>
            <a:r>
              <a:rPr sz="2400" lang="en-US">
                <a:solidFill>
                  <a:schemeClr val="dk1"/>
                </a:solidFill>
                <a:latin typeface="Calibri"/>
                <a:ea typeface="Calibri"/>
                <a:cs typeface="Calibri"/>
                <a:sym typeface="Calibri"/>
              </a:rPr>
              <a:t>i</a:t>
            </a:r>
            <a:r>
              <a:rPr sz="2400" lang="en-US">
                <a:solidFill>
                  <a:schemeClr val="dk1"/>
                </a:solidFill>
                <a:latin typeface="Calibri"/>
                <a:ea typeface="Calibri"/>
                <a:cs typeface="Calibri"/>
                <a:sym typeface="Calibri"/>
              </a:rPr>
              <a:t>nance</a:t>
            </a:r>
            <a:r>
              <a:rPr sz="2400" lang="en-US">
                <a:solidFill>
                  <a:schemeClr val="dk1"/>
                </a:solidFill>
                <a:latin typeface="Calibri"/>
                <a:ea typeface="Calibri"/>
                <a:cs typeface="Calibri"/>
                <a:sym typeface="Calibri"/>
              </a:rPr>
              <a:t>) 3rd year</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COLLEGE              :</a:t>
            </a:r>
            <a:r>
              <a:rPr sz="2400" lang="en-US">
                <a:solidFill>
                  <a:schemeClr val="dk1"/>
                </a:solidFill>
                <a:latin typeface="Calibri"/>
                <a:ea typeface="Calibri"/>
                <a:cs typeface="Calibri"/>
                <a:sym typeface="Calibri"/>
              </a:rPr>
              <a:t> </a:t>
            </a:r>
            <a:r>
              <a:rPr sz="2400" lang="en-US">
                <a:solidFill>
                  <a:schemeClr val="dk1"/>
                </a:solidFill>
                <a:latin typeface="Calibri"/>
                <a:ea typeface="Calibri"/>
                <a:cs typeface="Calibri"/>
                <a:sym typeface="Calibri"/>
              </a:rPr>
              <a:t>Patrician </a:t>
            </a:r>
            <a:r>
              <a:rPr sz="2400" lang="en-US">
                <a:solidFill>
                  <a:schemeClr val="dk1"/>
                </a:solidFill>
                <a:latin typeface="Calibri"/>
                <a:ea typeface="Calibri"/>
                <a:cs typeface="Calibri"/>
                <a:sym typeface="Calibri"/>
              </a:rPr>
              <a:t>c</a:t>
            </a:r>
            <a:r>
              <a:rPr sz="2400" lang="en-US">
                <a:solidFill>
                  <a:schemeClr val="dk1"/>
                </a:solidFill>
                <a:latin typeface="Calibri"/>
                <a:ea typeface="Calibri"/>
                <a:cs typeface="Calibri"/>
                <a:sym typeface="Calibri"/>
              </a:rPr>
              <a:t>o</a:t>
            </a:r>
            <a:r>
              <a:rPr sz="2400" lang="en-US">
                <a:solidFill>
                  <a:schemeClr val="dk1"/>
                </a:solidFill>
                <a:latin typeface="Calibri"/>
                <a:ea typeface="Calibri"/>
                <a:cs typeface="Calibri"/>
                <a:sym typeface="Calibri"/>
              </a:rPr>
              <a:t>l</a:t>
            </a:r>
            <a:r>
              <a:rPr sz="2400" lang="en-US">
                <a:solidFill>
                  <a:schemeClr val="dk1"/>
                </a:solidFill>
                <a:latin typeface="Calibri"/>
                <a:ea typeface="Calibri"/>
                <a:cs typeface="Calibri"/>
                <a:sym typeface="Calibri"/>
              </a:rPr>
              <a:t>l</a:t>
            </a:r>
            <a:r>
              <a:rPr altLang="en-IN" sz="2400" lang="en-US">
                <a:solidFill>
                  <a:schemeClr val="dk1"/>
                </a:solidFill>
                <a:latin typeface="Calibri"/>
                <a:ea typeface="Calibri"/>
                <a:cs typeface="Calibri"/>
                <a:sym typeface="Calibri"/>
              </a:rPr>
              <a:t>ege</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o</a:t>
            </a:r>
            <a:r>
              <a:rPr altLang="en-IN" sz="2400" lang="en-US">
                <a:solidFill>
                  <a:schemeClr val="dk1"/>
                </a:solidFill>
                <a:latin typeface="Calibri"/>
                <a:ea typeface="Calibri"/>
                <a:cs typeface="Calibri"/>
                <a:sym typeface="Calibri"/>
              </a:rPr>
              <a:t>f</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a:t>
            </a:r>
            <a:r>
              <a:rPr altLang="en-IN" sz="2400" lang="en-US">
                <a:solidFill>
                  <a:schemeClr val="dk1"/>
                </a:solidFill>
                <a:latin typeface="Calibri"/>
                <a:ea typeface="Calibri"/>
                <a:cs typeface="Calibri"/>
                <a:sym typeface="Calibri"/>
              </a:rPr>
              <a:t>r</a:t>
            </a:r>
            <a:r>
              <a:rPr altLang="en-IN" sz="2400" lang="en-US">
                <a:solidFill>
                  <a:schemeClr val="dk1"/>
                </a:solidFill>
                <a:latin typeface="Calibri"/>
                <a:ea typeface="Calibri"/>
                <a:cs typeface="Calibri"/>
                <a:sym typeface="Calibri"/>
              </a:rPr>
              <a:t>t</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&amp;</a:t>
            </a:r>
            <a:r>
              <a:rPr altLang="en-IN" sz="2400" lang="en-US">
                <a:solidFill>
                  <a:schemeClr val="dk1"/>
                </a:solidFill>
                <a:latin typeface="Calibri"/>
                <a:ea typeface="Calibri"/>
                <a:cs typeface="Calibri"/>
                <a:sym typeface="Calibri"/>
              </a:rPr>
              <a:t> </a:t>
            </a:r>
            <a:r>
              <a:rPr altLang="en-IN" sz="2400" lang="en-US">
                <a:solidFill>
                  <a:schemeClr val="dk1"/>
                </a:solidFill>
                <a:latin typeface="Calibri"/>
                <a:ea typeface="Calibri"/>
                <a:cs typeface="Calibri"/>
                <a:sym typeface="Calibri"/>
              </a:rPr>
              <a:t>S</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i</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n</a:t>
            </a:r>
            <a:r>
              <a:rPr altLang="en-IN" sz="2400" lang="en-US">
                <a:solidFill>
                  <a:schemeClr val="dk1"/>
                </a:solidFill>
                <a:latin typeface="Calibri"/>
                <a:ea typeface="Calibri"/>
                <a:cs typeface="Calibri"/>
                <a:sym typeface="Calibri"/>
              </a:rPr>
              <a:t>c</a:t>
            </a:r>
            <a:r>
              <a:rPr altLang="en-IN" sz="2400" lang="en-US">
                <a:solidFill>
                  <a:schemeClr val="dk1"/>
                </a:solidFill>
                <a:latin typeface="Calibri"/>
                <a:ea typeface="Calibri"/>
                <a:cs typeface="Calibri"/>
                <a:sym typeface="Calibri"/>
              </a:rPr>
              <a:t>e</a:t>
            </a:r>
            <a:r>
              <a:rPr altLang="en-IN"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7" name="Shape 183"/>
        <p:cNvGrpSpPr/>
        <p:nvPr/>
      </p:nvGrpSpPr>
      <p:grpSpPr>
        <a:xfrm>
          <a:off x="0" y="0"/>
          <a:ext cx="0" cy="0"/>
          <a:chOff x="0" y="0"/>
          <a:chExt cx="0" cy="0"/>
        </a:xfrm>
      </p:grpSpPr>
      <p:sp>
        <p:nvSpPr>
          <p:cNvPr id="1048689" name="Google Shape;184;p16"/>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90"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1"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5" name="Google Shape;188;p16"/>
          <p:cNvPicPr preferRelativeResize="0">
            <a:picLocks/>
          </p:cNvPicPr>
          <p:nvPr/>
        </p:nvPicPr>
        <p:blipFill rotWithShape="1">
          <a:blip xmlns:r="http://schemas.openxmlformats.org/officeDocument/2006/relationships" r:embed="rId1">
            <a:alphaModFix/>
          </a:blip>
          <a:srcRect l="3186" t="0" r="0" b="-3755"/>
          <a:stretch>
            <a:fillRect/>
          </a:stretch>
        </p:blipFill>
        <p:spPr>
          <a:xfrm>
            <a:off x="115529" y="1697908"/>
            <a:ext cx="2388378" cy="3547909"/>
          </a:xfrm>
          <a:prstGeom prst="rect"/>
          <a:noFill/>
          <a:ln>
            <a:noFill/>
          </a:ln>
        </p:spPr>
      </p:pic>
      <p:sp>
        <p:nvSpPr>
          <p:cNvPr id="1048693" name="Google Shape;189;p16"/>
          <p:cNvSpPr txBox="1"/>
          <p:nvPr>
            <p:ph type="title"/>
          </p:nvPr>
        </p:nvSpPr>
        <p:spPr>
          <a:xfrm>
            <a:off x="739775" y="654938"/>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THE "WOW" IN OUR SOLUTION</a:t>
            </a:r>
            <a:endParaRPr sz="4250"/>
          </a:p>
        </p:txBody>
      </p:sp>
      <p:sp>
        <p:nvSpPr>
          <p:cNvPr id="1048694"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95" name="Google Shape;191;p16"/>
          <p:cNvSpPr txBox="1"/>
          <p:nvPr/>
        </p:nvSpPr>
        <p:spPr>
          <a:xfrm>
            <a:off x="2496533" y="2389116"/>
            <a:ext cx="7485667" cy="25933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Clr>
                <a:schemeClr val="dk1"/>
              </a:buClr>
              <a:buSzPts val="2800"/>
              <a:buFont typeface="Arial"/>
              <a:buNone/>
            </a:pPr>
            <a:r>
              <a:t/>
            </a:r>
            <a:endParaRPr b="0" sz="2800" i="0">
              <a:solidFill>
                <a:srgbClr val="0D0D0D"/>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Performance Level– There are categories into Levels such as very high,high,med,low,etc...</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a:p>
            <a:pPr algn="l" indent="0" lvl="0" marL="0" marR="0" rtl="0">
              <a:spcBef>
                <a:spcPts val="0"/>
              </a:spcBef>
              <a:spcAft>
                <a:spcPts val="0"/>
              </a:spcAft>
              <a:buNone/>
            </a:pPr>
            <a:r>
              <a:rPr sz="2800" lang="en-US">
                <a:solidFill>
                  <a:schemeClr val="dk1"/>
                </a:solidFill>
                <a:latin typeface="Times New Roman"/>
                <a:ea typeface="Times New Roman"/>
                <a:cs typeface="Times New Roman"/>
                <a:sym typeface="Times New Roman"/>
              </a:rPr>
              <a:t>Using Pivot table and charts is to analyse the employees performance.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Shape 195"/>
        <p:cNvGrpSpPr/>
        <p:nvPr/>
      </p:nvGrpSpPr>
      <p:grpSpPr>
        <a:xfrm>
          <a:off x="0" y="0"/>
          <a:ext cx="0" cy="0"/>
          <a:chOff x="0" y="0"/>
          <a:chExt cx="0" cy="0"/>
        </a:xfrm>
      </p:grpSpPr>
      <p:sp>
        <p:nvSpPr>
          <p:cNvPr id="1048698"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6" name="Google Shape;197;p17"/>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699"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700" name="Google Shape;199;p17"/>
          <p:cNvSpPr txBox="1"/>
          <p:nvPr/>
        </p:nvSpPr>
        <p:spPr>
          <a:xfrm>
            <a:off x="739775" y="291147"/>
            <a:ext cx="3303904" cy="14611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800" lang="en-US">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048701"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2" name="Google Shape;201;p17"/>
          <p:cNvSpPr txBox="1"/>
          <p:nvPr/>
        </p:nvSpPr>
        <p:spPr>
          <a:xfrm>
            <a:off x="739775" y="1543057"/>
            <a:ext cx="6102070" cy="435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*Data Preparation: Clean and organize data, ensuring accuracy and consistency.</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*Trend Analysis: Apply charts and graphs (e.g., line charts, bar graphs) to visualize trends over time, such as employee performance or turnover rates.</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*Pivot Tables: Create pivot tables to aggregate and analyze data across different dimensions, such as department, tenure, or job role.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*Regression Analysis: Utilize regression functions to identify relationships between variables, such as the impact of training on performance.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3" name="Shape 205"/>
        <p:cNvGrpSpPr/>
        <p:nvPr/>
      </p:nvGrpSpPr>
      <p:grpSpPr>
        <a:xfrm>
          <a:off x="0" y="0"/>
          <a:ext cx="0" cy="0"/>
          <a:chOff x="0" y="0"/>
          <a:chExt cx="0" cy="0"/>
        </a:xfrm>
      </p:grpSpPr>
      <p:sp>
        <p:nvSpPr>
          <p:cNvPr id="1048705"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6" name="Google Shape;207;p18"/>
          <p:cNvSpPr/>
          <p:nvPr/>
        </p:nvSpPr>
        <p:spPr>
          <a:xfrm>
            <a:off x="7158037" y="1604962"/>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707"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7" name="Google Shape;209;p18"/>
          <p:cNvPicPr preferRelativeResize="0">
            <a:picLocks/>
          </p:cNvPicPr>
          <p:nvPr/>
        </p:nvPicPr>
        <p:blipFill rotWithShape="1">
          <a:blip xmlns:r="http://schemas.openxmlformats.org/officeDocument/2006/relationships" r:embed="rId1">
            <a:alphaModFix/>
          </a:blip>
          <a:srcRect l="0" t="0" r="0" b="0"/>
          <a:stretch>
            <a:fillRect/>
          </a:stretch>
        </p:blipFill>
        <p:spPr>
          <a:xfrm>
            <a:off x="1666875" y="6467475"/>
            <a:ext cx="76200" cy="177800"/>
          </a:xfrm>
          <a:prstGeom prst="rect"/>
          <a:noFill/>
          <a:ln>
            <a:noFill/>
          </a:ln>
        </p:spPr>
      </p:pic>
      <p:sp>
        <p:nvSpPr>
          <p:cNvPr id="1048708" name="Google Shape;210;p18"/>
          <p:cNvSpPr txBox="1"/>
          <p:nvPr>
            <p:ph type="title"/>
          </p:nvPr>
        </p:nvSpPr>
        <p:spPr>
          <a:xfrm>
            <a:off x="755332" y="385444"/>
            <a:ext cx="243713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RESULTS</a:t>
            </a:r>
          </a:p>
        </p:txBody>
      </p:sp>
      <p:sp>
        <p:nvSpPr>
          <p:cNvPr id="1048709"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68"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143000" y="1928812"/>
            <a:ext cx="5867400" cy="4243388"/>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6" name="Shape 216"/>
        <p:cNvGrpSpPr/>
        <p:nvPr/>
      </p:nvGrpSpPr>
      <p:grpSpPr>
        <a:xfrm>
          <a:off x="0" y="0"/>
          <a:ext cx="0" cy="0"/>
          <a:chOff x="0" y="0"/>
          <a:chExt cx="0" cy="0"/>
        </a:xfrm>
      </p:grpSpPr>
      <p:sp>
        <p:nvSpPr>
          <p:cNvPr id="1048712" name="Google Shape;217;p19"/>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48713" name="Google Shape;218;p19"/>
          <p:cNvSpPr txBox="1"/>
          <p:nvPr/>
        </p:nvSpPr>
        <p:spPr>
          <a:xfrm>
            <a:off x="1566502" y="1734501"/>
            <a:ext cx="7586604" cy="5069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Shape 70"/>
        <p:cNvGrpSpPr/>
        <p:nvPr/>
      </p:nvGrpSpPr>
      <p:grpSpPr>
        <a:xfrm>
          <a:off x="0" y="0"/>
          <a:ext cx="0" cy="0"/>
          <a:chOff x="0" y="0"/>
          <a:chExt cx="0" cy="0"/>
        </a:xfrm>
      </p:grpSpPr>
      <p:sp>
        <p:nvSpPr>
          <p:cNvPr id="1048610" name="Google Shape;71;p8"/>
          <p:cNvSpPr/>
          <p:nvPr/>
        </p:nvSpPr>
        <p:spPr>
          <a:xfrm>
            <a:off x="0" y="0"/>
            <a:ext cx="12192000"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28" name="Google Shape;72;p8"/>
          <p:cNvGrpSpPr/>
          <p:nvPr/>
        </p:nvGrpSpPr>
        <p:grpSpPr>
          <a:xfrm>
            <a:off x="7448612" y="0"/>
            <a:ext cx="4743796" cy="6858466"/>
            <a:chOff x="7448612" y="0"/>
            <a:chExt cx="4743796" cy="6858466"/>
          </a:xfrm>
        </p:grpSpPr>
        <p:sp>
          <p:nvSpPr>
            <p:cNvPr id="1048611"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5"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9"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20"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1"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2" name="Google Shape;84;p8"/>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3"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86;p8"/>
          <p:cNvSpPr txBox="1"/>
          <p:nvPr>
            <p:ph type="title"/>
          </p:nvPr>
        </p:nvSpPr>
        <p:spPr>
          <a:xfrm>
            <a:off x="739775" y="829627"/>
            <a:ext cx="39096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TITLE</a:t>
            </a:r>
            <a:endParaRPr sz="4250"/>
          </a:p>
        </p:txBody>
      </p:sp>
      <p:grpSp>
        <p:nvGrpSpPr>
          <p:cNvPr id="29" name="Google Shape;87;p8"/>
          <p:cNvGrpSpPr/>
          <p:nvPr/>
        </p:nvGrpSpPr>
        <p:grpSpPr>
          <a:xfrm>
            <a:off x="466725" y="6410325"/>
            <a:ext cx="3705225" cy="295275"/>
            <a:chOff x="466725" y="6410325"/>
            <a:chExt cx="3705225" cy="295275"/>
          </a:xfrm>
        </p:grpSpPr>
        <p:pic>
          <p:nvPicPr>
            <p:cNvPr id="2097153" name="Google Shape;88;p8"/>
            <p:cNvPicPr preferRelativeResize="0">
              <a:picLocks/>
            </p:cNvPicPr>
            <p:nvPr/>
          </p:nvPicPr>
          <p:blipFill rotWithShape="1">
            <a:blip xmlns:r="http://schemas.openxmlformats.org/officeDocument/2006/relationships" r:embed="rId1">
              <a:alphaModFix/>
            </a:blip>
            <a:srcRect l="0" t="0" r="0" b="0"/>
            <a:stretch>
              <a:fillRect/>
            </a:stretch>
          </p:blipFill>
          <p:spPr>
            <a:xfrm>
              <a:off x="676275" y="6467475"/>
              <a:ext cx="2143125" cy="200025"/>
            </a:xfrm>
            <a:prstGeom prst="rect"/>
            <a:noFill/>
            <a:ln>
              <a:noFill/>
            </a:ln>
          </p:spPr>
        </p:pic>
        <p:pic>
          <p:nvPicPr>
            <p:cNvPr id="2097154" name="Google Shape;89;p8"/>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grpSp>
      <p:sp>
        <p:nvSpPr>
          <p:cNvPr id="1048625"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6" name="Google Shape;91;p8"/>
          <p:cNvSpPr txBox="1"/>
          <p:nvPr/>
        </p:nvSpPr>
        <p:spPr>
          <a:xfrm>
            <a:off x="1217522" y="2123271"/>
            <a:ext cx="8593228" cy="14121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4400" lang="en-US">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Shape 95"/>
        <p:cNvGrpSpPr/>
        <p:nvPr/>
      </p:nvGrpSpPr>
      <p:grpSpPr>
        <a:xfrm>
          <a:off x="0" y="0"/>
          <a:ext cx="0" cy="0"/>
          <a:chOff x="0" y="0"/>
          <a:chExt cx="0" cy="0"/>
        </a:xfrm>
      </p:grpSpPr>
      <p:sp>
        <p:nvSpPr>
          <p:cNvPr id="1048629" name="Google Shape;96;p9"/>
          <p:cNvSpPr/>
          <p:nvPr/>
        </p:nvSpPr>
        <p:spPr>
          <a:xfrm>
            <a:off x="-76200" y="28579"/>
            <a:ext cx="12481713" cy="6858000"/>
          </a:xfrm>
          <a:custGeom>
            <a:avLst/>
            <a:ah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nvGrpSpPr>
          <p:cNvPr id="33" name="Google Shape;97;p9"/>
          <p:cNvGrpSpPr/>
          <p:nvPr/>
        </p:nvGrpSpPr>
        <p:grpSpPr>
          <a:xfrm>
            <a:off x="7448612" y="0"/>
            <a:ext cx="4743796" cy="6858466"/>
            <a:chOff x="7448612" y="0"/>
            <a:chExt cx="4743796" cy="6858466"/>
          </a:xfrm>
        </p:grpSpPr>
        <p:sp>
          <p:nvSpPr>
            <p:cNvPr id="1048630"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2"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5"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6"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7"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8"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9"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0" name="Google Shape;108;p9"/>
          <p:cNvSpPr txBox="1"/>
          <p:nvPr/>
        </p:nvSpPr>
        <p:spPr>
          <a:xfrm>
            <a:off x="752475" y="6486037"/>
            <a:ext cx="1773555" cy="166370"/>
          </a:xfrm>
          <a:prstGeom prst="rect"/>
          <a:noFill/>
          <a:ln>
            <a:noFill/>
          </a:ln>
        </p:spPr>
        <p:txBody>
          <a:bodyPr anchor="t" anchorCtr="0" bIns="0" lIns="0" rIns="0" spcFirstLastPara="1" tIns="0" wrap="square">
            <a:spAutoFit/>
          </a:bodyPr>
          <a:p>
            <a:pPr algn="l" indent="0" lvl="0" marL="0" marR="0" rtl="0">
              <a:lnSpc>
                <a:spcPct val="115909"/>
              </a:lnSpc>
              <a:spcBef>
                <a:spcPts val="0"/>
              </a:spcBef>
              <a:spcAft>
                <a:spcPts val="0"/>
              </a:spcAft>
              <a:buNone/>
            </a:pPr>
            <a:r>
              <a:rPr sz="1100" lang="en-US">
                <a:solidFill>
                  <a:srgbClr val="2D83C3"/>
                </a:solidFill>
                <a:latin typeface="Trebuchet MS"/>
                <a:ea typeface="Trebuchet MS"/>
                <a:cs typeface="Trebuchet MS"/>
                <a:sym typeface="Trebuchet MS"/>
              </a:rPr>
              <a:t>3/21/2024  </a:t>
            </a:r>
            <a:r>
              <a:rPr b="1" sz="1100" lang="en-US">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48641"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2"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11;p9"/>
          <p:cNvPicPr preferRelativeResize="0">
            <a:picLocks/>
          </p:cNvPicPr>
          <p:nvPr/>
        </p:nvPicPr>
        <p:blipFill rotWithShape="1">
          <a:blip xmlns:r="http://schemas.openxmlformats.org/officeDocument/2006/relationships" r:embed="rId1">
            <a:alphaModFix/>
          </a:blip>
          <a:srcRect l="0" t="0" r="0" b="0"/>
          <a:stretch>
            <a:fillRect/>
          </a:stretch>
        </p:blipFill>
        <p:spPr>
          <a:xfrm>
            <a:off x="10687050" y="6134100"/>
            <a:ext cx="247650" cy="247650"/>
          </a:xfrm>
          <a:prstGeom prst="rect"/>
          <a:noFill/>
          <a:ln>
            <a:noFill/>
          </a:ln>
        </p:spPr>
      </p:pic>
      <p:grpSp>
        <p:nvGrpSpPr>
          <p:cNvPr id="34" name="Google Shape;112;p9"/>
          <p:cNvGrpSpPr/>
          <p:nvPr/>
        </p:nvGrpSpPr>
        <p:grpSpPr>
          <a:xfrm>
            <a:off x="47625" y="3819523"/>
            <a:ext cx="4124325" cy="3009898"/>
            <a:chOff x="47625" y="3819523"/>
            <a:chExt cx="4124325" cy="3009898"/>
          </a:xfrm>
        </p:grpSpPr>
        <p:pic>
          <p:nvPicPr>
            <p:cNvPr id="2097156" name="Google Shape;113;p9"/>
            <p:cNvPicPr preferRelativeResize="0">
              <a:picLocks/>
            </p:cNvPicPr>
            <p:nvPr/>
          </p:nvPicPr>
          <p:blipFill rotWithShape="1">
            <a:blip xmlns:r="http://schemas.openxmlformats.org/officeDocument/2006/relationships" r:embed="rId2">
              <a:alphaModFix/>
            </a:blip>
            <a:srcRect l="0" t="0" r="0" b="0"/>
            <a:stretch>
              <a:fillRect/>
            </a:stretch>
          </p:blipFill>
          <p:spPr>
            <a:xfrm>
              <a:off x="466725" y="6410325"/>
              <a:ext cx="3705225" cy="295275"/>
            </a:xfrm>
            <a:prstGeom prst="rect"/>
            <a:noFill/>
            <a:ln>
              <a:noFill/>
            </a:ln>
          </p:spPr>
        </p:pic>
        <p:pic>
          <p:nvPicPr>
            <p:cNvPr id="2097157" name="Google Shape;114;p9"/>
            <p:cNvPicPr preferRelativeResize="0">
              <a:picLocks/>
            </p:cNvPicPr>
            <p:nvPr/>
          </p:nvPicPr>
          <p:blipFill rotWithShape="1">
            <a:blip xmlns:r="http://schemas.openxmlformats.org/officeDocument/2006/relationships" r:embed="rId3">
              <a:alphaModFix/>
            </a:blip>
            <a:srcRect l="0" t="0" r="0" b="0"/>
            <a:stretch>
              <a:fillRect/>
            </a:stretch>
          </p:blipFill>
          <p:spPr>
            <a:xfrm>
              <a:off x="47625" y="3819523"/>
              <a:ext cx="1733550" cy="3009898"/>
            </a:xfrm>
            <a:prstGeom prst="rect"/>
            <a:noFill/>
            <a:ln>
              <a:noFill/>
            </a:ln>
          </p:spPr>
        </p:pic>
      </p:grpSp>
      <p:sp>
        <p:nvSpPr>
          <p:cNvPr id="1048643" name="Google Shape;115;p9"/>
          <p:cNvSpPr txBox="1"/>
          <p:nvPr>
            <p:ph type="title"/>
          </p:nvPr>
        </p:nvSpPr>
        <p:spPr>
          <a:xfrm>
            <a:off x="739775" y="445388"/>
            <a:ext cx="2357120" cy="1461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lang="en-US"/>
              <a:t>AGENDA</a:t>
            </a:r>
          </a:p>
        </p:txBody>
      </p:sp>
      <p:sp>
        <p:nvSpPr>
          <p:cNvPr id="1048644"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45" name="Google Shape;117;p9"/>
          <p:cNvSpPr txBox="1"/>
          <p:nvPr/>
        </p:nvSpPr>
        <p:spPr>
          <a:xfrm>
            <a:off x="2509807" y="1041533"/>
            <a:ext cx="5029200" cy="42696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Problem Statement</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Project Overview</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End Users</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Our Solution and Proposition</a:t>
            </a:r>
          </a:p>
          <a:p>
            <a:pPr algn="l" indent="-177800" lvl="0" marL="0" marR="0" rtl="0">
              <a:spcBef>
                <a:spcPts val="0"/>
              </a:spcBef>
              <a:spcAft>
                <a:spcPts val="0"/>
              </a:spcAft>
              <a:buClr>
                <a:srgbClr val="0D0D0D"/>
              </a:buClr>
              <a:buSzPts val="2800"/>
              <a:buFont typeface="Calibri"/>
              <a:buAutoNum type="arabicPeriod"/>
            </a:pPr>
            <a:r>
              <a:rPr sz="2800" lang="en-US">
                <a:solidFill>
                  <a:srgbClr val="0D0D0D"/>
                </a:solidFill>
                <a:latin typeface="Times New Roman"/>
                <a:ea typeface="Times New Roman"/>
                <a:cs typeface="Times New Roman"/>
                <a:sym typeface="Times New Roman"/>
              </a:rPr>
              <a:t>Dataset Description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Modelling Approach</a:t>
            </a: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Results and </a:t>
            </a:r>
            <a:r>
              <a:rPr sz="2800" lang="en-US">
                <a:solidFill>
                  <a:srgbClr val="0D0D0D"/>
                </a:solidFill>
                <a:latin typeface="Times New Roman"/>
                <a:ea typeface="Times New Roman"/>
                <a:cs typeface="Times New Roman"/>
                <a:sym typeface="Times New Roman"/>
              </a:rPr>
              <a:t>Discussion</a:t>
            </a:r>
            <a:endParaRPr b="0" sz="2800" i="0">
              <a:solidFill>
                <a:srgbClr val="0D0D0D"/>
              </a:solidFill>
              <a:latin typeface="Times New Roman"/>
              <a:ea typeface="Times New Roman"/>
              <a:cs typeface="Times New Roman"/>
              <a:sym typeface="Times New Roman"/>
            </a:endParaRPr>
          </a:p>
          <a:p>
            <a:pPr algn="l" indent="-177800" lvl="0" marL="0" marR="0" rtl="0">
              <a:spcBef>
                <a:spcPts val="0"/>
              </a:spcBef>
              <a:spcAft>
                <a:spcPts val="0"/>
              </a:spcAft>
              <a:buClr>
                <a:srgbClr val="0D0D0D"/>
              </a:buClr>
              <a:buSzPts val="2800"/>
              <a:buFont typeface="Calibri"/>
              <a:buAutoNum type="arabicPeriod"/>
            </a:pPr>
            <a:r>
              <a:rPr b="0" sz="2800" i="0" lang="en-US">
                <a:solidFill>
                  <a:srgbClr val="0D0D0D"/>
                </a:solidFill>
                <a:latin typeface="Times New Roman"/>
                <a:ea typeface="Times New Roman"/>
                <a:cs typeface="Times New Roman"/>
                <a:sym typeface="Times New Roman"/>
              </a:rPr>
              <a:t>Conclusion</a:t>
            </a:r>
          </a:p>
          <a:p>
            <a:pPr algn="l" indent="0" lvl="0" marL="0" marR="0" rtl="0">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Shape 121"/>
        <p:cNvGrpSpPr/>
        <p:nvPr/>
      </p:nvGrpSpPr>
      <p:grpSpPr>
        <a:xfrm>
          <a:off x="0" y="0"/>
          <a:ext cx="0" cy="0"/>
          <a:chOff x="0" y="0"/>
          <a:chExt cx="0" cy="0"/>
        </a:xfrm>
      </p:grpSpPr>
      <p:grpSp>
        <p:nvGrpSpPr>
          <p:cNvPr id="38" name="Google Shape;122;p10"/>
          <p:cNvGrpSpPr/>
          <p:nvPr/>
        </p:nvGrpSpPr>
        <p:grpSpPr>
          <a:xfrm>
            <a:off x="7991475" y="2933700"/>
            <a:ext cx="2762250" cy="3257550"/>
            <a:chOff x="7991475" y="2933700"/>
            <a:chExt cx="2762250" cy="3257550"/>
          </a:xfrm>
        </p:grpSpPr>
        <p:sp>
          <p:nvSpPr>
            <p:cNvPr id="1048648"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9"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8" name="Google Shape;125;p10"/>
            <p:cNvPicPr preferRelativeResize="0">
              <a:picLocks/>
            </p:cNvPicPr>
            <p:nvPr/>
          </p:nvPicPr>
          <p:blipFill rotWithShape="1">
            <a:blip xmlns:r="http://schemas.openxmlformats.org/officeDocument/2006/relationships" r:embed="rId1">
              <a:alphaModFix/>
            </a:blip>
            <a:srcRect l="0" t="0" r="0" b="0"/>
            <a:stretch>
              <a:fillRect/>
            </a:stretch>
          </p:blipFill>
          <p:spPr>
            <a:xfrm>
              <a:off x="7991475" y="2933700"/>
              <a:ext cx="2762250" cy="3257550"/>
            </a:xfrm>
            <a:prstGeom prst="rect"/>
            <a:noFill/>
            <a:ln>
              <a:noFill/>
            </a:ln>
          </p:spPr>
        </p:pic>
      </p:grpSp>
      <p:sp>
        <p:nvSpPr>
          <p:cNvPr id="1048650"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1" name="Google Shape;127;p10"/>
          <p:cNvSpPr txBox="1"/>
          <p:nvPr>
            <p:ph type="title"/>
          </p:nvPr>
        </p:nvSpPr>
        <p:spPr>
          <a:xfrm>
            <a:off x="834072" y="575055"/>
            <a:ext cx="5636895" cy="12611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PROBLEM	STATEMENT</a:t>
            </a:r>
            <a:endParaRPr sz="4250"/>
          </a:p>
        </p:txBody>
      </p:sp>
      <p:pic>
        <p:nvPicPr>
          <p:cNvPr id="2097159" name="Google Shape;128;p10"/>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52"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53"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1" sz="1800" lang="en-US">
                <a:solidFill>
                  <a:schemeClr val="dk1"/>
                </a:solidFill>
                <a:latin typeface="Calibri"/>
                <a:ea typeface="Calibri"/>
                <a:cs typeface="Calibri"/>
                <a:sym typeface="Calibri"/>
              </a:rPr>
              <a:t>.</a:t>
            </a:r>
          </a:p>
        </p:txBody>
      </p:sp>
      <p:sp>
        <p:nvSpPr>
          <p:cNvPr id="1048654" name="Google Shape;131;p10"/>
          <p:cNvSpPr txBox="1"/>
          <p:nvPr/>
        </p:nvSpPr>
        <p:spPr>
          <a:xfrm>
            <a:off x="478602" y="3851395"/>
            <a:ext cx="7162800" cy="2225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b="1" sz="2400" lang="en-US">
                <a:solidFill>
                  <a:schemeClr val="dk1"/>
                </a:solidFill>
                <a:latin typeface="Calibri"/>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Shape 135"/>
        <p:cNvGrpSpPr/>
        <p:nvPr/>
      </p:nvGrpSpPr>
      <p:grpSpPr>
        <a:xfrm>
          <a:off x="0" y="0"/>
          <a:ext cx="0" cy="0"/>
          <a:chOff x="0" y="0"/>
          <a:chExt cx="0" cy="0"/>
        </a:xfrm>
      </p:grpSpPr>
      <p:grpSp>
        <p:nvGrpSpPr>
          <p:cNvPr id="42" name="Google Shape;136;p11"/>
          <p:cNvGrpSpPr/>
          <p:nvPr/>
        </p:nvGrpSpPr>
        <p:grpSpPr>
          <a:xfrm>
            <a:off x="8658225" y="2647950"/>
            <a:ext cx="3533775" cy="3810000"/>
            <a:chOff x="8658225" y="2647950"/>
            <a:chExt cx="3533775" cy="3810000"/>
          </a:xfrm>
        </p:grpSpPr>
        <p:sp>
          <p:nvSpPr>
            <p:cNvPr id="1048657"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8"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60" name="Google Shape;139;p11"/>
            <p:cNvPicPr preferRelativeResize="0">
              <a:picLocks/>
            </p:cNvPicPr>
            <p:nvPr/>
          </p:nvPicPr>
          <p:blipFill rotWithShape="1">
            <a:blip xmlns:r="http://schemas.openxmlformats.org/officeDocument/2006/relationships" r:embed="rId1">
              <a:alphaModFix/>
            </a:blip>
            <a:srcRect l="0" t="0" r="0" b="0"/>
            <a:stretch>
              <a:fillRect/>
            </a:stretch>
          </p:blipFill>
          <p:spPr>
            <a:xfrm>
              <a:off x="8658225" y="2647950"/>
              <a:ext cx="3533775" cy="3810000"/>
            </a:xfrm>
            <a:prstGeom prst="rect"/>
            <a:noFill/>
            <a:ln>
              <a:noFill/>
            </a:ln>
          </p:spPr>
        </p:pic>
      </p:grpSp>
      <p:sp>
        <p:nvSpPr>
          <p:cNvPr id="1048659" name="Google Shape;140;p11"/>
          <p:cNvSpPr/>
          <p:nvPr/>
        </p:nvSpPr>
        <p:spPr>
          <a:xfrm>
            <a:off x="8623965" y="1990577"/>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0" name="Google Shape;141;p11"/>
          <p:cNvSpPr txBox="1"/>
          <p:nvPr>
            <p:ph type="title"/>
          </p:nvPr>
        </p:nvSpPr>
        <p:spPr>
          <a:xfrm>
            <a:off x="739775" y="829627"/>
            <a:ext cx="5263515" cy="12610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250" lang="en-US"/>
              <a:t>PROJECT	OVERVIEW</a:t>
            </a:r>
            <a:endParaRPr sz="4250"/>
          </a:p>
        </p:txBody>
      </p:sp>
      <p:pic>
        <p:nvPicPr>
          <p:cNvPr id="2097161" name="Google Shape;142;p11"/>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61"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62" name="Google Shape;144;p11"/>
          <p:cNvSpPr txBox="1"/>
          <p:nvPr/>
        </p:nvSpPr>
        <p:spPr>
          <a:xfrm>
            <a:off x="238125" y="2425601"/>
            <a:ext cx="8420100" cy="2580599"/>
          </a:xfrm>
          <a:prstGeom prst="rect"/>
          <a:noFill/>
          <a:ln>
            <a:noFill/>
          </a:ln>
        </p:spPr>
        <p:txBody>
          <a:bodyPr anchor="t" anchorCtr="0" bIns="45700" lIns="91425" rIns="91425" spcFirstLastPara="1" tIns="45700" wrap="square">
            <a:spAutoFit/>
          </a:bodyPr>
          <a:p>
            <a:pPr algn="l" indent="-152400" lvl="0" marL="0" marR="0" rtl="0">
              <a:spcBef>
                <a:spcPts val="0"/>
              </a:spcBef>
              <a:spcAft>
                <a:spcPts val="0"/>
              </a:spcAft>
              <a:buClr>
                <a:srgbClr val="0D0D0D"/>
              </a:buClr>
              <a:buSzPts val="2400"/>
              <a:buFont typeface="Arial"/>
              <a:buChar char="•"/>
            </a:pPr>
            <a:r>
              <a:rPr sz="2400" i="0" lang="en-US">
                <a:solidFill>
                  <a:srgbClr val="0D0D0D"/>
                </a:solidFill>
                <a:latin typeface="Times New Roman"/>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Times New Roman"/>
                <a:ea typeface="Times New Roman"/>
                <a:cs typeface="Times New Roman"/>
                <a:sym typeface="Times New Roman"/>
              </a:rPr>
              <a:t>.</a:t>
            </a:r>
            <a:endParaRPr b="1" sz="2400">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Shape 148"/>
        <p:cNvGrpSpPr/>
        <p:nvPr/>
      </p:nvGrpSpPr>
      <p:grpSpPr>
        <a:xfrm>
          <a:off x="0" y="0"/>
          <a:ext cx="0" cy="0"/>
          <a:chOff x="0" y="0"/>
          <a:chExt cx="0" cy="0"/>
        </a:xfrm>
      </p:grpSpPr>
      <p:sp>
        <p:nvSpPr>
          <p:cNvPr id="1048665" name="Google Shape;149;p12"/>
          <p:cNvSpPr txBox="1"/>
          <p:nvPr>
            <p:ph type="title"/>
          </p:nvPr>
        </p:nvSpPr>
        <p:spPr>
          <a:xfrm>
            <a:off x="530942" y="487647"/>
            <a:ext cx="10681335" cy="3556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2400" lang="en-US"/>
              <a:t>PROJECT FOCUS :</a:t>
            </a:r>
            <a:endParaRPr sz="2400"/>
          </a:p>
        </p:txBody>
      </p:sp>
      <p:sp>
        <p:nvSpPr>
          <p:cNvPr id="1048666" name="Google Shape;150;p12"/>
          <p:cNvSpPr txBox="1"/>
          <p:nvPr/>
        </p:nvSpPr>
        <p:spPr>
          <a:xfrm>
            <a:off x="533400" y="914400"/>
            <a:ext cx="8527669" cy="4815799"/>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This project focuses on leveraging Excel to analyze employee data. Key tasks include;</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457200" lvl="0" marL="457200" marR="0" rtl="0">
              <a:spcBef>
                <a:spcPts val="0"/>
              </a:spcBef>
              <a:spcAft>
                <a:spcPts val="0"/>
              </a:spcAft>
              <a:buClr>
                <a:schemeClr val="dk1"/>
              </a:buClr>
              <a:buSzPts val="2400"/>
              <a:buFont typeface="Calibri"/>
              <a:buAutoNum type="arabicPeriod"/>
            </a:pPr>
            <a:r>
              <a:rPr sz="2400" lang="en-US">
                <a:solidFill>
                  <a:schemeClr val="dk1"/>
                </a:solidFill>
                <a:latin typeface="Calibri"/>
                <a:ea typeface="Calibri"/>
                <a:cs typeface="Calibri"/>
                <a:sym typeface="Calibri"/>
              </a:rPr>
              <a:t>**Data Organization:** Importing, cleaning, and structuring employee data for clarity and consistency.</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2. **Analysis:** Applying Excel functions and formulas to assess performance metrics, filling missing values , and other key indicators.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3. **Visualization:** Creating charts, graphs, and pivot tables to visualize trends and patterns.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4. **Reporting:** Summarizing findings to inform HR strategies and decision-making.</a:t>
            </a:r>
            <a:endParaRPr sz="24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8" name="Shape 154"/>
        <p:cNvGrpSpPr/>
        <p:nvPr/>
      </p:nvGrpSpPr>
      <p:grpSpPr>
        <a:xfrm>
          <a:off x="0" y="0"/>
          <a:ext cx="0" cy="0"/>
          <a:chOff x="0" y="0"/>
          <a:chExt cx="0" cy="0"/>
        </a:xfrm>
      </p:grpSpPr>
      <p:sp>
        <p:nvSpPr>
          <p:cNvPr id="1048669" name="Google Shape;155;p13"/>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0" name="Google Shape;156;p13"/>
          <p:cNvSpPr/>
          <p:nvPr/>
        </p:nvSpPr>
        <p:spPr>
          <a:xfrm>
            <a:off x="7467600" y="18288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1" name="Google Shape;157;p13"/>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2" name="Google Shape;158;p13"/>
          <p:cNvSpPr txBox="1"/>
          <p:nvPr>
            <p:ph type="title"/>
          </p:nvPr>
        </p:nvSpPr>
        <p:spPr>
          <a:xfrm>
            <a:off x="699452" y="891793"/>
            <a:ext cx="5014595" cy="9817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3200" lang="en-US"/>
              <a:t>WHO ARE THE END USERS?</a:t>
            </a:r>
            <a:endParaRPr sz="3200"/>
          </a:p>
        </p:txBody>
      </p:sp>
      <p:pic>
        <p:nvPicPr>
          <p:cNvPr id="2097162" name="Google Shape;159;p13"/>
          <p:cNvPicPr preferRelativeResize="0">
            <a:picLocks/>
          </p:cNvPicPr>
          <p:nvPr/>
        </p:nvPicPr>
        <p:blipFill rotWithShape="1">
          <a:blip xmlns:r="http://schemas.openxmlformats.org/officeDocument/2006/relationships" r:embed="rId1">
            <a:alphaModFix/>
          </a:blip>
          <a:srcRect l="0" t="0" r="0" b="0"/>
          <a:stretch>
            <a:fillRect/>
          </a:stretch>
        </p:blipFill>
        <p:spPr>
          <a:xfrm>
            <a:off x="723900" y="6172200"/>
            <a:ext cx="2181225" cy="485775"/>
          </a:xfrm>
          <a:prstGeom prst="rect"/>
          <a:noFill/>
          <a:ln>
            <a:noFill/>
          </a:ln>
        </p:spPr>
      </p:pic>
      <p:sp>
        <p:nvSpPr>
          <p:cNvPr id="1048673"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74" name="Google Shape;161;p13"/>
          <p:cNvSpPr txBox="1"/>
          <p:nvPr/>
        </p:nvSpPr>
        <p:spPr>
          <a:xfrm>
            <a:off x="723900" y="2274838"/>
            <a:ext cx="7750540" cy="4053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000" lang="en-US">
                <a:solidFill>
                  <a:schemeClr val="dk1"/>
                </a:solidFill>
                <a:latin typeface="Calibri"/>
                <a:ea typeface="Calibri"/>
                <a:cs typeface="Calibri"/>
                <a:sym typeface="Calibri"/>
              </a:rPr>
              <a:t>The end users in employee performance analysis typically include:</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1. **Human Resources (HR) Managers:** They use the insights to make informed decisions about promotions, training, and development.</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2. **Team Leaders and Supervisors:** They apply performance data to provide feedback, set goals, and manage team performance.</a:t>
            </a:r>
          </a:p>
          <a:p>
            <a:pPr algn="l" indent="0" lvl="0" marL="0" marR="0" rtl="0">
              <a:spcBef>
                <a:spcPts val="0"/>
              </a:spcBef>
              <a:spcAft>
                <a:spcPts val="0"/>
              </a:spcAft>
              <a:buNone/>
            </a:pPr>
            <a:r>
              <a:t/>
            </a:r>
            <a:endParaRPr sz="2000">
              <a:solidFill>
                <a:schemeClr val="dk1"/>
              </a:solidFill>
              <a:latin typeface="Calibri"/>
              <a:ea typeface="Calibri"/>
              <a:cs typeface="Calibri"/>
              <a:sym typeface="Calibri"/>
            </a:endParaRPr>
          </a:p>
          <a:p>
            <a:pPr algn="l" indent="0" lvl="0" marL="0" marR="0" rtl="0">
              <a:spcBef>
                <a:spcPts val="0"/>
              </a:spcBef>
              <a:spcAft>
                <a:spcPts val="0"/>
              </a:spcAft>
              <a:buNone/>
            </a:pPr>
            <a:r>
              <a:rPr sz="2000" lang="en-US">
                <a:solidFill>
                  <a:schemeClr val="dk1"/>
                </a:solidFill>
                <a:latin typeface="Calibri"/>
                <a:ea typeface="Calibri"/>
                <a:cs typeface="Calibri"/>
                <a:sym typeface="Calibri"/>
              </a:rPr>
              <a:t>   3. **Employees:** They benefit from feedback and performance evaluations that help them improve and advance in their careers.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165"/>
        <p:cNvGrpSpPr/>
        <p:nvPr/>
      </p:nvGrpSpPr>
      <p:grpSpPr>
        <a:xfrm>
          <a:off x="0" y="0"/>
          <a:ext cx="0" cy="0"/>
          <a:chOff x="0" y="0"/>
          <a:chExt cx="0" cy="0"/>
        </a:xfrm>
      </p:grpSpPr>
      <p:pic>
        <p:nvPicPr>
          <p:cNvPr id="2097163" name="Google Shape;166;p14"/>
          <p:cNvPicPr preferRelativeResize="0">
            <a:picLocks/>
          </p:cNvPicPr>
          <p:nvPr/>
        </p:nvPicPr>
        <p:blipFill rotWithShape="1">
          <a:blip xmlns:r="http://schemas.openxmlformats.org/officeDocument/2006/relationships" r:embed="rId1">
            <a:alphaModFix/>
          </a:blip>
          <a:srcRect l="0" t="0" r="0" b="0"/>
          <a:stretch>
            <a:fillRect/>
          </a:stretch>
        </p:blipFill>
        <p:spPr>
          <a:xfrm>
            <a:off x="0" y="1476375"/>
            <a:ext cx="2695574" cy="3248025"/>
          </a:xfrm>
          <a:prstGeom prst="rect"/>
          <a:noFill/>
          <a:ln>
            <a:noFill/>
          </a:ln>
        </p:spPr>
      </p:pic>
      <p:sp>
        <p:nvSpPr>
          <p:cNvPr id="1048677" name="Google Shape;167;p14"/>
          <p:cNvSpPr/>
          <p:nvPr/>
        </p:nvSpPr>
        <p:spPr>
          <a:xfrm>
            <a:off x="8949659" y="428686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68;p14"/>
          <p:cNvSpPr/>
          <p:nvPr/>
        </p:nvSpPr>
        <p:spPr>
          <a:xfrm>
            <a:off x="8001000" y="2108718"/>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0" name="Google Shape;170;p14"/>
          <p:cNvSpPr txBox="1"/>
          <p:nvPr>
            <p:ph type="title"/>
          </p:nvPr>
        </p:nvSpPr>
        <p:spPr>
          <a:xfrm>
            <a:off x="558165" y="857885"/>
            <a:ext cx="9763125" cy="10801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3600" lang="en-US"/>
              <a:t>OUR SOLUTION AND ITS VALUE PROPOSITION</a:t>
            </a:r>
          </a:p>
        </p:txBody>
      </p:sp>
      <p:pic>
        <p:nvPicPr>
          <p:cNvPr id="2097164" name="Google Shape;171;p14"/>
          <p:cNvPicPr preferRelativeResize="0">
            <a:picLocks/>
          </p:cNvPicPr>
          <p:nvPr/>
        </p:nvPicPr>
        <p:blipFill rotWithShape="1">
          <a:blip xmlns:r="http://schemas.openxmlformats.org/officeDocument/2006/relationships" r:embed="rId2">
            <a:alphaModFix/>
          </a:blip>
          <a:srcRect l="0" t="0" r="0" b="0"/>
          <a:stretch>
            <a:fillRect/>
          </a:stretch>
        </p:blipFill>
        <p:spPr>
          <a:xfrm>
            <a:off x="676275" y="6467475"/>
            <a:ext cx="2143125" cy="200025"/>
          </a:xfrm>
          <a:prstGeom prst="rect"/>
          <a:noFill/>
          <a:ln>
            <a:noFill/>
          </a:ln>
        </p:spPr>
      </p:pic>
      <p:sp>
        <p:nvSpPr>
          <p:cNvPr id="1048681"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82" name="Google Shape;173;p14"/>
          <p:cNvSpPr txBox="1"/>
          <p:nvPr/>
        </p:nvSpPr>
        <p:spPr>
          <a:xfrm>
            <a:off x="3251480" y="2459603"/>
            <a:ext cx="6102070" cy="2504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3200" lang="en-US">
                <a:solidFill>
                  <a:schemeClr val="dk1"/>
                </a:solidFill>
                <a:latin typeface="Calibri"/>
                <a:ea typeface="Calibri"/>
                <a:cs typeface="Calibri"/>
                <a:sym typeface="Calibri"/>
              </a:rPr>
              <a:t>*Filtering – to fill the missing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*Conditional formating- blank values.</a:t>
            </a:r>
          </a:p>
          <a:p>
            <a:pPr algn="l" indent="0" lvl="0" marL="0" marR="0" rtl="0">
              <a:spcBef>
                <a:spcPts val="0"/>
              </a:spcBef>
              <a:spcAft>
                <a:spcPts val="0"/>
              </a:spcAft>
              <a:buNone/>
            </a:pPr>
            <a:r>
              <a:rPr sz="3200" lang="en-US">
                <a:solidFill>
                  <a:schemeClr val="dk1"/>
                </a:solidFill>
                <a:latin typeface="Calibri"/>
                <a:ea typeface="Calibri"/>
                <a:cs typeface="Calibri"/>
                <a:sym typeface="Calibri"/>
              </a:rPr>
              <a:t>*Using- Pivot table &amp; Chart.</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177"/>
        <p:cNvGrpSpPr/>
        <p:nvPr/>
      </p:nvGrpSpPr>
      <p:grpSpPr>
        <a:xfrm>
          <a:off x="0" y="0"/>
          <a:ext cx="0" cy="0"/>
          <a:chOff x="0" y="0"/>
          <a:chExt cx="0" cy="0"/>
        </a:xfrm>
      </p:grpSpPr>
      <p:sp>
        <p:nvSpPr>
          <p:cNvPr id="1048685" name="Google Shape;178;p15"/>
          <p:cNvSpPr txBox="1"/>
          <p:nvPr>
            <p:ph type="title"/>
          </p:nvPr>
        </p:nvSpPr>
        <p:spPr>
          <a:xfrm>
            <a:off x="755332" y="385444"/>
            <a:ext cx="10681335" cy="723901"/>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lang="en-US"/>
              <a:t>Dataset Description</a:t>
            </a:r>
          </a:p>
        </p:txBody>
      </p:sp>
      <p:sp>
        <p:nvSpPr>
          <p:cNvPr id="1048686" name="Google Shape;179;p15"/>
          <p:cNvSpPr txBox="1"/>
          <p:nvPr/>
        </p:nvSpPr>
        <p:spPr>
          <a:xfrm flipH="1">
            <a:off x="910757" y="1209577"/>
            <a:ext cx="8142166" cy="4917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Calibri"/>
                <a:ea typeface="Calibri"/>
                <a:cs typeface="Calibri"/>
                <a:sym typeface="Calibri"/>
              </a:rPr>
              <a:t>Employee data set- Kaggle</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There are 26 features</a:t>
            </a:r>
            <a:endParaRPr sz="2400">
              <a:solidFill>
                <a:schemeClr val="dk1"/>
              </a:solidFill>
              <a:latin typeface="Calibri"/>
              <a:ea typeface="Calibri"/>
              <a:cs typeface="Calibri"/>
              <a:sym typeface="Calibri"/>
            </a:endParaRPr>
          </a:p>
          <a:p>
            <a:pPr algn="l" indent="0" lvl="0" marL="0" marR="0" rtl="0">
              <a:spcBef>
                <a:spcPts val="0"/>
              </a:spcBef>
              <a:spcAft>
                <a:spcPts val="0"/>
              </a:spcAft>
              <a:buNone/>
            </a:pPr>
            <a:r>
              <a:rPr sz="2400" lang="en-US">
                <a:solidFill>
                  <a:schemeClr val="dk1"/>
                </a:solidFill>
                <a:latin typeface="Calibri"/>
                <a:ea typeface="Calibri"/>
                <a:cs typeface="Calibri"/>
                <a:sym typeface="Calibri"/>
              </a:rPr>
              <a:t>The important ten features are,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Employment ID</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*First name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*Last name </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*Gender</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status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type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*Employee classification</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*Performance score</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*Current employee ratings</a:t>
            </a:r>
          </a:p>
          <a:p>
            <a:pPr algn="l" indent="0" lvl="0" marL="0" marR="0" rtl="0">
              <a:spcBef>
                <a:spcPts val="0"/>
              </a:spcBef>
              <a:spcAft>
                <a:spcPts val="0"/>
              </a:spcAft>
              <a:buNone/>
            </a:pPr>
            <a:r>
              <a:rPr sz="2400" lang="en-US">
                <a:solidFill>
                  <a:schemeClr val="dk1"/>
                </a:solidFill>
                <a:latin typeface="Calibri"/>
                <a:ea typeface="Calibri"/>
                <a:cs typeface="Calibri"/>
                <a:sym typeface="Calibri"/>
              </a:rPr>
              <a:t>        * Business units</a:t>
            </a:r>
          </a:p>
          <a:p>
            <a:pPr algn="l" indent="0" lvl="0" marL="0" marR="0" rtl="0">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2024-08-31T15:42:38Z</dcterms:created>
  <dcterms:modified xsi:type="dcterms:W3CDTF">2024-09-09T08:12:05Z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fa6f7e6fb3174ff2a6b48f924ecdda6f</vt:lpwstr>
  </property>
</Properties>
</file>