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53" y="8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690937" y="1389146"/>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itle 12">
            <a:extLst>
              <a:ext uri="{FF2B5EF4-FFF2-40B4-BE49-F238E27FC236}">
                <a16:creationId xmlns:a16="http://schemas.microsoft.com/office/drawing/2014/main" id="{1594D050-49A0-7811-9EDB-E06AC5858D35}"/>
              </a:ext>
            </a:extLst>
          </p:cNvPr>
          <p:cNvSpPr>
            <a:spLocks noGrp="1"/>
          </p:cNvSpPr>
          <p:nvPr>
            <p:ph type="ctrTitle"/>
          </p:nvPr>
        </p:nvSpPr>
        <p:spPr>
          <a:xfrm>
            <a:off x="914400" y="2797342"/>
            <a:ext cx="9753600" cy="1969770"/>
          </a:xfrm>
        </p:spPr>
        <p:txBody>
          <a:bodyPr/>
          <a:lstStyle/>
          <a:p>
            <a:r>
              <a:rPr lang="en-US" dirty="0"/>
              <a:t>NAME : KARTHIKEYAN.S</a:t>
            </a:r>
            <a:br>
              <a:rPr lang="en-US" dirty="0"/>
            </a:br>
            <a:r>
              <a:rPr lang="en-US" dirty="0"/>
              <a:t>ROLL NO: 412721205025</a:t>
            </a:r>
            <a:br>
              <a:rPr lang="en-US" dirty="0"/>
            </a:br>
            <a:r>
              <a:rPr lang="en-US" dirty="0"/>
              <a:t>COLLEGE NAME: TAGORE ENGINEERING COLLEGE</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 name="Text Placeholder 9">
            <a:extLst>
              <a:ext uri="{FF2B5EF4-FFF2-40B4-BE49-F238E27FC236}">
                <a16:creationId xmlns:a16="http://schemas.microsoft.com/office/drawing/2014/main" id="{6B29932E-7DE6-3A02-965A-A1FDEA7E02E7}"/>
              </a:ext>
            </a:extLst>
          </p:cNvPr>
          <p:cNvSpPr>
            <a:spLocks noGrp="1"/>
          </p:cNvSpPr>
          <p:nvPr>
            <p:ph type="body" idx="1"/>
          </p:nvPr>
        </p:nvSpPr>
        <p:spPr>
          <a:xfrm>
            <a:off x="609600" y="1577340"/>
            <a:ext cx="10972800" cy="4801314"/>
          </a:xfrm>
        </p:spPr>
        <p:txBody>
          <a:bodyPr/>
          <a:lstStyle/>
          <a:p>
            <a:r>
              <a:rPr lang="en-US" sz="2400" b="0" i="0" dirty="0">
                <a:solidFill>
                  <a:srgbClr val="0D0D0D"/>
                </a:solidFill>
                <a:effectLst/>
                <a:latin typeface="Söhne"/>
              </a:rPr>
              <a:t>The results of this project promise significant enhancements to recruitment practices. It brings efficiency through automated screening, saving time and effort for employers and recruiters. Advanced modeling ensures precise candidate-job matching, minimizing hiring mismatches. Cost savings are achieved by optimizing resource allocation and automating repetitive tasks. Quality of hires improves with more accurate candidate selections, boosting organizational productivity. The system's scalability allows it to handle large volumes of CVs and job descriptions. Integration of bias mitigation techniques fosters fairness and diversity in hiring. Enhanced user experience and personalized recommendations lead to higher satisfaction among users. Valuable data-driven insights empower HR and talent acquisition strategies. Compliance with data protection regulations and ethical AI practices ensures candidate privacy and trust. Continuous monitoring and iteration drive ongoing improvement, maintaining the system's effectiveness in evolving recruitment landscapes.</a:t>
            </a:r>
            <a:endParaRPr lang="en-IN" sz="24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4" name="Text Placeholder 23">
            <a:extLst>
              <a:ext uri="{FF2B5EF4-FFF2-40B4-BE49-F238E27FC236}">
                <a16:creationId xmlns:a16="http://schemas.microsoft.com/office/drawing/2014/main" id="{5CCCEC9F-E7E5-3900-361A-B7F8A4CF42A0}"/>
              </a:ext>
            </a:extLst>
          </p:cNvPr>
          <p:cNvSpPr>
            <a:spLocks noGrp="1"/>
          </p:cNvSpPr>
          <p:nvPr>
            <p:ph type="body" idx="1"/>
          </p:nvPr>
        </p:nvSpPr>
        <p:spPr>
          <a:xfrm>
            <a:off x="609600" y="1577340"/>
            <a:ext cx="10972800" cy="1477328"/>
          </a:xfrm>
        </p:spPr>
        <p:txBody>
          <a:bodyPr/>
          <a:lstStyle/>
          <a:p>
            <a:pPr algn="ctr"/>
            <a:r>
              <a:rPr lang="en-US" sz="4800" b="0" i="0" dirty="0">
                <a:solidFill>
                  <a:srgbClr val="0D0D0D"/>
                </a:solidFill>
                <a:effectLst/>
                <a:latin typeface="Söhne"/>
              </a:rPr>
              <a:t>"Automated CV-Based Candidate Matching System: Revolutionizing Recruitment"</a:t>
            </a:r>
            <a:endParaRPr lang="en-IN" sz="48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B0AB9DCC-FCA9-E50E-84BD-6344E3123020}"/>
              </a:ext>
            </a:extLst>
          </p:cNvPr>
          <p:cNvSpPr>
            <a:spLocks noGrp="1"/>
          </p:cNvSpPr>
          <p:nvPr>
            <p:ph type="body" idx="1"/>
          </p:nvPr>
        </p:nvSpPr>
        <p:spPr>
          <a:xfrm>
            <a:off x="609600" y="1577340"/>
            <a:ext cx="10972800" cy="3016210"/>
          </a:xfrm>
        </p:spPr>
        <p:txBody>
          <a:bodyPr/>
          <a:lstStyle/>
          <a:p>
            <a:pPr marL="285750" indent="-285750">
              <a:buFont typeface="Wingdings" panose="05000000000000000000" pitchFamily="2" charset="2"/>
              <a:buChar char="v"/>
            </a:pPr>
            <a:r>
              <a:rPr lang="en-US" sz="2800" dirty="0"/>
              <a:t>Problem Statement</a:t>
            </a:r>
          </a:p>
          <a:p>
            <a:pPr marL="285750" indent="-285750">
              <a:buFont typeface="Wingdings" panose="05000000000000000000" pitchFamily="2" charset="2"/>
              <a:buChar char="v"/>
            </a:pPr>
            <a:r>
              <a:rPr lang="en-US" sz="2800" dirty="0"/>
              <a:t>Project Overview</a:t>
            </a:r>
          </a:p>
          <a:p>
            <a:pPr marL="285750" indent="-285750">
              <a:buFont typeface="Wingdings" panose="05000000000000000000" pitchFamily="2" charset="2"/>
              <a:buChar char="v"/>
            </a:pPr>
            <a:r>
              <a:rPr lang="en-US" sz="2800" dirty="0"/>
              <a:t>Who are the end users</a:t>
            </a:r>
          </a:p>
          <a:p>
            <a:pPr marL="285750" indent="-285750">
              <a:buFont typeface="Wingdings" panose="05000000000000000000" pitchFamily="2" charset="2"/>
              <a:buChar char="v"/>
            </a:pPr>
            <a:r>
              <a:rPr lang="en-US" sz="2800" dirty="0"/>
              <a:t>Your solution and its value proposition</a:t>
            </a:r>
          </a:p>
          <a:p>
            <a:pPr marL="285750" indent="-285750">
              <a:buFont typeface="Wingdings" panose="05000000000000000000" pitchFamily="2" charset="2"/>
              <a:buChar char="v"/>
            </a:pPr>
            <a:r>
              <a:rPr lang="en-US" sz="2800" dirty="0"/>
              <a:t>The wow in your solution</a:t>
            </a:r>
          </a:p>
          <a:p>
            <a:pPr marL="285750" indent="-285750">
              <a:buFont typeface="Wingdings" panose="05000000000000000000" pitchFamily="2" charset="2"/>
              <a:buChar char="v"/>
            </a:pPr>
            <a:r>
              <a:rPr lang="en-IN" sz="2800" dirty="0"/>
              <a:t>Modelling</a:t>
            </a:r>
          </a:p>
          <a:p>
            <a:pPr marL="285750" indent="-285750">
              <a:buFont typeface="Wingdings" panose="05000000000000000000" pitchFamily="2" charset="2"/>
              <a:buChar char="v"/>
            </a:pPr>
            <a:r>
              <a:rPr lang="en-IN" sz="2800" dirty="0"/>
              <a:t>Results</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1" name="Text Placeholder 10">
            <a:extLst>
              <a:ext uri="{FF2B5EF4-FFF2-40B4-BE49-F238E27FC236}">
                <a16:creationId xmlns:a16="http://schemas.microsoft.com/office/drawing/2014/main" id="{3718E4CF-5349-A2FD-1B52-F82563598FEF}"/>
              </a:ext>
            </a:extLst>
          </p:cNvPr>
          <p:cNvSpPr>
            <a:spLocks noGrp="1"/>
          </p:cNvSpPr>
          <p:nvPr>
            <p:ph type="body" idx="1"/>
          </p:nvPr>
        </p:nvSpPr>
        <p:spPr>
          <a:xfrm>
            <a:off x="609600" y="1577340"/>
            <a:ext cx="10972800" cy="4062651"/>
          </a:xfrm>
        </p:spPr>
        <p:txBody>
          <a:bodyPr/>
          <a:lstStyle/>
          <a:p>
            <a:r>
              <a:rPr lang="en-US" sz="2400" b="0" i="0" dirty="0">
                <a:solidFill>
                  <a:srgbClr val="0D0D0D"/>
                </a:solidFill>
                <a:effectLst/>
                <a:latin typeface="Söhne"/>
              </a:rPr>
              <a:t>Inefficient candidate screening hampers employers' ability to identify suitable candidates from a large applicant pool. This project aims to create an automated system using CV data to efficiently match candidates with job descriptions. By employing machine learning and natural language processing, the system will extract and analyze CV information. Objectives include designing algorithms for preprocessing, feature extraction, and model training, ensuring accurate prediction of CV relevance to job descriptions. Evaluation metrics will validate model performance, facilitating deployment into production environments. Privacy and compliance considerations will be integrated to address data protection concerns. Successful implementation will optimize candidate selection processes, enhance hiring quality, and improve organizational productivity.</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1" name="Text Placeholder 10">
            <a:extLst>
              <a:ext uri="{FF2B5EF4-FFF2-40B4-BE49-F238E27FC236}">
                <a16:creationId xmlns:a16="http://schemas.microsoft.com/office/drawing/2014/main" id="{C080AE15-3693-DCAC-FB55-F5D088ABC83B}"/>
              </a:ext>
            </a:extLst>
          </p:cNvPr>
          <p:cNvSpPr>
            <a:spLocks noGrp="1"/>
          </p:cNvSpPr>
          <p:nvPr>
            <p:ph type="body" idx="1"/>
          </p:nvPr>
        </p:nvSpPr>
        <p:spPr>
          <a:xfrm>
            <a:off x="609600" y="1577340"/>
            <a:ext cx="10972800" cy="4431983"/>
          </a:xfrm>
        </p:spPr>
        <p:txBody>
          <a:bodyPr/>
          <a:lstStyle/>
          <a:p>
            <a:r>
              <a:rPr lang="en-US" sz="2400" b="0" i="0" dirty="0">
                <a:solidFill>
                  <a:srgbClr val="0D0D0D"/>
                </a:solidFill>
                <a:effectLst/>
                <a:latin typeface="Söhne"/>
              </a:rPr>
              <a:t>This project aims to revolutionize the recruitment process by developing an automated system that utilizes curriculum vitae (CV) data to efficiently match candidates with job descriptions. Leveraging machine learning and natural language processing techniques, the system will automate candidate screening, extracting relevant features from CVs and training a classification model for accurate prediction. Key objectives include feature extraction algorithm design, model training for high accuracy, and performance evaluation metrics. The system's deployment into production environments will enable employers to streamline candidate selection, ensuring compliance with data protection regulations. Anticipated outcomes encompass increased hiring efficiency, improved quality of hires, resource optimization, and scalability. In conclusion, this project holds the promise of transforming recruitment practices, empowering employers with a robust tool for informed decision-making and enhanced productivity.</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9" name="Text Placeholder 8">
            <a:extLst>
              <a:ext uri="{FF2B5EF4-FFF2-40B4-BE49-F238E27FC236}">
                <a16:creationId xmlns:a16="http://schemas.microsoft.com/office/drawing/2014/main" id="{0E5CB855-236F-77BA-70B0-BD481E4992C1}"/>
              </a:ext>
            </a:extLst>
          </p:cNvPr>
          <p:cNvSpPr>
            <a:spLocks noGrp="1"/>
          </p:cNvSpPr>
          <p:nvPr>
            <p:ph type="body" idx="1"/>
          </p:nvPr>
        </p:nvSpPr>
        <p:spPr>
          <a:xfrm>
            <a:off x="609600" y="1577340"/>
            <a:ext cx="10972800" cy="2769989"/>
          </a:xfrm>
        </p:spPr>
        <p:txBody>
          <a:bodyPr/>
          <a:lstStyle/>
          <a:p>
            <a:pPr marL="285750" indent="-285750">
              <a:buFont typeface="Wingdings" panose="05000000000000000000" pitchFamily="2" charset="2"/>
              <a:buChar char="v"/>
            </a:pPr>
            <a:r>
              <a:rPr lang="en-US" sz="3600" dirty="0"/>
              <a:t>Employers </a:t>
            </a:r>
          </a:p>
          <a:p>
            <a:pPr marL="285750" indent="-285750">
              <a:buFont typeface="Wingdings" panose="05000000000000000000" pitchFamily="2" charset="2"/>
              <a:buChar char="v"/>
            </a:pPr>
            <a:r>
              <a:rPr lang="en-US" sz="3600" dirty="0"/>
              <a:t>Hiring Managers</a:t>
            </a:r>
          </a:p>
          <a:p>
            <a:pPr marL="285750" indent="-285750">
              <a:buFont typeface="Wingdings" panose="05000000000000000000" pitchFamily="2" charset="2"/>
              <a:buChar char="v"/>
            </a:pPr>
            <a:r>
              <a:rPr lang="en-US" sz="3600" dirty="0"/>
              <a:t>Recruiters</a:t>
            </a:r>
          </a:p>
          <a:p>
            <a:pPr marL="285750" indent="-285750">
              <a:buFont typeface="Wingdings" panose="05000000000000000000" pitchFamily="2" charset="2"/>
              <a:buChar char="v"/>
            </a:pPr>
            <a:r>
              <a:rPr lang="en-IN" sz="3600" dirty="0"/>
              <a:t>Human Resources(HR) Professionals</a:t>
            </a:r>
          </a:p>
          <a:p>
            <a:pPr marL="285750" indent="-285750">
              <a:buFont typeface="Wingdings" panose="05000000000000000000" pitchFamily="2" charset="2"/>
              <a:buChar char="v"/>
            </a:pPr>
            <a:r>
              <a:rPr lang="en-IN" sz="3600" dirty="0"/>
              <a:t>Job Applicant</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10" name="Text Placeholder 9">
            <a:extLst>
              <a:ext uri="{FF2B5EF4-FFF2-40B4-BE49-F238E27FC236}">
                <a16:creationId xmlns:a16="http://schemas.microsoft.com/office/drawing/2014/main" id="{FDD770D9-B488-B8AD-D50E-017A83037245}"/>
              </a:ext>
            </a:extLst>
          </p:cNvPr>
          <p:cNvSpPr>
            <a:spLocks noGrp="1"/>
          </p:cNvSpPr>
          <p:nvPr>
            <p:ph type="body" idx="1"/>
          </p:nvPr>
        </p:nvSpPr>
        <p:spPr>
          <a:xfrm>
            <a:off x="609600" y="1577340"/>
            <a:ext cx="10972800" cy="4001095"/>
          </a:xfrm>
        </p:spPr>
        <p:txBody>
          <a:bodyPr/>
          <a:lstStyle/>
          <a:p>
            <a:r>
              <a:rPr lang="en-US" sz="2000" b="0" i="0" dirty="0">
                <a:solidFill>
                  <a:srgbClr val="0D0D0D"/>
                </a:solidFill>
                <a:effectLst/>
                <a:latin typeface="Söhne"/>
              </a:rPr>
              <a:t>The solution for this project involves developing an automated system that utilizes machine learning and natural language processing techniques to match candidates' curriculum vitae (CV) with job descriptions. Data collection will involve gathering diverse datasets of CVs/resumes and corresponding job descriptions for training and testing purposes. Preprocessing steps will include cleaning and standardizing the CV data to prepare it for analysis. Relevant features, such as skills and qualifications, will be extracted from both CVs and job descriptions. A classification model will then be trained using machine learning algorithms to learn the relationship between CV features and job requirements. Evaluation metrics will ensure the model's effectiveness in predicting CV relevance to job descriptions. Deployment into a production environment will allow for automated processing of new CVs. Compliance with data protection regulations and privacy concerns will be addressed throughout the development process. Continuous monitoring and maintenance will ensure the system remains effective and up-to-date with changing requirements. Ultimately, this solution will streamline candidate screening, enhance hiring efficiency, and enable more informed decision-making in recruitment processes.</a:t>
            </a:r>
            <a:endParaRPr lang="en-IN" sz="20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9" name="Text Placeholder 8">
            <a:extLst>
              <a:ext uri="{FF2B5EF4-FFF2-40B4-BE49-F238E27FC236}">
                <a16:creationId xmlns:a16="http://schemas.microsoft.com/office/drawing/2014/main" id="{CDFE01F9-C29A-9394-00A1-1BB3C4D52A2B}"/>
              </a:ext>
            </a:extLst>
          </p:cNvPr>
          <p:cNvSpPr>
            <a:spLocks noGrp="1"/>
          </p:cNvSpPr>
          <p:nvPr>
            <p:ph type="body" idx="1"/>
          </p:nvPr>
        </p:nvSpPr>
        <p:spPr>
          <a:xfrm>
            <a:off x="609600" y="1577340"/>
            <a:ext cx="10972800" cy="4001095"/>
          </a:xfrm>
        </p:spPr>
        <p:txBody>
          <a:bodyPr/>
          <a:lstStyle/>
          <a:p>
            <a:br>
              <a:rPr lang="en-US" sz="2000" dirty="0"/>
            </a:br>
            <a:r>
              <a:rPr lang="en-US" sz="2000" b="0" i="0" dirty="0">
                <a:solidFill>
                  <a:srgbClr val="0D0D0D"/>
                </a:solidFill>
                <a:effectLst/>
                <a:latin typeface="Söhne"/>
              </a:rPr>
              <a:t>The project boasts innovative features aimed at revolutionizing candidate matching processes. Leveraging advanced natural language processing (NLP), it goes beyond keyword extraction, understanding the contextual nuances of CVs and job descriptions for precise matching. Personalization is key, with tailored recommendation systems adapting to individual employer preferences. Interactive visualizations offer real-time insights into the matching process, empowering users with comprehensive understanding. Dedicated bias mitigation algorithms ensure fairness and inclusivity in candidate selection, fostering diversity. The system continuously learns from user feedback, evolving dynamically for enhanced accuracy over time. Integration with external databases enriches CV data, providing deeper candidate insights. Predictive analytics capabilities enable proactive identification of potential candidates for upcoming job openings. Multimodal data fusion broadens the scope, incorporating images, videos, and audio for comprehensive candidate profiling. Ethical AI practices underpin the project, ensuring transparency, accountability, and adherence to ethical standards throughout its lifecycle.</a:t>
            </a:r>
            <a:endParaRPr lang="en-IN" sz="20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 Placeholder 10">
            <a:extLst>
              <a:ext uri="{FF2B5EF4-FFF2-40B4-BE49-F238E27FC236}">
                <a16:creationId xmlns:a16="http://schemas.microsoft.com/office/drawing/2014/main" id="{FD73EB7F-75BD-E40F-DBA5-4ED8C4AECA8F}"/>
              </a:ext>
            </a:extLst>
          </p:cNvPr>
          <p:cNvSpPr>
            <a:spLocks noGrp="1"/>
          </p:cNvSpPr>
          <p:nvPr>
            <p:ph type="body" idx="1"/>
          </p:nvPr>
        </p:nvSpPr>
        <p:spPr>
          <a:xfrm>
            <a:off x="609600" y="1577340"/>
            <a:ext cx="10972800" cy="4801314"/>
          </a:xfrm>
        </p:spPr>
        <p:txBody>
          <a:bodyPr/>
          <a:lstStyle/>
          <a:p>
            <a:r>
              <a:rPr lang="en-US" sz="2400" b="0" i="0" dirty="0">
                <a:solidFill>
                  <a:srgbClr val="0D0D0D"/>
                </a:solidFill>
                <a:effectLst/>
                <a:latin typeface="Söhne"/>
              </a:rPr>
              <a:t>The project's modeling approach entails several key steps to facilitate accurate candidate matching. Initial preprocessing involves cleaning and standardizing CV data for consistency. Advanced natural language processing (NLP) techniques are applied to extract relevant features from both CVs and job descriptions. These features serve as inputs to a classification model, trained using machine learning algorithms such as logistic regression or deep learning models. Model performance is evaluated using metrics like accuracy, precision, recall, and F1-score to ensure robustness. Additionally, bias mitigation techniques are integrated to promote fairness and inclusivity in the matching process. Continuous monitoring and iteration refine the model's performance over time, adapting to evolving requirements and data distributions. Ethical considerations guide the modeling process, ensuring transparency and accountability. Finally, the model is deployed into a production environment, enabling automated candidate screening and matching for end-users.</a:t>
            </a:r>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TotalTime>
  <Words>1038</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Söhne</vt:lpstr>
      <vt:lpstr>Trebuchet MS</vt:lpstr>
      <vt:lpstr>Wingdings</vt:lpstr>
      <vt:lpstr>Office Theme</vt:lpstr>
      <vt:lpstr>NAME : KARTHIKEYAN.S ROLL NO: 412721205025 COLLEGE NAME: TAGORE ENGINEERING COLLEGE</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 KARTHIKEYAN.S ROLL NO: 412721205025 COLLEGE NAME: TAGORE ENGINEERING COLLEGE</dc:title>
  <dc:creator>Swathi Govindaraj</dc:creator>
  <cp:lastModifiedBy>Swathi Govindaraj</cp:lastModifiedBy>
  <cp:revision>1</cp:revision>
  <dcterms:created xsi:type="dcterms:W3CDTF">2024-04-01T07:45:31Z</dcterms:created>
  <dcterms:modified xsi:type="dcterms:W3CDTF">2024-04-04T13:40:44Z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