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DEEP LEARNING</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152213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dirty="0">
                <a:effectLst/>
              </a:rPr>
              <a:t>Deep learning is a branch of machine learning that involves neural networks with multiple layers (hence "deep"), enabling systems to learn patterns directly from data.</a:t>
            </a:r>
            <a:endParaRPr lang="en-IN" dirty="0"/>
          </a:p>
        </p:txBody>
      </p:sp>
    </p:spTree>
    <p:extLst>
      <p:ext uri="{BB962C8B-B14F-4D97-AF65-F5344CB8AC3E}">
        <p14:creationId xmlns:p14="http://schemas.microsoft.com/office/powerpoint/2010/main" val="1917015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effectLst/>
              </a:rPr>
              <a:t>Neural Networks</a:t>
            </a:r>
            <a:r>
              <a:rPr lang="en-IN" dirty="0">
                <a:effectLst/>
              </a:rPr>
              <a:t>: </a:t>
            </a:r>
            <a:endParaRPr lang="en-IN" dirty="0" smtClean="0">
              <a:effectLst/>
            </a:endParaRPr>
          </a:p>
          <a:p>
            <a:r>
              <a:rPr lang="en-IN" b="1" dirty="0">
                <a:effectLst/>
              </a:rPr>
              <a:t>Multiple </a:t>
            </a:r>
            <a:r>
              <a:rPr lang="en-IN" b="1" dirty="0" smtClean="0">
                <a:effectLst/>
              </a:rPr>
              <a:t>Layers</a:t>
            </a:r>
          </a:p>
          <a:p>
            <a:r>
              <a:rPr lang="en-IN" b="1" dirty="0">
                <a:effectLst/>
              </a:rPr>
              <a:t>Feature </a:t>
            </a:r>
            <a:r>
              <a:rPr lang="en-IN" b="1" dirty="0" smtClean="0">
                <a:effectLst/>
              </a:rPr>
              <a:t>Learning</a:t>
            </a:r>
          </a:p>
          <a:p>
            <a:r>
              <a:rPr lang="en-IN" b="1" dirty="0">
                <a:effectLst/>
              </a:rPr>
              <a:t>Training with </a:t>
            </a:r>
            <a:r>
              <a:rPr lang="en-IN" b="1" dirty="0" smtClean="0">
                <a:effectLst/>
              </a:rPr>
              <a:t>Backpropagation</a:t>
            </a:r>
          </a:p>
          <a:p>
            <a:r>
              <a:rPr lang="en-IN" b="1" dirty="0">
                <a:effectLst/>
              </a:rPr>
              <a:t>Unsupervised and Supervised Learning</a:t>
            </a:r>
            <a:endParaRPr lang="en-IN" dirty="0"/>
          </a:p>
        </p:txBody>
      </p:sp>
    </p:spTree>
    <p:extLst>
      <p:ext uri="{BB962C8B-B14F-4D97-AF65-F5344CB8AC3E}">
        <p14:creationId xmlns:p14="http://schemas.microsoft.com/office/powerpoint/2010/main" val="4042300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effectLst/>
              </a:rPr>
              <a:t>Applications</a:t>
            </a:r>
            <a:r>
              <a:rPr lang="en-IN" dirty="0">
                <a:effectLst/>
              </a:rPr>
              <a:t>: Deep learning has achieved remarkable success across various domains, including computer vision (e.g., image classification, object detection), natural language processing (e.g., speech recognition, language translation), healthcare (e.g., medical image analysis, drug discovery), and autonomous vehicles.</a:t>
            </a:r>
            <a:endParaRPr lang="en-IN" dirty="0"/>
          </a:p>
        </p:txBody>
      </p:sp>
    </p:spTree>
    <p:extLst>
      <p:ext uri="{BB962C8B-B14F-4D97-AF65-F5344CB8AC3E}">
        <p14:creationId xmlns:p14="http://schemas.microsoft.com/office/powerpoint/2010/main" val="2527709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GB" b="1" dirty="0">
                <a:effectLst/>
              </a:rPr>
              <a:t>ANN (Artificial Neural Network)</a:t>
            </a:r>
            <a:r>
              <a:rPr lang="en-GB" dirty="0">
                <a:effectLst/>
              </a:rPr>
              <a:t>:</a:t>
            </a:r>
          </a:p>
          <a:p>
            <a:r>
              <a:rPr lang="en-GB" dirty="0">
                <a:effectLst/>
              </a:rPr>
              <a:t>ANNs are versatile and can be used for a wide range of prediction tasks, including:</a:t>
            </a:r>
          </a:p>
          <a:p>
            <a:pPr lvl="1"/>
            <a:r>
              <a:rPr lang="en-GB" dirty="0">
                <a:effectLst/>
              </a:rPr>
              <a:t>Regression: Predicting continuous numerical values, such as house prices, stock prices, or temperature.</a:t>
            </a:r>
          </a:p>
          <a:p>
            <a:pPr lvl="1"/>
            <a:r>
              <a:rPr lang="en-GB" dirty="0">
                <a:effectLst/>
              </a:rPr>
              <a:t>Classification: Assigning input data to specific categories, such as image recognition, text classification, or sentiment analysis.</a:t>
            </a:r>
          </a:p>
          <a:p>
            <a:pPr lvl="1"/>
            <a:r>
              <a:rPr lang="en-GB" dirty="0">
                <a:effectLst/>
              </a:rPr>
              <a:t>Time series forecasting: Predicting future values in a time series dataset, such as sales forecasting, demand forecasting, or energy consumption prediction.</a:t>
            </a:r>
          </a:p>
          <a:p>
            <a:r>
              <a:rPr lang="en-GB" dirty="0">
                <a:effectLst/>
              </a:rPr>
              <a:t>ANNs are suitable for tabular data, image data, and other structured or unstructured data formats.</a:t>
            </a:r>
          </a:p>
          <a:p>
            <a:endParaRPr lang="en-IN" dirty="0"/>
          </a:p>
        </p:txBody>
      </p:sp>
    </p:spTree>
    <p:extLst>
      <p:ext uri="{BB962C8B-B14F-4D97-AF65-F5344CB8AC3E}">
        <p14:creationId xmlns:p14="http://schemas.microsoft.com/office/powerpoint/2010/main" val="469138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GB" b="1" dirty="0">
                <a:effectLst/>
              </a:rPr>
              <a:t>RNN (Recurrent Neural Network)</a:t>
            </a:r>
            <a:r>
              <a:rPr lang="en-GB" dirty="0">
                <a:effectLst/>
              </a:rPr>
              <a:t>:</a:t>
            </a:r>
          </a:p>
          <a:p>
            <a:r>
              <a:rPr lang="en-GB" dirty="0">
                <a:effectLst/>
              </a:rPr>
              <a:t>RNNs are particularly effective for sequential data prediction tasks, where the order of the input data matters. Some common applications include:</a:t>
            </a:r>
          </a:p>
          <a:p>
            <a:pPr lvl="1"/>
            <a:r>
              <a:rPr lang="en-GB" dirty="0">
                <a:effectLst/>
              </a:rPr>
              <a:t>Natural Language Processing (NLP): Predicting the next word in a sentence, machine translation, sentiment analysis, or text generation.</a:t>
            </a:r>
          </a:p>
          <a:p>
            <a:pPr lvl="1"/>
            <a:r>
              <a:rPr lang="en-GB" dirty="0">
                <a:effectLst/>
              </a:rPr>
              <a:t>Time series prediction: Forecasting future values in a time series dataset, such as stock prices, weather forecasting, or sensor data prediction.</a:t>
            </a:r>
          </a:p>
          <a:p>
            <a:pPr lvl="1"/>
            <a:r>
              <a:rPr lang="en-GB" dirty="0">
                <a:effectLst/>
              </a:rPr>
              <a:t>Speech recognition: Converting spoken language into text.</a:t>
            </a:r>
          </a:p>
          <a:p>
            <a:r>
              <a:rPr lang="en-GB" dirty="0">
                <a:effectLst/>
              </a:rPr>
              <a:t>RNNs are well-suited for data with temporal dependencies, such as time series data, sequences of text, or sequences of events.</a:t>
            </a:r>
          </a:p>
        </p:txBody>
      </p:sp>
    </p:spTree>
    <p:extLst>
      <p:ext uri="{BB962C8B-B14F-4D97-AF65-F5344CB8AC3E}">
        <p14:creationId xmlns:p14="http://schemas.microsoft.com/office/powerpoint/2010/main" val="3648284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1245" y="215831"/>
            <a:ext cx="4878389" cy="3541714"/>
          </a:xfrm>
        </p:spPr>
        <p:txBody>
          <a:bodyPr numCol="2">
            <a:noAutofit/>
          </a:bodyPr>
          <a:lstStyle/>
          <a:p>
            <a:r>
              <a:rPr lang="en-IN" sz="800" b="1" dirty="0">
                <a:effectLst/>
                <a:latin typeface="Times New Roman" panose="02020603050405020304" pitchFamily="18" charset="0"/>
                <a:cs typeface="Times New Roman" panose="02020603050405020304" pitchFamily="18" charset="0"/>
              </a:rPr>
              <a:t>import </a:t>
            </a:r>
            <a:r>
              <a:rPr lang="en-IN" sz="800" b="1" dirty="0" err="1">
                <a:effectLst/>
                <a:latin typeface="Times New Roman" panose="02020603050405020304" pitchFamily="18" charset="0"/>
                <a:cs typeface="Times New Roman" panose="02020603050405020304" pitchFamily="18" charset="0"/>
              </a:rPr>
              <a:t>numpy</a:t>
            </a:r>
            <a:r>
              <a:rPr lang="en-IN" sz="800" b="1" dirty="0">
                <a:effectLst/>
                <a:latin typeface="Times New Roman" panose="02020603050405020304" pitchFamily="18" charset="0"/>
                <a:cs typeface="Times New Roman" panose="02020603050405020304" pitchFamily="18" charset="0"/>
              </a:rPr>
              <a:t> as np</a:t>
            </a:r>
          </a:p>
          <a:p>
            <a:r>
              <a:rPr lang="en-IN" sz="800" b="1" dirty="0">
                <a:effectLst/>
                <a:latin typeface="Times New Roman" panose="02020603050405020304" pitchFamily="18" charset="0"/>
                <a:cs typeface="Times New Roman" panose="02020603050405020304" pitchFamily="18" charset="0"/>
              </a:rPr>
              <a:t>import </a:t>
            </a:r>
            <a:r>
              <a:rPr lang="en-IN" sz="800" b="1" dirty="0" err="1">
                <a:effectLst/>
                <a:latin typeface="Times New Roman" panose="02020603050405020304" pitchFamily="18" charset="0"/>
                <a:cs typeface="Times New Roman" panose="02020603050405020304" pitchFamily="18" charset="0"/>
              </a:rPr>
              <a:t>tensorflow</a:t>
            </a:r>
            <a:r>
              <a:rPr lang="en-IN" sz="800" b="1" dirty="0">
                <a:effectLst/>
                <a:latin typeface="Times New Roman" panose="02020603050405020304" pitchFamily="18" charset="0"/>
                <a:cs typeface="Times New Roman" panose="02020603050405020304" pitchFamily="18" charset="0"/>
              </a:rPr>
              <a:t> as </a:t>
            </a:r>
            <a:r>
              <a:rPr lang="en-IN" sz="800" b="1" dirty="0" err="1">
                <a:effectLst/>
                <a:latin typeface="Times New Roman" panose="02020603050405020304" pitchFamily="18" charset="0"/>
                <a:cs typeface="Times New Roman" panose="02020603050405020304" pitchFamily="18" charset="0"/>
              </a:rPr>
              <a:t>tf</a:t>
            </a:r>
            <a:endParaRPr lang="en-IN" sz="800" b="1" dirty="0">
              <a:effectLst/>
              <a:latin typeface="Times New Roman" panose="02020603050405020304" pitchFamily="18" charset="0"/>
              <a:cs typeface="Times New Roman" panose="02020603050405020304" pitchFamily="18" charset="0"/>
            </a:endParaRPr>
          </a:p>
          <a:p>
            <a:r>
              <a:rPr lang="en-IN" sz="800" b="1" dirty="0">
                <a:effectLst/>
                <a:latin typeface="Times New Roman" panose="02020603050405020304" pitchFamily="18" charset="0"/>
                <a:cs typeface="Times New Roman" panose="02020603050405020304" pitchFamily="18" charset="0"/>
              </a:rPr>
              <a:t>from </a:t>
            </a:r>
            <a:r>
              <a:rPr lang="en-IN" sz="800" b="1" dirty="0" err="1">
                <a:effectLst/>
                <a:latin typeface="Times New Roman" panose="02020603050405020304" pitchFamily="18" charset="0"/>
                <a:cs typeface="Times New Roman" panose="02020603050405020304" pitchFamily="18" charset="0"/>
              </a:rPr>
              <a:t>tensorflow</a:t>
            </a:r>
            <a:r>
              <a:rPr lang="en-IN" sz="800" b="1" dirty="0">
                <a:effectLst/>
                <a:latin typeface="Times New Roman" panose="02020603050405020304" pitchFamily="18" charset="0"/>
                <a:cs typeface="Times New Roman" panose="02020603050405020304" pitchFamily="18" charset="0"/>
              </a:rPr>
              <a:t> import </a:t>
            </a:r>
            <a:r>
              <a:rPr lang="en-IN" sz="800" b="1" dirty="0" err="1">
                <a:effectLst/>
                <a:latin typeface="Times New Roman" panose="02020603050405020304" pitchFamily="18" charset="0"/>
                <a:cs typeface="Times New Roman" panose="02020603050405020304" pitchFamily="18" charset="0"/>
              </a:rPr>
              <a:t>keras</a:t>
            </a:r>
            <a:endParaRPr lang="en-IN" sz="800" b="1" dirty="0">
              <a:effectLst/>
              <a:latin typeface="Times New Roman" panose="02020603050405020304" pitchFamily="18" charset="0"/>
              <a:cs typeface="Times New Roman" panose="02020603050405020304" pitchFamily="18" charset="0"/>
            </a:endParaRPr>
          </a:p>
          <a:p>
            <a:r>
              <a:rPr lang="en-IN" sz="800" b="1" dirty="0">
                <a:effectLst/>
                <a:latin typeface="Times New Roman" panose="02020603050405020304" pitchFamily="18" charset="0"/>
                <a:cs typeface="Times New Roman" panose="02020603050405020304" pitchFamily="18" charset="0"/>
              </a:rPr>
              <a:t>from </a:t>
            </a:r>
            <a:r>
              <a:rPr lang="en-IN" sz="800" b="1" dirty="0" err="1">
                <a:effectLst/>
                <a:latin typeface="Times New Roman" panose="02020603050405020304" pitchFamily="18" charset="0"/>
                <a:cs typeface="Times New Roman" panose="02020603050405020304" pitchFamily="18" charset="0"/>
              </a:rPr>
              <a:t>sklearn.model_selection</a:t>
            </a:r>
            <a:r>
              <a:rPr lang="en-IN" sz="800" b="1" dirty="0">
                <a:effectLst/>
                <a:latin typeface="Times New Roman" panose="02020603050405020304" pitchFamily="18" charset="0"/>
                <a:cs typeface="Times New Roman" panose="02020603050405020304" pitchFamily="18" charset="0"/>
              </a:rPr>
              <a:t> import </a:t>
            </a:r>
            <a:r>
              <a:rPr lang="en-IN" sz="800" b="1" dirty="0" err="1">
                <a:effectLst/>
                <a:latin typeface="Times New Roman" panose="02020603050405020304" pitchFamily="18" charset="0"/>
                <a:cs typeface="Times New Roman" panose="02020603050405020304" pitchFamily="18" charset="0"/>
              </a:rPr>
              <a:t>train_test_split</a:t>
            </a:r>
            <a:endParaRPr lang="en-IN" sz="800" b="1" dirty="0">
              <a:effectLst/>
              <a:latin typeface="Times New Roman" panose="02020603050405020304" pitchFamily="18" charset="0"/>
              <a:cs typeface="Times New Roman" panose="02020603050405020304" pitchFamily="18" charset="0"/>
            </a:endParaRPr>
          </a:p>
          <a:p>
            <a:r>
              <a:rPr lang="en-IN" sz="800" b="1" dirty="0">
                <a:effectLst/>
                <a:latin typeface="Times New Roman" panose="02020603050405020304" pitchFamily="18" charset="0"/>
                <a:cs typeface="Times New Roman" panose="02020603050405020304" pitchFamily="18" charset="0"/>
              </a:rPr>
              <a:t>from </a:t>
            </a:r>
            <a:r>
              <a:rPr lang="en-IN" sz="800" b="1" dirty="0" err="1">
                <a:effectLst/>
                <a:latin typeface="Times New Roman" panose="02020603050405020304" pitchFamily="18" charset="0"/>
                <a:cs typeface="Times New Roman" panose="02020603050405020304" pitchFamily="18" charset="0"/>
              </a:rPr>
              <a:t>sklearn.preprocessing</a:t>
            </a:r>
            <a:r>
              <a:rPr lang="en-IN" sz="800" b="1" dirty="0">
                <a:effectLst/>
                <a:latin typeface="Times New Roman" panose="02020603050405020304" pitchFamily="18" charset="0"/>
                <a:cs typeface="Times New Roman" panose="02020603050405020304" pitchFamily="18" charset="0"/>
              </a:rPr>
              <a:t> import </a:t>
            </a:r>
            <a:r>
              <a:rPr lang="en-IN" sz="800" b="1" dirty="0" err="1" smtClean="0">
                <a:effectLst/>
                <a:latin typeface="Times New Roman" panose="02020603050405020304" pitchFamily="18" charset="0"/>
                <a:cs typeface="Times New Roman" panose="02020603050405020304" pitchFamily="18" charset="0"/>
              </a:rPr>
              <a:t>StandardScaler</a:t>
            </a:r>
            <a:endParaRPr lang="en-IN" sz="800" b="1" dirty="0">
              <a:effectLst/>
              <a:latin typeface="Times New Roman" panose="02020603050405020304" pitchFamily="18" charset="0"/>
              <a:cs typeface="Times New Roman" panose="02020603050405020304" pitchFamily="18" charset="0"/>
            </a:endParaRPr>
          </a:p>
          <a:p>
            <a:r>
              <a:rPr lang="en-IN" sz="800" b="1" dirty="0">
                <a:effectLst/>
                <a:latin typeface="Times New Roman" panose="02020603050405020304" pitchFamily="18" charset="0"/>
                <a:cs typeface="Times New Roman" panose="02020603050405020304" pitchFamily="18" charset="0"/>
              </a:rPr>
              <a:t># Sample data</a:t>
            </a:r>
          </a:p>
          <a:p>
            <a:r>
              <a:rPr lang="en-IN" sz="800" b="1" dirty="0">
                <a:effectLst/>
                <a:latin typeface="Times New Roman" panose="02020603050405020304" pitchFamily="18" charset="0"/>
                <a:cs typeface="Times New Roman" panose="02020603050405020304" pitchFamily="18" charset="0"/>
              </a:rPr>
              <a:t>X = </a:t>
            </a:r>
            <a:r>
              <a:rPr lang="en-IN" sz="800" b="1" dirty="0" err="1">
                <a:effectLst/>
                <a:latin typeface="Times New Roman" panose="02020603050405020304" pitchFamily="18" charset="0"/>
                <a:cs typeface="Times New Roman" panose="02020603050405020304" pitchFamily="18" charset="0"/>
              </a:rPr>
              <a:t>np.array</a:t>
            </a:r>
            <a:r>
              <a:rPr lang="en-IN" sz="800" b="1" dirty="0">
                <a:effectLst/>
                <a:latin typeface="Times New Roman" panose="02020603050405020304" pitchFamily="18" charset="0"/>
                <a:cs typeface="Times New Roman" panose="02020603050405020304" pitchFamily="18" charset="0"/>
              </a:rPr>
              <a:t>([[1], [2], [3], [4], [5]])  # Feature matrix</a:t>
            </a:r>
          </a:p>
          <a:p>
            <a:r>
              <a:rPr lang="en-IN" sz="800" b="1" dirty="0">
                <a:effectLst/>
                <a:latin typeface="Times New Roman" panose="02020603050405020304" pitchFamily="18" charset="0"/>
                <a:cs typeface="Times New Roman" panose="02020603050405020304" pitchFamily="18" charset="0"/>
              </a:rPr>
              <a:t>y = </a:t>
            </a:r>
            <a:r>
              <a:rPr lang="en-IN" sz="800" b="1" dirty="0" err="1">
                <a:effectLst/>
                <a:latin typeface="Times New Roman" panose="02020603050405020304" pitchFamily="18" charset="0"/>
                <a:cs typeface="Times New Roman" panose="02020603050405020304" pitchFamily="18" charset="0"/>
              </a:rPr>
              <a:t>np.array</a:t>
            </a:r>
            <a:r>
              <a:rPr lang="en-IN" sz="800" b="1" dirty="0">
                <a:effectLst/>
                <a:latin typeface="Times New Roman" panose="02020603050405020304" pitchFamily="18" charset="0"/>
                <a:cs typeface="Times New Roman" panose="02020603050405020304" pitchFamily="18" charset="0"/>
              </a:rPr>
              <a:t>([2, 3.5, 2.7, 4.1, 5.5])     # Target </a:t>
            </a:r>
            <a:r>
              <a:rPr lang="en-IN" sz="800" b="1" dirty="0" smtClean="0">
                <a:effectLst/>
                <a:latin typeface="Times New Roman" panose="02020603050405020304" pitchFamily="18" charset="0"/>
                <a:cs typeface="Times New Roman" panose="02020603050405020304" pitchFamily="18" charset="0"/>
              </a:rPr>
              <a:t>values</a:t>
            </a:r>
            <a:endParaRPr lang="en-IN" sz="800" b="1" dirty="0">
              <a:effectLst/>
              <a:latin typeface="Times New Roman" panose="02020603050405020304" pitchFamily="18" charset="0"/>
              <a:cs typeface="Times New Roman" panose="02020603050405020304" pitchFamily="18" charset="0"/>
            </a:endParaRPr>
          </a:p>
          <a:p>
            <a:r>
              <a:rPr lang="en-IN" sz="800" b="1" dirty="0">
                <a:effectLst/>
                <a:latin typeface="Times New Roman" panose="02020603050405020304" pitchFamily="18" charset="0"/>
                <a:cs typeface="Times New Roman" panose="02020603050405020304" pitchFamily="18" charset="0"/>
              </a:rPr>
              <a:t># Split data into training and testing sets</a:t>
            </a:r>
          </a:p>
          <a:p>
            <a:r>
              <a:rPr lang="en-IN" sz="800" b="1" dirty="0" err="1">
                <a:effectLst/>
                <a:latin typeface="Times New Roman" panose="02020603050405020304" pitchFamily="18" charset="0"/>
                <a:cs typeface="Times New Roman" panose="02020603050405020304" pitchFamily="18" charset="0"/>
              </a:rPr>
              <a:t>X_train</a:t>
            </a:r>
            <a:r>
              <a:rPr lang="en-IN" sz="800" b="1" dirty="0">
                <a:effectLst/>
                <a:latin typeface="Times New Roman" panose="02020603050405020304" pitchFamily="18" charset="0"/>
                <a:cs typeface="Times New Roman" panose="02020603050405020304" pitchFamily="18" charset="0"/>
              </a:rPr>
              <a:t>, </a:t>
            </a:r>
            <a:r>
              <a:rPr lang="en-IN" sz="800" b="1" dirty="0" err="1">
                <a:effectLst/>
                <a:latin typeface="Times New Roman" panose="02020603050405020304" pitchFamily="18" charset="0"/>
                <a:cs typeface="Times New Roman" panose="02020603050405020304" pitchFamily="18" charset="0"/>
              </a:rPr>
              <a:t>X_test</a:t>
            </a:r>
            <a:r>
              <a:rPr lang="en-IN" sz="800" b="1" dirty="0">
                <a:effectLst/>
                <a:latin typeface="Times New Roman" panose="02020603050405020304" pitchFamily="18" charset="0"/>
                <a:cs typeface="Times New Roman" panose="02020603050405020304" pitchFamily="18" charset="0"/>
              </a:rPr>
              <a:t>, </a:t>
            </a:r>
            <a:r>
              <a:rPr lang="en-IN" sz="800" b="1" dirty="0" err="1">
                <a:effectLst/>
                <a:latin typeface="Times New Roman" panose="02020603050405020304" pitchFamily="18" charset="0"/>
                <a:cs typeface="Times New Roman" panose="02020603050405020304" pitchFamily="18" charset="0"/>
              </a:rPr>
              <a:t>y_train</a:t>
            </a:r>
            <a:r>
              <a:rPr lang="en-IN" sz="800" b="1" dirty="0">
                <a:effectLst/>
                <a:latin typeface="Times New Roman" panose="02020603050405020304" pitchFamily="18" charset="0"/>
                <a:cs typeface="Times New Roman" panose="02020603050405020304" pitchFamily="18" charset="0"/>
              </a:rPr>
              <a:t>, </a:t>
            </a:r>
            <a:r>
              <a:rPr lang="en-IN" sz="800" b="1" dirty="0" err="1">
                <a:effectLst/>
                <a:latin typeface="Times New Roman" panose="02020603050405020304" pitchFamily="18" charset="0"/>
                <a:cs typeface="Times New Roman" panose="02020603050405020304" pitchFamily="18" charset="0"/>
              </a:rPr>
              <a:t>y_test</a:t>
            </a:r>
            <a:r>
              <a:rPr lang="en-IN" sz="800" b="1" dirty="0">
                <a:effectLst/>
                <a:latin typeface="Times New Roman" panose="02020603050405020304" pitchFamily="18" charset="0"/>
                <a:cs typeface="Times New Roman" panose="02020603050405020304" pitchFamily="18" charset="0"/>
              </a:rPr>
              <a:t> = </a:t>
            </a:r>
            <a:r>
              <a:rPr lang="en-IN" sz="800" b="1" dirty="0" err="1">
                <a:effectLst/>
                <a:latin typeface="Times New Roman" panose="02020603050405020304" pitchFamily="18" charset="0"/>
                <a:cs typeface="Times New Roman" panose="02020603050405020304" pitchFamily="18" charset="0"/>
              </a:rPr>
              <a:t>train_test_split</a:t>
            </a:r>
            <a:r>
              <a:rPr lang="en-IN" sz="800" b="1" dirty="0">
                <a:effectLst/>
                <a:latin typeface="Times New Roman" panose="02020603050405020304" pitchFamily="18" charset="0"/>
                <a:cs typeface="Times New Roman" panose="02020603050405020304" pitchFamily="18" charset="0"/>
              </a:rPr>
              <a:t>(X, y, </a:t>
            </a:r>
            <a:r>
              <a:rPr lang="en-IN" sz="800" b="1" dirty="0" err="1">
                <a:effectLst/>
                <a:latin typeface="Times New Roman" panose="02020603050405020304" pitchFamily="18" charset="0"/>
                <a:cs typeface="Times New Roman" panose="02020603050405020304" pitchFamily="18" charset="0"/>
              </a:rPr>
              <a:t>test_size</a:t>
            </a:r>
            <a:r>
              <a:rPr lang="en-IN" sz="800" b="1" dirty="0">
                <a:effectLst/>
                <a:latin typeface="Times New Roman" panose="02020603050405020304" pitchFamily="18" charset="0"/>
                <a:cs typeface="Times New Roman" panose="02020603050405020304" pitchFamily="18" charset="0"/>
              </a:rPr>
              <a:t>=0.2, </a:t>
            </a:r>
            <a:r>
              <a:rPr lang="en-IN" sz="800" b="1" dirty="0" err="1">
                <a:effectLst/>
                <a:latin typeface="Times New Roman" panose="02020603050405020304" pitchFamily="18" charset="0"/>
                <a:cs typeface="Times New Roman" panose="02020603050405020304" pitchFamily="18" charset="0"/>
              </a:rPr>
              <a:t>random_state</a:t>
            </a:r>
            <a:r>
              <a:rPr lang="en-IN" sz="800" b="1" dirty="0">
                <a:effectLst/>
                <a:latin typeface="Times New Roman" panose="02020603050405020304" pitchFamily="18" charset="0"/>
                <a:cs typeface="Times New Roman" panose="02020603050405020304" pitchFamily="18" charset="0"/>
              </a:rPr>
              <a:t>=42</a:t>
            </a:r>
            <a:r>
              <a:rPr lang="en-IN" sz="800" b="1" dirty="0" smtClean="0">
                <a:effectLst/>
                <a:latin typeface="Times New Roman" panose="02020603050405020304" pitchFamily="18" charset="0"/>
                <a:cs typeface="Times New Roman" panose="02020603050405020304" pitchFamily="18" charset="0"/>
              </a:rPr>
              <a:t>)</a:t>
            </a:r>
            <a:endParaRPr lang="en-IN" sz="800" b="1" dirty="0">
              <a:effectLst/>
              <a:latin typeface="Times New Roman" panose="02020603050405020304" pitchFamily="18" charset="0"/>
              <a:cs typeface="Times New Roman" panose="02020603050405020304" pitchFamily="18" charset="0"/>
            </a:endParaRPr>
          </a:p>
          <a:p>
            <a:r>
              <a:rPr lang="en-IN" sz="800" b="1" dirty="0">
                <a:effectLst/>
                <a:latin typeface="Times New Roman" panose="02020603050405020304" pitchFamily="18" charset="0"/>
                <a:cs typeface="Times New Roman" panose="02020603050405020304" pitchFamily="18" charset="0"/>
              </a:rPr>
              <a:t># Scale the features</a:t>
            </a:r>
          </a:p>
          <a:p>
            <a:r>
              <a:rPr lang="en-IN" sz="800" b="1" dirty="0">
                <a:effectLst/>
                <a:latin typeface="Times New Roman" panose="02020603050405020304" pitchFamily="18" charset="0"/>
                <a:cs typeface="Times New Roman" panose="02020603050405020304" pitchFamily="18" charset="0"/>
              </a:rPr>
              <a:t>scaler = </a:t>
            </a:r>
            <a:r>
              <a:rPr lang="en-IN" sz="800" b="1" dirty="0" err="1">
                <a:effectLst/>
                <a:latin typeface="Times New Roman" panose="02020603050405020304" pitchFamily="18" charset="0"/>
                <a:cs typeface="Times New Roman" panose="02020603050405020304" pitchFamily="18" charset="0"/>
              </a:rPr>
              <a:t>StandardScaler</a:t>
            </a:r>
            <a:r>
              <a:rPr lang="en-IN" sz="800" b="1" dirty="0">
                <a:effectLst/>
                <a:latin typeface="Times New Roman" panose="02020603050405020304" pitchFamily="18" charset="0"/>
                <a:cs typeface="Times New Roman" panose="02020603050405020304" pitchFamily="18" charset="0"/>
              </a:rPr>
              <a:t>()</a:t>
            </a:r>
          </a:p>
          <a:p>
            <a:r>
              <a:rPr lang="en-IN" sz="800" b="1" dirty="0" err="1">
                <a:effectLst/>
                <a:latin typeface="Times New Roman" panose="02020603050405020304" pitchFamily="18" charset="0"/>
                <a:cs typeface="Times New Roman" panose="02020603050405020304" pitchFamily="18" charset="0"/>
              </a:rPr>
              <a:t>X_train_scaled</a:t>
            </a:r>
            <a:r>
              <a:rPr lang="en-IN" sz="800" b="1" dirty="0">
                <a:effectLst/>
                <a:latin typeface="Times New Roman" panose="02020603050405020304" pitchFamily="18" charset="0"/>
                <a:cs typeface="Times New Roman" panose="02020603050405020304" pitchFamily="18" charset="0"/>
              </a:rPr>
              <a:t> = </a:t>
            </a:r>
            <a:r>
              <a:rPr lang="en-IN" sz="800" b="1" dirty="0" err="1">
                <a:effectLst/>
                <a:latin typeface="Times New Roman" panose="02020603050405020304" pitchFamily="18" charset="0"/>
                <a:cs typeface="Times New Roman" panose="02020603050405020304" pitchFamily="18" charset="0"/>
              </a:rPr>
              <a:t>scaler.fit_transform</a:t>
            </a:r>
            <a:r>
              <a:rPr lang="en-IN" sz="800" b="1" dirty="0">
                <a:effectLst/>
                <a:latin typeface="Times New Roman" panose="02020603050405020304" pitchFamily="18" charset="0"/>
                <a:cs typeface="Times New Roman" panose="02020603050405020304" pitchFamily="18" charset="0"/>
              </a:rPr>
              <a:t>(</a:t>
            </a:r>
            <a:r>
              <a:rPr lang="en-IN" sz="800" b="1" dirty="0" err="1">
                <a:effectLst/>
                <a:latin typeface="Times New Roman" panose="02020603050405020304" pitchFamily="18" charset="0"/>
                <a:cs typeface="Times New Roman" panose="02020603050405020304" pitchFamily="18" charset="0"/>
              </a:rPr>
              <a:t>X_train</a:t>
            </a:r>
            <a:r>
              <a:rPr lang="en-IN" sz="800" b="1" dirty="0">
                <a:effectLst/>
                <a:latin typeface="Times New Roman" panose="02020603050405020304" pitchFamily="18" charset="0"/>
                <a:cs typeface="Times New Roman" panose="02020603050405020304" pitchFamily="18" charset="0"/>
              </a:rPr>
              <a:t>)</a:t>
            </a:r>
          </a:p>
          <a:p>
            <a:r>
              <a:rPr lang="en-IN" sz="800" b="1" dirty="0" err="1">
                <a:effectLst/>
                <a:latin typeface="Times New Roman" panose="02020603050405020304" pitchFamily="18" charset="0"/>
                <a:cs typeface="Times New Roman" panose="02020603050405020304" pitchFamily="18" charset="0"/>
              </a:rPr>
              <a:t>X_test_scaled</a:t>
            </a:r>
            <a:r>
              <a:rPr lang="en-IN" sz="800" b="1" dirty="0">
                <a:effectLst/>
                <a:latin typeface="Times New Roman" panose="02020603050405020304" pitchFamily="18" charset="0"/>
                <a:cs typeface="Times New Roman" panose="02020603050405020304" pitchFamily="18" charset="0"/>
              </a:rPr>
              <a:t> = </a:t>
            </a:r>
            <a:r>
              <a:rPr lang="en-IN" sz="800" b="1" dirty="0" err="1">
                <a:effectLst/>
                <a:latin typeface="Times New Roman" panose="02020603050405020304" pitchFamily="18" charset="0"/>
                <a:cs typeface="Times New Roman" panose="02020603050405020304" pitchFamily="18" charset="0"/>
              </a:rPr>
              <a:t>scaler.transform</a:t>
            </a:r>
            <a:r>
              <a:rPr lang="en-IN" sz="800" b="1" dirty="0">
                <a:effectLst/>
                <a:latin typeface="Times New Roman" panose="02020603050405020304" pitchFamily="18" charset="0"/>
                <a:cs typeface="Times New Roman" panose="02020603050405020304" pitchFamily="18" charset="0"/>
              </a:rPr>
              <a:t>(</a:t>
            </a:r>
            <a:r>
              <a:rPr lang="en-IN" sz="800" b="1" dirty="0" err="1">
                <a:effectLst/>
                <a:latin typeface="Times New Roman" panose="02020603050405020304" pitchFamily="18" charset="0"/>
                <a:cs typeface="Times New Roman" panose="02020603050405020304" pitchFamily="18" charset="0"/>
              </a:rPr>
              <a:t>X_test</a:t>
            </a:r>
            <a:r>
              <a:rPr lang="en-IN" sz="800" b="1" dirty="0" smtClean="0">
                <a:effectLst/>
                <a:latin typeface="Times New Roman" panose="02020603050405020304" pitchFamily="18" charset="0"/>
                <a:cs typeface="Times New Roman" panose="02020603050405020304" pitchFamily="18" charset="0"/>
              </a:rPr>
              <a:t>)</a:t>
            </a:r>
            <a:endParaRPr lang="en-IN" sz="800" b="1" dirty="0">
              <a:effectLst/>
              <a:latin typeface="Times New Roman" panose="02020603050405020304" pitchFamily="18" charset="0"/>
              <a:cs typeface="Times New Roman" panose="02020603050405020304" pitchFamily="18" charset="0"/>
            </a:endParaRPr>
          </a:p>
          <a:p>
            <a:r>
              <a:rPr lang="en-IN" sz="800" b="1" dirty="0">
                <a:effectLst/>
                <a:latin typeface="Times New Roman" panose="02020603050405020304" pitchFamily="18" charset="0"/>
                <a:cs typeface="Times New Roman" panose="02020603050405020304" pitchFamily="18" charset="0"/>
              </a:rPr>
              <a:t># Build the ANN model</a:t>
            </a:r>
          </a:p>
          <a:p>
            <a:r>
              <a:rPr lang="en-IN" sz="800" b="1" dirty="0">
                <a:effectLst/>
                <a:latin typeface="Times New Roman" panose="02020603050405020304" pitchFamily="18" charset="0"/>
                <a:cs typeface="Times New Roman" panose="02020603050405020304" pitchFamily="18" charset="0"/>
              </a:rPr>
              <a:t>model = </a:t>
            </a:r>
            <a:r>
              <a:rPr lang="en-IN" sz="800" b="1" dirty="0" err="1">
                <a:effectLst/>
                <a:latin typeface="Times New Roman" panose="02020603050405020304" pitchFamily="18" charset="0"/>
                <a:cs typeface="Times New Roman" panose="02020603050405020304" pitchFamily="18" charset="0"/>
              </a:rPr>
              <a:t>keras.Sequential</a:t>
            </a:r>
            <a:r>
              <a:rPr lang="en-IN" sz="800" b="1" dirty="0">
                <a:effectLst/>
                <a:latin typeface="Times New Roman" panose="02020603050405020304" pitchFamily="18" charset="0"/>
                <a:cs typeface="Times New Roman" panose="02020603050405020304" pitchFamily="18" charset="0"/>
              </a:rPr>
              <a:t>([</a:t>
            </a:r>
          </a:p>
          <a:p>
            <a:r>
              <a:rPr lang="en-IN" sz="800" b="1" dirty="0">
                <a:effectLst/>
                <a:latin typeface="Times New Roman" panose="02020603050405020304" pitchFamily="18" charset="0"/>
                <a:cs typeface="Times New Roman" panose="02020603050405020304" pitchFamily="18" charset="0"/>
              </a:rPr>
              <a:t>    </a:t>
            </a:r>
            <a:r>
              <a:rPr lang="en-IN" sz="800" b="1" dirty="0" err="1">
                <a:effectLst/>
                <a:latin typeface="Times New Roman" panose="02020603050405020304" pitchFamily="18" charset="0"/>
                <a:cs typeface="Times New Roman" panose="02020603050405020304" pitchFamily="18" charset="0"/>
              </a:rPr>
              <a:t>keras.layers.Dense</a:t>
            </a:r>
            <a:r>
              <a:rPr lang="en-IN" sz="800" b="1" dirty="0">
                <a:effectLst/>
                <a:latin typeface="Times New Roman" panose="02020603050405020304" pitchFamily="18" charset="0"/>
                <a:cs typeface="Times New Roman" panose="02020603050405020304" pitchFamily="18" charset="0"/>
              </a:rPr>
              <a:t>(10, activation='</a:t>
            </a:r>
            <a:r>
              <a:rPr lang="en-IN" sz="800" b="1" dirty="0" err="1">
                <a:effectLst/>
                <a:latin typeface="Times New Roman" panose="02020603050405020304" pitchFamily="18" charset="0"/>
                <a:cs typeface="Times New Roman" panose="02020603050405020304" pitchFamily="18" charset="0"/>
              </a:rPr>
              <a:t>relu</a:t>
            </a:r>
            <a:r>
              <a:rPr lang="en-IN" sz="800" b="1" dirty="0">
                <a:effectLst/>
                <a:latin typeface="Times New Roman" panose="02020603050405020304" pitchFamily="18" charset="0"/>
                <a:cs typeface="Times New Roman" panose="02020603050405020304" pitchFamily="18" charset="0"/>
              </a:rPr>
              <a:t>', </a:t>
            </a:r>
            <a:r>
              <a:rPr lang="en-IN" sz="800" b="1" dirty="0" err="1">
                <a:effectLst/>
                <a:latin typeface="Times New Roman" panose="02020603050405020304" pitchFamily="18" charset="0"/>
                <a:cs typeface="Times New Roman" panose="02020603050405020304" pitchFamily="18" charset="0"/>
              </a:rPr>
              <a:t>input_shape</a:t>
            </a:r>
            <a:r>
              <a:rPr lang="en-IN" sz="800" b="1" dirty="0">
                <a:effectLst/>
                <a:latin typeface="Times New Roman" panose="02020603050405020304" pitchFamily="18" charset="0"/>
                <a:cs typeface="Times New Roman" panose="02020603050405020304" pitchFamily="18" charset="0"/>
              </a:rPr>
              <a:t>=(1,)),</a:t>
            </a:r>
          </a:p>
          <a:p>
            <a:r>
              <a:rPr lang="en-IN" sz="800" b="1" dirty="0">
                <a:effectLst/>
                <a:latin typeface="Times New Roman" panose="02020603050405020304" pitchFamily="18" charset="0"/>
                <a:cs typeface="Times New Roman" panose="02020603050405020304" pitchFamily="18" charset="0"/>
              </a:rPr>
              <a:t>    </a:t>
            </a:r>
            <a:r>
              <a:rPr lang="en-IN" sz="800" b="1" dirty="0" err="1">
                <a:effectLst/>
                <a:latin typeface="Times New Roman" panose="02020603050405020304" pitchFamily="18" charset="0"/>
                <a:cs typeface="Times New Roman" panose="02020603050405020304" pitchFamily="18" charset="0"/>
              </a:rPr>
              <a:t>keras.layers.Dense</a:t>
            </a:r>
            <a:r>
              <a:rPr lang="en-IN" sz="800" b="1" dirty="0">
                <a:effectLst/>
                <a:latin typeface="Times New Roman" panose="02020603050405020304" pitchFamily="18" charset="0"/>
                <a:cs typeface="Times New Roman" panose="02020603050405020304" pitchFamily="18" charset="0"/>
              </a:rPr>
              <a:t>(10, activation='</a:t>
            </a:r>
            <a:r>
              <a:rPr lang="en-IN" sz="800" b="1" dirty="0" err="1">
                <a:effectLst/>
                <a:latin typeface="Times New Roman" panose="02020603050405020304" pitchFamily="18" charset="0"/>
                <a:cs typeface="Times New Roman" panose="02020603050405020304" pitchFamily="18" charset="0"/>
              </a:rPr>
              <a:t>relu</a:t>
            </a:r>
            <a:r>
              <a:rPr lang="en-IN" sz="800" b="1" dirty="0">
                <a:effectLst/>
                <a:latin typeface="Times New Roman" panose="02020603050405020304" pitchFamily="18" charset="0"/>
                <a:cs typeface="Times New Roman" panose="02020603050405020304" pitchFamily="18" charset="0"/>
              </a:rPr>
              <a:t>'),</a:t>
            </a:r>
          </a:p>
          <a:p>
            <a:r>
              <a:rPr lang="en-IN" sz="800" b="1" dirty="0">
                <a:effectLst/>
                <a:latin typeface="Times New Roman" panose="02020603050405020304" pitchFamily="18" charset="0"/>
                <a:cs typeface="Times New Roman" panose="02020603050405020304" pitchFamily="18" charset="0"/>
              </a:rPr>
              <a:t>    </a:t>
            </a:r>
            <a:r>
              <a:rPr lang="en-IN" sz="800" b="1" dirty="0" err="1">
                <a:effectLst/>
                <a:latin typeface="Times New Roman" panose="02020603050405020304" pitchFamily="18" charset="0"/>
                <a:cs typeface="Times New Roman" panose="02020603050405020304" pitchFamily="18" charset="0"/>
              </a:rPr>
              <a:t>keras.layers.Dense</a:t>
            </a:r>
            <a:r>
              <a:rPr lang="en-IN" sz="800" b="1" dirty="0">
                <a:effectLst/>
                <a:latin typeface="Times New Roman" panose="02020603050405020304" pitchFamily="18" charset="0"/>
                <a:cs typeface="Times New Roman" panose="02020603050405020304" pitchFamily="18" charset="0"/>
              </a:rPr>
              <a:t>(1)  # Output layer</a:t>
            </a:r>
          </a:p>
          <a:p>
            <a:r>
              <a:rPr lang="en-IN" sz="800" b="1" dirty="0" smtClean="0">
                <a:effectLst/>
                <a:latin typeface="Times New Roman" panose="02020603050405020304" pitchFamily="18" charset="0"/>
                <a:cs typeface="Times New Roman" panose="02020603050405020304" pitchFamily="18" charset="0"/>
              </a:rPr>
              <a:t>])</a:t>
            </a:r>
          </a:p>
          <a:p>
            <a:r>
              <a:rPr lang="en-IN" sz="800" b="1" dirty="0" smtClean="0">
                <a:effectLst/>
                <a:latin typeface="Times New Roman" panose="02020603050405020304" pitchFamily="18" charset="0"/>
                <a:cs typeface="Times New Roman" panose="02020603050405020304" pitchFamily="18" charset="0"/>
              </a:rPr>
              <a:t># </a:t>
            </a:r>
            <a:r>
              <a:rPr lang="en-IN" sz="800" b="1" dirty="0" err="1" smtClean="0">
                <a:effectLst/>
                <a:latin typeface="Times New Roman" panose="02020603050405020304" pitchFamily="18" charset="0"/>
                <a:cs typeface="Times New Roman" panose="02020603050405020304" pitchFamily="18" charset="0"/>
              </a:rPr>
              <a:t>Copile</a:t>
            </a:r>
            <a:r>
              <a:rPr lang="en-IN" sz="800" b="1" dirty="0" smtClean="0">
                <a:effectLst/>
                <a:latin typeface="Times New Roman" panose="02020603050405020304" pitchFamily="18" charset="0"/>
                <a:cs typeface="Times New Roman" panose="02020603050405020304" pitchFamily="18" charset="0"/>
              </a:rPr>
              <a:t> </a:t>
            </a:r>
            <a:r>
              <a:rPr lang="en-IN" sz="800" b="1" dirty="0">
                <a:effectLst/>
                <a:latin typeface="Times New Roman" panose="02020603050405020304" pitchFamily="18" charset="0"/>
                <a:cs typeface="Times New Roman" panose="02020603050405020304" pitchFamily="18" charset="0"/>
              </a:rPr>
              <a:t>the model</a:t>
            </a:r>
          </a:p>
          <a:p>
            <a:r>
              <a:rPr lang="en-IN" sz="800" b="1" dirty="0" err="1">
                <a:effectLst/>
                <a:latin typeface="Times New Roman" panose="02020603050405020304" pitchFamily="18" charset="0"/>
                <a:cs typeface="Times New Roman" panose="02020603050405020304" pitchFamily="18" charset="0"/>
              </a:rPr>
              <a:t>model.compile</a:t>
            </a:r>
            <a:r>
              <a:rPr lang="en-IN" sz="800" b="1" dirty="0">
                <a:effectLst/>
                <a:latin typeface="Times New Roman" panose="02020603050405020304" pitchFamily="18" charset="0"/>
                <a:cs typeface="Times New Roman" panose="02020603050405020304" pitchFamily="18" charset="0"/>
              </a:rPr>
              <a:t>(optimizer='</a:t>
            </a:r>
            <a:r>
              <a:rPr lang="en-IN" sz="800" b="1" dirty="0" err="1">
                <a:effectLst/>
                <a:latin typeface="Times New Roman" panose="02020603050405020304" pitchFamily="18" charset="0"/>
                <a:cs typeface="Times New Roman" panose="02020603050405020304" pitchFamily="18" charset="0"/>
              </a:rPr>
              <a:t>adam</a:t>
            </a:r>
            <a:r>
              <a:rPr lang="en-IN" sz="800" b="1" dirty="0">
                <a:effectLst/>
                <a:latin typeface="Times New Roman" panose="02020603050405020304" pitchFamily="18" charset="0"/>
                <a:cs typeface="Times New Roman" panose="02020603050405020304" pitchFamily="18" charset="0"/>
              </a:rPr>
              <a:t>', loss='</a:t>
            </a:r>
            <a:r>
              <a:rPr lang="en-IN" sz="800" b="1" dirty="0" err="1">
                <a:effectLst/>
                <a:latin typeface="Times New Roman" panose="02020603050405020304" pitchFamily="18" charset="0"/>
                <a:cs typeface="Times New Roman" panose="02020603050405020304" pitchFamily="18" charset="0"/>
              </a:rPr>
              <a:t>mean_squared_error</a:t>
            </a:r>
            <a:r>
              <a:rPr lang="en-IN" sz="800" b="1" dirty="0" smtClean="0">
                <a:effectLst/>
                <a:latin typeface="Times New Roman" panose="02020603050405020304" pitchFamily="18" charset="0"/>
                <a:cs typeface="Times New Roman" panose="02020603050405020304" pitchFamily="18" charset="0"/>
              </a:rPr>
              <a:t>')</a:t>
            </a:r>
            <a:endParaRPr lang="en-IN" sz="800" b="1" dirty="0">
              <a:effectLst/>
              <a:latin typeface="Times New Roman" panose="02020603050405020304" pitchFamily="18" charset="0"/>
              <a:cs typeface="Times New Roman" panose="02020603050405020304" pitchFamily="18" charset="0"/>
            </a:endParaRPr>
          </a:p>
          <a:p>
            <a:r>
              <a:rPr lang="en-IN" sz="800" b="1" dirty="0">
                <a:effectLst/>
                <a:latin typeface="Times New Roman" panose="02020603050405020304" pitchFamily="18" charset="0"/>
                <a:cs typeface="Times New Roman" panose="02020603050405020304" pitchFamily="18" charset="0"/>
              </a:rPr>
              <a:t># Train the model</a:t>
            </a:r>
          </a:p>
          <a:p>
            <a:r>
              <a:rPr lang="en-IN" sz="800" b="1" dirty="0" err="1">
                <a:effectLst/>
                <a:latin typeface="Times New Roman" panose="02020603050405020304" pitchFamily="18" charset="0"/>
                <a:cs typeface="Times New Roman" panose="02020603050405020304" pitchFamily="18" charset="0"/>
              </a:rPr>
              <a:t>model.fit</a:t>
            </a:r>
            <a:r>
              <a:rPr lang="en-IN" sz="800" b="1" dirty="0">
                <a:effectLst/>
                <a:latin typeface="Times New Roman" panose="02020603050405020304" pitchFamily="18" charset="0"/>
                <a:cs typeface="Times New Roman" panose="02020603050405020304" pitchFamily="18" charset="0"/>
              </a:rPr>
              <a:t>(</a:t>
            </a:r>
            <a:r>
              <a:rPr lang="en-IN" sz="800" b="1" dirty="0" err="1">
                <a:effectLst/>
                <a:latin typeface="Times New Roman" panose="02020603050405020304" pitchFamily="18" charset="0"/>
                <a:cs typeface="Times New Roman" panose="02020603050405020304" pitchFamily="18" charset="0"/>
              </a:rPr>
              <a:t>X_train_scaled</a:t>
            </a:r>
            <a:r>
              <a:rPr lang="en-IN" sz="800" b="1" dirty="0">
                <a:effectLst/>
                <a:latin typeface="Times New Roman" panose="02020603050405020304" pitchFamily="18" charset="0"/>
                <a:cs typeface="Times New Roman" panose="02020603050405020304" pitchFamily="18" charset="0"/>
              </a:rPr>
              <a:t>, </a:t>
            </a:r>
            <a:r>
              <a:rPr lang="en-IN" sz="800" b="1" dirty="0" err="1">
                <a:effectLst/>
                <a:latin typeface="Times New Roman" panose="02020603050405020304" pitchFamily="18" charset="0"/>
                <a:cs typeface="Times New Roman" panose="02020603050405020304" pitchFamily="18" charset="0"/>
              </a:rPr>
              <a:t>y_train</a:t>
            </a:r>
            <a:r>
              <a:rPr lang="en-IN" sz="800" b="1" dirty="0">
                <a:effectLst/>
                <a:latin typeface="Times New Roman" panose="02020603050405020304" pitchFamily="18" charset="0"/>
                <a:cs typeface="Times New Roman" panose="02020603050405020304" pitchFamily="18" charset="0"/>
              </a:rPr>
              <a:t>, epochs=100, </a:t>
            </a:r>
            <a:r>
              <a:rPr lang="en-IN" sz="800" b="1" dirty="0" err="1">
                <a:effectLst/>
                <a:latin typeface="Times New Roman" panose="02020603050405020304" pitchFamily="18" charset="0"/>
                <a:cs typeface="Times New Roman" panose="02020603050405020304" pitchFamily="18" charset="0"/>
              </a:rPr>
              <a:t>batch_size</a:t>
            </a:r>
            <a:r>
              <a:rPr lang="en-IN" sz="800" b="1" dirty="0">
                <a:effectLst/>
                <a:latin typeface="Times New Roman" panose="02020603050405020304" pitchFamily="18" charset="0"/>
                <a:cs typeface="Times New Roman" panose="02020603050405020304" pitchFamily="18" charset="0"/>
              </a:rPr>
              <a:t>=1, verbose=1</a:t>
            </a:r>
            <a:r>
              <a:rPr lang="en-IN" sz="800" b="1" dirty="0" smtClean="0">
                <a:effectLst/>
                <a:latin typeface="Times New Roman" panose="02020603050405020304" pitchFamily="18" charset="0"/>
                <a:cs typeface="Times New Roman" panose="02020603050405020304" pitchFamily="18" charset="0"/>
              </a:rPr>
              <a:t>)</a:t>
            </a:r>
            <a:endParaRPr lang="en-IN" sz="800" b="1" dirty="0">
              <a:effectLst/>
              <a:latin typeface="Times New Roman" panose="02020603050405020304" pitchFamily="18" charset="0"/>
              <a:cs typeface="Times New Roman" panose="02020603050405020304" pitchFamily="18" charset="0"/>
            </a:endParaRPr>
          </a:p>
          <a:p>
            <a:r>
              <a:rPr lang="en-IN" sz="800" b="1" dirty="0">
                <a:effectLst/>
                <a:latin typeface="Times New Roman" panose="02020603050405020304" pitchFamily="18" charset="0"/>
                <a:cs typeface="Times New Roman" panose="02020603050405020304" pitchFamily="18" charset="0"/>
              </a:rPr>
              <a:t># Evaluate the model</a:t>
            </a:r>
          </a:p>
          <a:p>
            <a:r>
              <a:rPr lang="en-IN" sz="800" b="1" dirty="0">
                <a:effectLst/>
                <a:latin typeface="Times New Roman" panose="02020603050405020304" pitchFamily="18" charset="0"/>
                <a:cs typeface="Times New Roman" panose="02020603050405020304" pitchFamily="18" charset="0"/>
              </a:rPr>
              <a:t>loss = </a:t>
            </a:r>
            <a:r>
              <a:rPr lang="en-IN" sz="800" b="1" dirty="0" err="1">
                <a:effectLst/>
                <a:latin typeface="Times New Roman" panose="02020603050405020304" pitchFamily="18" charset="0"/>
                <a:cs typeface="Times New Roman" panose="02020603050405020304" pitchFamily="18" charset="0"/>
              </a:rPr>
              <a:t>model.evaluate</a:t>
            </a:r>
            <a:r>
              <a:rPr lang="en-IN" sz="800" b="1" dirty="0">
                <a:effectLst/>
                <a:latin typeface="Times New Roman" panose="02020603050405020304" pitchFamily="18" charset="0"/>
                <a:cs typeface="Times New Roman" panose="02020603050405020304" pitchFamily="18" charset="0"/>
              </a:rPr>
              <a:t>(</a:t>
            </a:r>
            <a:r>
              <a:rPr lang="en-IN" sz="800" b="1" dirty="0" err="1">
                <a:effectLst/>
                <a:latin typeface="Times New Roman" panose="02020603050405020304" pitchFamily="18" charset="0"/>
                <a:cs typeface="Times New Roman" panose="02020603050405020304" pitchFamily="18" charset="0"/>
              </a:rPr>
              <a:t>X_test_scaled</a:t>
            </a:r>
            <a:r>
              <a:rPr lang="en-IN" sz="800" b="1" dirty="0">
                <a:effectLst/>
                <a:latin typeface="Times New Roman" panose="02020603050405020304" pitchFamily="18" charset="0"/>
                <a:cs typeface="Times New Roman" panose="02020603050405020304" pitchFamily="18" charset="0"/>
              </a:rPr>
              <a:t>, </a:t>
            </a:r>
            <a:r>
              <a:rPr lang="en-IN" sz="800" b="1" dirty="0" err="1">
                <a:effectLst/>
                <a:latin typeface="Times New Roman" panose="02020603050405020304" pitchFamily="18" charset="0"/>
                <a:cs typeface="Times New Roman" panose="02020603050405020304" pitchFamily="18" charset="0"/>
              </a:rPr>
              <a:t>y_test</a:t>
            </a:r>
            <a:r>
              <a:rPr lang="en-IN" sz="800" b="1" dirty="0">
                <a:effectLst/>
                <a:latin typeface="Times New Roman" panose="02020603050405020304" pitchFamily="18" charset="0"/>
                <a:cs typeface="Times New Roman" panose="02020603050405020304" pitchFamily="18" charset="0"/>
              </a:rPr>
              <a:t>)</a:t>
            </a:r>
          </a:p>
          <a:p>
            <a:r>
              <a:rPr lang="en-IN" sz="800" b="1" dirty="0">
                <a:effectLst/>
                <a:latin typeface="Times New Roman" panose="02020603050405020304" pitchFamily="18" charset="0"/>
                <a:cs typeface="Times New Roman" panose="02020603050405020304" pitchFamily="18" charset="0"/>
              </a:rPr>
              <a:t>print("Test Loss:", loss</a:t>
            </a:r>
            <a:r>
              <a:rPr lang="en-IN" sz="800" b="1" dirty="0" smtClean="0">
                <a:effectLst/>
                <a:latin typeface="Times New Roman" panose="02020603050405020304" pitchFamily="18" charset="0"/>
                <a:cs typeface="Times New Roman" panose="02020603050405020304" pitchFamily="18" charset="0"/>
              </a:rPr>
              <a:t>)</a:t>
            </a:r>
            <a:endParaRPr lang="en-IN" sz="800" b="1" dirty="0">
              <a:effectLst/>
              <a:latin typeface="Times New Roman" panose="02020603050405020304" pitchFamily="18" charset="0"/>
              <a:cs typeface="Times New Roman" panose="02020603050405020304" pitchFamily="18" charset="0"/>
            </a:endParaRPr>
          </a:p>
          <a:p>
            <a:r>
              <a:rPr lang="en-IN" sz="800" b="1" dirty="0">
                <a:effectLst/>
                <a:latin typeface="Times New Roman" panose="02020603050405020304" pitchFamily="18" charset="0"/>
                <a:cs typeface="Times New Roman" panose="02020603050405020304" pitchFamily="18" charset="0"/>
              </a:rPr>
              <a:t># Predictions</a:t>
            </a:r>
          </a:p>
          <a:p>
            <a:r>
              <a:rPr lang="en-IN" sz="800" b="1" dirty="0">
                <a:effectLst/>
                <a:latin typeface="Times New Roman" panose="02020603050405020304" pitchFamily="18" charset="0"/>
                <a:cs typeface="Times New Roman" panose="02020603050405020304" pitchFamily="18" charset="0"/>
              </a:rPr>
              <a:t>predictions = </a:t>
            </a:r>
            <a:r>
              <a:rPr lang="en-IN" sz="800" b="1" dirty="0" err="1">
                <a:effectLst/>
                <a:latin typeface="Times New Roman" panose="02020603050405020304" pitchFamily="18" charset="0"/>
                <a:cs typeface="Times New Roman" panose="02020603050405020304" pitchFamily="18" charset="0"/>
              </a:rPr>
              <a:t>model.predict</a:t>
            </a:r>
            <a:r>
              <a:rPr lang="en-IN" sz="800" b="1" dirty="0">
                <a:effectLst/>
                <a:latin typeface="Times New Roman" panose="02020603050405020304" pitchFamily="18" charset="0"/>
                <a:cs typeface="Times New Roman" panose="02020603050405020304" pitchFamily="18" charset="0"/>
              </a:rPr>
              <a:t>(</a:t>
            </a:r>
            <a:r>
              <a:rPr lang="en-IN" sz="800" b="1" dirty="0" err="1">
                <a:effectLst/>
                <a:latin typeface="Times New Roman" panose="02020603050405020304" pitchFamily="18" charset="0"/>
                <a:cs typeface="Times New Roman" panose="02020603050405020304" pitchFamily="18" charset="0"/>
              </a:rPr>
              <a:t>X_test_scaled</a:t>
            </a:r>
            <a:r>
              <a:rPr lang="en-IN" sz="800" b="1" dirty="0">
                <a:effectLst/>
                <a:latin typeface="Times New Roman" panose="02020603050405020304" pitchFamily="18" charset="0"/>
                <a:cs typeface="Times New Roman" panose="02020603050405020304" pitchFamily="18" charset="0"/>
              </a:rPr>
              <a:t>)</a:t>
            </a:r>
          </a:p>
          <a:p>
            <a:r>
              <a:rPr lang="en-IN" sz="800" b="1" dirty="0">
                <a:effectLst/>
                <a:latin typeface="Times New Roman" panose="02020603050405020304" pitchFamily="18" charset="0"/>
                <a:cs typeface="Times New Roman" panose="02020603050405020304" pitchFamily="18" charset="0"/>
              </a:rPr>
              <a:t>print("Predictions:", </a:t>
            </a:r>
            <a:r>
              <a:rPr lang="en-IN" sz="800" b="1" dirty="0" err="1">
                <a:effectLst/>
                <a:latin typeface="Times New Roman" panose="02020603050405020304" pitchFamily="18" charset="0"/>
                <a:cs typeface="Times New Roman" panose="02020603050405020304" pitchFamily="18" charset="0"/>
              </a:rPr>
              <a:t>predictions.flatten</a:t>
            </a:r>
            <a:r>
              <a:rPr lang="en-IN" sz="800" b="1" dirty="0">
                <a:effectLst/>
                <a:latin typeface="Times New Roman" panose="02020603050405020304" pitchFamily="18" charset="0"/>
                <a:cs typeface="Times New Roman" panose="02020603050405020304" pitchFamily="18" charset="0"/>
              </a:rPr>
              <a:t>())</a:t>
            </a:r>
          </a:p>
        </p:txBody>
      </p:sp>
      <p:sp>
        <p:nvSpPr>
          <p:cNvPr id="4" name="Content Placeholder 3"/>
          <p:cNvSpPr>
            <a:spLocks noGrp="1"/>
          </p:cNvSpPr>
          <p:nvPr>
            <p:ph sz="half" idx="2"/>
          </p:nvPr>
        </p:nvSpPr>
        <p:spPr>
          <a:xfrm>
            <a:off x="5476875" y="215831"/>
            <a:ext cx="5153025" cy="3386070"/>
          </a:xfrm>
        </p:spPr>
        <p:txBody>
          <a:bodyPr numCol="2">
            <a:noAutofit/>
          </a:bodyPr>
          <a:lstStyle/>
          <a:p>
            <a:r>
              <a:rPr lang="en-IN" sz="800" b="1" dirty="0">
                <a:effectLst/>
                <a:latin typeface="Times New Roman" panose="02020603050405020304" pitchFamily="18" charset="0"/>
                <a:cs typeface="Times New Roman" panose="02020603050405020304" pitchFamily="18" charset="0"/>
              </a:rPr>
              <a:t>import </a:t>
            </a:r>
            <a:r>
              <a:rPr lang="en-IN" sz="800" b="1" dirty="0" err="1">
                <a:effectLst/>
                <a:latin typeface="Times New Roman" panose="02020603050405020304" pitchFamily="18" charset="0"/>
                <a:cs typeface="Times New Roman" panose="02020603050405020304" pitchFamily="18" charset="0"/>
              </a:rPr>
              <a:t>numpy</a:t>
            </a:r>
            <a:r>
              <a:rPr lang="en-IN" sz="800" b="1" dirty="0">
                <a:effectLst/>
                <a:latin typeface="Times New Roman" panose="02020603050405020304" pitchFamily="18" charset="0"/>
                <a:cs typeface="Times New Roman" panose="02020603050405020304" pitchFamily="18" charset="0"/>
              </a:rPr>
              <a:t> as np</a:t>
            </a:r>
          </a:p>
          <a:p>
            <a:r>
              <a:rPr lang="en-IN" sz="800" b="1" dirty="0">
                <a:effectLst/>
                <a:latin typeface="Times New Roman" panose="02020603050405020304" pitchFamily="18" charset="0"/>
                <a:cs typeface="Times New Roman" panose="02020603050405020304" pitchFamily="18" charset="0"/>
              </a:rPr>
              <a:t>import </a:t>
            </a:r>
            <a:r>
              <a:rPr lang="en-IN" sz="800" b="1" dirty="0" err="1">
                <a:effectLst/>
                <a:latin typeface="Times New Roman" panose="02020603050405020304" pitchFamily="18" charset="0"/>
                <a:cs typeface="Times New Roman" panose="02020603050405020304" pitchFamily="18" charset="0"/>
              </a:rPr>
              <a:t>tensorflow</a:t>
            </a:r>
            <a:r>
              <a:rPr lang="en-IN" sz="800" b="1" dirty="0">
                <a:effectLst/>
                <a:latin typeface="Times New Roman" panose="02020603050405020304" pitchFamily="18" charset="0"/>
                <a:cs typeface="Times New Roman" panose="02020603050405020304" pitchFamily="18" charset="0"/>
              </a:rPr>
              <a:t> as </a:t>
            </a:r>
            <a:r>
              <a:rPr lang="en-IN" sz="800" b="1" dirty="0" err="1">
                <a:effectLst/>
                <a:latin typeface="Times New Roman" panose="02020603050405020304" pitchFamily="18" charset="0"/>
                <a:cs typeface="Times New Roman" panose="02020603050405020304" pitchFamily="18" charset="0"/>
              </a:rPr>
              <a:t>tf</a:t>
            </a:r>
            <a:endParaRPr lang="en-IN" sz="800" b="1" dirty="0">
              <a:effectLst/>
              <a:latin typeface="Times New Roman" panose="02020603050405020304" pitchFamily="18" charset="0"/>
              <a:cs typeface="Times New Roman" panose="02020603050405020304" pitchFamily="18" charset="0"/>
            </a:endParaRPr>
          </a:p>
          <a:p>
            <a:r>
              <a:rPr lang="en-IN" sz="800" b="1" dirty="0">
                <a:effectLst/>
                <a:latin typeface="Times New Roman" panose="02020603050405020304" pitchFamily="18" charset="0"/>
                <a:cs typeface="Times New Roman" panose="02020603050405020304" pitchFamily="18" charset="0"/>
              </a:rPr>
              <a:t>from </a:t>
            </a:r>
            <a:r>
              <a:rPr lang="en-IN" sz="800" b="1" dirty="0" err="1">
                <a:effectLst/>
                <a:latin typeface="Times New Roman" panose="02020603050405020304" pitchFamily="18" charset="0"/>
                <a:cs typeface="Times New Roman" panose="02020603050405020304" pitchFamily="18" charset="0"/>
              </a:rPr>
              <a:t>tensorflow</a:t>
            </a:r>
            <a:r>
              <a:rPr lang="en-IN" sz="800" b="1" dirty="0">
                <a:effectLst/>
                <a:latin typeface="Times New Roman" panose="02020603050405020304" pitchFamily="18" charset="0"/>
                <a:cs typeface="Times New Roman" panose="02020603050405020304" pitchFamily="18" charset="0"/>
              </a:rPr>
              <a:t> import </a:t>
            </a:r>
            <a:r>
              <a:rPr lang="en-IN" sz="800" b="1" dirty="0" err="1">
                <a:effectLst/>
                <a:latin typeface="Times New Roman" panose="02020603050405020304" pitchFamily="18" charset="0"/>
                <a:cs typeface="Times New Roman" panose="02020603050405020304" pitchFamily="18" charset="0"/>
              </a:rPr>
              <a:t>keras</a:t>
            </a:r>
            <a:endParaRPr lang="en-IN" sz="800" b="1" dirty="0">
              <a:effectLst/>
              <a:latin typeface="Times New Roman" panose="02020603050405020304" pitchFamily="18" charset="0"/>
              <a:cs typeface="Times New Roman" panose="02020603050405020304" pitchFamily="18" charset="0"/>
            </a:endParaRPr>
          </a:p>
          <a:p>
            <a:r>
              <a:rPr lang="en-IN" sz="800" b="1" dirty="0">
                <a:effectLst/>
                <a:latin typeface="Times New Roman" panose="02020603050405020304" pitchFamily="18" charset="0"/>
                <a:cs typeface="Times New Roman" panose="02020603050405020304" pitchFamily="18" charset="0"/>
              </a:rPr>
              <a:t>from </a:t>
            </a:r>
            <a:r>
              <a:rPr lang="en-IN" sz="800" b="1" dirty="0" err="1">
                <a:effectLst/>
                <a:latin typeface="Times New Roman" panose="02020603050405020304" pitchFamily="18" charset="0"/>
                <a:cs typeface="Times New Roman" panose="02020603050405020304" pitchFamily="18" charset="0"/>
              </a:rPr>
              <a:t>sklearn.model_selection</a:t>
            </a:r>
            <a:r>
              <a:rPr lang="en-IN" sz="800" b="1" dirty="0">
                <a:effectLst/>
                <a:latin typeface="Times New Roman" panose="02020603050405020304" pitchFamily="18" charset="0"/>
                <a:cs typeface="Times New Roman" panose="02020603050405020304" pitchFamily="18" charset="0"/>
              </a:rPr>
              <a:t> import </a:t>
            </a:r>
            <a:r>
              <a:rPr lang="en-IN" sz="800" b="1" dirty="0" err="1">
                <a:effectLst/>
                <a:latin typeface="Times New Roman" panose="02020603050405020304" pitchFamily="18" charset="0"/>
                <a:cs typeface="Times New Roman" panose="02020603050405020304" pitchFamily="18" charset="0"/>
              </a:rPr>
              <a:t>train_test_split</a:t>
            </a:r>
            <a:endParaRPr lang="en-IN" sz="800" b="1" dirty="0">
              <a:effectLst/>
              <a:latin typeface="Times New Roman" panose="02020603050405020304" pitchFamily="18" charset="0"/>
              <a:cs typeface="Times New Roman" panose="02020603050405020304" pitchFamily="18" charset="0"/>
            </a:endParaRPr>
          </a:p>
          <a:p>
            <a:r>
              <a:rPr lang="en-IN" sz="800" b="1" dirty="0">
                <a:effectLst/>
                <a:latin typeface="Times New Roman" panose="02020603050405020304" pitchFamily="18" charset="0"/>
                <a:cs typeface="Times New Roman" panose="02020603050405020304" pitchFamily="18" charset="0"/>
              </a:rPr>
              <a:t>from </a:t>
            </a:r>
            <a:r>
              <a:rPr lang="en-IN" sz="800" b="1" dirty="0" err="1">
                <a:effectLst/>
                <a:latin typeface="Times New Roman" panose="02020603050405020304" pitchFamily="18" charset="0"/>
                <a:cs typeface="Times New Roman" panose="02020603050405020304" pitchFamily="18" charset="0"/>
              </a:rPr>
              <a:t>sklearn.preprocessing</a:t>
            </a:r>
            <a:r>
              <a:rPr lang="en-IN" sz="800" b="1" dirty="0">
                <a:effectLst/>
                <a:latin typeface="Times New Roman" panose="02020603050405020304" pitchFamily="18" charset="0"/>
                <a:cs typeface="Times New Roman" panose="02020603050405020304" pitchFamily="18" charset="0"/>
              </a:rPr>
              <a:t> import </a:t>
            </a:r>
            <a:r>
              <a:rPr lang="en-IN" sz="800" b="1" dirty="0" err="1">
                <a:effectLst/>
                <a:latin typeface="Times New Roman" panose="02020603050405020304" pitchFamily="18" charset="0"/>
                <a:cs typeface="Times New Roman" panose="02020603050405020304" pitchFamily="18" charset="0"/>
              </a:rPr>
              <a:t>StandardScaler</a:t>
            </a:r>
            <a:endParaRPr lang="en-IN" sz="800" b="1" dirty="0">
              <a:effectLst/>
              <a:latin typeface="Times New Roman" panose="02020603050405020304" pitchFamily="18" charset="0"/>
              <a:cs typeface="Times New Roman" panose="02020603050405020304" pitchFamily="18" charset="0"/>
            </a:endParaRPr>
          </a:p>
          <a:p>
            <a:r>
              <a:rPr lang="en-IN" sz="800" b="1" dirty="0">
                <a:effectLst/>
                <a:latin typeface="Times New Roman" panose="02020603050405020304" pitchFamily="18" charset="0"/>
                <a:cs typeface="Times New Roman" panose="02020603050405020304" pitchFamily="18" charset="0"/>
              </a:rPr>
              <a:t># Sample data</a:t>
            </a:r>
          </a:p>
          <a:p>
            <a:r>
              <a:rPr lang="en-IN" sz="800" b="1" dirty="0">
                <a:effectLst/>
                <a:latin typeface="Times New Roman" panose="02020603050405020304" pitchFamily="18" charset="0"/>
                <a:cs typeface="Times New Roman" panose="02020603050405020304" pitchFamily="18" charset="0"/>
              </a:rPr>
              <a:t>X = </a:t>
            </a:r>
            <a:r>
              <a:rPr lang="en-IN" sz="800" b="1" dirty="0" err="1">
                <a:effectLst/>
                <a:latin typeface="Times New Roman" panose="02020603050405020304" pitchFamily="18" charset="0"/>
                <a:cs typeface="Times New Roman" panose="02020603050405020304" pitchFamily="18" charset="0"/>
              </a:rPr>
              <a:t>np.array</a:t>
            </a:r>
            <a:r>
              <a:rPr lang="en-IN" sz="800" b="1" dirty="0">
                <a:effectLst/>
                <a:latin typeface="Times New Roman" panose="02020603050405020304" pitchFamily="18" charset="0"/>
                <a:cs typeface="Times New Roman" panose="02020603050405020304" pitchFamily="18" charset="0"/>
              </a:rPr>
              <a:t>([[1], [2], [3], [4], [5]])  # Feature matrix</a:t>
            </a:r>
          </a:p>
          <a:p>
            <a:r>
              <a:rPr lang="en-IN" sz="800" b="1" dirty="0">
                <a:effectLst/>
                <a:latin typeface="Times New Roman" panose="02020603050405020304" pitchFamily="18" charset="0"/>
                <a:cs typeface="Times New Roman" panose="02020603050405020304" pitchFamily="18" charset="0"/>
              </a:rPr>
              <a:t>y = </a:t>
            </a:r>
            <a:r>
              <a:rPr lang="en-IN" sz="800" b="1" dirty="0" err="1">
                <a:effectLst/>
                <a:latin typeface="Times New Roman" panose="02020603050405020304" pitchFamily="18" charset="0"/>
                <a:cs typeface="Times New Roman" panose="02020603050405020304" pitchFamily="18" charset="0"/>
              </a:rPr>
              <a:t>np.array</a:t>
            </a:r>
            <a:r>
              <a:rPr lang="en-IN" sz="800" b="1" dirty="0">
                <a:effectLst/>
                <a:latin typeface="Times New Roman" panose="02020603050405020304" pitchFamily="18" charset="0"/>
                <a:cs typeface="Times New Roman" panose="02020603050405020304" pitchFamily="18" charset="0"/>
              </a:rPr>
              <a:t>([2, 3.5, 2.7, 4.1, 5.5])     # Target </a:t>
            </a:r>
            <a:r>
              <a:rPr lang="en-IN" sz="800" b="1" dirty="0">
                <a:effectLst/>
                <a:latin typeface="Times New Roman" panose="02020603050405020304" pitchFamily="18" charset="0"/>
                <a:cs typeface="Times New Roman" panose="02020603050405020304" pitchFamily="18" charset="0"/>
              </a:rPr>
              <a:t>values</a:t>
            </a:r>
            <a:endParaRPr lang="en-IN" sz="800" b="1" dirty="0">
              <a:effectLst/>
              <a:latin typeface="Times New Roman" panose="02020603050405020304" pitchFamily="18" charset="0"/>
              <a:cs typeface="Times New Roman" panose="02020603050405020304" pitchFamily="18" charset="0"/>
            </a:endParaRPr>
          </a:p>
          <a:p>
            <a:r>
              <a:rPr lang="en-IN" sz="800" b="1" dirty="0">
                <a:effectLst/>
                <a:latin typeface="Times New Roman" panose="02020603050405020304" pitchFamily="18" charset="0"/>
                <a:cs typeface="Times New Roman" panose="02020603050405020304" pitchFamily="18" charset="0"/>
              </a:rPr>
              <a:t># Split data into training and testing sets</a:t>
            </a:r>
          </a:p>
          <a:p>
            <a:r>
              <a:rPr lang="en-IN" sz="800" b="1" dirty="0" err="1">
                <a:effectLst/>
                <a:latin typeface="Times New Roman" panose="02020603050405020304" pitchFamily="18" charset="0"/>
                <a:cs typeface="Times New Roman" panose="02020603050405020304" pitchFamily="18" charset="0"/>
              </a:rPr>
              <a:t>X_train</a:t>
            </a:r>
            <a:r>
              <a:rPr lang="en-IN" sz="800" b="1" dirty="0">
                <a:effectLst/>
                <a:latin typeface="Times New Roman" panose="02020603050405020304" pitchFamily="18" charset="0"/>
                <a:cs typeface="Times New Roman" panose="02020603050405020304" pitchFamily="18" charset="0"/>
              </a:rPr>
              <a:t>, </a:t>
            </a:r>
            <a:r>
              <a:rPr lang="en-IN" sz="800" b="1" dirty="0" err="1">
                <a:effectLst/>
                <a:latin typeface="Times New Roman" panose="02020603050405020304" pitchFamily="18" charset="0"/>
                <a:cs typeface="Times New Roman" panose="02020603050405020304" pitchFamily="18" charset="0"/>
              </a:rPr>
              <a:t>X_test</a:t>
            </a:r>
            <a:r>
              <a:rPr lang="en-IN" sz="800" b="1" dirty="0">
                <a:effectLst/>
                <a:latin typeface="Times New Roman" panose="02020603050405020304" pitchFamily="18" charset="0"/>
                <a:cs typeface="Times New Roman" panose="02020603050405020304" pitchFamily="18" charset="0"/>
              </a:rPr>
              <a:t>, </a:t>
            </a:r>
            <a:r>
              <a:rPr lang="en-IN" sz="800" b="1" dirty="0" err="1">
                <a:effectLst/>
                <a:latin typeface="Times New Roman" panose="02020603050405020304" pitchFamily="18" charset="0"/>
                <a:cs typeface="Times New Roman" panose="02020603050405020304" pitchFamily="18" charset="0"/>
              </a:rPr>
              <a:t>y_train</a:t>
            </a:r>
            <a:r>
              <a:rPr lang="en-IN" sz="800" b="1" dirty="0">
                <a:effectLst/>
                <a:latin typeface="Times New Roman" panose="02020603050405020304" pitchFamily="18" charset="0"/>
                <a:cs typeface="Times New Roman" panose="02020603050405020304" pitchFamily="18" charset="0"/>
              </a:rPr>
              <a:t>, </a:t>
            </a:r>
            <a:r>
              <a:rPr lang="en-IN" sz="800" b="1" dirty="0" err="1">
                <a:effectLst/>
                <a:latin typeface="Times New Roman" panose="02020603050405020304" pitchFamily="18" charset="0"/>
                <a:cs typeface="Times New Roman" panose="02020603050405020304" pitchFamily="18" charset="0"/>
              </a:rPr>
              <a:t>y_test</a:t>
            </a:r>
            <a:r>
              <a:rPr lang="en-IN" sz="800" b="1" dirty="0">
                <a:effectLst/>
                <a:latin typeface="Times New Roman" panose="02020603050405020304" pitchFamily="18" charset="0"/>
                <a:cs typeface="Times New Roman" panose="02020603050405020304" pitchFamily="18" charset="0"/>
              </a:rPr>
              <a:t> = </a:t>
            </a:r>
            <a:r>
              <a:rPr lang="en-IN" sz="800" b="1" dirty="0" err="1">
                <a:effectLst/>
                <a:latin typeface="Times New Roman" panose="02020603050405020304" pitchFamily="18" charset="0"/>
                <a:cs typeface="Times New Roman" panose="02020603050405020304" pitchFamily="18" charset="0"/>
              </a:rPr>
              <a:t>train_test_split</a:t>
            </a:r>
            <a:r>
              <a:rPr lang="en-IN" sz="800" b="1" dirty="0">
                <a:effectLst/>
                <a:latin typeface="Times New Roman" panose="02020603050405020304" pitchFamily="18" charset="0"/>
                <a:cs typeface="Times New Roman" panose="02020603050405020304" pitchFamily="18" charset="0"/>
              </a:rPr>
              <a:t>(X, y, </a:t>
            </a:r>
            <a:r>
              <a:rPr lang="en-IN" sz="800" b="1" dirty="0" err="1">
                <a:effectLst/>
                <a:latin typeface="Times New Roman" panose="02020603050405020304" pitchFamily="18" charset="0"/>
                <a:cs typeface="Times New Roman" panose="02020603050405020304" pitchFamily="18" charset="0"/>
              </a:rPr>
              <a:t>test_size</a:t>
            </a:r>
            <a:r>
              <a:rPr lang="en-IN" sz="800" b="1" dirty="0">
                <a:effectLst/>
                <a:latin typeface="Times New Roman" panose="02020603050405020304" pitchFamily="18" charset="0"/>
                <a:cs typeface="Times New Roman" panose="02020603050405020304" pitchFamily="18" charset="0"/>
              </a:rPr>
              <a:t>=0.2, </a:t>
            </a:r>
            <a:r>
              <a:rPr lang="en-IN" sz="800" b="1" dirty="0" err="1">
                <a:effectLst/>
                <a:latin typeface="Times New Roman" panose="02020603050405020304" pitchFamily="18" charset="0"/>
                <a:cs typeface="Times New Roman" panose="02020603050405020304" pitchFamily="18" charset="0"/>
              </a:rPr>
              <a:t>random_state</a:t>
            </a:r>
            <a:r>
              <a:rPr lang="en-IN" sz="800" b="1" dirty="0">
                <a:effectLst/>
                <a:latin typeface="Times New Roman" panose="02020603050405020304" pitchFamily="18" charset="0"/>
                <a:cs typeface="Times New Roman" panose="02020603050405020304" pitchFamily="18" charset="0"/>
              </a:rPr>
              <a:t>=42</a:t>
            </a:r>
            <a:r>
              <a:rPr lang="en-IN" sz="800" b="1" dirty="0">
                <a:effectLst/>
                <a:latin typeface="Times New Roman" panose="02020603050405020304" pitchFamily="18" charset="0"/>
                <a:cs typeface="Times New Roman" panose="02020603050405020304" pitchFamily="18" charset="0"/>
              </a:rPr>
              <a:t>)</a:t>
            </a:r>
            <a:endParaRPr lang="en-IN" sz="800" b="1" dirty="0">
              <a:effectLst/>
              <a:latin typeface="Times New Roman" panose="02020603050405020304" pitchFamily="18" charset="0"/>
              <a:cs typeface="Times New Roman" panose="02020603050405020304" pitchFamily="18" charset="0"/>
            </a:endParaRPr>
          </a:p>
          <a:p>
            <a:r>
              <a:rPr lang="en-IN" sz="800" b="1" dirty="0">
                <a:effectLst/>
                <a:latin typeface="Times New Roman" panose="02020603050405020304" pitchFamily="18" charset="0"/>
                <a:cs typeface="Times New Roman" panose="02020603050405020304" pitchFamily="18" charset="0"/>
              </a:rPr>
              <a:t># Scale the features</a:t>
            </a:r>
          </a:p>
          <a:p>
            <a:r>
              <a:rPr lang="en-IN" sz="800" b="1" dirty="0">
                <a:effectLst/>
                <a:latin typeface="Times New Roman" panose="02020603050405020304" pitchFamily="18" charset="0"/>
                <a:cs typeface="Times New Roman" panose="02020603050405020304" pitchFamily="18" charset="0"/>
              </a:rPr>
              <a:t>scaler = </a:t>
            </a:r>
            <a:r>
              <a:rPr lang="en-IN" sz="800" b="1" dirty="0" err="1">
                <a:effectLst/>
                <a:latin typeface="Times New Roman" panose="02020603050405020304" pitchFamily="18" charset="0"/>
                <a:cs typeface="Times New Roman" panose="02020603050405020304" pitchFamily="18" charset="0"/>
              </a:rPr>
              <a:t>StandardScaler</a:t>
            </a:r>
            <a:r>
              <a:rPr lang="en-IN" sz="800" b="1" dirty="0">
                <a:effectLst/>
                <a:latin typeface="Times New Roman" panose="02020603050405020304" pitchFamily="18" charset="0"/>
                <a:cs typeface="Times New Roman" panose="02020603050405020304" pitchFamily="18" charset="0"/>
              </a:rPr>
              <a:t>()</a:t>
            </a:r>
          </a:p>
          <a:p>
            <a:r>
              <a:rPr lang="en-IN" sz="800" b="1" dirty="0" err="1">
                <a:effectLst/>
                <a:latin typeface="Times New Roman" panose="02020603050405020304" pitchFamily="18" charset="0"/>
                <a:cs typeface="Times New Roman" panose="02020603050405020304" pitchFamily="18" charset="0"/>
              </a:rPr>
              <a:t>X_train_scaled</a:t>
            </a:r>
            <a:r>
              <a:rPr lang="en-IN" sz="800" b="1" dirty="0">
                <a:effectLst/>
                <a:latin typeface="Times New Roman" panose="02020603050405020304" pitchFamily="18" charset="0"/>
                <a:cs typeface="Times New Roman" panose="02020603050405020304" pitchFamily="18" charset="0"/>
              </a:rPr>
              <a:t> = </a:t>
            </a:r>
            <a:r>
              <a:rPr lang="en-IN" sz="800" b="1" dirty="0" err="1">
                <a:effectLst/>
                <a:latin typeface="Times New Roman" panose="02020603050405020304" pitchFamily="18" charset="0"/>
                <a:cs typeface="Times New Roman" panose="02020603050405020304" pitchFamily="18" charset="0"/>
              </a:rPr>
              <a:t>scaler.fit_transform</a:t>
            </a:r>
            <a:r>
              <a:rPr lang="en-IN" sz="800" b="1" dirty="0">
                <a:effectLst/>
                <a:latin typeface="Times New Roman" panose="02020603050405020304" pitchFamily="18" charset="0"/>
                <a:cs typeface="Times New Roman" panose="02020603050405020304" pitchFamily="18" charset="0"/>
              </a:rPr>
              <a:t>(</a:t>
            </a:r>
            <a:r>
              <a:rPr lang="en-IN" sz="800" b="1" dirty="0" err="1">
                <a:effectLst/>
                <a:latin typeface="Times New Roman" panose="02020603050405020304" pitchFamily="18" charset="0"/>
                <a:cs typeface="Times New Roman" panose="02020603050405020304" pitchFamily="18" charset="0"/>
              </a:rPr>
              <a:t>X_train</a:t>
            </a:r>
            <a:r>
              <a:rPr lang="en-IN" sz="800" b="1" dirty="0">
                <a:effectLst/>
                <a:latin typeface="Times New Roman" panose="02020603050405020304" pitchFamily="18" charset="0"/>
                <a:cs typeface="Times New Roman" panose="02020603050405020304" pitchFamily="18" charset="0"/>
              </a:rPr>
              <a:t>)</a:t>
            </a:r>
          </a:p>
          <a:p>
            <a:r>
              <a:rPr lang="en-IN" sz="800" b="1" dirty="0" err="1">
                <a:effectLst/>
                <a:latin typeface="Times New Roman" panose="02020603050405020304" pitchFamily="18" charset="0"/>
                <a:cs typeface="Times New Roman" panose="02020603050405020304" pitchFamily="18" charset="0"/>
              </a:rPr>
              <a:t>X_test_scaled</a:t>
            </a:r>
            <a:r>
              <a:rPr lang="en-IN" sz="800" b="1" dirty="0">
                <a:effectLst/>
                <a:latin typeface="Times New Roman" panose="02020603050405020304" pitchFamily="18" charset="0"/>
                <a:cs typeface="Times New Roman" panose="02020603050405020304" pitchFamily="18" charset="0"/>
              </a:rPr>
              <a:t> = </a:t>
            </a:r>
            <a:r>
              <a:rPr lang="en-IN" sz="800" b="1" dirty="0" err="1">
                <a:effectLst/>
                <a:latin typeface="Times New Roman" panose="02020603050405020304" pitchFamily="18" charset="0"/>
                <a:cs typeface="Times New Roman" panose="02020603050405020304" pitchFamily="18" charset="0"/>
              </a:rPr>
              <a:t>scaler.transform</a:t>
            </a:r>
            <a:r>
              <a:rPr lang="en-IN" sz="800" b="1" dirty="0">
                <a:effectLst/>
                <a:latin typeface="Times New Roman" panose="02020603050405020304" pitchFamily="18" charset="0"/>
                <a:cs typeface="Times New Roman" panose="02020603050405020304" pitchFamily="18" charset="0"/>
              </a:rPr>
              <a:t>(</a:t>
            </a:r>
            <a:r>
              <a:rPr lang="en-IN" sz="800" b="1" dirty="0" err="1">
                <a:effectLst/>
                <a:latin typeface="Times New Roman" panose="02020603050405020304" pitchFamily="18" charset="0"/>
                <a:cs typeface="Times New Roman" panose="02020603050405020304" pitchFamily="18" charset="0"/>
              </a:rPr>
              <a:t>X_test</a:t>
            </a:r>
            <a:r>
              <a:rPr lang="en-IN" sz="800" b="1" dirty="0">
                <a:effectLst/>
                <a:latin typeface="Times New Roman" panose="02020603050405020304" pitchFamily="18" charset="0"/>
                <a:cs typeface="Times New Roman" panose="02020603050405020304" pitchFamily="18" charset="0"/>
              </a:rPr>
              <a:t>)</a:t>
            </a:r>
            <a:endParaRPr lang="en-IN" sz="800" b="1" dirty="0">
              <a:effectLst/>
              <a:latin typeface="Times New Roman" panose="02020603050405020304" pitchFamily="18" charset="0"/>
              <a:cs typeface="Times New Roman" panose="02020603050405020304" pitchFamily="18" charset="0"/>
            </a:endParaRPr>
          </a:p>
          <a:p>
            <a:r>
              <a:rPr lang="en-IN" sz="800" b="1" dirty="0">
                <a:effectLst/>
                <a:latin typeface="Times New Roman" panose="02020603050405020304" pitchFamily="18" charset="0"/>
                <a:cs typeface="Times New Roman" panose="02020603050405020304" pitchFamily="18" charset="0"/>
              </a:rPr>
              <a:t># Reshape data for RNN input (samples, time steps, features)</a:t>
            </a:r>
          </a:p>
          <a:p>
            <a:r>
              <a:rPr lang="en-IN" sz="800" b="1" dirty="0" err="1">
                <a:effectLst/>
                <a:latin typeface="Times New Roman" panose="02020603050405020304" pitchFamily="18" charset="0"/>
                <a:cs typeface="Times New Roman" panose="02020603050405020304" pitchFamily="18" charset="0"/>
              </a:rPr>
              <a:t>X_train_reshaped</a:t>
            </a:r>
            <a:r>
              <a:rPr lang="en-IN" sz="800" b="1" dirty="0">
                <a:effectLst/>
                <a:latin typeface="Times New Roman" panose="02020603050405020304" pitchFamily="18" charset="0"/>
                <a:cs typeface="Times New Roman" panose="02020603050405020304" pitchFamily="18" charset="0"/>
              </a:rPr>
              <a:t> = </a:t>
            </a:r>
            <a:r>
              <a:rPr lang="en-IN" sz="800" b="1" dirty="0" err="1">
                <a:effectLst/>
                <a:latin typeface="Times New Roman" panose="02020603050405020304" pitchFamily="18" charset="0"/>
                <a:cs typeface="Times New Roman" panose="02020603050405020304" pitchFamily="18" charset="0"/>
              </a:rPr>
              <a:t>np.reshape</a:t>
            </a:r>
            <a:r>
              <a:rPr lang="en-IN" sz="800" b="1" dirty="0">
                <a:effectLst/>
                <a:latin typeface="Times New Roman" panose="02020603050405020304" pitchFamily="18" charset="0"/>
                <a:cs typeface="Times New Roman" panose="02020603050405020304" pitchFamily="18" charset="0"/>
              </a:rPr>
              <a:t>(</a:t>
            </a:r>
            <a:r>
              <a:rPr lang="en-IN" sz="800" b="1" dirty="0" err="1">
                <a:effectLst/>
                <a:latin typeface="Times New Roman" panose="02020603050405020304" pitchFamily="18" charset="0"/>
                <a:cs typeface="Times New Roman" panose="02020603050405020304" pitchFamily="18" charset="0"/>
              </a:rPr>
              <a:t>X_train_scaled</a:t>
            </a:r>
            <a:r>
              <a:rPr lang="en-IN" sz="800" b="1" dirty="0">
                <a:effectLst/>
                <a:latin typeface="Times New Roman" panose="02020603050405020304" pitchFamily="18" charset="0"/>
                <a:cs typeface="Times New Roman" panose="02020603050405020304" pitchFamily="18" charset="0"/>
              </a:rPr>
              <a:t>, (</a:t>
            </a:r>
            <a:r>
              <a:rPr lang="en-IN" sz="800" b="1" dirty="0" err="1">
                <a:effectLst/>
                <a:latin typeface="Times New Roman" panose="02020603050405020304" pitchFamily="18" charset="0"/>
                <a:cs typeface="Times New Roman" panose="02020603050405020304" pitchFamily="18" charset="0"/>
              </a:rPr>
              <a:t>X_train_scaled.shape</a:t>
            </a:r>
            <a:r>
              <a:rPr lang="en-IN" sz="800" b="1" dirty="0">
                <a:effectLst/>
                <a:latin typeface="Times New Roman" panose="02020603050405020304" pitchFamily="18" charset="0"/>
                <a:cs typeface="Times New Roman" panose="02020603050405020304" pitchFamily="18" charset="0"/>
              </a:rPr>
              <a:t>[0], 1, </a:t>
            </a:r>
            <a:r>
              <a:rPr lang="en-IN" sz="800" b="1" dirty="0" err="1">
                <a:effectLst/>
                <a:latin typeface="Times New Roman" panose="02020603050405020304" pitchFamily="18" charset="0"/>
                <a:cs typeface="Times New Roman" panose="02020603050405020304" pitchFamily="18" charset="0"/>
              </a:rPr>
              <a:t>X_train_scaled.shape</a:t>
            </a:r>
            <a:r>
              <a:rPr lang="en-IN" sz="800" b="1" dirty="0">
                <a:effectLst/>
                <a:latin typeface="Times New Roman" panose="02020603050405020304" pitchFamily="18" charset="0"/>
                <a:cs typeface="Times New Roman" panose="02020603050405020304" pitchFamily="18" charset="0"/>
              </a:rPr>
              <a:t>[1]))</a:t>
            </a:r>
          </a:p>
          <a:p>
            <a:r>
              <a:rPr lang="en-IN" sz="800" b="1" dirty="0" err="1">
                <a:effectLst/>
                <a:latin typeface="Times New Roman" panose="02020603050405020304" pitchFamily="18" charset="0"/>
                <a:cs typeface="Times New Roman" panose="02020603050405020304" pitchFamily="18" charset="0"/>
              </a:rPr>
              <a:t>X_test_reshaped</a:t>
            </a:r>
            <a:r>
              <a:rPr lang="en-IN" sz="800" b="1" dirty="0">
                <a:effectLst/>
                <a:latin typeface="Times New Roman" panose="02020603050405020304" pitchFamily="18" charset="0"/>
                <a:cs typeface="Times New Roman" panose="02020603050405020304" pitchFamily="18" charset="0"/>
              </a:rPr>
              <a:t> = </a:t>
            </a:r>
            <a:r>
              <a:rPr lang="en-IN" sz="800" b="1" dirty="0" err="1">
                <a:effectLst/>
                <a:latin typeface="Times New Roman" panose="02020603050405020304" pitchFamily="18" charset="0"/>
                <a:cs typeface="Times New Roman" panose="02020603050405020304" pitchFamily="18" charset="0"/>
              </a:rPr>
              <a:t>np.reshape</a:t>
            </a:r>
            <a:r>
              <a:rPr lang="en-IN" sz="800" b="1" dirty="0">
                <a:effectLst/>
                <a:latin typeface="Times New Roman" panose="02020603050405020304" pitchFamily="18" charset="0"/>
                <a:cs typeface="Times New Roman" panose="02020603050405020304" pitchFamily="18" charset="0"/>
              </a:rPr>
              <a:t>(</a:t>
            </a:r>
            <a:r>
              <a:rPr lang="en-IN" sz="800" b="1" dirty="0" err="1">
                <a:effectLst/>
                <a:latin typeface="Times New Roman" panose="02020603050405020304" pitchFamily="18" charset="0"/>
                <a:cs typeface="Times New Roman" panose="02020603050405020304" pitchFamily="18" charset="0"/>
              </a:rPr>
              <a:t>X_test_scaled</a:t>
            </a:r>
            <a:r>
              <a:rPr lang="en-IN" sz="800" b="1" dirty="0">
                <a:effectLst/>
                <a:latin typeface="Times New Roman" panose="02020603050405020304" pitchFamily="18" charset="0"/>
                <a:cs typeface="Times New Roman" panose="02020603050405020304" pitchFamily="18" charset="0"/>
              </a:rPr>
              <a:t>, (</a:t>
            </a:r>
            <a:r>
              <a:rPr lang="en-IN" sz="800" b="1" dirty="0" err="1">
                <a:effectLst/>
                <a:latin typeface="Times New Roman" panose="02020603050405020304" pitchFamily="18" charset="0"/>
                <a:cs typeface="Times New Roman" panose="02020603050405020304" pitchFamily="18" charset="0"/>
              </a:rPr>
              <a:t>X_test_scaled.shape</a:t>
            </a:r>
            <a:r>
              <a:rPr lang="en-IN" sz="800" b="1" dirty="0">
                <a:effectLst/>
                <a:latin typeface="Times New Roman" panose="02020603050405020304" pitchFamily="18" charset="0"/>
                <a:cs typeface="Times New Roman" panose="02020603050405020304" pitchFamily="18" charset="0"/>
              </a:rPr>
              <a:t>[0], 1, </a:t>
            </a:r>
            <a:r>
              <a:rPr lang="en-IN" sz="800" b="1" dirty="0" err="1">
                <a:effectLst/>
                <a:latin typeface="Times New Roman" panose="02020603050405020304" pitchFamily="18" charset="0"/>
                <a:cs typeface="Times New Roman" panose="02020603050405020304" pitchFamily="18" charset="0"/>
              </a:rPr>
              <a:t>X_test_scaled.shape</a:t>
            </a:r>
            <a:r>
              <a:rPr lang="en-IN" sz="800" b="1" dirty="0">
                <a:effectLst/>
                <a:latin typeface="Times New Roman" panose="02020603050405020304" pitchFamily="18" charset="0"/>
                <a:cs typeface="Times New Roman" panose="02020603050405020304" pitchFamily="18" charset="0"/>
              </a:rPr>
              <a:t>[1</a:t>
            </a:r>
            <a:r>
              <a:rPr lang="en-IN" sz="800" b="1" dirty="0">
                <a:effectLst/>
                <a:latin typeface="Times New Roman" panose="02020603050405020304" pitchFamily="18" charset="0"/>
                <a:cs typeface="Times New Roman" panose="02020603050405020304" pitchFamily="18" charset="0"/>
              </a:rPr>
              <a:t>]))</a:t>
            </a:r>
            <a:endParaRPr lang="en-IN" sz="800" b="1" dirty="0">
              <a:effectLst/>
              <a:latin typeface="Times New Roman" panose="02020603050405020304" pitchFamily="18" charset="0"/>
              <a:cs typeface="Times New Roman" panose="02020603050405020304" pitchFamily="18" charset="0"/>
            </a:endParaRPr>
          </a:p>
          <a:p>
            <a:r>
              <a:rPr lang="en-IN" sz="800" b="1" dirty="0">
                <a:effectLst/>
                <a:latin typeface="Times New Roman" panose="02020603050405020304" pitchFamily="18" charset="0"/>
                <a:cs typeface="Times New Roman" panose="02020603050405020304" pitchFamily="18" charset="0"/>
              </a:rPr>
              <a:t># Build the RNN model</a:t>
            </a:r>
          </a:p>
          <a:p>
            <a:r>
              <a:rPr lang="en-IN" sz="800" b="1" dirty="0">
                <a:effectLst/>
                <a:latin typeface="Times New Roman" panose="02020603050405020304" pitchFamily="18" charset="0"/>
                <a:cs typeface="Times New Roman" panose="02020603050405020304" pitchFamily="18" charset="0"/>
              </a:rPr>
              <a:t>model = </a:t>
            </a:r>
            <a:r>
              <a:rPr lang="en-IN" sz="800" b="1" dirty="0" err="1">
                <a:effectLst/>
                <a:latin typeface="Times New Roman" panose="02020603050405020304" pitchFamily="18" charset="0"/>
                <a:cs typeface="Times New Roman" panose="02020603050405020304" pitchFamily="18" charset="0"/>
              </a:rPr>
              <a:t>keras.Sequential</a:t>
            </a:r>
            <a:r>
              <a:rPr lang="en-IN" sz="800" b="1" dirty="0">
                <a:effectLst/>
                <a:latin typeface="Times New Roman" panose="02020603050405020304" pitchFamily="18" charset="0"/>
                <a:cs typeface="Times New Roman" panose="02020603050405020304" pitchFamily="18" charset="0"/>
              </a:rPr>
              <a:t>([</a:t>
            </a:r>
          </a:p>
          <a:p>
            <a:r>
              <a:rPr lang="en-IN" sz="800" b="1" dirty="0">
                <a:effectLst/>
                <a:latin typeface="Times New Roman" panose="02020603050405020304" pitchFamily="18" charset="0"/>
                <a:cs typeface="Times New Roman" panose="02020603050405020304" pitchFamily="18" charset="0"/>
              </a:rPr>
              <a:t>    </a:t>
            </a:r>
            <a:r>
              <a:rPr lang="en-IN" sz="800" b="1" dirty="0" err="1">
                <a:effectLst/>
                <a:latin typeface="Times New Roman" panose="02020603050405020304" pitchFamily="18" charset="0"/>
                <a:cs typeface="Times New Roman" panose="02020603050405020304" pitchFamily="18" charset="0"/>
              </a:rPr>
              <a:t>keras.layers.SimpleRNN</a:t>
            </a:r>
            <a:r>
              <a:rPr lang="en-IN" sz="800" b="1" dirty="0">
                <a:effectLst/>
                <a:latin typeface="Times New Roman" panose="02020603050405020304" pitchFamily="18" charset="0"/>
                <a:cs typeface="Times New Roman" panose="02020603050405020304" pitchFamily="18" charset="0"/>
              </a:rPr>
              <a:t>(10, activation='</a:t>
            </a:r>
            <a:r>
              <a:rPr lang="en-IN" sz="800" b="1" dirty="0" err="1">
                <a:effectLst/>
                <a:latin typeface="Times New Roman" panose="02020603050405020304" pitchFamily="18" charset="0"/>
                <a:cs typeface="Times New Roman" panose="02020603050405020304" pitchFamily="18" charset="0"/>
              </a:rPr>
              <a:t>relu</a:t>
            </a:r>
            <a:r>
              <a:rPr lang="en-IN" sz="800" b="1" dirty="0">
                <a:effectLst/>
                <a:latin typeface="Times New Roman" panose="02020603050405020304" pitchFamily="18" charset="0"/>
                <a:cs typeface="Times New Roman" panose="02020603050405020304" pitchFamily="18" charset="0"/>
              </a:rPr>
              <a:t>', </a:t>
            </a:r>
            <a:r>
              <a:rPr lang="en-IN" sz="800" b="1" dirty="0" err="1">
                <a:effectLst/>
                <a:latin typeface="Times New Roman" panose="02020603050405020304" pitchFamily="18" charset="0"/>
                <a:cs typeface="Times New Roman" panose="02020603050405020304" pitchFamily="18" charset="0"/>
              </a:rPr>
              <a:t>input_shape</a:t>
            </a:r>
            <a:r>
              <a:rPr lang="en-IN" sz="800" b="1" dirty="0">
                <a:effectLst/>
                <a:latin typeface="Times New Roman" panose="02020603050405020304" pitchFamily="18" charset="0"/>
                <a:cs typeface="Times New Roman" panose="02020603050405020304" pitchFamily="18" charset="0"/>
              </a:rPr>
              <a:t>=(1, 1)),</a:t>
            </a:r>
          </a:p>
          <a:p>
            <a:r>
              <a:rPr lang="en-IN" sz="800" b="1" dirty="0">
                <a:effectLst/>
                <a:latin typeface="Times New Roman" panose="02020603050405020304" pitchFamily="18" charset="0"/>
                <a:cs typeface="Times New Roman" panose="02020603050405020304" pitchFamily="18" charset="0"/>
              </a:rPr>
              <a:t>    </a:t>
            </a:r>
            <a:r>
              <a:rPr lang="en-IN" sz="800" b="1" dirty="0" err="1">
                <a:effectLst/>
                <a:latin typeface="Times New Roman" panose="02020603050405020304" pitchFamily="18" charset="0"/>
                <a:cs typeface="Times New Roman" panose="02020603050405020304" pitchFamily="18" charset="0"/>
              </a:rPr>
              <a:t>keras.layers.Dense</a:t>
            </a:r>
            <a:r>
              <a:rPr lang="en-IN" sz="800" b="1" dirty="0">
                <a:effectLst/>
                <a:latin typeface="Times New Roman" panose="02020603050405020304" pitchFamily="18" charset="0"/>
                <a:cs typeface="Times New Roman" panose="02020603050405020304" pitchFamily="18" charset="0"/>
              </a:rPr>
              <a:t>(1)  # Output layer</a:t>
            </a:r>
          </a:p>
          <a:p>
            <a:r>
              <a:rPr lang="en-IN" sz="800" b="1" dirty="0">
                <a:effectLst/>
                <a:latin typeface="Times New Roman" panose="02020603050405020304" pitchFamily="18" charset="0"/>
                <a:cs typeface="Times New Roman" panose="02020603050405020304" pitchFamily="18" charset="0"/>
              </a:rPr>
              <a:t>])</a:t>
            </a:r>
            <a:endParaRPr lang="en-IN" sz="800" b="1" dirty="0">
              <a:effectLst/>
              <a:latin typeface="Times New Roman" panose="02020603050405020304" pitchFamily="18" charset="0"/>
              <a:cs typeface="Times New Roman" panose="02020603050405020304" pitchFamily="18" charset="0"/>
            </a:endParaRPr>
          </a:p>
          <a:p>
            <a:r>
              <a:rPr lang="en-IN" sz="800" b="1" dirty="0">
                <a:effectLst/>
                <a:latin typeface="Times New Roman" panose="02020603050405020304" pitchFamily="18" charset="0"/>
                <a:cs typeface="Times New Roman" panose="02020603050405020304" pitchFamily="18" charset="0"/>
              </a:rPr>
              <a:t># Compile the model</a:t>
            </a:r>
          </a:p>
          <a:p>
            <a:r>
              <a:rPr lang="en-IN" sz="800" b="1" dirty="0" err="1">
                <a:effectLst/>
                <a:latin typeface="Times New Roman" panose="02020603050405020304" pitchFamily="18" charset="0"/>
                <a:cs typeface="Times New Roman" panose="02020603050405020304" pitchFamily="18" charset="0"/>
              </a:rPr>
              <a:t>model.compile</a:t>
            </a:r>
            <a:r>
              <a:rPr lang="en-IN" sz="800" b="1" dirty="0">
                <a:effectLst/>
                <a:latin typeface="Times New Roman" panose="02020603050405020304" pitchFamily="18" charset="0"/>
                <a:cs typeface="Times New Roman" panose="02020603050405020304" pitchFamily="18" charset="0"/>
              </a:rPr>
              <a:t>(optimizer='</a:t>
            </a:r>
            <a:r>
              <a:rPr lang="en-IN" sz="800" b="1" dirty="0" err="1">
                <a:effectLst/>
                <a:latin typeface="Times New Roman" panose="02020603050405020304" pitchFamily="18" charset="0"/>
                <a:cs typeface="Times New Roman" panose="02020603050405020304" pitchFamily="18" charset="0"/>
              </a:rPr>
              <a:t>adam</a:t>
            </a:r>
            <a:r>
              <a:rPr lang="en-IN" sz="800" b="1" dirty="0">
                <a:effectLst/>
                <a:latin typeface="Times New Roman" panose="02020603050405020304" pitchFamily="18" charset="0"/>
                <a:cs typeface="Times New Roman" panose="02020603050405020304" pitchFamily="18" charset="0"/>
              </a:rPr>
              <a:t>', loss='</a:t>
            </a:r>
            <a:r>
              <a:rPr lang="en-IN" sz="800" b="1" dirty="0" err="1">
                <a:effectLst/>
                <a:latin typeface="Times New Roman" panose="02020603050405020304" pitchFamily="18" charset="0"/>
                <a:cs typeface="Times New Roman" panose="02020603050405020304" pitchFamily="18" charset="0"/>
              </a:rPr>
              <a:t>mean_squared_error</a:t>
            </a:r>
            <a:r>
              <a:rPr lang="en-IN" sz="800" b="1" dirty="0">
                <a:effectLst/>
                <a:latin typeface="Times New Roman" panose="02020603050405020304" pitchFamily="18" charset="0"/>
                <a:cs typeface="Times New Roman" panose="02020603050405020304" pitchFamily="18" charset="0"/>
              </a:rPr>
              <a:t>')</a:t>
            </a:r>
            <a:endParaRPr lang="en-IN" sz="800" b="1" dirty="0">
              <a:effectLst/>
              <a:latin typeface="Times New Roman" panose="02020603050405020304" pitchFamily="18" charset="0"/>
              <a:cs typeface="Times New Roman" panose="02020603050405020304" pitchFamily="18" charset="0"/>
            </a:endParaRPr>
          </a:p>
          <a:p>
            <a:r>
              <a:rPr lang="en-IN" sz="800" b="1" dirty="0">
                <a:effectLst/>
                <a:latin typeface="Times New Roman" panose="02020603050405020304" pitchFamily="18" charset="0"/>
                <a:cs typeface="Times New Roman" panose="02020603050405020304" pitchFamily="18" charset="0"/>
              </a:rPr>
              <a:t># Train the model</a:t>
            </a:r>
          </a:p>
          <a:p>
            <a:r>
              <a:rPr lang="en-IN" sz="800" b="1" dirty="0" err="1">
                <a:effectLst/>
                <a:latin typeface="Times New Roman" panose="02020603050405020304" pitchFamily="18" charset="0"/>
                <a:cs typeface="Times New Roman" panose="02020603050405020304" pitchFamily="18" charset="0"/>
              </a:rPr>
              <a:t>model.fit</a:t>
            </a:r>
            <a:r>
              <a:rPr lang="en-IN" sz="800" b="1" dirty="0">
                <a:effectLst/>
                <a:latin typeface="Times New Roman" panose="02020603050405020304" pitchFamily="18" charset="0"/>
                <a:cs typeface="Times New Roman" panose="02020603050405020304" pitchFamily="18" charset="0"/>
              </a:rPr>
              <a:t>(</a:t>
            </a:r>
            <a:r>
              <a:rPr lang="en-IN" sz="800" b="1" dirty="0" err="1">
                <a:effectLst/>
                <a:latin typeface="Times New Roman" panose="02020603050405020304" pitchFamily="18" charset="0"/>
                <a:cs typeface="Times New Roman" panose="02020603050405020304" pitchFamily="18" charset="0"/>
              </a:rPr>
              <a:t>X_train_reshaped</a:t>
            </a:r>
            <a:r>
              <a:rPr lang="en-IN" sz="800" b="1" dirty="0">
                <a:effectLst/>
                <a:latin typeface="Times New Roman" panose="02020603050405020304" pitchFamily="18" charset="0"/>
                <a:cs typeface="Times New Roman" panose="02020603050405020304" pitchFamily="18" charset="0"/>
              </a:rPr>
              <a:t>, </a:t>
            </a:r>
            <a:r>
              <a:rPr lang="en-IN" sz="800" b="1" dirty="0" err="1">
                <a:effectLst/>
                <a:latin typeface="Times New Roman" panose="02020603050405020304" pitchFamily="18" charset="0"/>
                <a:cs typeface="Times New Roman" panose="02020603050405020304" pitchFamily="18" charset="0"/>
              </a:rPr>
              <a:t>y_train</a:t>
            </a:r>
            <a:r>
              <a:rPr lang="en-IN" sz="800" b="1" dirty="0">
                <a:effectLst/>
                <a:latin typeface="Times New Roman" panose="02020603050405020304" pitchFamily="18" charset="0"/>
                <a:cs typeface="Times New Roman" panose="02020603050405020304" pitchFamily="18" charset="0"/>
              </a:rPr>
              <a:t>, epochs=100, </a:t>
            </a:r>
            <a:r>
              <a:rPr lang="en-IN" sz="800" b="1" dirty="0" err="1">
                <a:effectLst/>
                <a:latin typeface="Times New Roman" panose="02020603050405020304" pitchFamily="18" charset="0"/>
                <a:cs typeface="Times New Roman" panose="02020603050405020304" pitchFamily="18" charset="0"/>
              </a:rPr>
              <a:t>batch_size</a:t>
            </a:r>
            <a:r>
              <a:rPr lang="en-IN" sz="800" b="1" dirty="0">
                <a:effectLst/>
                <a:latin typeface="Times New Roman" panose="02020603050405020304" pitchFamily="18" charset="0"/>
                <a:cs typeface="Times New Roman" panose="02020603050405020304" pitchFamily="18" charset="0"/>
              </a:rPr>
              <a:t>=1, verbose=1</a:t>
            </a:r>
            <a:r>
              <a:rPr lang="en-IN" sz="800" b="1" dirty="0">
                <a:effectLst/>
                <a:latin typeface="Times New Roman" panose="02020603050405020304" pitchFamily="18" charset="0"/>
                <a:cs typeface="Times New Roman" panose="02020603050405020304" pitchFamily="18" charset="0"/>
              </a:rPr>
              <a:t>)</a:t>
            </a:r>
            <a:endParaRPr lang="en-IN" sz="800" b="1" dirty="0">
              <a:effectLst/>
              <a:latin typeface="Times New Roman" panose="02020603050405020304" pitchFamily="18" charset="0"/>
              <a:cs typeface="Times New Roman" panose="02020603050405020304" pitchFamily="18" charset="0"/>
            </a:endParaRPr>
          </a:p>
          <a:p>
            <a:r>
              <a:rPr lang="en-IN" sz="800" b="1" dirty="0">
                <a:effectLst/>
                <a:latin typeface="Times New Roman" panose="02020603050405020304" pitchFamily="18" charset="0"/>
                <a:cs typeface="Times New Roman" panose="02020603050405020304" pitchFamily="18" charset="0"/>
              </a:rPr>
              <a:t># Evaluate the model</a:t>
            </a:r>
          </a:p>
          <a:p>
            <a:r>
              <a:rPr lang="en-IN" sz="800" b="1" dirty="0">
                <a:effectLst/>
                <a:latin typeface="Times New Roman" panose="02020603050405020304" pitchFamily="18" charset="0"/>
                <a:cs typeface="Times New Roman" panose="02020603050405020304" pitchFamily="18" charset="0"/>
              </a:rPr>
              <a:t>loss = </a:t>
            </a:r>
            <a:r>
              <a:rPr lang="en-IN" sz="800" b="1" dirty="0" err="1">
                <a:effectLst/>
                <a:latin typeface="Times New Roman" panose="02020603050405020304" pitchFamily="18" charset="0"/>
                <a:cs typeface="Times New Roman" panose="02020603050405020304" pitchFamily="18" charset="0"/>
              </a:rPr>
              <a:t>model.evaluate</a:t>
            </a:r>
            <a:r>
              <a:rPr lang="en-IN" sz="800" b="1" dirty="0">
                <a:effectLst/>
                <a:latin typeface="Times New Roman" panose="02020603050405020304" pitchFamily="18" charset="0"/>
                <a:cs typeface="Times New Roman" panose="02020603050405020304" pitchFamily="18" charset="0"/>
              </a:rPr>
              <a:t>(</a:t>
            </a:r>
            <a:r>
              <a:rPr lang="en-IN" sz="800" b="1" dirty="0" err="1">
                <a:effectLst/>
                <a:latin typeface="Times New Roman" panose="02020603050405020304" pitchFamily="18" charset="0"/>
                <a:cs typeface="Times New Roman" panose="02020603050405020304" pitchFamily="18" charset="0"/>
              </a:rPr>
              <a:t>X_test_reshaped</a:t>
            </a:r>
            <a:r>
              <a:rPr lang="en-IN" sz="800" b="1" dirty="0">
                <a:effectLst/>
                <a:latin typeface="Times New Roman" panose="02020603050405020304" pitchFamily="18" charset="0"/>
                <a:cs typeface="Times New Roman" panose="02020603050405020304" pitchFamily="18" charset="0"/>
              </a:rPr>
              <a:t>, </a:t>
            </a:r>
            <a:r>
              <a:rPr lang="en-IN" sz="800" b="1" dirty="0" err="1">
                <a:effectLst/>
                <a:latin typeface="Times New Roman" panose="02020603050405020304" pitchFamily="18" charset="0"/>
                <a:cs typeface="Times New Roman" panose="02020603050405020304" pitchFamily="18" charset="0"/>
              </a:rPr>
              <a:t>y_test</a:t>
            </a:r>
            <a:r>
              <a:rPr lang="en-IN" sz="800" b="1" dirty="0">
                <a:effectLst/>
                <a:latin typeface="Times New Roman" panose="02020603050405020304" pitchFamily="18" charset="0"/>
                <a:cs typeface="Times New Roman" panose="02020603050405020304" pitchFamily="18" charset="0"/>
              </a:rPr>
              <a:t>)</a:t>
            </a:r>
          </a:p>
          <a:p>
            <a:r>
              <a:rPr lang="en-IN" sz="800" b="1" dirty="0">
                <a:effectLst/>
                <a:latin typeface="Times New Roman" panose="02020603050405020304" pitchFamily="18" charset="0"/>
                <a:cs typeface="Times New Roman" panose="02020603050405020304" pitchFamily="18" charset="0"/>
              </a:rPr>
              <a:t>print("Test Loss:", loss</a:t>
            </a:r>
            <a:r>
              <a:rPr lang="en-IN" sz="800" b="1" dirty="0">
                <a:effectLst/>
                <a:latin typeface="Times New Roman" panose="02020603050405020304" pitchFamily="18" charset="0"/>
                <a:cs typeface="Times New Roman" panose="02020603050405020304" pitchFamily="18" charset="0"/>
              </a:rPr>
              <a:t>)</a:t>
            </a:r>
            <a:endParaRPr lang="en-IN" sz="800" b="1" dirty="0">
              <a:effectLst/>
              <a:latin typeface="Times New Roman" panose="02020603050405020304" pitchFamily="18" charset="0"/>
              <a:cs typeface="Times New Roman" panose="02020603050405020304" pitchFamily="18" charset="0"/>
            </a:endParaRPr>
          </a:p>
          <a:p>
            <a:r>
              <a:rPr lang="en-IN" sz="800" b="1" dirty="0">
                <a:effectLst/>
                <a:latin typeface="Times New Roman" panose="02020603050405020304" pitchFamily="18" charset="0"/>
                <a:cs typeface="Times New Roman" panose="02020603050405020304" pitchFamily="18" charset="0"/>
              </a:rPr>
              <a:t># Predictions</a:t>
            </a:r>
          </a:p>
          <a:p>
            <a:r>
              <a:rPr lang="en-IN" sz="800" b="1" dirty="0">
                <a:effectLst/>
                <a:latin typeface="Times New Roman" panose="02020603050405020304" pitchFamily="18" charset="0"/>
                <a:cs typeface="Times New Roman" panose="02020603050405020304" pitchFamily="18" charset="0"/>
              </a:rPr>
              <a:t>predictions = </a:t>
            </a:r>
            <a:r>
              <a:rPr lang="en-IN" sz="800" b="1" dirty="0" err="1">
                <a:effectLst/>
                <a:latin typeface="Times New Roman" panose="02020603050405020304" pitchFamily="18" charset="0"/>
                <a:cs typeface="Times New Roman" panose="02020603050405020304" pitchFamily="18" charset="0"/>
              </a:rPr>
              <a:t>model.predict</a:t>
            </a:r>
            <a:r>
              <a:rPr lang="en-IN" sz="800" b="1" dirty="0">
                <a:effectLst/>
                <a:latin typeface="Times New Roman" panose="02020603050405020304" pitchFamily="18" charset="0"/>
                <a:cs typeface="Times New Roman" panose="02020603050405020304" pitchFamily="18" charset="0"/>
              </a:rPr>
              <a:t>(</a:t>
            </a:r>
            <a:r>
              <a:rPr lang="en-IN" sz="800" b="1" dirty="0" err="1">
                <a:effectLst/>
                <a:latin typeface="Times New Roman" panose="02020603050405020304" pitchFamily="18" charset="0"/>
                <a:cs typeface="Times New Roman" panose="02020603050405020304" pitchFamily="18" charset="0"/>
              </a:rPr>
              <a:t>X_test_reshaped</a:t>
            </a:r>
            <a:r>
              <a:rPr lang="en-IN" sz="800" b="1" dirty="0">
                <a:effectLst/>
                <a:latin typeface="Times New Roman" panose="02020603050405020304" pitchFamily="18" charset="0"/>
                <a:cs typeface="Times New Roman" panose="02020603050405020304" pitchFamily="18" charset="0"/>
              </a:rPr>
              <a:t>)</a:t>
            </a:r>
          </a:p>
          <a:p>
            <a:r>
              <a:rPr lang="en-IN" sz="800" b="1" dirty="0">
                <a:effectLst/>
                <a:latin typeface="Times New Roman" panose="02020603050405020304" pitchFamily="18" charset="0"/>
                <a:cs typeface="Times New Roman" panose="02020603050405020304" pitchFamily="18" charset="0"/>
              </a:rPr>
              <a:t>print("Predictions:", </a:t>
            </a:r>
            <a:r>
              <a:rPr lang="en-IN" sz="800" b="1" dirty="0" err="1">
                <a:effectLst/>
                <a:latin typeface="Times New Roman" panose="02020603050405020304" pitchFamily="18" charset="0"/>
                <a:cs typeface="Times New Roman" panose="02020603050405020304" pitchFamily="18" charset="0"/>
              </a:rPr>
              <a:t>predictions.flatten</a:t>
            </a:r>
            <a:r>
              <a:rPr lang="en-IN" sz="800" b="1"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89807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b="1" dirty="0">
                <a:effectLst/>
              </a:rPr>
              <a:t>Applications</a:t>
            </a:r>
            <a:r>
              <a:rPr lang="en-GB" dirty="0">
                <a:effectLst/>
              </a:rPr>
              <a:t>:</a:t>
            </a:r>
          </a:p>
          <a:p>
            <a:r>
              <a:rPr lang="en-GB" dirty="0">
                <a:effectLst/>
              </a:rPr>
              <a:t>ANN: ANNs are widely used for a variety of tasks including classification, regression, pattern recognition, and function approximation.</a:t>
            </a:r>
          </a:p>
          <a:p>
            <a:r>
              <a:rPr lang="en-GB" dirty="0">
                <a:effectLst/>
              </a:rPr>
              <a:t>RNN: RNNs are particularly useful for tasks involving sequential data, such as natural language processing</a:t>
            </a:r>
          </a:p>
        </p:txBody>
      </p:sp>
    </p:spTree>
    <p:extLst>
      <p:ext uri="{BB962C8B-B14F-4D97-AF65-F5344CB8AC3E}">
        <p14:creationId xmlns:p14="http://schemas.microsoft.com/office/powerpoint/2010/main" val="5782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7</TotalTime>
  <Words>768</Words>
  <Application>Microsoft Office PowerPoint</Application>
  <PresentationFormat>Widescreen</PresentationFormat>
  <Paragraphs>85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Times New Roman</vt:lpstr>
      <vt:lpstr>Trebuchet MS</vt:lpstr>
      <vt:lpstr>Tw Cen MT</vt:lpstr>
      <vt:lpstr>Circuit</vt:lpstr>
      <vt:lpstr>DEEP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LIVEWIRE</dc:creator>
  <cp:lastModifiedBy>LIVEWIRE</cp:lastModifiedBy>
  <cp:revision>1</cp:revision>
  <dcterms:created xsi:type="dcterms:W3CDTF">2024-04-11T10:18:31Z</dcterms:created>
  <dcterms:modified xsi:type="dcterms:W3CDTF">2024-04-11T10:25:47Z</dcterms:modified>
</cp:coreProperties>
</file>