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5" r:id="rId9"/>
    <p:sldId id="267" r:id="rId10"/>
    <p:sldId id="268" r:id="rId11"/>
  </p:sldIdLst>
  <p:sldSz cx="12192000" cy="6858000"/>
  <p:notesSz cx="12192000" cy="6858000"/>
  <p:embeddedFontLst>
    <p:embeddedFont>
      <p:font typeface="Calibri" pitchFamily="34" charset="0"/>
      <p:regular r:id="rId13"/>
      <p:bold r:id="rId14"/>
      <p:italic r:id="rId15"/>
      <p:boldItalic r:id="rId16"/>
    </p:embeddedFont>
    <p:embeddedFont>
      <p:font typeface="Trebuchet MS" pitchFamily="34" charset="0"/>
      <p:regular r:id="rId17"/>
      <p:bold r:id="rId18"/>
      <p:italic r:id="rId19"/>
      <p:boldItalic r:id="rId20"/>
    </p:embeddedFont>
    <p:embeddedFont>
      <p:font typeface="Space Grotesk"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2"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8384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30480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985985" y="513397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txBox="1"/>
          <p:nvPr/>
        </p:nvSpPr>
        <p:spPr>
          <a:xfrm>
            <a:off x="3730683" y="1657128"/>
            <a:ext cx="4730635"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b="1" dirty="0">
                <a:solidFill>
                  <a:srgbClr val="595959"/>
                </a:solidFill>
                <a:latin typeface="Trebuchet MS"/>
                <a:ea typeface="Trebuchet MS"/>
                <a:cs typeface="Trebuchet MS"/>
                <a:sym typeface="Trebuchet MS"/>
              </a:rPr>
              <a:t>TNSDC-Generative AI</a:t>
            </a:r>
            <a:endParaRPr sz="3600" dirty="0">
              <a:solidFill>
                <a:srgbClr val="595959"/>
              </a:solidFill>
              <a:latin typeface="Trebuchet MS"/>
              <a:ea typeface="Trebuchet MS"/>
              <a:cs typeface="Trebuchet MS"/>
              <a:sym typeface="Trebuchet MS"/>
            </a:endParaRPr>
          </a:p>
        </p:txBody>
      </p:sp>
      <p:sp>
        <p:nvSpPr>
          <p:cNvPr id="58" name="Google Shape;58;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59" name="Google Shape;59;p7"/>
          <p:cNvSpPr txBox="1"/>
          <p:nvPr/>
        </p:nvSpPr>
        <p:spPr>
          <a:xfrm>
            <a:off x="919162" y="2558651"/>
            <a:ext cx="10341738" cy="707846"/>
          </a:xfrm>
          <a:prstGeom prst="rect">
            <a:avLst/>
          </a:prstGeom>
          <a:noFill/>
          <a:ln>
            <a:noFill/>
          </a:ln>
        </p:spPr>
        <p:txBody>
          <a:bodyPr spcFirstLastPara="1" wrap="square" lIns="91425" tIns="45700" rIns="91425" bIns="45700" anchor="t" anchorCtr="0">
            <a:spAutoFit/>
          </a:bodyPr>
          <a:lstStyle/>
          <a:p>
            <a:pPr marL="9144" marR="0" lvl="0" indent="0" algn="ctr" rtl="0">
              <a:spcBef>
                <a:spcPts val="0"/>
              </a:spcBef>
              <a:spcAft>
                <a:spcPts val="0"/>
              </a:spcAft>
              <a:buNone/>
            </a:pPr>
            <a:r>
              <a:rPr lang="en-US" sz="4000" b="1" dirty="0" smtClean="0">
                <a:solidFill>
                  <a:schemeClr val="dk1"/>
                </a:solidFill>
                <a:latin typeface="Trebuchet MS"/>
                <a:ea typeface="Trebuchet MS"/>
                <a:cs typeface="Trebuchet MS"/>
                <a:sym typeface="Trebuchet MS"/>
              </a:rPr>
              <a:t>SIGN RECOGNITION USING CNN</a:t>
            </a:r>
            <a:endParaRPr sz="4000" b="1" dirty="0">
              <a:solidFill>
                <a:schemeClr val="dk1"/>
              </a:solidFill>
              <a:latin typeface="Trebuchet MS"/>
              <a:ea typeface="Trebuchet MS"/>
              <a:cs typeface="Trebuchet MS"/>
              <a:sym typeface="Trebuchet MS"/>
            </a:endParaRPr>
          </a:p>
        </p:txBody>
      </p:sp>
      <p:sp>
        <p:nvSpPr>
          <p:cNvPr id="60" name="Google Shape;60;p7"/>
          <p:cNvSpPr txBox="1"/>
          <p:nvPr/>
        </p:nvSpPr>
        <p:spPr>
          <a:xfrm>
            <a:off x="3046428" y="3865629"/>
            <a:ext cx="6402300" cy="1669647"/>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IN" sz="2000" b="1" dirty="0">
                <a:solidFill>
                  <a:srgbClr val="262626"/>
                </a:solidFill>
                <a:latin typeface="Trebuchet MS"/>
                <a:ea typeface="Trebuchet MS"/>
                <a:cs typeface="Trebuchet MS"/>
                <a:sym typeface="Trebuchet MS"/>
              </a:rPr>
              <a:t>Presented by : </a:t>
            </a:r>
            <a:r>
              <a:rPr lang="en-IN" sz="2000" b="1" dirty="0" smtClean="0">
                <a:solidFill>
                  <a:srgbClr val="262626"/>
                </a:solidFill>
                <a:latin typeface="Trebuchet MS"/>
                <a:ea typeface="Trebuchet MS"/>
                <a:cs typeface="Trebuchet MS"/>
                <a:sym typeface="Trebuchet MS"/>
              </a:rPr>
              <a:t>KARTHIKEYAN S,</a:t>
            </a:r>
            <a:endParaRPr lang="en-IN" sz="2000" b="1" dirty="0" smtClean="0">
              <a:solidFill>
                <a:srgbClr val="262626"/>
              </a:solidFill>
              <a:latin typeface="Trebuchet MS"/>
              <a:ea typeface="Trebuchet MS"/>
              <a:cs typeface="Trebuchet MS"/>
              <a:sym typeface="Trebuchet MS"/>
            </a:endParaRPr>
          </a:p>
          <a:p>
            <a:pPr marL="9144" marR="0" lvl="0" indent="0" algn="l" rtl="0">
              <a:spcBef>
                <a:spcPts val="0"/>
              </a:spcBef>
              <a:spcAft>
                <a:spcPts val="0"/>
              </a:spcAft>
              <a:buNone/>
            </a:pPr>
            <a:r>
              <a:rPr lang="en-IN" sz="2000" b="1" dirty="0">
                <a:solidFill>
                  <a:srgbClr val="262626"/>
                </a:solidFill>
                <a:latin typeface="Trebuchet MS"/>
                <a:ea typeface="Trebuchet MS"/>
                <a:cs typeface="Trebuchet MS"/>
                <a:sym typeface="Trebuchet MS"/>
              </a:rPr>
              <a:t> </a:t>
            </a:r>
            <a:r>
              <a:rPr lang="en-IN" sz="2000" b="1" dirty="0" smtClean="0">
                <a:solidFill>
                  <a:srgbClr val="262626"/>
                </a:solidFill>
                <a:latin typeface="Trebuchet MS"/>
                <a:ea typeface="Trebuchet MS"/>
                <a:cs typeface="Trebuchet MS"/>
                <a:sym typeface="Trebuchet MS"/>
              </a:rPr>
              <a:t>                       </a:t>
            </a:r>
            <a:r>
              <a:rPr lang="en-IN" sz="2000" b="1" dirty="0" smtClean="0">
                <a:solidFill>
                  <a:srgbClr val="262626"/>
                </a:solidFill>
                <a:latin typeface="Trebuchet MS"/>
                <a:ea typeface="Trebuchet MS"/>
                <a:cs typeface="Trebuchet MS"/>
                <a:sym typeface="Trebuchet MS"/>
              </a:rPr>
              <a:t>au211521104068,</a:t>
            </a:r>
            <a:endParaRPr sz="2000" b="1" dirty="0">
              <a:solidFill>
                <a:srgbClr val="262626"/>
              </a:solidFill>
              <a:latin typeface="Trebuchet MS"/>
              <a:ea typeface="Trebuchet MS"/>
              <a:cs typeface="Trebuchet MS"/>
              <a:sym typeface="Trebuchet MS"/>
            </a:endParaRPr>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Pre-Final Student,</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Computer Science and Engineering,</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a:t>
            </a:r>
            <a:r>
              <a:rPr lang="en-IN" sz="2000" b="1" dirty="0" err="1">
                <a:solidFill>
                  <a:srgbClr val="262626"/>
                </a:solidFill>
                <a:latin typeface="Trebuchet MS"/>
                <a:ea typeface="Trebuchet MS"/>
                <a:cs typeface="Trebuchet MS"/>
                <a:sym typeface="Trebuchet MS"/>
              </a:rPr>
              <a:t>Panimalar</a:t>
            </a:r>
            <a:r>
              <a:rPr lang="en-IN" sz="2000" b="1" dirty="0">
                <a:solidFill>
                  <a:srgbClr val="262626"/>
                </a:solidFill>
                <a:latin typeface="Trebuchet MS"/>
                <a:ea typeface="Trebuchet MS"/>
                <a:cs typeface="Trebuchet MS"/>
                <a:sym typeface="Trebuchet MS"/>
              </a:rPr>
              <a:t> Institute of Technology.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a:off x="7162800" y="114363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9"/>
          <p:cNvSpPr txBox="1">
            <a:spLocks noGrp="1"/>
          </p:cNvSpPr>
          <p:nvPr>
            <p:ph type="title"/>
          </p:nvPr>
        </p:nvSpPr>
        <p:spPr>
          <a:xfrm>
            <a:off x="755332" y="1366146"/>
            <a:ext cx="36642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REFERENCES</a:t>
            </a:r>
            <a:endParaRPr/>
          </a:p>
        </p:txBody>
      </p:sp>
      <p:sp>
        <p:nvSpPr>
          <p:cNvPr id="192" name="Google Shape;192;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3" name="Google Shape;193;p19"/>
          <p:cNvSpPr txBox="1"/>
          <p:nvPr/>
        </p:nvSpPr>
        <p:spPr>
          <a:xfrm>
            <a:off x="667650" y="2814884"/>
            <a:ext cx="6099000" cy="12002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92D050"/>
              </a:buClr>
              <a:buSzPts val="1800"/>
              <a:buFont typeface="Arial"/>
              <a:buChar char="•"/>
            </a:pPr>
            <a:r>
              <a:rPr lang="en-IN" sz="1800" b="1" dirty="0" err="1">
                <a:solidFill>
                  <a:schemeClr val="dk1"/>
                </a:solidFill>
                <a:latin typeface="Calibri"/>
                <a:ea typeface="Calibri"/>
                <a:cs typeface="Calibri"/>
                <a:sym typeface="Calibri"/>
              </a:rPr>
              <a:t>Tensorflow</a:t>
            </a:r>
            <a:r>
              <a:rPr lang="en-IN" sz="1800" dirty="0">
                <a:solidFill>
                  <a:schemeClr val="dk1"/>
                </a:solidFill>
                <a:latin typeface="Calibri"/>
                <a:ea typeface="Calibri"/>
                <a:cs typeface="Calibri"/>
                <a:sym typeface="Calibri"/>
              </a:rPr>
              <a:t>: </a:t>
            </a:r>
            <a:r>
              <a:rPr lang="en-IN" sz="1800" u="sng" dirty="0">
                <a:solidFill>
                  <a:schemeClr val="hlink"/>
                </a:solidFill>
                <a:latin typeface="Calibri"/>
                <a:ea typeface="Calibri"/>
                <a:cs typeface="Calibri"/>
                <a:sym typeface="Calibri"/>
                <a:hlinkClick r:id="rId3"/>
              </a:rPr>
              <a:t>https://www.tensorflow.org/</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dirty="0" err="1">
                <a:solidFill>
                  <a:schemeClr val="dk1"/>
                </a:solidFill>
                <a:latin typeface="Calibri"/>
                <a:ea typeface="Calibri"/>
                <a:cs typeface="Calibri"/>
                <a:sym typeface="Calibri"/>
              </a:rPr>
              <a:t>Numpy</a:t>
            </a:r>
            <a:r>
              <a:rPr lang="en-IN" sz="1800" dirty="0">
                <a:solidFill>
                  <a:schemeClr val="dk1"/>
                </a:solidFill>
                <a:latin typeface="Calibri"/>
                <a:ea typeface="Calibri"/>
                <a:cs typeface="Calibri"/>
                <a:sym typeface="Calibri"/>
              </a:rPr>
              <a:t>: </a:t>
            </a:r>
            <a:r>
              <a:rPr lang="en-IN" sz="1800" u="sng" dirty="0">
                <a:solidFill>
                  <a:schemeClr val="hlink"/>
                </a:solidFill>
                <a:latin typeface="Calibri"/>
                <a:ea typeface="Calibri"/>
                <a:cs typeface="Calibri"/>
                <a:sym typeface="Calibri"/>
                <a:hlinkClick r:id="rId4"/>
              </a:rPr>
              <a:t>https://numpy.org/</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dirty="0">
                <a:solidFill>
                  <a:schemeClr val="dk1"/>
                </a:solidFill>
                <a:latin typeface="Calibri"/>
                <a:ea typeface="Calibri"/>
                <a:cs typeface="Calibri"/>
                <a:sym typeface="Calibri"/>
              </a:rPr>
              <a:t>Pandas: </a:t>
            </a:r>
            <a:r>
              <a:rPr lang="en-IN" sz="1800" u="sng" dirty="0">
                <a:solidFill>
                  <a:srgbClr val="0000FF"/>
                </a:solidFill>
                <a:latin typeface="Calibri"/>
                <a:ea typeface="Calibri"/>
                <a:cs typeface="Calibri"/>
                <a:sym typeface="Calibri"/>
              </a:rPr>
              <a:t>https://pandas.pydata.org/</a:t>
            </a:r>
            <a:endParaRPr sz="1800" u="sng" dirty="0">
              <a:solidFill>
                <a:srgbClr val="0000FF"/>
              </a:solidFill>
              <a:latin typeface="Calibri"/>
              <a:ea typeface="Calibri"/>
              <a:cs typeface="Calibri"/>
              <a:sym typeface="Calibri"/>
            </a:endParaRPr>
          </a:p>
          <a:p>
            <a:pPr marL="285750" marR="0" lvl="0" indent="-171450" algn="l" rtl="0">
              <a:spcBef>
                <a:spcPts val="0"/>
              </a:spcBef>
              <a:spcAft>
                <a:spcPts val="0"/>
              </a:spcAft>
              <a:buClr>
                <a:srgbClr val="92D050"/>
              </a:buClr>
              <a:buSzPts val="1800"/>
              <a:buFont typeface="Arial"/>
              <a:buNone/>
            </a:pPr>
            <a:endParaRPr sz="1800" b="1"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8"/>
          <p:cNvSpPr/>
          <p:nvPr/>
        </p:nvSpPr>
        <p:spPr>
          <a:xfrm>
            <a:off x="0" y="28579"/>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Space Grotesk"/>
              <a:ea typeface="Space Grotesk"/>
              <a:cs typeface="Space Grotesk"/>
              <a:sym typeface="Space Grotesk"/>
            </a:endParaRPr>
          </a:p>
        </p:txBody>
      </p:sp>
      <p:grpSp>
        <p:nvGrpSpPr>
          <p:cNvPr id="66" name="Google Shape;66;p8"/>
          <p:cNvGrpSpPr/>
          <p:nvPr/>
        </p:nvGrpSpPr>
        <p:grpSpPr>
          <a:xfrm>
            <a:off x="7448612" y="0"/>
            <a:ext cx="4743796" cy="6858466"/>
            <a:chOff x="7448612" y="0"/>
            <a:chExt cx="4743796" cy="6858466"/>
          </a:xfrm>
        </p:grpSpPr>
        <p:sp>
          <p:nvSpPr>
            <p:cNvPr id="67" name="Google Shape;67;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9" name="Google Shape;79;p8"/>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80" name="Google Shape;80;p8"/>
          <p:cNvSpPr txBox="1">
            <a:spLocks noGrp="1"/>
          </p:cNvSpPr>
          <p:nvPr>
            <p:ph type="title"/>
          </p:nvPr>
        </p:nvSpPr>
        <p:spPr>
          <a:xfrm>
            <a:off x="739774" y="445388"/>
            <a:ext cx="2536825"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OUTLINE</a:t>
            </a:r>
            <a:endParaRPr/>
          </a:p>
        </p:txBody>
      </p:sp>
      <p:sp>
        <p:nvSpPr>
          <p:cNvPr id="81" name="Google Shape;81;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82" name="Google Shape;82;p8"/>
          <p:cNvSpPr txBox="1"/>
          <p:nvPr/>
        </p:nvSpPr>
        <p:spPr>
          <a:xfrm>
            <a:off x="2396195" y="1241933"/>
            <a:ext cx="6099142" cy="5159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Problem Statement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Proposed Solution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System Approach</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Algorithm</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Result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Conclusion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9"/>
          <p:cNvSpPr txBox="1">
            <a:spLocks noGrp="1"/>
          </p:cNvSpPr>
          <p:nvPr>
            <p:ph type="title"/>
          </p:nvPr>
        </p:nvSpPr>
        <p:spPr>
          <a:xfrm>
            <a:off x="834072" y="1447800"/>
            <a:ext cx="6100128"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dirty="0"/>
              <a:t>PROBLEM STATEMENT</a:t>
            </a:r>
            <a:endParaRPr sz="4400" dirty="0"/>
          </a:p>
        </p:txBody>
      </p:sp>
      <p:sp>
        <p:nvSpPr>
          <p:cNvPr id="89" name="Google Shape;8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90" name="Google Shape;90;p9"/>
          <p:cNvSpPr txBox="1"/>
          <p:nvPr/>
        </p:nvSpPr>
        <p:spPr>
          <a:xfrm>
            <a:off x="816380" y="2426116"/>
            <a:ext cx="7420200" cy="3323946"/>
          </a:xfrm>
          <a:prstGeom prst="rect">
            <a:avLst/>
          </a:prstGeom>
          <a:noFill/>
          <a:ln>
            <a:noFill/>
          </a:ln>
        </p:spPr>
        <p:txBody>
          <a:bodyPr spcFirstLastPara="1" wrap="square" lIns="91425" tIns="45700" rIns="91425" bIns="45700" anchor="t" anchorCtr="0">
            <a:spAutoFit/>
          </a:bodyPr>
          <a:lstStyle/>
          <a:p>
            <a:pPr lvl="0" algn="just">
              <a:spcBef>
                <a:spcPts val="1200"/>
              </a:spcBef>
            </a:pPr>
            <a:r>
              <a:rPr lang="en-IN" sz="2000" dirty="0"/>
              <a:t>The current gap between sign language users and others hinders communication. This project aims to bridge this gap by developing a CNN-based system for accurate sign recognition. Challenges include variations in signs and real-time performance demands. Our goal is to design a CNN model that can effectively identify a wide range of signs despite these challenges, achieving high accuracy and real-time functionality. This system has the potential to revolutionize communication accessibility, enabling real-time translation, improving sign language education, and fostering inclusivity in public </a:t>
            </a:r>
            <a:r>
              <a:rPr lang="en-IN" sz="2000" dirty="0" smtClean="0"/>
              <a:t>spaces.</a:t>
            </a:r>
            <a:endParaRPr sz="2000" dirty="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0"/>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0"/>
          <p:cNvSpPr txBox="1">
            <a:spLocks noGrp="1"/>
          </p:cNvSpPr>
          <p:nvPr>
            <p:ph type="title"/>
          </p:nvPr>
        </p:nvSpPr>
        <p:spPr>
          <a:xfrm>
            <a:off x="834072" y="533400"/>
            <a:ext cx="56368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PROPOSED</a:t>
            </a:r>
            <a:r>
              <a:rPr lang="en-IN" sz="4250"/>
              <a:t> SOLUTION</a:t>
            </a:r>
            <a:endParaRPr sz="4250"/>
          </a:p>
        </p:txBody>
      </p:sp>
      <p:sp>
        <p:nvSpPr>
          <p:cNvPr id="97" name="Google Shape;9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98" name="Google Shape;98;p10"/>
          <p:cNvSpPr txBox="1"/>
          <p:nvPr/>
        </p:nvSpPr>
        <p:spPr>
          <a:xfrm>
            <a:off x="834072" y="1527661"/>
            <a:ext cx="7316700" cy="4801274"/>
          </a:xfrm>
          <a:prstGeom prst="rect">
            <a:avLst/>
          </a:prstGeom>
          <a:noFill/>
          <a:ln>
            <a:noFill/>
          </a:ln>
        </p:spPr>
        <p:txBody>
          <a:bodyPr spcFirstLastPara="1" wrap="square" lIns="91425" tIns="45700" rIns="91425" bIns="45700" anchor="t" anchorCtr="0">
            <a:spAutoFit/>
          </a:bodyPr>
          <a:lstStyle/>
          <a:p>
            <a:r>
              <a:rPr lang="en-IN" sz="1800" dirty="0"/>
              <a:t>Data Acquisition and </a:t>
            </a:r>
            <a:r>
              <a:rPr lang="en-IN" sz="1800" dirty="0" err="1"/>
              <a:t>Preprocessing</a:t>
            </a:r>
            <a:r>
              <a:rPr lang="en-IN" sz="1800" dirty="0"/>
              <a:t>:</a:t>
            </a:r>
          </a:p>
          <a:p>
            <a:r>
              <a:rPr lang="en-IN" sz="1800" dirty="0"/>
              <a:t>Build a large and diverse dataset of sign language images or video frames.</a:t>
            </a:r>
          </a:p>
          <a:p>
            <a:r>
              <a:rPr lang="en-IN" sz="1800" dirty="0"/>
              <a:t>Include variations in hand posture, lighting, background, and potentially regional variations.</a:t>
            </a:r>
          </a:p>
          <a:p>
            <a:r>
              <a:rPr lang="en-IN" sz="1800" dirty="0" err="1"/>
              <a:t>Preprocess</a:t>
            </a:r>
            <a:r>
              <a:rPr lang="en-IN" sz="1800" dirty="0"/>
              <a:t> the data: resize images, normalize pixel values, and consider data augmentation techniques (flipping, rotation) to increase variation and prevent </a:t>
            </a:r>
            <a:r>
              <a:rPr lang="en-IN" sz="1800" dirty="0" err="1"/>
              <a:t>overfitting</a:t>
            </a:r>
            <a:r>
              <a:rPr lang="en-IN" sz="1800" dirty="0"/>
              <a:t>.</a:t>
            </a:r>
          </a:p>
          <a:p>
            <a:r>
              <a:rPr lang="en-IN" sz="1800" dirty="0" smtClean="0"/>
              <a:t>CNN </a:t>
            </a:r>
            <a:r>
              <a:rPr lang="en-IN" sz="1800" dirty="0"/>
              <a:t>Model Design:</a:t>
            </a:r>
          </a:p>
          <a:p>
            <a:r>
              <a:rPr lang="en-IN" sz="1800" dirty="0"/>
              <a:t>Design a CNN architecture with convolutional layers for feature extraction. These layers will learn to identify edges, shapes, and other key features of signs.</a:t>
            </a:r>
          </a:p>
          <a:p>
            <a:r>
              <a:rPr lang="en-IN" sz="1800" dirty="0"/>
              <a:t>Include pooling layers for dimensionality reduction and capturing spatial invariance (recognizing signs regardless of small position shifts).</a:t>
            </a:r>
          </a:p>
          <a:p>
            <a:r>
              <a:rPr lang="en-IN" sz="1800" dirty="0"/>
              <a:t>Employ activation functions (e.g., </a:t>
            </a:r>
            <a:r>
              <a:rPr lang="en-IN" sz="1800" dirty="0" err="1"/>
              <a:t>ReLU</a:t>
            </a:r>
            <a:r>
              <a:rPr lang="en-IN" sz="1800" dirty="0"/>
              <a:t>) to introduce non-linearity and improve model capacity</a:t>
            </a:r>
            <a:r>
              <a:rPr lang="en-IN" sz="1800" dirty="0" smtClean="0"/>
              <a:t>.</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1"/>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1"/>
          <p:cNvSpPr txBox="1">
            <a:spLocks noGrp="1"/>
          </p:cNvSpPr>
          <p:nvPr>
            <p:ph type="title"/>
          </p:nvPr>
        </p:nvSpPr>
        <p:spPr>
          <a:xfrm>
            <a:off x="739775" y="829627"/>
            <a:ext cx="526351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solidFill>
                  <a:srgbClr val="000000"/>
                </a:solidFill>
                <a:latin typeface="Trebuchet MS"/>
                <a:ea typeface="Trebuchet MS"/>
                <a:cs typeface="Trebuchet MS"/>
                <a:sym typeface="Trebuchet MS"/>
              </a:rPr>
              <a:t>SYSTEM APPROACH</a:t>
            </a:r>
            <a:endParaRPr sz="4250">
              <a:latin typeface="Trebuchet MS"/>
              <a:ea typeface="Trebuchet MS"/>
              <a:cs typeface="Trebuchet MS"/>
              <a:sym typeface="Trebuchet MS"/>
            </a:endParaRPr>
          </a:p>
        </p:txBody>
      </p:sp>
      <p:sp>
        <p:nvSpPr>
          <p:cNvPr id="105" name="Google Shape;105;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06" name="Google Shape;106;p11"/>
          <p:cNvSpPr txBox="1"/>
          <p:nvPr/>
        </p:nvSpPr>
        <p:spPr>
          <a:xfrm>
            <a:off x="668418" y="2105728"/>
            <a:ext cx="7561181" cy="40164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Hardware</a:t>
            </a:r>
            <a:r>
              <a:rPr lang="en-IN" sz="1700">
                <a:solidFill>
                  <a:schemeClr val="dk1"/>
                </a:solidFill>
                <a:latin typeface="Trebuchet MS"/>
                <a:ea typeface="Trebuchet MS"/>
                <a:cs typeface="Trebuchet MS"/>
                <a:sym typeface="Trebuchet MS"/>
              </a:rPr>
              <a:t>:</a:t>
            </a:r>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CPU</a:t>
            </a:r>
            <a:r>
              <a:rPr lang="en-IN" sz="1700">
                <a:solidFill>
                  <a:schemeClr val="dk1"/>
                </a:solidFill>
                <a:latin typeface="Trebuchet MS"/>
                <a:ea typeface="Trebuchet MS"/>
                <a:cs typeface="Trebuchet MS"/>
                <a:sym typeface="Trebuchet MS"/>
              </a:rPr>
              <a:t>: The system requires a CPU with sufficient processing power to handle the computational demands of Convolutional Neural Network (CNN) training and inference. A multi-core processor, preferably with a clock speed of at least 2 GHz or higher, is recommended.</a:t>
            </a:r>
            <a:endParaRPr/>
          </a:p>
          <a:p>
            <a:pPr marL="0" marR="0" lvl="0" indent="0" algn="just" rtl="0">
              <a:spcBef>
                <a:spcPts val="0"/>
              </a:spcBef>
              <a:spcAft>
                <a:spcPts val="0"/>
              </a:spcAft>
              <a:buNone/>
            </a:pPr>
            <a:endParaRPr sz="17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Memory</a:t>
            </a:r>
            <a:r>
              <a:rPr lang="en-IN" sz="1700">
                <a:solidFill>
                  <a:schemeClr val="dk1"/>
                </a:solidFill>
                <a:latin typeface="Trebuchet MS"/>
                <a:ea typeface="Trebuchet MS"/>
                <a:cs typeface="Trebuchet MS"/>
                <a:sym typeface="Trebuchet MS"/>
              </a:rPr>
              <a:t>: A minimum of 8 GB RAM is recommended for smooth operation, especially during model training, where large datasets are processed. More RAM may be required for handling larger datasets or concurrent user requests.</a:t>
            </a:r>
            <a:endParaRPr/>
          </a:p>
          <a:p>
            <a:pPr marL="0" marR="0" lvl="0" indent="0" algn="just" rtl="0">
              <a:spcBef>
                <a:spcPts val="0"/>
              </a:spcBef>
              <a:spcAft>
                <a:spcPts val="0"/>
              </a:spcAft>
              <a:buNone/>
            </a:pPr>
            <a:endParaRPr sz="170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a:solidFill>
                  <a:schemeClr val="dk1"/>
                </a:solidFill>
                <a:latin typeface="Trebuchet MS"/>
                <a:ea typeface="Trebuchet MS"/>
                <a:cs typeface="Trebuchet MS"/>
                <a:sym typeface="Trebuchet MS"/>
              </a:rPr>
              <a:t>Internet Speed</a:t>
            </a:r>
            <a:r>
              <a:rPr lang="en-IN" sz="1700">
                <a:solidFill>
                  <a:schemeClr val="dk1"/>
                </a:solidFill>
                <a:latin typeface="Trebuchet MS"/>
                <a:ea typeface="Trebuchet MS"/>
                <a:cs typeface="Trebuchet MS"/>
                <a:sym typeface="Trebuchet MS"/>
              </a:rPr>
              <a:t>: A stable internet connection is necessary for downloading and updating Python packages, model weights, and serving the web application. A broadband connection with a minimum download speed of 5 Mbps and upload speed of 1 Mbps is sufficient for most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2"/>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2"/>
          <p:cNvSpPr txBox="1">
            <a:spLocks noGrp="1"/>
          </p:cNvSpPr>
          <p:nvPr>
            <p:ph type="title"/>
          </p:nvPr>
        </p:nvSpPr>
        <p:spPr>
          <a:xfrm>
            <a:off x="739775" y="478620"/>
            <a:ext cx="718502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dirty="0">
                <a:solidFill>
                  <a:srgbClr val="000000"/>
                </a:solidFill>
                <a:latin typeface="Trebuchet MS"/>
                <a:ea typeface="Trebuchet MS"/>
                <a:cs typeface="Trebuchet MS"/>
                <a:sym typeface="Trebuchet MS"/>
              </a:rPr>
              <a:t>SYSTEM APPROACH </a:t>
            </a:r>
            <a:r>
              <a:rPr lang="en-IN" sz="4400" dirty="0" smtClean="0">
                <a:solidFill>
                  <a:srgbClr val="000000"/>
                </a:solidFill>
                <a:latin typeface="Trebuchet MS"/>
                <a:ea typeface="Trebuchet MS"/>
                <a:cs typeface="Trebuchet MS"/>
                <a:sym typeface="Trebuchet MS"/>
              </a:rPr>
              <a:t>–CONT</a:t>
            </a:r>
            <a:r>
              <a:rPr lang="en-IN" sz="4400" dirty="0">
                <a:solidFill>
                  <a:srgbClr val="000000"/>
                </a:solidFill>
                <a:latin typeface="Trebuchet MS"/>
                <a:ea typeface="Trebuchet MS"/>
                <a:cs typeface="Trebuchet MS"/>
                <a:sym typeface="Trebuchet MS"/>
              </a:rPr>
              <a:t>.</a:t>
            </a:r>
            <a:endParaRPr sz="4250" dirty="0">
              <a:latin typeface="Trebuchet MS"/>
              <a:ea typeface="Trebuchet MS"/>
              <a:cs typeface="Trebuchet MS"/>
              <a:sym typeface="Trebuchet MS"/>
            </a:endParaRPr>
          </a:p>
        </p:txBody>
      </p:sp>
      <p:sp>
        <p:nvSpPr>
          <p:cNvPr id="113" name="Google Shape;11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14" name="Google Shape;114;p12"/>
          <p:cNvSpPr txBox="1"/>
          <p:nvPr/>
        </p:nvSpPr>
        <p:spPr>
          <a:xfrm>
            <a:off x="668418" y="1836764"/>
            <a:ext cx="7561200" cy="4356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b="1" dirty="0">
                <a:solidFill>
                  <a:schemeClr val="dk1"/>
                </a:solidFill>
                <a:latin typeface="Trebuchet MS"/>
                <a:ea typeface="Trebuchet MS"/>
                <a:cs typeface="Trebuchet MS"/>
                <a:sym typeface="Trebuchet MS"/>
              </a:rPr>
              <a:t>Software</a:t>
            </a:r>
            <a:r>
              <a:rPr lang="en-IN" sz="1700" dirty="0">
                <a:solidFill>
                  <a:schemeClr val="dk1"/>
                </a:solidFill>
                <a:latin typeface="Trebuchet MS"/>
                <a:ea typeface="Trebuchet MS"/>
                <a:cs typeface="Trebuchet MS"/>
                <a:sym typeface="Trebuchet MS"/>
              </a:rPr>
              <a:t>:</a:t>
            </a:r>
            <a:endParaRPr dirty="0"/>
          </a:p>
          <a:p>
            <a:pPr marL="0" marR="0" lvl="0" indent="0" algn="just" rtl="0">
              <a:spcBef>
                <a:spcPts val="0"/>
              </a:spcBef>
              <a:spcAft>
                <a:spcPts val="0"/>
              </a:spcAft>
              <a:buNone/>
            </a:pPr>
            <a:r>
              <a:rPr lang="en-IN" sz="1700" b="1" dirty="0">
                <a:solidFill>
                  <a:schemeClr val="dk1"/>
                </a:solidFill>
                <a:latin typeface="Trebuchet MS"/>
                <a:ea typeface="Trebuchet MS"/>
                <a:cs typeface="Trebuchet MS"/>
                <a:sym typeface="Trebuchet MS"/>
              </a:rPr>
              <a:t>Python</a:t>
            </a:r>
            <a:r>
              <a:rPr lang="en-IN" sz="1700" dirty="0">
                <a:solidFill>
                  <a:schemeClr val="dk1"/>
                </a:solidFill>
                <a:latin typeface="Trebuchet MS"/>
                <a:ea typeface="Trebuchet MS"/>
                <a:cs typeface="Trebuchet MS"/>
                <a:sym typeface="Trebuchet MS"/>
              </a:rPr>
              <a:t>: The system is built using Python programming language</a:t>
            </a:r>
            <a:endParaRPr dirty="0"/>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a:solidFill>
                  <a:schemeClr val="dk1"/>
                </a:solidFill>
                <a:latin typeface="Trebuchet MS"/>
                <a:ea typeface="Trebuchet MS"/>
                <a:cs typeface="Trebuchet MS"/>
                <a:sym typeface="Trebuchet MS"/>
              </a:rPr>
              <a:t>Pandas</a:t>
            </a:r>
            <a:r>
              <a:rPr lang="en-IN" sz="1700" dirty="0">
                <a:solidFill>
                  <a:schemeClr val="dk1"/>
                </a:solidFill>
                <a:latin typeface="Trebuchet MS"/>
                <a:ea typeface="Trebuchet MS"/>
                <a:cs typeface="Trebuchet MS"/>
                <a:sym typeface="Trebuchet MS"/>
              </a:rPr>
              <a:t>: </a:t>
            </a:r>
            <a:r>
              <a:rPr lang="en-IN" sz="1700" dirty="0">
                <a:solidFill>
                  <a:schemeClr val="dk1"/>
                </a:solidFill>
                <a:highlight>
                  <a:schemeClr val="lt1"/>
                </a:highlight>
              </a:rPr>
              <a:t>Pandas is a software library written for the Python programming language for data manipulation and analysis. In particular, it offers data structures and operations for manipulating numerical tables and time series.</a:t>
            </a:r>
            <a:endParaRPr sz="1700" dirty="0">
              <a:solidFill>
                <a:schemeClr val="dk1"/>
              </a:solidFill>
              <a:highlight>
                <a:schemeClr val="lt1"/>
              </a:highlight>
            </a:endParaRPr>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err="1">
                <a:solidFill>
                  <a:schemeClr val="dk1"/>
                </a:solidFill>
                <a:latin typeface="Trebuchet MS"/>
                <a:ea typeface="Trebuchet MS"/>
                <a:cs typeface="Trebuchet MS"/>
                <a:sym typeface="Trebuchet MS"/>
              </a:rPr>
              <a:t>NumPy</a:t>
            </a:r>
            <a:r>
              <a:rPr lang="en-IN" sz="1700" dirty="0">
                <a:solidFill>
                  <a:schemeClr val="dk1"/>
                </a:solidFill>
                <a:latin typeface="Trebuchet MS"/>
                <a:ea typeface="Trebuchet MS"/>
                <a:cs typeface="Trebuchet MS"/>
                <a:sym typeface="Trebuchet MS"/>
              </a:rPr>
              <a:t>: </a:t>
            </a:r>
            <a:r>
              <a:rPr lang="en-IN" sz="1700" dirty="0" err="1">
                <a:solidFill>
                  <a:schemeClr val="dk1"/>
                </a:solidFill>
                <a:latin typeface="Trebuchet MS"/>
                <a:ea typeface="Trebuchet MS"/>
                <a:cs typeface="Trebuchet MS"/>
                <a:sym typeface="Trebuchet MS"/>
              </a:rPr>
              <a:t>NumPy</a:t>
            </a:r>
            <a:r>
              <a:rPr lang="en-IN" sz="1700" dirty="0">
                <a:solidFill>
                  <a:schemeClr val="dk1"/>
                </a:solidFill>
                <a:latin typeface="Trebuchet MS"/>
                <a:ea typeface="Trebuchet MS"/>
                <a:cs typeface="Trebuchet MS"/>
                <a:sym typeface="Trebuchet MS"/>
              </a:rPr>
              <a:t> is a fundamental package for scientific computing in Python, essential for handling multidimensional arrays and mathematical operations. It is used extensively for data </a:t>
            </a:r>
            <a:r>
              <a:rPr lang="en-IN" sz="1700" dirty="0" err="1">
                <a:solidFill>
                  <a:schemeClr val="dk1"/>
                </a:solidFill>
                <a:latin typeface="Trebuchet MS"/>
                <a:ea typeface="Trebuchet MS"/>
                <a:cs typeface="Trebuchet MS"/>
                <a:sym typeface="Trebuchet MS"/>
              </a:rPr>
              <a:t>preprocessing</a:t>
            </a:r>
            <a:r>
              <a:rPr lang="en-IN" sz="1700" dirty="0">
                <a:solidFill>
                  <a:schemeClr val="dk1"/>
                </a:solidFill>
                <a:latin typeface="Trebuchet MS"/>
                <a:ea typeface="Trebuchet MS"/>
                <a:cs typeface="Trebuchet MS"/>
                <a:sym typeface="Trebuchet MS"/>
              </a:rPr>
              <a:t>, manipulation, and numerical computations within the CNN model.</a:t>
            </a:r>
            <a:endParaRPr dirty="0"/>
          </a:p>
          <a:p>
            <a:pPr marL="0" marR="0" lvl="0" indent="0" algn="just" rtl="0">
              <a:spcBef>
                <a:spcPts val="0"/>
              </a:spcBef>
              <a:spcAft>
                <a:spcPts val="0"/>
              </a:spcAft>
              <a:buNone/>
            </a:pPr>
            <a:endParaRPr sz="1700" dirty="0">
              <a:solidFill>
                <a:schemeClr val="dk1"/>
              </a:solidFill>
              <a:latin typeface="Trebuchet MS"/>
              <a:ea typeface="Trebuchet MS"/>
              <a:cs typeface="Trebuchet MS"/>
              <a:sym typeface="Trebuchet MS"/>
            </a:endParaRPr>
          </a:p>
          <a:p>
            <a:pPr marL="0" marR="0" lvl="0" indent="0" algn="just" rtl="0">
              <a:spcBef>
                <a:spcPts val="0"/>
              </a:spcBef>
              <a:spcAft>
                <a:spcPts val="0"/>
              </a:spcAft>
              <a:buNone/>
            </a:pPr>
            <a:r>
              <a:rPr lang="en-IN" sz="1700" b="1" dirty="0" err="1">
                <a:solidFill>
                  <a:schemeClr val="dk1"/>
                </a:solidFill>
                <a:latin typeface="Trebuchet MS"/>
                <a:ea typeface="Trebuchet MS"/>
                <a:cs typeface="Trebuchet MS"/>
                <a:sym typeface="Trebuchet MS"/>
              </a:rPr>
              <a:t>TensorFlow</a:t>
            </a:r>
            <a:r>
              <a:rPr lang="en-IN" sz="1700" dirty="0">
                <a:solidFill>
                  <a:schemeClr val="dk1"/>
                </a:solidFill>
                <a:latin typeface="Trebuchet MS"/>
                <a:ea typeface="Trebuchet MS"/>
                <a:cs typeface="Trebuchet MS"/>
                <a:sym typeface="Trebuchet MS"/>
              </a:rPr>
              <a:t>: </a:t>
            </a:r>
            <a:r>
              <a:rPr lang="en-IN" sz="1700" dirty="0" err="1">
                <a:solidFill>
                  <a:schemeClr val="dk1"/>
                </a:solidFill>
                <a:highlight>
                  <a:schemeClr val="lt1"/>
                </a:highlight>
              </a:rPr>
              <a:t>TensorFlow</a:t>
            </a:r>
            <a:r>
              <a:rPr lang="en-IN" sz="1700" dirty="0">
                <a:solidFill>
                  <a:schemeClr val="dk1"/>
                </a:solidFill>
                <a:highlight>
                  <a:schemeClr val="lt1"/>
                </a:highlight>
              </a:rPr>
              <a:t> is a free and open-source software library for machine learning and artificial intelligence. It can be used across a range of tasks but has a particular focus on training and inference of deep neural networks</a:t>
            </a:r>
            <a:endParaRPr sz="1700" dirty="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3"/>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3"/>
          <p:cNvSpPr txBox="1">
            <a:spLocks noGrp="1"/>
          </p:cNvSpPr>
          <p:nvPr>
            <p:ph type="title"/>
          </p:nvPr>
        </p:nvSpPr>
        <p:spPr>
          <a:xfrm>
            <a:off x="723900" y="281662"/>
            <a:ext cx="50145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a:t>
            </a:r>
            <a:endParaRPr sz="4400"/>
          </a:p>
        </p:txBody>
      </p:sp>
      <p:pic>
        <p:nvPicPr>
          <p:cNvPr id="123" name="Google Shape;123;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24" name="Google Shape;124;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26" name="Google Shape;126;p13"/>
          <p:cNvSpPr txBox="1"/>
          <p:nvPr/>
        </p:nvSpPr>
        <p:spPr>
          <a:xfrm>
            <a:off x="402637" y="1058451"/>
            <a:ext cx="7770900" cy="5247550"/>
          </a:xfrm>
          <a:prstGeom prst="rect">
            <a:avLst/>
          </a:prstGeom>
          <a:noFill/>
          <a:ln>
            <a:noFill/>
          </a:ln>
        </p:spPr>
        <p:txBody>
          <a:bodyPr spcFirstLastPara="1" wrap="square" lIns="91425" tIns="45700" rIns="91425" bIns="45700" anchor="t" anchorCtr="0">
            <a:spAutoFit/>
          </a:bodyPr>
          <a:lstStyle/>
          <a:p>
            <a:r>
              <a:rPr lang="en-IN" sz="2400" b="1" dirty="0"/>
              <a:t>Data Prep:</a:t>
            </a:r>
            <a:r>
              <a:rPr lang="en-IN" sz="2400" dirty="0"/>
              <a:t> Gather a big, varied sign image/video dataset and pre-process it (resize, normalize, etc.).</a:t>
            </a:r>
          </a:p>
          <a:p>
            <a:r>
              <a:rPr lang="en-IN" sz="2400" b="1" dirty="0"/>
              <a:t>Build the CNN:</a:t>
            </a:r>
            <a:r>
              <a:rPr lang="en-IN" sz="2400" dirty="0"/>
              <a:t> Design a CNN with layers that extract features (convolution), reduce data (pooling), and classify signs (fully-connected).</a:t>
            </a:r>
          </a:p>
          <a:p>
            <a:r>
              <a:rPr lang="en-IN" sz="2400" b="1" dirty="0"/>
              <a:t>Train and Evaluate:</a:t>
            </a:r>
            <a:r>
              <a:rPr lang="en-IN" sz="2400" dirty="0"/>
              <a:t> Train the CNN on the data, using validation to prevent </a:t>
            </a:r>
            <a:r>
              <a:rPr lang="en-IN" sz="2400" dirty="0" err="1"/>
              <a:t>overfitting</a:t>
            </a:r>
            <a:r>
              <a:rPr lang="en-IN" sz="2400" dirty="0"/>
              <a:t>, then test on unseen data to see how well it generalizes.</a:t>
            </a:r>
          </a:p>
          <a:p>
            <a:r>
              <a:rPr lang="en-IN" sz="2400" b="1" dirty="0"/>
              <a:t>Enhance (Optional):</a:t>
            </a:r>
            <a:r>
              <a:rPr lang="en-IN" sz="2400" dirty="0"/>
              <a:t> Use pre-trained models (transfer learning) or isolate hands for better recognition.</a:t>
            </a:r>
          </a:p>
          <a:p>
            <a:r>
              <a:rPr lang="en-IN" sz="2400" b="1" dirty="0"/>
              <a:t>Real-time (Optional):</a:t>
            </a:r>
            <a:r>
              <a:rPr lang="en-IN" sz="2400" dirty="0"/>
              <a:t> Optimize the model, build a system to capture video, process frames, and display/translate recognized signs.</a:t>
            </a:r>
          </a:p>
          <a:p>
            <a:pPr algn="just"/>
            <a:endParaRPr lang="en-IN" sz="2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6"/>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6"/>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6"/>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59" name="Google Shape;159;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60" name="Google Shape;160;p16"/>
          <p:cNvSpPr txBox="1"/>
          <p:nvPr/>
        </p:nvSpPr>
        <p:spPr>
          <a:xfrm>
            <a:off x="5029200" y="5486400"/>
            <a:ext cx="1295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1</a:t>
            </a:r>
            <a:endParaRPr sz="2400">
              <a:solidFill>
                <a:schemeClr val="dk1"/>
              </a:solidFill>
              <a:latin typeface="Trebuchet MS"/>
              <a:ea typeface="Trebuchet MS"/>
              <a:cs typeface="Trebuchet MS"/>
              <a:sym typeface="Trebuchet MS"/>
            </a:endParaRPr>
          </a:p>
        </p:txBody>
      </p:sp>
      <p:sp>
        <p:nvSpPr>
          <p:cNvPr id="162" name="Google Shape;162;p16"/>
          <p:cNvSpPr txBox="1"/>
          <p:nvPr/>
        </p:nvSpPr>
        <p:spPr>
          <a:xfrm>
            <a:off x="3640200" y="4655875"/>
            <a:ext cx="3135300" cy="52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200" b="1" dirty="0">
                <a:latin typeface="Trebuchet MS"/>
                <a:ea typeface="Trebuchet MS"/>
                <a:cs typeface="Trebuchet MS"/>
                <a:sym typeface="Trebuchet MS"/>
              </a:rPr>
              <a:t>Training The Model</a:t>
            </a:r>
            <a:endParaRPr sz="2200" b="1" dirty="0">
              <a:latin typeface="Trebuchet MS"/>
              <a:ea typeface="Trebuchet MS"/>
              <a:cs typeface="Trebuchet MS"/>
              <a:sym typeface="Trebuchet M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986" y="2204581"/>
            <a:ext cx="5937338" cy="23423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8"/>
          <p:cNvSpPr/>
          <p:nvPr/>
        </p:nvSpPr>
        <p:spPr>
          <a:xfrm>
            <a:off x="9806037" y="72548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8"/>
          <p:cNvSpPr txBox="1"/>
          <p:nvPr/>
        </p:nvSpPr>
        <p:spPr>
          <a:xfrm>
            <a:off x="739775" y="2245873"/>
            <a:ext cx="8391699" cy="2475037"/>
          </a:xfrm>
          <a:prstGeom prst="rect">
            <a:avLst/>
          </a:prstGeom>
          <a:noFill/>
          <a:ln>
            <a:noFill/>
          </a:ln>
        </p:spPr>
        <p:txBody>
          <a:bodyPr spcFirstLastPara="1" wrap="square" lIns="0" tIns="12700" rIns="0" bIns="0" anchor="t" anchorCtr="0">
            <a:spAutoFit/>
          </a:bodyPr>
          <a:lstStyle/>
          <a:p>
            <a:pPr marL="12700" lvl="0" algn="just"/>
            <a:r>
              <a:rPr lang="en-IN" sz="2000" dirty="0"/>
              <a:t>CNNs hold promise for robust signature recognition. They can learn the intricate variations in penmanship, pressure, and stroke patterns that define a signature. However, challenges remain. Forgeries can mimic genuine signatures, and background clutter can confuse the model. Training on a massive and diverse dataset is crucial, along with techniques to isolate the signature itself. By addressing these challenges and leveraging CNNs' feature learning capabilities, we can develop highly accurate and secure signature recognition </a:t>
            </a:r>
            <a:r>
              <a:rPr lang="en-IN" sz="2000" dirty="0" smtClean="0"/>
              <a:t>systems.</a:t>
            </a:r>
            <a:endParaRPr sz="2000" dirty="0">
              <a:solidFill>
                <a:schemeClr val="dk1"/>
              </a:solidFill>
              <a:latin typeface="Trebuchet MS"/>
              <a:ea typeface="Trebuchet MS"/>
              <a:cs typeface="Trebuchet MS"/>
              <a:sym typeface="Trebuchet MS"/>
            </a:endParaRPr>
          </a:p>
        </p:txBody>
      </p:sp>
      <p:sp>
        <p:nvSpPr>
          <p:cNvPr id="182" name="Google Shape;182;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3" name="Google Shape;183;p18"/>
          <p:cNvSpPr txBox="1"/>
          <p:nvPr/>
        </p:nvSpPr>
        <p:spPr>
          <a:xfrm>
            <a:off x="739775" y="887412"/>
            <a:ext cx="3303904" cy="75212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Conclusion</a:t>
            </a:r>
            <a:endParaRPr sz="4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666</Words>
  <Application>Microsoft Office PowerPoint</Application>
  <PresentationFormat>Custom</PresentationFormat>
  <Paragraphs>67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Space Grotesk</vt:lpstr>
      <vt:lpstr>Office Theme</vt:lpstr>
      <vt:lpstr>PowerPoint Presentation</vt:lpstr>
      <vt:lpstr>OUTLINE</vt:lpstr>
      <vt:lpstr>PROBLEM STATEMENT</vt:lpstr>
      <vt:lpstr>PROPOSED SOLUTION</vt:lpstr>
      <vt:lpstr>SYSTEM APPROACH</vt:lpstr>
      <vt:lpstr>SYSTEM APPROACH –CONT.</vt:lpstr>
      <vt:lpstr>ALGORITHM</vt:lpstr>
      <vt:lpstr>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2021PITCS168</dc:creator>
  <cp:lastModifiedBy>2021PITCS190</cp:lastModifiedBy>
  <cp:revision>9</cp:revision>
  <dcterms:modified xsi:type="dcterms:W3CDTF">2024-04-02T08:57:51Z</dcterms:modified>
</cp:coreProperties>
</file>