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nter Bold" charset="1" panose="020B0802030000000004"/>
      <p:regular r:id="rId15"/>
    </p:embeddedFont>
    <p:embeddedFont>
      <p:font typeface="Open Sans Bold" charset="1" panose="00000000000000000000"/>
      <p:regular r:id="rId16"/>
    </p:embeddedFont>
    <p:embeddedFont>
      <p:font typeface="Open Sans Semi-Bold" charset="1" panose="00000000000000000000"/>
      <p:regular r:id="rId17"/>
    </p:embeddedFont>
    <p:embeddedFont>
      <p:font typeface="Open Sans" charset="1" panose="00000000000000000000"/>
      <p:regular r:id="rId18"/>
    </p:embeddedFont>
    <p:embeddedFont>
      <p:font typeface="Inter Ultra-Bold" charset="1" panose="0200050300000002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4095513" y="-4511706"/>
            <a:ext cx="7522758" cy="75227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970427" y="6166341"/>
            <a:ext cx="447675" cy="4476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124956" y="656036"/>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70427" y="2830077"/>
            <a:ext cx="14166687" cy="2993365"/>
          </a:xfrm>
          <a:prstGeom prst="rect">
            <a:avLst/>
          </a:prstGeom>
        </p:spPr>
        <p:txBody>
          <a:bodyPr anchor="t" rtlCol="false" tIns="0" lIns="0" bIns="0" rIns="0">
            <a:spAutoFit/>
          </a:bodyPr>
          <a:lstStyle/>
          <a:p>
            <a:pPr algn="l">
              <a:lnSpc>
                <a:spcPts val="11936"/>
              </a:lnSpc>
            </a:pPr>
            <a:r>
              <a:rPr lang="en-US" sz="8526" b="true">
                <a:solidFill>
                  <a:srgbClr val="17726D"/>
                </a:solidFill>
                <a:latin typeface="Inter Bold"/>
                <a:ea typeface="Inter Bold"/>
                <a:cs typeface="Inter Bold"/>
                <a:sym typeface="Inter Bold"/>
              </a:rPr>
              <a:t>Customer Behavior Analysis</a:t>
            </a:r>
          </a:p>
        </p:txBody>
      </p:sp>
      <p:sp>
        <p:nvSpPr>
          <p:cNvPr name="TextBox 14" id="14"/>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October 2024</a:t>
            </a:r>
          </a:p>
        </p:txBody>
      </p:sp>
      <p:sp>
        <p:nvSpPr>
          <p:cNvPr name="TextBox 15" id="15"/>
          <p:cNvSpPr txBox="true"/>
          <p:nvPr/>
        </p:nvSpPr>
        <p:spPr>
          <a:xfrm rot="0">
            <a:off x="1522333" y="6132686"/>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Insights and Recomendation</a:t>
            </a:r>
          </a:p>
        </p:txBody>
      </p:sp>
      <p:sp>
        <p:nvSpPr>
          <p:cNvPr name="TextBox 16" id="16"/>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Group 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3" id="3"/>
          <p:cNvGrpSpPr/>
          <p:nvPr/>
        </p:nvGrpSpPr>
        <p:grpSpPr>
          <a:xfrm rot="0">
            <a:off x="0" y="0"/>
            <a:ext cx="9309161" cy="10287000"/>
            <a:chOff x="0" y="0"/>
            <a:chExt cx="2451795" cy="2709333"/>
          </a:xfrm>
        </p:grpSpPr>
        <p:sp>
          <p:nvSpPr>
            <p:cNvPr name="Freeform 4" id="4"/>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p:spPr>
        </p:sp>
        <p:sp>
          <p:nvSpPr>
            <p:cNvPr name="TextBox 5" id="5"/>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614076" y="2713681"/>
            <a:ext cx="6683462" cy="944245"/>
            <a:chOff x="0" y="0"/>
            <a:chExt cx="1760253" cy="248690"/>
          </a:xfrm>
        </p:grpSpPr>
        <p:sp>
          <p:nvSpPr>
            <p:cNvPr name="Freeform 7" id="7"/>
            <p:cNvSpPr/>
            <p:nvPr/>
          </p:nvSpPr>
          <p:spPr>
            <a:xfrm flipH="false" flipV="false" rot="0">
              <a:off x="0" y="0"/>
              <a:ext cx="1760253" cy="248690"/>
            </a:xfrm>
            <a:custGeom>
              <a:avLst/>
              <a:gdLst/>
              <a:ahLst/>
              <a:cxnLst/>
              <a:rect r="r" b="b" t="t" l="l"/>
              <a:pathLst>
                <a:path h="248690" w="1760253">
                  <a:moveTo>
                    <a:pt x="59077" y="0"/>
                  </a:moveTo>
                  <a:lnTo>
                    <a:pt x="1701177" y="0"/>
                  </a:lnTo>
                  <a:cubicBezTo>
                    <a:pt x="1716845" y="0"/>
                    <a:pt x="1731871" y="6224"/>
                    <a:pt x="1742950" y="17303"/>
                  </a:cubicBezTo>
                  <a:cubicBezTo>
                    <a:pt x="1754029" y="28382"/>
                    <a:pt x="1760253" y="43409"/>
                    <a:pt x="1760253" y="59077"/>
                  </a:cubicBezTo>
                  <a:lnTo>
                    <a:pt x="1760253" y="189613"/>
                  </a:lnTo>
                  <a:cubicBezTo>
                    <a:pt x="1760253" y="222240"/>
                    <a:pt x="1733804" y="248690"/>
                    <a:pt x="1701177" y="248690"/>
                  </a:cubicBezTo>
                  <a:lnTo>
                    <a:pt x="59077" y="248690"/>
                  </a:lnTo>
                  <a:cubicBezTo>
                    <a:pt x="43409" y="248690"/>
                    <a:pt x="28382" y="242466"/>
                    <a:pt x="17303" y="231387"/>
                  </a:cubicBezTo>
                  <a:cubicBezTo>
                    <a:pt x="6224" y="220308"/>
                    <a:pt x="0" y="205281"/>
                    <a:pt x="0" y="189613"/>
                  </a:cubicBezTo>
                  <a:lnTo>
                    <a:pt x="0" y="59077"/>
                  </a:lnTo>
                  <a:cubicBezTo>
                    <a:pt x="0" y="26450"/>
                    <a:pt x="26450" y="0"/>
                    <a:pt x="59077" y="0"/>
                  </a:cubicBezTo>
                  <a:close/>
                </a:path>
              </a:pathLst>
            </a:custGeom>
            <a:solidFill>
              <a:srgbClr val="17726D"/>
            </a:solidFill>
          </p:spPr>
        </p:sp>
        <p:sp>
          <p:nvSpPr>
            <p:cNvPr name="TextBox 8" id="8"/>
            <p:cNvSpPr txBox="true"/>
            <p:nvPr/>
          </p:nvSpPr>
          <p:spPr>
            <a:xfrm>
              <a:off x="0" y="-38100"/>
              <a:ext cx="1760253" cy="286790"/>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Order Values: Churned vs. Non-Churned Customers</a:t>
              </a:r>
            </a:p>
          </p:txBody>
        </p:sp>
      </p:grpSp>
      <p:sp>
        <p:nvSpPr>
          <p:cNvPr name="Freeform 9" id="9"/>
          <p:cNvSpPr/>
          <p:nvPr/>
        </p:nvSpPr>
        <p:spPr>
          <a:xfrm flipH="false" flipV="false" rot="0">
            <a:off x="288632" y="2250126"/>
            <a:ext cx="8621062" cy="5068802"/>
          </a:xfrm>
          <a:custGeom>
            <a:avLst/>
            <a:gdLst/>
            <a:ahLst/>
            <a:cxnLst/>
            <a:rect r="r" b="b" t="t" l="l"/>
            <a:pathLst>
              <a:path h="5068802" w="8621062">
                <a:moveTo>
                  <a:pt x="0" y="0"/>
                </a:moveTo>
                <a:lnTo>
                  <a:pt x="8621062" y="0"/>
                </a:lnTo>
                <a:lnTo>
                  <a:pt x="8621062" y="5068801"/>
                </a:lnTo>
                <a:lnTo>
                  <a:pt x="0" y="5068801"/>
                </a:lnTo>
                <a:lnTo>
                  <a:pt x="0" y="0"/>
                </a:lnTo>
                <a:close/>
              </a:path>
            </a:pathLst>
          </a:custGeom>
          <a:blipFill>
            <a:blip r:embed="rId2"/>
            <a:stretch>
              <a:fillRect l="0" t="0" r="0" b="0"/>
            </a:stretch>
          </a:blipFill>
        </p:spPr>
      </p:sp>
      <p:sp>
        <p:nvSpPr>
          <p:cNvPr name="TextBox 10" id="10"/>
          <p:cNvSpPr txBox="true"/>
          <p:nvPr/>
        </p:nvSpPr>
        <p:spPr>
          <a:xfrm rot="0">
            <a:off x="1697205" y="7471241"/>
            <a:ext cx="6094439" cy="433197"/>
          </a:xfrm>
          <a:prstGeom prst="rect">
            <a:avLst/>
          </a:prstGeom>
        </p:spPr>
        <p:txBody>
          <a:bodyPr anchor="t" rtlCol="false" tIns="0" lIns="0" bIns="0" rIns="0">
            <a:spAutoFit/>
          </a:bodyPr>
          <a:lstStyle/>
          <a:p>
            <a:pPr algn="l" marL="0" indent="0" lvl="0">
              <a:lnSpc>
                <a:spcPts val="3744"/>
              </a:lnSpc>
            </a:pPr>
            <a:r>
              <a:rPr lang="en-US" b="true" sz="2400" spc="177">
                <a:solidFill>
                  <a:srgbClr val="FFFFFF"/>
                </a:solidFill>
                <a:latin typeface="Open Sans Bold"/>
                <a:ea typeface="Open Sans Bold"/>
                <a:cs typeface="Open Sans Bold"/>
                <a:sym typeface="Open Sans Bold"/>
              </a:rPr>
              <a:t>Average Order Value of Customers</a:t>
            </a:r>
          </a:p>
        </p:txBody>
      </p:sp>
      <p:sp>
        <p:nvSpPr>
          <p:cNvPr name="TextBox 11" id="11"/>
          <p:cNvSpPr txBox="true"/>
          <p:nvPr/>
        </p:nvSpPr>
        <p:spPr>
          <a:xfrm rot="0">
            <a:off x="10228133" y="4258945"/>
            <a:ext cx="7455348" cy="1692910"/>
          </a:xfrm>
          <a:prstGeom prst="rect">
            <a:avLst/>
          </a:prstGeom>
        </p:spPr>
        <p:txBody>
          <a:bodyPr anchor="t" rtlCol="false" tIns="0" lIns="0" bIns="0" rIns="0">
            <a:spAutoFit/>
          </a:bodyPr>
          <a:lstStyle/>
          <a:p>
            <a:pPr algn="l" marL="0" indent="0" lvl="0">
              <a:lnSpc>
                <a:spcPts val="3410"/>
              </a:lnSpc>
            </a:pPr>
            <a:r>
              <a:rPr lang="en-US" sz="2200">
                <a:solidFill>
                  <a:srgbClr val="000000"/>
                </a:solidFill>
                <a:latin typeface="Open Sans"/>
                <a:ea typeface="Open Sans"/>
                <a:cs typeface="Open Sans"/>
                <a:sym typeface="Open Sans"/>
              </a:rPr>
              <a:t>Non-churned customers (blue) peak around 200, indicating moderate spending, while churned customers (orange) have a flatter peak with inconsistent purchases between 150 and 200, likely due to promotions.</a:t>
            </a:r>
          </a:p>
        </p:txBody>
      </p:sp>
      <p:grpSp>
        <p:nvGrpSpPr>
          <p:cNvPr name="Group 12" id="12"/>
          <p:cNvGrpSpPr/>
          <p:nvPr/>
        </p:nvGrpSpPr>
        <p:grpSpPr>
          <a:xfrm rot="0">
            <a:off x="16333449" y="8385405"/>
            <a:ext cx="3803190" cy="38031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Insights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9451257" y="2477604"/>
            <a:ext cx="7724753" cy="4527462"/>
          </a:xfrm>
          <a:custGeom>
            <a:avLst/>
            <a:gdLst/>
            <a:ahLst/>
            <a:cxnLst/>
            <a:rect r="r" b="b" t="t" l="l"/>
            <a:pathLst>
              <a:path h="4527462" w="7724753">
                <a:moveTo>
                  <a:pt x="0" y="0"/>
                </a:moveTo>
                <a:lnTo>
                  <a:pt x="7724753" y="0"/>
                </a:lnTo>
                <a:lnTo>
                  <a:pt x="7724753" y="4527462"/>
                </a:lnTo>
                <a:lnTo>
                  <a:pt x="0" y="4527462"/>
                </a:lnTo>
                <a:lnTo>
                  <a:pt x="0" y="0"/>
                </a:lnTo>
                <a:close/>
              </a:path>
            </a:pathLst>
          </a:custGeom>
          <a:blipFill>
            <a:blip r:embed="rId2"/>
            <a:stretch>
              <a:fillRect l="0" t="0" r="0" b="0"/>
            </a:stretch>
          </a:blipFill>
        </p:spPr>
      </p:sp>
      <p:sp>
        <p:nvSpPr>
          <p:cNvPr name="Freeform 9" id="9"/>
          <p:cNvSpPr/>
          <p:nvPr/>
        </p:nvSpPr>
        <p:spPr>
          <a:xfrm flipH="false" flipV="false" rot="0">
            <a:off x="1028700" y="2477604"/>
            <a:ext cx="7700347" cy="4527462"/>
          </a:xfrm>
          <a:custGeom>
            <a:avLst/>
            <a:gdLst/>
            <a:ahLst/>
            <a:cxnLst/>
            <a:rect r="r" b="b" t="t" l="l"/>
            <a:pathLst>
              <a:path h="4527462" w="7700347">
                <a:moveTo>
                  <a:pt x="0" y="0"/>
                </a:moveTo>
                <a:lnTo>
                  <a:pt x="7700347" y="0"/>
                </a:lnTo>
                <a:lnTo>
                  <a:pt x="7700347" y="4527462"/>
                </a:lnTo>
                <a:lnTo>
                  <a:pt x="0" y="4527462"/>
                </a:lnTo>
                <a:lnTo>
                  <a:pt x="0" y="0"/>
                </a:lnTo>
                <a:close/>
              </a:path>
            </a:pathLst>
          </a:custGeom>
          <a:blipFill>
            <a:blip r:embed="rId3"/>
            <a:stretch>
              <a:fillRect l="0" t="0" r="0" b="0"/>
            </a:stretch>
          </a:blipFill>
        </p:spPr>
      </p:sp>
      <p:sp>
        <p:nvSpPr>
          <p:cNvPr name="TextBox 10" id="10"/>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Insights</a:t>
            </a:r>
          </a:p>
        </p:txBody>
      </p:sp>
      <p:sp>
        <p:nvSpPr>
          <p:cNvPr name="TextBox 11" id="11"/>
          <p:cNvSpPr txBox="true"/>
          <p:nvPr/>
        </p:nvSpPr>
        <p:spPr>
          <a:xfrm rot="0">
            <a:off x="839945" y="8162725"/>
            <a:ext cx="16835289" cy="2169795"/>
          </a:xfrm>
          <a:prstGeom prst="rect">
            <a:avLst/>
          </a:prstGeom>
        </p:spPr>
        <p:txBody>
          <a:bodyPr anchor="t" rtlCol="false" tIns="0" lIns="0" bIns="0" rIns="0">
            <a:spAutoFit/>
          </a:bodyPr>
          <a:lstStyle/>
          <a:p>
            <a:pPr algn="just">
              <a:lnSpc>
                <a:spcPts val="3450"/>
              </a:lnSpc>
            </a:pPr>
            <a:r>
              <a:rPr lang="en-US" sz="2300">
                <a:solidFill>
                  <a:srgbClr val="000000"/>
                </a:solidFill>
                <a:latin typeface="Open Sans"/>
                <a:ea typeface="Open Sans"/>
                <a:cs typeface="Open Sans"/>
                <a:sym typeface="Open Sans"/>
              </a:rPr>
              <a:t>The charts for discount_rate_per_visited_products and promotion_clicks further strengthens the assumption that the people who churned is more concentraded around more discounts and entered the site through a promotional ads indicating the purchase of a higher order value for churned customers. Rather, consistent discounting strategies around the 8% mark might align better with customer loyalty trends</a:t>
            </a:r>
          </a:p>
          <a:p>
            <a:pPr algn="just" marL="0" indent="0" lvl="0">
              <a:lnSpc>
                <a:spcPts val="3450"/>
              </a:lnSpc>
            </a:pPr>
          </a:p>
        </p:txBody>
      </p:sp>
      <p:sp>
        <p:nvSpPr>
          <p:cNvPr name="TextBox 12" id="12"/>
          <p:cNvSpPr txBox="true"/>
          <p:nvPr/>
        </p:nvSpPr>
        <p:spPr>
          <a:xfrm rot="0">
            <a:off x="839945" y="7681341"/>
            <a:ext cx="7328721" cy="405765"/>
          </a:xfrm>
          <a:prstGeom prst="rect">
            <a:avLst/>
          </a:prstGeom>
        </p:spPr>
        <p:txBody>
          <a:bodyPr anchor="t" rtlCol="false" tIns="0" lIns="0" bIns="0" rIns="0">
            <a:spAutoFit/>
          </a:bodyPr>
          <a:lstStyle/>
          <a:p>
            <a:pPr algn="l">
              <a:lnSpc>
                <a:spcPts val="3359"/>
              </a:lnSpc>
            </a:pPr>
            <a:r>
              <a:rPr lang="en-US" sz="2400" b="true">
                <a:solidFill>
                  <a:srgbClr val="000000"/>
                </a:solidFill>
                <a:latin typeface="Inter Ultra-Bold"/>
                <a:ea typeface="Inter Ultra-Bold"/>
                <a:cs typeface="Inter Ultra-Bold"/>
                <a:sym typeface="Inter Ultra-Bold"/>
              </a:rPr>
              <a:t>Our Customer’s Satisfaction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3" id="3"/>
          <p:cNvGrpSpPr/>
          <p:nvPr/>
        </p:nvGrpSpPr>
        <p:grpSpPr>
          <a:xfrm rot="0">
            <a:off x="0" y="0"/>
            <a:ext cx="9309161" cy="10287000"/>
            <a:chOff x="0" y="0"/>
            <a:chExt cx="2451795" cy="2709333"/>
          </a:xfrm>
        </p:grpSpPr>
        <p:sp>
          <p:nvSpPr>
            <p:cNvPr name="Freeform 4" id="4"/>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p:spPr>
        </p:sp>
        <p:sp>
          <p:nvSpPr>
            <p:cNvPr name="TextBox 5" id="5"/>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575838" y="3701964"/>
            <a:ext cx="6683462" cy="944245"/>
            <a:chOff x="0" y="0"/>
            <a:chExt cx="1760253" cy="248690"/>
          </a:xfrm>
        </p:grpSpPr>
        <p:sp>
          <p:nvSpPr>
            <p:cNvPr name="Freeform 7" id="7"/>
            <p:cNvSpPr/>
            <p:nvPr/>
          </p:nvSpPr>
          <p:spPr>
            <a:xfrm flipH="false" flipV="false" rot="0">
              <a:off x="0" y="0"/>
              <a:ext cx="1760253" cy="248690"/>
            </a:xfrm>
            <a:custGeom>
              <a:avLst/>
              <a:gdLst/>
              <a:ahLst/>
              <a:cxnLst/>
              <a:rect r="r" b="b" t="t" l="l"/>
              <a:pathLst>
                <a:path h="248690" w="1760253">
                  <a:moveTo>
                    <a:pt x="59077" y="0"/>
                  </a:moveTo>
                  <a:lnTo>
                    <a:pt x="1701177" y="0"/>
                  </a:lnTo>
                  <a:cubicBezTo>
                    <a:pt x="1716845" y="0"/>
                    <a:pt x="1731871" y="6224"/>
                    <a:pt x="1742950" y="17303"/>
                  </a:cubicBezTo>
                  <a:cubicBezTo>
                    <a:pt x="1754029" y="28382"/>
                    <a:pt x="1760253" y="43409"/>
                    <a:pt x="1760253" y="59077"/>
                  </a:cubicBezTo>
                  <a:lnTo>
                    <a:pt x="1760253" y="189613"/>
                  </a:lnTo>
                  <a:cubicBezTo>
                    <a:pt x="1760253" y="222240"/>
                    <a:pt x="1733804" y="248690"/>
                    <a:pt x="1701177" y="248690"/>
                  </a:cubicBezTo>
                  <a:lnTo>
                    <a:pt x="59077" y="248690"/>
                  </a:lnTo>
                  <a:cubicBezTo>
                    <a:pt x="43409" y="248690"/>
                    <a:pt x="28382" y="242466"/>
                    <a:pt x="17303" y="231387"/>
                  </a:cubicBezTo>
                  <a:cubicBezTo>
                    <a:pt x="6224" y="220308"/>
                    <a:pt x="0" y="205281"/>
                    <a:pt x="0" y="189613"/>
                  </a:cubicBezTo>
                  <a:lnTo>
                    <a:pt x="0" y="59077"/>
                  </a:lnTo>
                  <a:cubicBezTo>
                    <a:pt x="0" y="26450"/>
                    <a:pt x="26450" y="0"/>
                    <a:pt x="59077" y="0"/>
                  </a:cubicBezTo>
                  <a:close/>
                </a:path>
              </a:pathLst>
            </a:custGeom>
            <a:solidFill>
              <a:srgbClr val="17726D"/>
            </a:solidFill>
          </p:spPr>
        </p:sp>
        <p:sp>
          <p:nvSpPr>
            <p:cNvPr name="TextBox 8" id="8"/>
            <p:cNvSpPr txBox="true"/>
            <p:nvPr/>
          </p:nvSpPr>
          <p:spPr>
            <a:xfrm>
              <a:off x="0" y="-38100"/>
              <a:ext cx="1760253" cy="286790"/>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Order Values: Churned vs. Non-Churned Customers</a:t>
              </a:r>
            </a:p>
          </p:txBody>
        </p:sp>
      </p:grpSp>
      <p:sp>
        <p:nvSpPr>
          <p:cNvPr name="TextBox 9" id="9"/>
          <p:cNvSpPr txBox="true"/>
          <p:nvPr/>
        </p:nvSpPr>
        <p:spPr>
          <a:xfrm rot="0">
            <a:off x="1697205" y="7471241"/>
            <a:ext cx="5914751" cy="433197"/>
          </a:xfrm>
          <a:prstGeom prst="rect">
            <a:avLst/>
          </a:prstGeom>
        </p:spPr>
        <p:txBody>
          <a:bodyPr anchor="t" rtlCol="false" tIns="0" lIns="0" bIns="0" rIns="0">
            <a:spAutoFit/>
          </a:bodyPr>
          <a:lstStyle/>
          <a:p>
            <a:pPr algn="l" marL="0" indent="0" lvl="0">
              <a:lnSpc>
                <a:spcPts val="3744"/>
              </a:lnSpc>
            </a:pPr>
            <a:r>
              <a:rPr lang="en-US" b="true" sz="2400" spc="177">
                <a:solidFill>
                  <a:srgbClr val="FFFFFF"/>
                </a:solidFill>
                <a:latin typeface="Open Sans Semi-Bold"/>
                <a:ea typeface="Open Sans Semi-Bold"/>
                <a:cs typeface="Open Sans Semi-Bold"/>
                <a:sym typeface="Open Sans Semi-Bold"/>
              </a:rPr>
              <a:t>Average Order Value vs Discount</a:t>
            </a:r>
          </a:p>
        </p:txBody>
      </p:sp>
      <p:sp>
        <p:nvSpPr>
          <p:cNvPr name="TextBox 10" id="10"/>
          <p:cNvSpPr txBox="true"/>
          <p:nvPr/>
        </p:nvSpPr>
        <p:spPr>
          <a:xfrm rot="0">
            <a:off x="10070906" y="5067300"/>
            <a:ext cx="7971951" cy="2978785"/>
          </a:xfrm>
          <a:prstGeom prst="rect">
            <a:avLst/>
          </a:prstGeom>
        </p:spPr>
        <p:txBody>
          <a:bodyPr anchor="t" rtlCol="false" tIns="0" lIns="0" bIns="0" rIns="0">
            <a:spAutoFit/>
          </a:bodyPr>
          <a:lstStyle/>
          <a:p>
            <a:pPr algn="just">
              <a:lnSpc>
                <a:spcPts val="3410"/>
              </a:lnSpc>
            </a:pPr>
            <a:r>
              <a:rPr lang="en-US" sz="2200">
                <a:solidFill>
                  <a:srgbClr val="000000"/>
                </a:solidFill>
                <a:latin typeface="Open Sans"/>
                <a:ea typeface="Open Sans"/>
                <a:cs typeface="Open Sans"/>
                <a:sym typeface="Open Sans"/>
              </a:rPr>
              <a:t>There is a positive correlation between the avg_order_value and discount_rate_visited products where there is a steady increase in the order value with promotions. So maintaing a steady discount around 8% will maintain the order value around 200 which is the ideal value for most customers and can increase sales and profitablity</a:t>
            </a:r>
          </a:p>
          <a:p>
            <a:pPr algn="just" marL="0" indent="0" lvl="0">
              <a:lnSpc>
                <a:spcPts val="3410"/>
              </a:lnSpc>
            </a:pPr>
          </a:p>
        </p:txBody>
      </p:sp>
      <p:grpSp>
        <p:nvGrpSpPr>
          <p:cNvPr name="Group 11" id="11"/>
          <p:cNvGrpSpPr/>
          <p:nvPr/>
        </p:nvGrpSpPr>
        <p:grpSpPr>
          <a:xfrm rot="0">
            <a:off x="16333449" y="8385405"/>
            <a:ext cx="3803190" cy="38031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4" id="14"/>
          <p:cNvSpPr/>
          <p:nvPr/>
        </p:nvSpPr>
        <p:spPr>
          <a:xfrm flipH="false" flipV="false" rot="0">
            <a:off x="839945" y="1850351"/>
            <a:ext cx="7438401" cy="5591715"/>
          </a:xfrm>
          <a:custGeom>
            <a:avLst/>
            <a:gdLst/>
            <a:ahLst/>
            <a:cxnLst/>
            <a:rect r="r" b="b" t="t" l="l"/>
            <a:pathLst>
              <a:path h="5591715" w="7438401">
                <a:moveTo>
                  <a:pt x="0" y="0"/>
                </a:moveTo>
                <a:lnTo>
                  <a:pt x="7438401" y="0"/>
                </a:lnTo>
                <a:lnTo>
                  <a:pt x="7438401" y="5591715"/>
                </a:lnTo>
                <a:lnTo>
                  <a:pt x="0" y="5591715"/>
                </a:lnTo>
                <a:lnTo>
                  <a:pt x="0" y="0"/>
                </a:lnTo>
                <a:close/>
              </a:path>
            </a:pathLst>
          </a:custGeom>
          <a:blipFill>
            <a:blip r:embed="rId2"/>
            <a:stretch>
              <a:fillRect l="0" t="0" r="0" b="0"/>
            </a:stretch>
          </a:blipFill>
        </p:spPr>
      </p:sp>
      <p:sp>
        <p:nvSpPr>
          <p:cNvPr name="TextBox 15" id="15"/>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Insights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309161" cy="10287000"/>
            <a:chOff x="0" y="0"/>
            <a:chExt cx="2451795" cy="2709333"/>
          </a:xfrm>
        </p:grpSpPr>
        <p:sp>
          <p:nvSpPr>
            <p:cNvPr name="Freeform 3" id="3"/>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p:spPr>
        </p:sp>
        <p:sp>
          <p:nvSpPr>
            <p:cNvPr name="TextBox 4" id="4"/>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096657" y="653223"/>
            <a:ext cx="6683462" cy="553720"/>
            <a:chOff x="0" y="0"/>
            <a:chExt cx="1760253" cy="145836"/>
          </a:xfrm>
        </p:grpSpPr>
        <p:sp>
          <p:nvSpPr>
            <p:cNvPr name="Freeform 6" id="6"/>
            <p:cNvSpPr/>
            <p:nvPr/>
          </p:nvSpPr>
          <p:spPr>
            <a:xfrm flipH="false" flipV="false" rot="0">
              <a:off x="0" y="0"/>
              <a:ext cx="1760253" cy="145836"/>
            </a:xfrm>
            <a:custGeom>
              <a:avLst/>
              <a:gdLst/>
              <a:ahLst/>
              <a:cxnLst/>
              <a:rect r="r" b="b" t="t" l="l"/>
              <a:pathLst>
                <a:path h="145836" w="1760253">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name="TextBox 7" id="7"/>
            <p:cNvSpPr txBox="true"/>
            <p:nvPr/>
          </p:nvSpPr>
          <p:spPr>
            <a:xfrm>
              <a:off x="0" y="-38100"/>
              <a:ext cx="1760253"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Wishlist Engagement</a:t>
              </a:r>
            </a:p>
          </p:txBody>
        </p:sp>
      </p:grpSp>
      <p:grpSp>
        <p:nvGrpSpPr>
          <p:cNvPr name="Group 8" id="8"/>
          <p:cNvGrpSpPr/>
          <p:nvPr/>
        </p:nvGrpSpPr>
        <p:grpSpPr>
          <a:xfrm rot="0">
            <a:off x="10096657" y="3652395"/>
            <a:ext cx="6683462" cy="553720"/>
            <a:chOff x="0" y="0"/>
            <a:chExt cx="1760253" cy="145836"/>
          </a:xfrm>
        </p:grpSpPr>
        <p:sp>
          <p:nvSpPr>
            <p:cNvPr name="Freeform 9" id="9"/>
            <p:cNvSpPr/>
            <p:nvPr/>
          </p:nvSpPr>
          <p:spPr>
            <a:xfrm flipH="false" flipV="false" rot="0">
              <a:off x="0" y="0"/>
              <a:ext cx="1760253" cy="145836"/>
            </a:xfrm>
            <a:custGeom>
              <a:avLst/>
              <a:gdLst/>
              <a:ahLst/>
              <a:cxnLst/>
              <a:rect r="r" b="b" t="t" l="l"/>
              <a:pathLst>
                <a:path h="145836" w="1760253">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name="TextBox 10" id="10"/>
            <p:cNvSpPr txBox="true"/>
            <p:nvPr/>
          </p:nvSpPr>
          <p:spPr>
            <a:xfrm>
              <a:off x="0" y="-38100"/>
              <a:ext cx="1760253"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Desktop Usage Patterns</a:t>
              </a:r>
            </a:p>
          </p:txBody>
        </p:sp>
      </p:grpSp>
      <p:grpSp>
        <p:nvGrpSpPr>
          <p:cNvPr name="Group 11" id="11"/>
          <p:cNvGrpSpPr/>
          <p:nvPr/>
        </p:nvGrpSpPr>
        <p:grpSpPr>
          <a:xfrm rot="0">
            <a:off x="10096657" y="7083798"/>
            <a:ext cx="6683462" cy="553720"/>
            <a:chOff x="0" y="0"/>
            <a:chExt cx="1760253" cy="145836"/>
          </a:xfrm>
        </p:grpSpPr>
        <p:sp>
          <p:nvSpPr>
            <p:cNvPr name="Freeform 12" id="12"/>
            <p:cNvSpPr/>
            <p:nvPr/>
          </p:nvSpPr>
          <p:spPr>
            <a:xfrm flipH="false" flipV="false" rot="0">
              <a:off x="0" y="0"/>
              <a:ext cx="1760253" cy="145836"/>
            </a:xfrm>
            <a:custGeom>
              <a:avLst/>
              <a:gdLst/>
              <a:ahLst/>
              <a:cxnLst/>
              <a:rect r="r" b="b" t="t" l="l"/>
              <a:pathLst>
                <a:path h="145836" w="1760253">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name="TextBox 13" id="13"/>
            <p:cNvSpPr txBox="true"/>
            <p:nvPr/>
          </p:nvSpPr>
          <p:spPr>
            <a:xfrm>
              <a:off x="0" y="-38100"/>
              <a:ext cx="1760253"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App Engagement</a:t>
              </a:r>
            </a:p>
          </p:txBody>
        </p:sp>
      </p:grpSp>
      <p:grpSp>
        <p:nvGrpSpPr>
          <p:cNvPr name="Group 14" id="14"/>
          <p:cNvGrpSpPr/>
          <p:nvPr/>
        </p:nvGrpSpPr>
        <p:grpSpPr>
          <a:xfrm rot="0">
            <a:off x="15941633" y="7975432"/>
            <a:ext cx="3803190" cy="380319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794240" y="3652395"/>
            <a:ext cx="7720681" cy="1983574"/>
          </a:xfrm>
          <a:custGeom>
            <a:avLst/>
            <a:gdLst/>
            <a:ahLst/>
            <a:cxnLst/>
            <a:rect r="r" b="b" t="t" l="l"/>
            <a:pathLst>
              <a:path h="1983574" w="7720681">
                <a:moveTo>
                  <a:pt x="0" y="0"/>
                </a:moveTo>
                <a:lnTo>
                  <a:pt x="7720681" y="0"/>
                </a:lnTo>
                <a:lnTo>
                  <a:pt x="7720681" y="1983574"/>
                </a:lnTo>
                <a:lnTo>
                  <a:pt x="0" y="1983574"/>
                </a:lnTo>
                <a:lnTo>
                  <a:pt x="0" y="0"/>
                </a:lnTo>
                <a:close/>
              </a:path>
            </a:pathLst>
          </a:custGeom>
          <a:blipFill>
            <a:blip r:embed="rId2"/>
            <a:stretch>
              <a:fillRect l="0" t="0" r="0" b="0"/>
            </a:stretch>
          </a:blipFill>
        </p:spPr>
      </p:sp>
      <p:sp>
        <p:nvSpPr>
          <p:cNvPr name="TextBox 18" id="18"/>
          <p:cNvSpPr txBox="true"/>
          <p:nvPr/>
        </p:nvSpPr>
        <p:spPr>
          <a:xfrm rot="0">
            <a:off x="10096657" y="1324917"/>
            <a:ext cx="7455348" cy="2759075"/>
          </a:xfrm>
          <a:prstGeom prst="rect">
            <a:avLst/>
          </a:prstGeom>
        </p:spPr>
        <p:txBody>
          <a:bodyPr anchor="t" rtlCol="false" tIns="0" lIns="0" bIns="0" rIns="0">
            <a:spAutoFit/>
          </a:bodyPr>
          <a:lstStyle/>
          <a:p>
            <a:pPr algn="just">
              <a:lnSpc>
                <a:spcPts val="3100"/>
              </a:lnSpc>
            </a:pPr>
            <a:r>
              <a:rPr lang="en-US" sz="2000">
                <a:solidFill>
                  <a:srgbClr val="000000"/>
                </a:solidFill>
                <a:latin typeface="Open Sans"/>
                <a:ea typeface="Open Sans"/>
                <a:cs typeface="Open Sans"/>
                <a:sym typeface="Open Sans"/>
              </a:rPr>
              <a:t>Non-churned customers have a higher average add_to_wishlist count (8.6) compared to churned customers (5.1). This suggests that customers who add more items to their wishlist are more engaged and likely to return, possibly due to a higher intent to purchase or revisit items of interest.</a:t>
            </a:r>
          </a:p>
          <a:p>
            <a:pPr algn="just">
              <a:lnSpc>
                <a:spcPts val="3410"/>
              </a:lnSpc>
            </a:pPr>
          </a:p>
          <a:p>
            <a:pPr algn="just" marL="0" indent="0" lvl="0">
              <a:lnSpc>
                <a:spcPts val="3100"/>
              </a:lnSpc>
            </a:pPr>
          </a:p>
        </p:txBody>
      </p:sp>
      <p:sp>
        <p:nvSpPr>
          <p:cNvPr name="TextBox 19" id="19"/>
          <p:cNvSpPr txBox="true"/>
          <p:nvPr/>
        </p:nvSpPr>
        <p:spPr>
          <a:xfrm rot="0">
            <a:off x="10096657" y="4324089"/>
            <a:ext cx="7455348" cy="3111500"/>
          </a:xfrm>
          <a:prstGeom prst="rect">
            <a:avLst/>
          </a:prstGeom>
        </p:spPr>
        <p:txBody>
          <a:bodyPr anchor="t" rtlCol="false" tIns="0" lIns="0" bIns="0" rIns="0">
            <a:spAutoFit/>
          </a:bodyPr>
          <a:lstStyle/>
          <a:p>
            <a:pPr algn="just">
              <a:lnSpc>
                <a:spcPts val="3100"/>
              </a:lnSpc>
            </a:pPr>
            <a:r>
              <a:rPr lang="en-US" sz="2000">
                <a:solidFill>
                  <a:srgbClr val="000000"/>
                </a:solidFill>
                <a:latin typeface="Open Sans"/>
                <a:ea typeface="Open Sans"/>
                <a:cs typeface="Open Sans"/>
                <a:sym typeface="Open Sans"/>
              </a:rPr>
              <a:t>Churned customers show a higher average desktop_sessions count (206.9) than non-churned customers (175.2). This might indicate that churned users rely more heavily on desktop interactions, possibly due to a preference for longer browsing sessions or shopping on larger screens. However, increased desktop sessions alone do not seem to correlate with retention.</a:t>
            </a:r>
          </a:p>
          <a:p>
            <a:pPr algn="just" marL="0" indent="0" lvl="0">
              <a:lnSpc>
                <a:spcPts val="3100"/>
              </a:lnSpc>
              <a:spcBef>
                <a:spcPct val="0"/>
              </a:spcBef>
            </a:pPr>
          </a:p>
        </p:txBody>
      </p:sp>
      <p:sp>
        <p:nvSpPr>
          <p:cNvPr name="TextBox 20" id="20"/>
          <p:cNvSpPr txBox="true"/>
          <p:nvPr/>
        </p:nvSpPr>
        <p:spPr>
          <a:xfrm rot="0">
            <a:off x="10096657" y="7755492"/>
            <a:ext cx="7746571" cy="2720975"/>
          </a:xfrm>
          <a:prstGeom prst="rect">
            <a:avLst/>
          </a:prstGeom>
        </p:spPr>
        <p:txBody>
          <a:bodyPr anchor="t" rtlCol="false" tIns="0" lIns="0" bIns="0" rIns="0">
            <a:spAutoFit/>
          </a:bodyPr>
          <a:lstStyle/>
          <a:p>
            <a:pPr algn="just">
              <a:lnSpc>
                <a:spcPts val="3100"/>
              </a:lnSpc>
            </a:pPr>
            <a:r>
              <a:rPr lang="en-US" sz="2000">
                <a:solidFill>
                  <a:srgbClr val="000000"/>
                </a:solidFill>
                <a:latin typeface="Open Sans"/>
                <a:ea typeface="Open Sans"/>
                <a:cs typeface="Open Sans"/>
                <a:sym typeface="Open Sans"/>
              </a:rPr>
              <a:t>The average app_sessions count is slightly higher for churned customers (35.2) compared to non-churned customers (29.8). This could imply that merely increasing app sessions does not directly contribute to retention. Instead, engagement quality within app sessions, such as relevant recommendations or ease of use, may be more influential in encouraging customers.</a:t>
            </a:r>
          </a:p>
          <a:p>
            <a:pPr algn="just" marL="0" indent="0" lvl="0">
              <a:lnSpc>
                <a:spcPts val="3100"/>
              </a:lnSpc>
              <a:spcBef>
                <a:spcPct val="0"/>
              </a:spcBef>
            </a:pPr>
          </a:p>
        </p:txBody>
      </p:sp>
      <p:sp>
        <p:nvSpPr>
          <p:cNvPr name="TextBox 21" id="21"/>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Insights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10460999" y="2477604"/>
            <a:ext cx="6068726" cy="4527462"/>
          </a:xfrm>
          <a:custGeom>
            <a:avLst/>
            <a:gdLst/>
            <a:ahLst/>
            <a:cxnLst/>
            <a:rect r="r" b="b" t="t" l="l"/>
            <a:pathLst>
              <a:path h="4527462" w="6068726">
                <a:moveTo>
                  <a:pt x="0" y="0"/>
                </a:moveTo>
                <a:lnTo>
                  <a:pt x="6068725" y="0"/>
                </a:lnTo>
                <a:lnTo>
                  <a:pt x="6068725" y="4527462"/>
                </a:lnTo>
                <a:lnTo>
                  <a:pt x="0" y="4527462"/>
                </a:lnTo>
                <a:lnTo>
                  <a:pt x="0" y="0"/>
                </a:lnTo>
                <a:close/>
              </a:path>
            </a:pathLst>
          </a:custGeom>
          <a:blipFill>
            <a:blip r:embed="rId2"/>
            <a:stretch>
              <a:fillRect l="0" t="0" r="0" b="0"/>
            </a:stretch>
          </a:blipFill>
        </p:spPr>
      </p:sp>
      <p:sp>
        <p:nvSpPr>
          <p:cNvPr name="Freeform 9" id="9"/>
          <p:cNvSpPr/>
          <p:nvPr/>
        </p:nvSpPr>
        <p:spPr>
          <a:xfrm flipH="false" flipV="false" rot="0">
            <a:off x="1671001" y="2477604"/>
            <a:ext cx="6068726" cy="4527462"/>
          </a:xfrm>
          <a:custGeom>
            <a:avLst/>
            <a:gdLst/>
            <a:ahLst/>
            <a:cxnLst/>
            <a:rect r="r" b="b" t="t" l="l"/>
            <a:pathLst>
              <a:path h="4527462" w="6068726">
                <a:moveTo>
                  <a:pt x="0" y="0"/>
                </a:moveTo>
                <a:lnTo>
                  <a:pt x="6068726" y="0"/>
                </a:lnTo>
                <a:lnTo>
                  <a:pt x="6068726" y="4527462"/>
                </a:lnTo>
                <a:lnTo>
                  <a:pt x="0" y="4527462"/>
                </a:lnTo>
                <a:lnTo>
                  <a:pt x="0" y="0"/>
                </a:lnTo>
                <a:close/>
              </a:path>
            </a:pathLst>
          </a:custGeom>
          <a:blipFill>
            <a:blip r:embed="rId3"/>
            <a:stretch>
              <a:fillRect l="0" t="0" r="0" b="0"/>
            </a:stretch>
          </a:blipFill>
        </p:spPr>
      </p:sp>
      <p:sp>
        <p:nvSpPr>
          <p:cNvPr name="TextBox 10" id="10"/>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Insights</a:t>
            </a:r>
          </a:p>
        </p:txBody>
      </p:sp>
      <p:sp>
        <p:nvSpPr>
          <p:cNvPr name="TextBox 11" id="11"/>
          <p:cNvSpPr txBox="true"/>
          <p:nvPr/>
        </p:nvSpPr>
        <p:spPr>
          <a:xfrm rot="0">
            <a:off x="839945" y="8162725"/>
            <a:ext cx="16835289" cy="1731645"/>
          </a:xfrm>
          <a:prstGeom prst="rect">
            <a:avLst/>
          </a:prstGeom>
        </p:spPr>
        <p:txBody>
          <a:bodyPr anchor="t" rtlCol="false" tIns="0" lIns="0" bIns="0" rIns="0">
            <a:spAutoFit/>
          </a:bodyPr>
          <a:lstStyle/>
          <a:p>
            <a:pPr algn="just" marL="0" indent="0" lvl="0">
              <a:lnSpc>
                <a:spcPts val="3450"/>
              </a:lnSpc>
            </a:pPr>
            <a:r>
              <a:rPr lang="en-US" sz="2300">
                <a:solidFill>
                  <a:srgbClr val="000000"/>
                </a:solidFill>
                <a:latin typeface="Open Sans"/>
                <a:ea typeface="Open Sans"/>
                <a:cs typeface="Open Sans"/>
                <a:sym typeface="Open Sans"/>
              </a:rPr>
              <a:t>A significant portion of churned customers lacked push notifications (83.4%) and saved credit card information (71.6%), indicating that both reduced engagement and checkout friction contribute to higher churn rates. Implementing push notifications and encouraging saved payment details could enhance customer retention by improving engagement and streamlining the purchasing process.</a:t>
            </a:r>
          </a:p>
        </p:txBody>
      </p:sp>
      <p:sp>
        <p:nvSpPr>
          <p:cNvPr name="TextBox 12" id="12"/>
          <p:cNvSpPr txBox="true"/>
          <p:nvPr/>
        </p:nvSpPr>
        <p:spPr>
          <a:xfrm rot="0">
            <a:off x="839945" y="7681341"/>
            <a:ext cx="7328721" cy="405765"/>
          </a:xfrm>
          <a:prstGeom prst="rect">
            <a:avLst/>
          </a:prstGeom>
        </p:spPr>
        <p:txBody>
          <a:bodyPr anchor="t" rtlCol="false" tIns="0" lIns="0" bIns="0" rIns="0">
            <a:spAutoFit/>
          </a:bodyPr>
          <a:lstStyle/>
          <a:p>
            <a:pPr algn="l">
              <a:lnSpc>
                <a:spcPts val="3359"/>
              </a:lnSpc>
            </a:pPr>
            <a:r>
              <a:rPr lang="en-US" sz="2400" b="true">
                <a:solidFill>
                  <a:srgbClr val="000000"/>
                </a:solidFill>
                <a:latin typeface="Inter Ultra-Bold"/>
                <a:ea typeface="Inter Ultra-Bold"/>
                <a:cs typeface="Inter Ultra-Bold"/>
                <a:sym typeface="Inter Ultra-Bold"/>
              </a:rPr>
              <a:t>Our Customer’s Satisfaction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11895342" y="1135661"/>
            <a:ext cx="5363958" cy="8015678"/>
            <a:chOff x="0" y="0"/>
            <a:chExt cx="7151943" cy="10687570"/>
          </a:xfrm>
        </p:grpSpPr>
        <p:pic>
          <p:nvPicPr>
            <p:cNvPr name="Picture 12" id="12"/>
            <p:cNvPicPr>
              <a:picLocks noChangeAspect="true"/>
            </p:cNvPicPr>
            <p:nvPr/>
          </p:nvPicPr>
          <p:blipFill>
            <a:blip r:embed="rId2"/>
            <a:srcRect l="28407" t="0" r="27008" b="0"/>
            <a:stretch>
              <a:fillRect/>
            </a:stretch>
          </p:blipFill>
          <p:spPr>
            <a:xfrm flipH="false" flipV="false">
              <a:off x="0" y="0"/>
              <a:ext cx="7151943" cy="10687570"/>
            </a:xfrm>
            <a:prstGeom prst="rect">
              <a:avLst/>
            </a:prstGeom>
          </p:spPr>
        </p:pic>
      </p:grpSp>
      <p:grpSp>
        <p:nvGrpSpPr>
          <p:cNvPr name="Group 13" id="13"/>
          <p:cNvGrpSpPr/>
          <p:nvPr/>
        </p:nvGrpSpPr>
        <p:grpSpPr>
          <a:xfrm rot="0">
            <a:off x="3268930" y="-1565593"/>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1028700" y="1114425"/>
            <a:ext cx="8775293" cy="927735"/>
          </a:xfrm>
          <a:prstGeom prst="rect">
            <a:avLst/>
          </a:prstGeom>
        </p:spPr>
        <p:txBody>
          <a:bodyPr anchor="t" rtlCol="false" tIns="0" lIns="0" bIns="0" rIns="0">
            <a:spAutoFit/>
          </a:bodyPr>
          <a:lstStyle/>
          <a:p>
            <a:pPr algn="l">
              <a:lnSpc>
                <a:spcPts val="7035"/>
              </a:lnSpc>
            </a:pPr>
            <a:r>
              <a:rPr lang="en-US" sz="6700" b="true">
                <a:solidFill>
                  <a:srgbClr val="17726D"/>
                </a:solidFill>
                <a:latin typeface="Inter Bold"/>
                <a:ea typeface="Inter Bold"/>
                <a:cs typeface="Inter Bold"/>
                <a:sym typeface="Inter Bold"/>
              </a:rPr>
              <a:t>Recomendation 1</a:t>
            </a:r>
          </a:p>
        </p:txBody>
      </p:sp>
      <p:sp>
        <p:nvSpPr>
          <p:cNvPr name="AutoShape 17" id="17"/>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8" id="18"/>
          <p:cNvSpPr txBox="true"/>
          <p:nvPr/>
        </p:nvSpPr>
        <p:spPr>
          <a:xfrm rot="0">
            <a:off x="1568162" y="2370452"/>
            <a:ext cx="9882968" cy="7423022"/>
          </a:xfrm>
          <a:prstGeom prst="rect">
            <a:avLst/>
          </a:prstGeom>
        </p:spPr>
        <p:txBody>
          <a:bodyPr anchor="t" rtlCol="false" tIns="0" lIns="0" bIns="0" rIns="0">
            <a:spAutoFit/>
          </a:bodyPr>
          <a:lstStyle/>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Implement Targeted Push Notifications: </a:t>
            </a:r>
            <a:r>
              <a:rPr lang="en-US" sz="2100" spc="84">
                <a:solidFill>
                  <a:srgbClr val="000000"/>
                </a:solidFill>
                <a:latin typeface="Open Sans"/>
                <a:ea typeface="Open Sans"/>
                <a:cs typeface="Open Sans"/>
                <a:sym typeface="Open Sans"/>
              </a:rPr>
              <a:t>Since a high percentage of churned customers (83.4%) did not have push notifications enabled, consider implementing a strategy to encourage users to opt-in. Personalized notifications about promotions, reminders for wishlist items, and relevant updates could enhance customer engagement and retention.</a:t>
            </a:r>
          </a:p>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Encourage Saving Payment Information: </a:t>
            </a:r>
            <a:r>
              <a:rPr lang="en-US" sz="2100" spc="84">
                <a:solidFill>
                  <a:srgbClr val="000000"/>
                </a:solidFill>
                <a:latin typeface="Open Sans"/>
                <a:ea typeface="Open Sans"/>
                <a:cs typeface="Open Sans"/>
                <a:sym typeface="Open Sans"/>
              </a:rPr>
              <a:t>Promote the benefits of saving credit card information by emphasizing security and convenience. Streamlining the checkout process for customers who save their payment details can reduce friction and improve conversion rates.</a:t>
            </a:r>
          </a:p>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Maintain Optimal Discount Levels: </a:t>
            </a:r>
            <a:r>
              <a:rPr lang="en-US" sz="2100" spc="84">
                <a:solidFill>
                  <a:srgbClr val="000000"/>
                </a:solidFill>
                <a:latin typeface="Open Sans"/>
                <a:ea typeface="Open Sans"/>
                <a:cs typeface="Open Sans"/>
                <a:sym typeface="Open Sans"/>
              </a:rPr>
              <a:t>To sustain an average order value around 200, implement consistent discount strategies, ideally around 8%. This balance can drive higher sales and profitability while fostering customer loyalty.</a:t>
            </a:r>
          </a:p>
          <a:p>
            <a:pPr algn="just" marL="0" indent="0" lvl="0">
              <a:lnSpc>
                <a:spcPts val="3696"/>
              </a:lnSpc>
            </a:pPr>
          </a:p>
        </p:txBody>
      </p:sp>
      <p:grpSp>
        <p:nvGrpSpPr>
          <p:cNvPr name="Group 19" id="19"/>
          <p:cNvGrpSpPr/>
          <p:nvPr/>
        </p:nvGrpSpPr>
        <p:grpSpPr>
          <a:xfrm rot="0">
            <a:off x="10196488" y="1215940"/>
            <a:ext cx="715180" cy="71518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11895342" y="1135661"/>
            <a:ext cx="5363958" cy="8015678"/>
            <a:chOff x="0" y="0"/>
            <a:chExt cx="7151943" cy="10687570"/>
          </a:xfrm>
        </p:grpSpPr>
        <p:pic>
          <p:nvPicPr>
            <p:cNvPr name="Picture 12" id="12"/>
            <p:cNvPicPr>
              <a:picLocks noChangeAspect="true"/>
            </p:cNvPicPr>
            <p:nvPr/>
          </p:nvPicPr>
          <p:blipFill>
            <a:blip r:embed="rId2"/>
            <a:srcRect l="28407" t="0" r="27008" b="0"/>
            <a:stretch>
              <a:fillRect/>
            </a:stretch>
          </p:blipFill>
          <p:spPr>
            <a:xfrm flipH="false" flipV="false">
              <a:off x="0" y="0"/>
              <a:ext cx="7151943" cy="10687570"/>
            </a:xfrm>
            <a:prstGeom prst="rect">
              <a:avLst/>
            </a:prstGeom>
          </p:spPr>
        </p:pic>
      </p:grpSp>
      <p:grpSp>
        <p:nvGrpSpPr>
          <p:cNvPr name="Group 13" id="13"/>
          <p:cNvGrpSpPr/>
          <p:nvPr/>
        </p:nvGrpSpPr>
        <p:grpSpPr>
          <a:xfrm rot="0">
            <a:off x="3268930" y="-1565593"/>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1028700" y="1114425"/>
            <a:ext cx="8775293" cy="927735"/>
          </a:xfrm>
          <a:prstGeom prst="rect">
            <a:avLst/>
          </a:prstGeom>
        </p:spPr>
        <p:txBody>
          <a:bodyPr anchor="t" rtlCol="false" tIns="0" lIns="0" bIns="0" rIns="0">
            <a:spAutoFit/>
          </a:bodyPr>
          <a:lstStyle/>
          <a:p>
            <a:pPr algn="l">
              <a:lnSpc>
                <a:spcPts val="7034"/>
              </a:lnSpc>
            </a:pPr>
            <a:r>
              <a:rPr lang="en-US" sz="6699" b="true">
                <a:solidFill>
                  <a:srgbClr val="17726D"/>
                </a:solidFill>
                <a:latin typeface="Inter Bold"/>
                <a:ea typeface="Inter Bold"/>
                <a:cs typeface="Inter Bold"/>
                <a:sym typeface="Inter Bold"/>
              </a:rPr>
              <a:t>Recomendation 2</a:t>
            </a:r>
          </a:p>
        </p:txBody>
      </p:sp>
      <p:sp>
        <p:nvSpPr>
          <p:cNvPr name="AutoShape 17" id="17"/>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8" id="18"/>
          <p:cNvSpPr txBox="true"/>
          <p:nvPr/>
        </p:nvSpPr>
        <p:spPr>
          <a:xfrm rot="0">
            <a:off x="1568162" y="2370452"/>
            <a:ext cx="9882968" cy="6956297"/>
          </a:xfrm>
          <a:prstGeom prst="rect">
            <a:avLst/>
          </a:prstGeom>
        </p:spPr>
        <p:txBody>
          <a:bodyPr anchor="t" rtlCol="false" tIns="0" lIns="0" bIns="0" rIns="0">
            <a:spAutoFit/>
          </a:bodyPr>
          <a:lstStyle/>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Focus on App Experience Quality:</a:t>
            </a:r>
            <a:r>
              <a:rPr lang="en-US" sz="2100" spc="84">
                <a:solidFill>
                  <a:srgbClr val="000000"/>
                </a:solidFill>
                <a:latin typeface="Open Sans"/>
                <a:ea typeface="Open Sans"/>
                <a:cs typeface="Open Sans"/>
                <a:sym typeface="Open Sans"/>
              </a:rPr>
              <a:t> While churned customers have slightly higher app session counts, it’s crucial to improve the quality of those sessions. Prioritize relevant recommendations, user-friendly navigation, and a seamless browsing experience to enhance engagement and drive retention.</a:t>
            </a:r>
          </a:p>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Analyze Promotional Strategies:</a:t>
            </a:r>
            <a:r>
              <a:rPr lang="en-US" sz="2100" spc="84">
                <a:solidFill>
                  <a:srgbClr val="000000"/>
                </a:solidFill>
                <a:latin typeface="Open Sans"/>
                <a:ea typeface="Open Sans"/>
                <a:cs typeface="Open Sans"/>
                <a:sym typeface="Open Sans"/>
              </a:rPr>
              <a:t> Given the concentration of churned customers around discount promotions, review the effectiveness of promotional ads and their correlation with higher order values. Ensure that promotions not only attract customers but also encourage loyalty.</a:t>
            </a:r>
          </a:p>
          <a:p>
            <a:pPr algn="just" marL="453392" indent="-226696" lvl="1">
              <a:lnSpc>
                <a:spcPts val="3696"/>
              </a:lnSpc>
              <a:buFont typeface="Arial"/>
              <a:buChar char="•"/>
            </a:pPr>
            <a:r>
              <a:rPr lang="en-US" b="true" sz="2100" spc="84">
                <a:solidFill>
                  <a:srgbClr val="000000"/>
                </a:solidFill>
                <a:latin typeface="Open Sans Bold"/>
                <a:ea typeface="Open Sans Bold"/>
                <a:cs typeface="Open Sans Bold"/>
                <a:sym typeface="Open Sans Bold"/>
              </a:rPr>
              <a:t>Monitor Engagement Metrics:</a:t>
            </a:r>
            <a:r>
              <a:rPr lang="en-US" sz="2100" spc="84">
                <a:solidFill>
                  <a:srgbClr val="000000"/>
                </a:solidFill>
                <a:latin typeface="Open Sans"/>
                <a:ea typeface="Open Sans"/>
                <a:cs typeface="Open Sans"/>
                <a:sym typeface="Open Sans"/>
              </a:rPr>
              <a:t> Regularly assess metrics such as session duration, user interactions, and purchase behavior to identify trends. Use this data to adapt strategies in real time, focusing on improving the overall customer experience.</a:t>
            </a:r>
          </a:p>
          <a:p>
            <a:pPr algn="just" marL="0" indent="0" lvl="0">
              <a:lnSpc>
                <a:spcPts val="3696"/>
              </a:lnSpc>
            </a:pPr>
          </a:p>
        </p:txBody>
      </p:sp>
      <p:grpSp>
        <p:nvGrpSpPr>
          <p:cNvPr name="Group 19" id="19"/>
          <p:cNvGrpSpPr/>
          <p:nvPr/>
        </p:nvGrpSpPr>
        <p:grpSpPr>
          <a:xfrm rot="0">
            <a:off x="10196488" y="1215940"/>
            <a:ext cx="715180" cy="71518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1124956" y="656036"/>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1" id="11"/>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October 2024</a:t>
            </a:r>
          </a:p>
        </p:txBody>
      </p:sp>
      <p:sp>
        <p:nvSpPr>
          <p:cNvPr name="TextBox 12" id="12"/>
          <p:cNvSpPr txBox="true"/>
          <p:nvPr/>
        </p:nvSpPr>
        <p:spPr>
          <a:xfrm rot="0">
            <a:off x="1124956" y="5508828"/>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FOR YOUR NICE ATTENTION</a:t>
            </a:r>
          </a:p>
        </p:txBody>
      </p:sp>
      <p:sp>
        <p:nvSpPr>
          <p:cNvPr name="TextBox 13" id="13"/>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Group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DAGUtNQEEOA</dc:identifier>
  <dcterms:modified xsi:type="dcterms:W3CDTF">2011-08-01T06:04:30Z</dcterms:modified>
  <cp:revision>1</cp:revision>
  <dc:title>Customer Behavior Analysis</dc:title>
</cp:coreProperties>
</file>