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60" r:id="rId3"/>
    <p:sldId id="265" r:id="rId4"/>
    <p:sldId id="267" r:id="rId5"/>
    <p:sldId id="256" r:id="rId6"/>
    <p:sldId id="257" r:id="rId7"/>
    <p:sldId id="266"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62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72F22C-8D9F-41D8-822C-CF47409201A6}"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DFD4174A-06E6-4CFA-913C-BDDFF7816465}">
      <dgm:prSet custT="1"/>
      <dgm:spPr/>
      <dgm:t>
        <a:bodyPr/>
        <a:lstStyle/>
        <a:p>
          <a:r>
            <a:rPr lang="en-US" sz="1600" b="1" dirty="0"/>
            <a:t>Analyze Order Patterns:</a:t>
          </a:r>
          <a:r>
            <a:rPr lang="en-US" sz="1600" dirty="0"/>
            <a:t> </a:t>
          </a:r>
          <a:r>
            <a:rPr lang="en-US" sz="1600" b="0" i="0" dirty="0"/>
            <a:t>Analyze historical order data to reveal patterns in order frequency, peak periods, and geographic spread.</a:t>
          </a:r>
          <a:endParaRPr lang="en-US" sz="1600" dirty="0"/>
        </a:p>
      </dgm:t>
    </dgm:pt>
    <dgm:pt modelId="{639833E5-46C2-4F76-866B-3FFE6757DD6B}" type="parTrans" cxnId="{D0EAC632-EF33-41D9-920F-CB8377284DA6}">
      <dgm:prSet/>
      <dgm:spPr/>
      <dgm:t>
        <a:bodyPr/>
        <a:lstStyle/>
        <a:p>
          <a:endParaRPr lang="en-CA"/>
        </a:p>
      </dgm:t>
    </dgm:pt>
    <dgm:pt modelId="{0E7CDC59-FABA-41FC-87DC-863FF6035081}" type="sibTrans" cxnId="{D0EAC632-EF33-41D9-920F-CB8377284DA6}">
      <dgm:prSet/>
      <dgm:spPr/>
      <dgm:t>
        <a:bodyPr/>
        <a:lstStyle/>
        <a:p>
          <a:endParaRPr lang="en-CA"/>
        </a:p>
      </dgm:t>
    </dgm:pt>
    <dgm:pt modelId="{EF0E0C0E-90C7-4097-9E1D-21C70D55CCA6}">
      <dgm:prSet custT="1"/>
      <dgm:spPr/>
      <dgm:t>
        <a:bodyPr/>
        <a:lstStyle/>
        <a:p>
          <a:r>
            <a:rPr lang="en-US" sz="1600" b="1" dirty="0"/>
            <a:t>Identify Factors Affecting Delivery Time and Cancellations:</a:t>
          </a:r>
          <a:r>
            <a:rPr lang="en-US" sz="1600" dirty="0"/>
            <a:t> </a:t>
          </a:r>
          <a:r>
            <a:rPr lang="en-US" sz="1600" b="0" i="0" dirty="0"/>
            <a:t>Examine factors such as rider efficiency, climatic conditions, order fulfillment durations, and restaurant readiness times. Evaluate how these elements affect delays in delivery and the cancellation of orders.</a:t>
          </a:r>
          <a:endParaRPr lang="en-US" sz="1600" dirty="0"/>
        </a:p>
      </dgm:t>
    </dgm:pt>
    <dgm:pt modelId="{D8218DDE-887D-4B25-B978-9932D21214D2}" type="parTrans" cxnId="{22537F67-B4BD-4CC9-8F91-820F80BD4244}">
      <dgm:prSet/>
      <dgm:spPr/>
      <dgm:t>
        <a:bodyPr/>
        <a:lstStyle/>
        <a:p>
          <a:endParaRPr lang="en-CA"/>
        </a:p>
      </dgm:t>
    </dgm:pt>
    <dgm:pt modelId="{F298820B-F7AE-4CCF-A75E-54E850F9AA35}" type="sibTrans" cxnId="{22537F67-B4BD-4CC9-8F91-820F80BD4244}">
      <dgm:prSet/>
      <dgm:spPr/>
      <dgm:t>
        <a:bodyPr/>
        <a:lstStyle/>
        <a:p>
          <a:endParaRPr lang="en-CA"/>
        </a:p>
      </dgm:t>
    </dgm:pt>
    <dgm:pt modelId="{C69D9A68-7112-4A95-8026-4D40D3789A06}">
      <dgm:prSet custT="1"/>
      <dgm:spPr/>
      <dgm:t>
        <a:bodyPr/>
        <a:lstStyle/>
        <a:p>
          <a:r>
            <a:rPr lang="en-US" sz="1600" b="1" dirty="0"/>
            <a:t>Evaluate User Behavior:</a:t>
          </a:r>
          <a:r>
            <a:rPr lang="en-US" sz="1600" dirty="0"/>
            <a:t> </a:t>
          </a:r>
          <a:r>
            <a:rPr lang="en-US" sz="1600" b="0" i="0" dirty="0"/>
            <a:t>Analyze user preferences considering food categories, restaurant ratings, and how often they order. Examine the relationship between these preferences and satisfaction with delivery as well as repeat purchases.</a:t>
          </a:r>
          <a:endParaRPr lang="en-US" sz="1600" dirty="0"/>
        </a:p>
      </dgm:t>
    </dgm:pt>
    <dgm:pt modelId="{C9099CF1-98BA-4E38-9066-259B13F37F64}" type="parTrans" cxnId="{3D526DFE-D39A-4123-93CE-A92517A775A8}">
      <dgm:prSet/>
      <dgm:spPr/>
      <dgm:t>
        <a:bodyPr/>
        <a:lstStyle/>
        <a:p>
          <a:endParaRPr lang="en-CA"/>
        </a:p>
      </dgm:t>
    </dgm:pt>
    <dgm:pt modelId="{11844A5B-43A3-4D84-8BDA-AD232E650BBC}" type="sibTrans" cxnId="{3D526DFE-D39A-4123-93CE-A92517A775A8}">
      <dgm:prSet/>
      <dgm:spPr/>
      <dgm:t>
        <a:bodyPr/>
        <a:lstStyle/>
        <a:p>
          <a:endParaRPr lang="en-CA"/>
        </a:p>
      </dgm:t>
    </dgm:pt>
    <dgm:pt modelId="{09B55190-1B51-496F-9B6D-0D8697D07891}">
      <dgm:prSet custT="1"/>
      <dgm:spPr/>
      <dgm:t>
        <a:bodyPr/>
        <a:lstStyle/>
        <a:p>
          <a:r>
            <a:rPr lang="en-US" sz="1600" b="1" dirty="0"/>
            <a:t>Derive Insights for Improvement:</a:t>
          </a:r>
          <a:r>
            <a:rPr lang="en-US" sz="1600" dirty="0"/>
            <a:t> </a:t>
          </a:r>
          <a:r>
            <a:rPr lang="en-US" sz="1600" b="0" i="0" dirty="0"/>
            <a:t>Deliver practical recommendations to enhance order distribution and route navigation. Suggest methods to enhance rider productivity and ensure consistent delivery performance. Propose enhancements in order handling to boost customer satisfaction and loyalty.</a:t>
          </a:r>
          <a:endParaRPr lang="en-US" sz="1600" dirty="0"/>
        </a:p>
      </dgm:t>
    </dgm:pt>
    <dgm:pt modelId="{7FCD6CE1-73FD-473B-B306-57B0DF172642}" type="parTrans" cxnId="{8E2D45D2-14EA-459D-ADE7-538EF0E055FF}">
      <dgm:prSet/>
      <dgm:spPr/>
      <dgm:t>
        <a:bodyPr/>
        <a:lstStyle/>
        <a:p>
          <a:endParaRPr lang="en-CA"/>
        </a:p>
      </dgm:t>
    </dgm:pt>
    <dgm:pt modelId="{E2C07E6B-E671-4CF8-99CD-D6D220173A18}" type="sibTrans" cxnId="{8E2D45D2-14EA-459D-ADE7-538EF0E055FF}">
      <dgm:prSet/>
      <dgm:spPr/>
      <dgm:t>
        <a:bodyPr/>
        <a:lstStyle/>
        <a:p>
          <a:endParaRPr lang="en-CA"/>
        </a:p>
      </dgm:t>
    </dgm:pt>
    <dgm:pt modelId="{748D9AB2-AB24-4CE6-9293-C75F563FF327}" type="pres">
      <dgm:prSet presAssocID="{3372F22C-8D9F-41D8-822C-CF47409201A6}" presName="diagram" presStyleCnt="0">
        <dgm:presLayoutVars>
          <dgm:dir/>
          <dgm:resizeHandles val="exact"/>
        </dgm:presLayoutVars>
      </dgm:prSet>
      <dgm:spPr/>
    </dgm:pt>
    <dgm:pt modelId="{CA522EF8-C329-404F-925D-9F13775C1931}" type="pres">
      <dgm:prSet presAssocID="{DFD4174A-06E6-4CFA-913C-BDDFF7816465}" presName="node" presStyleLbl="node1" presStyleIdx="0" presStyleCnt="4">
        <dgm:presLayoutVars>
          <dgm:bulletEnabled val="1"/>
        </dgm:presLayoutVars>
      </dgm:prSet>
      <dgm:spPr/>
    </dgm:pt>
    <dgm:pt modelId="{65AB5958-E228-4991-9CDC-7E92527F81EC}" type="pres">
      <dgm:prSet presAssocID="{0E7CDC59-FABA-41FC-87DC-863FF6035081}" presName="sibTrans" presStyleCnt="0"/>
      <dgm:spPr/>
    </dgm:pt>
    <dgm:pt modelId="{06680DAB-16AC-4AD7-B957-2B09CC243F4D}" type="pres">
      <dgm:prSet presAssocID="{EF0E0C0E-90C7-4097-9E1D-21C70D55CCA6}" presName="node" presStyleLbl="node1" presStyleIdx="1" presStyleCnt="4">
        <dgm:presLayoutVars>
          <dgm:bulletEnabled val="1"/>
        </dgm:presLayoutVars>
      </dgm:prSet>
      <dgm:spPr/>
    </dgm:pt>
    <dgm:pt modelId="{9BF43BF2-3432-4789-BEA2-0E4805B07C41}" type="pres">
      <dgm:prSet presAssocID="{F298820B-F7AE-4CCF-A75E-54E850F9AA35}" presName="sibTrans" presStyleCnt="0"/>
      <dgm:spPr/>
    </dgm:pt>
    <dgm:pt modelId="{00BD8C38-BE0A-40A2-A651-DE5CE4237D67}" type="pres">
      <dgm:prSet presAssocID="{C69D9A68-7112-4A95-8026-4D40D3789A06}" presName="node" presStyleLbl="node1" presStyleIdx="2" presStyleCnt="4">
        <dgm:presLayoutVars>
          <dgm:bulletEnabled val="1"/>
        </dgm:presLayoutVars>
      </dgm:prSet>
      <dgm:spPr/>
    </dgm:pt>
    <dgm:pt modelId="{F91DE415-C36E-4761-AE84-F2D54CBA6441}" type="pres">
      <dgm:prSet presAssocID="{11844A5B-43A3-4D84-8BDA-AD232E650BBC}" presName="sibTrans" presStyleCnt="0"/>
      <dgm:spPr/>
    </dgm:pt>
    <dgm:pt modelId="{7735DBB7-29EB-4C36-9AAB-6FEC9C96ABD0}" type="pres">
      <dgm:prSet presAssocID="{09B55190-1B51-496F-9B6D-0D8697D07891}" presName="node" presStyleLbl="node1" presStyleIdx="3" presStyleCnt="4">
        <dgm:presLayoutVars>
          <dgm:bulletEnabled val="1"/>
        </dgm:presLayoutVars>
      </dgm:prSet>
      <dgm:spPr/>
    </dgm:pt>
  </dgm:ptLst>
  <dgm:cxnLst>
    <dgm:cxn modelId="{D0EAC632-EF33-41D9-920F-CB8377284DA6}" srcId="{3372F22C-8D9F-41D8-822C-CF47409201A6}" destId="{DFD4174A-06E6-4CFA-913C-BDDFF7816465}" srcOrd="0" destOrd="0" parTransId="{639833E5-46C2-4F76-866B-3FFE6757DD6B}" sibTransId="{0E7CDC59-FABA-41FC-87DC-863FF6035081}"/>
    <dgm:cxn modelId="{22537F67-B4BD-4CC9-8F91-820F80BD4244}" srcId="{3372F22C-8D9F-41D8-822C-CF47409201A6}" destId="{EF0E0C0E-90C7-4097-9E1D-21C70D55CCA6}" srcOrd="1" destOrd="0" parTransId="{D8218DDE-887D-4B25-B978-9932D21214D2}" sibTransId="{F298820B-F7AE-4CCF-A75E-54E850F9AA35}"/>
    <dgm:cxn modelId="{1B11A37C-DEF2-4CD9-822D-7AAA5D40C2CA}" type="presOf" srcId="{C69D9A68-7112-4A95-8026-4D40D3789A06}" destId="{00BD8C38-BE0A-40A2-A651-DE5CE4237D67}" srcOrd="0" destOrd="0" presId="urn:microsoft.com/office/officeart/2005/8/layout/default"/>
    <dgm:cxn modelId="{7FCE6991-C598-4577-8DA3-F2FE4227C0B6}" type="presOf" srcId="{3372F22C-8D9F-41D8-822C-CF47409201A6}" destId="{748D9AB2-AB24-4CE6-9293-C75F563FF327}" srcOrd="0" destOrd="0" presId="urn:microsoft.com/office/officeart/2005/8/layout/default"/>
    <dgm:cxn modelId="{D0887DA8-C333-4C79-9D01-3C0DC17B260C}" type="presOf" srcId="{09B55190-1B51-496F-9B6D-0D8697D07891}" destId="{7735DBB7-29EB-4C36-9AAB-6FEC9C96ABD0}" srcOrd="0" destOrd="0" presId="urn:microsoft.com/office/officeart/2005/8/layout/default"/>
    <dgm:cxn modelId="{8E2D45D2-14EA-459D-ADE7-538EF0E055FF}" srcId="{3372F22C-8D9F-41D8-822C-CF47409201A6}" destId="{09B55190-1B51-496F-9B6D-0D8697D07891}" srcOrd="3" destOrd="0" parTransId="{7FCD6CE1-73FD-473B-B306-57B0DF172642}" sibTransId="{E2C07E6B-E671-4CF8-99CD-D6D220173A18}"/>
    <dgm:cxn modelId="{48C7DFED-F71E-4655-803F-34572C37DDB4}" type="presOf" srcId="{DFD4174A-06E6-4CFA-913C-BDDFF7816465}" destId="{CA522EF8-C329-404F-925D-9F13775C1931}" srcOrd="0" destOrd="0" presId="urn:microsoft.com/office/officeart/2005/8/layout/default"/>
    <dgm:cxn modelId="{312695F2-9158-4EF8-89B3-FD0962149C55}" type="presOf" srcId="{EF0E0C0E-90C7-4097-9E1D-21C70D55CCA6}" destId="{06680DAB-16AC-4AD7-B957-2B09CC243F4D}" srcOrd="0" destOrd="0" presId="urn:microsoft.com/office/officeart/2005/8/layout/default"/>
    <dgm:cxn modelId="{3D526DFE-D39A-4123-93CE-A92517A775A8}" srcId="{3372F22C-8D9F-41D8-822C-CF47409201A6}" destId="{C69D9A68-7112-4A95-8026-4D40D3789A06}" srcOrd="2" destOrd="0" parTransId="{C9099CF1-98BA-4E38-9066-259B13F37F64}" sibTransId="{11844A5B-43A3-4D84-8BDA-AD232E650BBC}"/>
    <dgm:cxn modelId="{BF374943-C87A-429B-A1D1-6FFDB8DA0387}" type="presParOf" srcId="{748D9AB2-AB24-4CE6-9293-C75F563FF327}" destId="{CA522EF8-C329-404F-925D-9F13775C1931}" srcOrd="0" destOrd="0" presId="urn:microsoft.com/office/officeart/2005/8/layout/default"/>
    <dgm:cxn modelId="{AA452A9C-A3AC-468F-9585-6B41E310A973}" type="presParOf" srcId="{748D9AB2-AB24-4CE6-9293-C75F563FF327}" destId="{65AB5958-E228-4991-9CDC-7E92527F81EC}" srcOrd="1" destOrd="0" presId="urn:microsoft.com/office/officeart/2005/8/layout/default"/>
    <dgm:cxn modelId="{243E5F71-4AC3-4B92-914A-ACDF74147BCE}" type="presParOf" srcId="{748D9AB2-AB24-4CE6-9293-C75F563FF327}" destId="{06680DAB-16AC-4AD7-B957-2B09CC243F4D}" srcOrd="2" destOrd="0" presId="urn:microsoft.com/office/officeart/2005/8/layout/default"/>
    <dgm:cxn modelId="{079AC033-C2A4-4F9D-975B-7E2939638AF5}" type="presParOf" srcId="{748D9AB2-AB24-4CE6-9293-C75F563FF327}" destId="{9BF43BF2-3432-4789-BEA2-0E4805B07C41}" srcOrd="3" destOrd="0" presId="urn:microsoft.com/office/officeart/2005/8/layout/default"/>
    <dgm:cxn modelId="{9504181F-72F8-46B6-8124-0613D2958260}" type="presParOf" srcId="{748D9AB2-AB24-4CE6-9293-C75F563FF327}" destId="{00BD8C38-BE0A-40A2-A651-DE5CE4237D67}" srcOrd="4" destOrd="0" presId="urn:microsoft.com/office/officeart/2005/8/layout/default"/>
    <dgm:cxn modelId="{4FC5D2F5-FF41-4976-96EA-205AB24B5D61}" type="presParOf" srcId="{748D9AB2-AB24-4CE6-9293-C75F563FF327}" destId="{F91DE415-C36E-4761-AE84-F2D54CBA6441}" srcOrd="5" destOrd="0" presId="urn:microsoft.com/office/officeart/2005/8/layout/default"/>
    <dgm:cxn modelId="{5ACD9ED8-728A-42A1-B6DB-A5B0E0A3B0E3}" type="presParOf" srcId="{748D9AB2-AB24-4CE6-9293-C75F563FF327}" destId="{7735DBB7-29EB-4C36-9AAB-6FEC9C96ABD0}"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A7920C-38FE-4133-AC84-268D42034624}"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F3357182-77C8-47D2-ABC3-38385D9B998C}">
      <dgm:prSet custT="1"/>
      <dgm:spPr/>
      <dgm:t>
        <a:bodyPr/>
        <a:lstStyle/>
        <a:p>
          <a:pPr>
            <a:lnSpc>
              <a:spcPct val="100000"/>
            </a:lnSpc>
          </a:pPr>
          <a:r>
            <a:rPr lang="en-US" sz="1500" dirty="0"/>
            <a:t>Bhavik, C. (n.d.). Swiggy &amp; Zomato Order Information Dataset. Kaggle. https://www.kaggle.com/datasets/cbhavik/swiggyzomato-order-information/data</a:t>
          </a:r>
        </a:p>
      </dgm:t>
    </dgm:pt>
    <dgm:pt modelId="{B47E5DD0-176E-4CFE-AFF0-675E30264F6D}" type="parTrans" cxnId="{E4D66906-A6F5-4C01-BCF0-C7190C5708E7}">
      <dgm:prSet/>
      <dgm:spPr/>
      <dgm:t>
        <a:bodyPr/>
        <a:lstStyle/>
        <a:p>
          <a:endParaRPr lang="en-US" sz="1400"/>
        </a:p>
      </dgm:t>
    </dgm:pt>
    <dgm:pt modelId="{72527285-5E69-479C-B551-42D7AD88F9B1}" type="sibTrans" cxnId="{E4D66906-A6F5-4C01-BCF0-C7190C5708E7}">
      <dgm:prSet/>
      <dgm:spPr/>
      <dgm:t>
        <a:bodyPr/>
        <a:lstStyle/>
        <a:p>
          <a:endParaRPr lang="en-US"/>
        </a:p>
      </dgm:t>
    </dgm:pt>
    <dgm:pt modelId="{F1DEF08E-F287-4F42-B4B1-EC778457A5A3}">
      <dgm:prSet custT="1"/>
      <dgm:spPr/>
      <dgm:t>
        <a:bodyPr/>
        <a:lstStyle/>
        <a:p>
          <a:pPr>
            <a:lnSpc>
              <a:spcPct val="100000"/>
            </a:lnSpc>
          </a:pPr>
          <a:r>
            <a:rPr lang="en-US" sz="1500" dirty="0"/>
            <a:t>Sharma, A., &amp; Goyal, P. (2020). Consumer behavior towards online food ordering: An empirical study. Journal of Retailing and Consumer Services, 57, 102224.</a:t>
          </a:r>
        </a:p>
      </dgm:t>
    </dgm:pt>
    <dgm:pt modelId="{A57B1852-009B-4235-84F7-9FFAE58266FF}" type="parTrans" cxnId="{089EE7F1-4E8D-4619-844C-BB4193EED4CF}">
      <dgm:prSet/>
      <dgm:spPr/>
      <dgm:t>
        <a:bodyPr/>
        <a:lstStyle/>
        <a:p>
          <a:endParaRPr lang="en-US" sz="1400"/>
        </a:p>
      </dgm:t>
    </dgm:pt>
    <dgm:pt modelId="{4B63E009-F424-40BA-A55F-B75FB7EA932A}" type="sibTrans" cxnId="{089EE7F1-4E8D-4619-844C-BB4193EED4CF}">
      <dgm:prSet/>
      <dgm:spPr/>
      <dgm:t>
        <a:bodyPr/>
        <a:lstStyle/>
        <a:p>
          <a:endParaRPr lang="en-US"/>
        </a:p>
      </dgm:t>
    </dgm:pt>
    <dgm:pt modelId="{7B8AB5FA-1C1D-430E-B668-4A21AF12B388}">
      <dgm:prSet custT="1"/>
      <dgm:spPr/>
      <dgm:t>
        <a:bodyPr/>
        <a:lstStyle/>
        <a:p>
          <a:pPr>
            <a:lnSpc>
              <a:spcPct val="100000"/>
            </a:lnSpc>
          </a:pPr>
          <a:r>
            <a:rPr lang="en-US" sz="1600" dirty="0"/>
            <a:t>Kumar, V. (2021). Big data analytics in food delivery services. International Journal of Data Science, 6(2), 87-95.</a:t>
          </a:r>
        </a:p>
      </dgm:t>
    </dgm:pt>
    <dgm:pt modelId="{D420721B-E9C4-4756-A055-0749A8652929}" type="parTrans" cxnId="{9BB73B27-C369-46B4-ABBE-81C5051A3DEA}">
      <dgm:prSet/>
      <dgm:spPr/>
      <dgm:t>
        <a:bodyPr/>
        <a:lstStyle/>
        <a:p>
          <a:endParaRPr lang="en-US" sz="1400"/>
        </a:p>
      </dgm:t>
    </dgm:pt>
    <dgm:pt modelId="{ADF25C83-2AB9-484C-90A1-C3590A073DB7}" type="sibTrans" cxnId="{9BB73B27-C369-46B4-ABBE-81C5051A3DEA}">
      <dgm:prSet/>
      <dgm:spPr/>
      <dgm:t>
        <a:bodyPr/>
        <a:lstStyle/>
        <a:p>
          <a:endParaRPr lang="en-US"/>
        </a:p>
      </dgm:t>
    </dgm:pt>
    <dgm:pt modelId="{64433A4E-87BF-40E2-A879-2A72A76F2EEF}" type="pres">
      <dgm:prSet presAssocID="{2FA7920C-38FE-4133-AC84-268D42034624}" presName="root" presStyleCnt="0">
        <dgm:presLayoutVars>
          <dgm:dir/>
          <dgm:resizeHandles val="exact"/>
        </dgm:presLayoutVars>
      </dgm:prSet>
      <dgm:spPr/>
    </dgm:pt>
    <dgm:pt modelId="{45CD6A56-4229-4170-A506-F6051ABE7ED0}" type="pres">
      <dgm:prSet presAssocID="{F3357182-77C8-47D2-ABC3-38385D9B998C}" presName="compNode" presStyleCnt="0"/>
      <dgm:spPr/>
    </dgm:pt>
    <dgm:pt modelId="{5E35BC93-478F-4AAE-9DB5-FB18A6AEA6F9}" type="pres">
      <dgm:prSet presAssocID="{F3357182-77C8-47D2-ABC3-38385D9B998C}" presName="bgRect" presStyleLbl="bgShp" presStyleIdx="0" presStyleCnt="3"/>
      <dgm:spPr/>
    </dgm:pt>
    <dgm:pt modelId="{43687F13-47F1-4E7C-BFE9-09131888AD69}" type="pres">
      <dgm:prSet presAssocID="{F3357182-77C8-47D2-ABC3-38385D9B99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9248B4A-49CA-4045-8A6F-3D5219DD1D8A}" type="pres">
      <dgm:prSet presAssocID="{F3357182-77C8-47D2-ABC3-38385D9B998C}" presName="spaceRect" presStyleCnt="0"/>
      <dgm:spPr/>
    </dgm:pt>
    <dgm:pt modelId="{18465C91-8765-46D2-87E9-FE002DD10035}" type="pres">
      <dgm:prSet presAssocID="{F3357182-77C8-47D2-ABC3-38385D9B998C}" presName="parTx" presStyleLbl="revTx" presStyleIdx="0" presStyleCnt="3">
        <dgm:presLayoutVars>
          <dgm:chMax val="0"/>
          <dgm:chPref val="0"/>
        </dgm:presLayoutVars>
      </dgm:prSet>
      <dgm:spPr/>
    </dgm:pt>
    <dgm:pt modelId="{9B3E5852-CC97-4C6B-AD1C-F1EA27553E11}" type="pres">
      <dgm:prSet presAssocID="{72527285-5E69-479C-B551-42D7AD88F9B1}" presName="sibTrans" presStyleCnt="0"/>
      <dgm:spPr/>
    </dgm:pt>
    <dgm:pt modelId="{8D5A94F0-765D-4B2F-BF03-FEE3CB83BE53}" type="pres">
      <dgm:prSet presAssocID="{F1DEF08E-F287-4F42-B4B1-EC778457A5A3}" presName="compNode" presStyleCnt="0"/>
      <dgm:spPr/>
    </dgm:pt>
    <dgm:pt modelId="{F30550C4-E553-4E5B-9FE7-0EADF3ED62E4}" type="pres">
      <dgm:prSet presAssocID="{F1DEF08E-F287-4F42-B4B1-EC778457A5A3}" presName="bgRect" presStyleLbl="bgShp" presStyleIdx="1" presStyleCnt="3"/>
      <dgm:spPr/>
    </dgm:pt>
    <dgm:pt modelId="{D37DFEB3-1A90-4232-A8F3-F44CC267FAA4}" type="pres">
      <dgm:prSet presAssocID="{F1DEF08E-F287-4F42-B4B1-EC778457A5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ngel Face Outline"/>
        </a:ext>
      </dgm:extLst>
    </dgm:pt>
    <dgm:pt modelId="{FC2FCC91-A78E-4E8B-8F84-63887411823B}" type="pres">
      <dgm:prSet presAssocID="{F1DEF08E-F287-4F42-B4B1-EC778457A5A3}" presName="spaceRect" presStyleCnt="0"/>
      <dgm:spPr/>
    </dgm:pt>
    <dgm:pt modelId="{2A9E75CC-47AF-4DA6-9FAF-9163465DD824}" type="pres">
      <dgm:prSet presAssocID="{F1DEF08E-F287-4F42-B4B1-EC778457A5A3}" presName="parTx" presStyleLbl="revTx" presStyleIdx="1" presStyleCnt="3">
        <dgm:presLayoutVars>
          <dgm:chMax val="0"/>
          <dgm:chPref val="0"/>
        </dgm:presLayoutVars>
      </dgm:prSet>
      <dgm:spPr/>
    </dgm:pt>
    <dgm:pt modelId="{1EDE094E-AF7C-494D-9B23-E4185566254A}" type="pres">
      <dgm:prSet presAssocID="{4B63E009-F424-40BA-A55F-B75FB7EA932A}" presName="sibTrans" presStyleCnt="0"/>
      <dgm:spPr/>
    </dgm:pt>
    <dgm:pt modelId="{C905AE26-DE25-4A97-AAAE-EC8BD7FBEF62}" type="pres">
      <dgm:prSet presAssocID="{7B8AB5FA-1C1D-430E-B668-4A21AF12B388}" presName="compNode" presStyleCnt="0"/>
      <dgm:spPr/>
    </dgm:pt>
    <dgm:pt modelId="{7515C153-2935-4036-BB19-1E63AEED36B9}" type="pres">
      <dgm:prSet presAssocID="{7B8AB5FA-1C1D-430E-B668-4A21AF12B388}" presName="bgRect" presStyleLbl="bgShp" presStyleIdx="2" presStyleCnt="3"/>
      <dgm:spPr/>
    </dgm:pt>
    <dgm:pt modelId="{49EE7C3D-DD83-4FB6-B228-9C760D152EEA}" type="pres">
      <dgm:prSet presAssocID="{7B8AB5FA-1C1D-430E-B668-4A21AF12B3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A5AA33EE-8131-4C38-B276-02A572D1E4CD}" type="pres">
      <dgm:prSet presAssocID="{7B8AB5FA-1C1D-430E-B668-4A21AF12B388}" presName="spaceRect" presStyleCnt="0"/>
      <dgm:spPr/>
    </dgm:pt>
    <dgm:pt modelId="{25EEC84B-9630-4BB6-BA1D-42DED4DD334A}" type="pres">
      <dgm:prSet presAssocID="{7B8AB5FA-1C1D-430E-B668-4A21AF12B388}" presName="parTx" presStyleLbl="revTx" presStyleIdx="2" presStyleCnt="3">
        <dgm:presLayoutVars>
          <dgm:chMax val="0"/>
          <dgm:chPref val="0"/>
        </dgm:presLayoutVars>
      </dgm:prSet>
      <dgm:spPr/>
    </dgm:pt>
  </dgm:ptLst>
  <dgm:cxnLst>
    <dgm:cxn modelId="{E4D66906-A6F5-4C01-BCF0-C7190C5708E7}" srcId="{2FA7920C-38FE-4133-AC84-268D42034624}" destId="{F3357182-77C8-47D2-ABC3-38385D9B998C}" srcOrd="0" destOrd="0" parTransId="{B47E5DD0-176E-4CFE-AFF0-675E30264F6D}" sibTransId="{72527285-5E69-479C-B551-42D7AD88F9B1}"/>
    <dgm:cxn modelId="{9BB73B27-C369-46B4-ABBE-81C5051A3DEA}" srcId="{2FA7920C-38FE-4133-AC84-268D42034624}" destId="{7B8AB5FA-1C1D-430E-B668-4A21AF12B388}" srcOrd="2" destOrd="0" parTransId="{D420721B-E9C4-4756-A055-0749A8652929}" sibTransId="{ADF25C83-2AB9-484C-90A1-C3590A073DB7}"/>
    <dgm:cxn modelId="{95621C70-0871-42FB-8C00-94A60FD9B782}" type="presOf" srcId="{F1DEF08E-F287-4F42-B4B1-EC778457A5A3}" destId="{2A9E75CC-47AF-4DA6-9FAF-9163465DD824}" srcOrd="0" destOrd="0" presId="urn:microsoft.com/office/officeart/2018/2/layout/IconVerticalSolidList"/>
    <dgm:cxn modelId="{2A604C50-7527-4B6F-99A7-63E00DA7BB13}" type="presOf" srcId="{7B8AB5FA-1C1D-430E-B668-4A21AF12B388}" destId="{25EEC84B-9630-4BB6-BA1D-42DED4DD334A}" srcOrd="0" destOrd="0" presId="urn:microsoft.com/office/officeart/2018/2/layout/IconVerticalSolidList"/>
    <dgm:cxn modelId="{7E4245B2-D0E3-453B-AEF8-9A4047145C0B}" type="presOf" srcId="{F3357182-77C8-47D2-ABC3-38385D9B998C}" destId="{18465C91-8765-46D2-87E9-FE002DD10035}" srcOrd="0" destOrd="0" presId="urn:microsoft.com/office/officeart/2018/2/layout/IconVerticalSolidList"/>
    <dgm:cxn modelId="{089EE7F1-4E8D-4619-844C-BB4193EED4CF}" srcId="{2FA7920C-38FE-4133-AC84-268D42034624}" destId="{F1DEF08E-F287-4F42-B4B1-EC778457A5A3}" srcOrd="1" destOrd="0" parTransId="{A57B1852-009B-4235-84F7-9FFAE58266FF}" sibTransId="{4B63E009-F424-40BA-A55F-B75FB7EA932A}"/>
    <dgm:cxn modelId="{2FD334F7-368B-43E7-A89A-B0EEE2383640}" type="presOf" srcId="{2FA7920C-38FE-4133-AC84-268D42034624}" destId="{64433A4E-87BF-40E2-A879-2A72A76F2EEF}" srcOrd="0" destOrd="0" presId="urn:microsoft.com/office/officeart/2018/2/layout/IconVerticalSolidList"/>
    <dgm:cxn modelId="{583890FC-F63F-466C-9B7E-F4CC8C212361}" type="presParOf" srcId="{64433A4E-87BF-40E2-A879-2A72A76F2EEF}" destId="{45CD6A56-4229-4170-A506-F6051ABE7ED0}" srcOrd="0" destOrd="0" presId="urn:microsoft.com/office/officeart/2018/2/layout/IconVerticalSolidList"/>
    <dgm:cxn modelId="{0345FB98-D807-4B2C-A76B-B3CFBDA9676F}" type="presParOf" srcId="{45CD6A56-4229-4170-A506-F6051ABE7ED0}" destId="{5E35BC93-478F-4AAE-9DB5-FB18A6AEA6F9}" srcOrd="0" destOrd="0" presId="urn:microsoft.com/office/officeart/2018/2/layout/IconVerticalSolidList"/>
    <dgm:cxn modelId="{BF8812D6-A755-47BC-97C6-1D9BE75B9BCC}" type="presParOf" srcId="{45CD6A56-4229-4170-A506-F6051ABE7ED0}" destId="{43687F13-47F1-4E7C-BFE9-09131888AD69}" srcOrd="1" destOrd="0" presId="urn:microsoft.com/office/officeart/2018/2/layout/IconVerticalSolidList"/>
    <dgm:cxn modelId="{706C6782-3E9B-40C8-8A8C-6CE93D2EDDA2}" type="presParOf" srcId="{45CD6A56-4229-4170-A506-F6051ABE7ED0}" destId="{49248B4A-49CA-4045-8A6F-3D5219DD1D8A}" srcOrd="2" destOrd="0" presId="urn:microsoft.com/office/officeart/2018/2/layout/IconVerticalSolidList"/>
    <dgm:cxn modelId="{4A9E5FE7-4917-4AFF-B5AB-EA80F1595358}" type="presParOf" srcId="{45CD6A56-4229-4170-A506-F6051ABE7ED0}" destId="{18465C91-8765-46D2-87E9-FE002DD10035}" srcOrd="3" destOrd="0" presId="urn:microsoft.com/office/officeart/2018/2/layout/IconVerticalSolidList"/>
    <dgm:cxn modelId="{6264799C-9BCB-4744-9528-5547F154462F}" type="presParOf" srcId="{64433A4E-87BF-40E2-A879-2A72A76F2EEF}" destId="{9B3E5852-CC97-4C6B-AD1C-F1EA27553E11}" srcOrd="1" destOrd="0" presId="urn:microsoft.com/office/officeart/2018/2/layout/IconVerticalSolidList"/>
    <dgm:cxn modelId="{7D159994-1005-4F51-9BEE-0CDA3AAAC3D4}" type="presParOf" srcId="{64433A4E-87BF-40E2-A879-2A72A76F2EEF}" destId="{8D5A94F0-765D-4B2F-BF03-FEE3CB83BE53}" srcOrd="2" destOrd="0" presId="urn:microsoft.com/office/officeart/2018/2/layout/IconVerticalSolidList"/>
    <dgm:cxn modelId="{3CE1A160-ED61-4658-A652-6AC97A3BF128}" type="presParOf" srcId="{8D5A94F0-765D-4B2F-BF03-FEE3CB83BE53}" destId="{F30550C4-E553-4E5B-9FE7-0EADF3ED62E4}" srcOrd="0" destOrd="0" presId="urn:microsoft.com/office/officeart/2018/2/layout/IconVerticalSolidList"/>
    <dgm:cxn modelId="{4EB05F98-0FAC-4531-A677-2F0793564EA1}" type="presParOf" srcId="{8D5A94F0-765D-4B2F-BF03-FEE3CB83BE53}" destId="{D37DFEB3-1A90-4232-A8F3-F44CC267FAA4}" srcOrd="1" destOrd="0" presId="urn:microsoft.com/office/officeart/2018/2/layout/IconVerticalSolidList"/>
    <dgm:cxn modelId="{AB656BE1-45A6-415C-8A76-90C1E73461D8}" type="presParOf" srcId="{8D5A94F0-765D-4B2F-BF03-FEE3CB83BE53}" destId="{FC2FCC91-A78E-4E8B-8F84-63887411823B}" srcOrd="2" destOrd="0" presId="urn:microsoft.com/office/officeart/2018/2/layout/IconVerticalSolidList"/>
    <dgm:cxn modelId="{EDD0D606-3699-4055-A048-CD110EA92FDE}" type="presParOf" srcId="{8D5A94F0-765D-4B2F-BF03-FEE3CB83BE53}" destId="{2A9E75CC-47AF-4DA6-9FAF-9163465DD824}" srcOrd="3" destOrd="0" presId="urn:microsoft.com/office/officeart/2018/2/layout/IconVerticalSolidList"/>
    <dgm:cxn modelId="{9C6EED12-9622-48E6-9DD2-A391E5C327E5}" type="presParOf" srcId="{64433A4E-87BF-40E2-A879-2A72A76F2EEF}" destId="{1EDE094E-AF7C-494D-9B23-E4185566254A}" srcOrd="3" destOrd="0" presId="urn:microsoft.com/office/officeart/2018/2/layout/IconVerticalSolidList"/>
    <dgm:cxn modelId="{4CE8EFDD-E5F6-4130-A40D-5BFB870488CD}" type="presParOf" srcId="{64433A4E-87BF-40E2-A879-2A72A76F2EEF}" destId="{C905AE26-DE25-4A97-AAAE-EC8BD7FBEF62}" srcOrd="4" destOrd="0" presId="urn:microsoft.com/office/officeart/2018/2/layout/IconVerticalSolidList"/>
    <dgm:cxn modelId="{85ED44A7-6E9D-4A50-B754-21A01D6F478D}" type="presParOf" srcId="{C905AE26-DE25-4A97-AAAE-EC8BD7FBEF62}" destId="{7515C153-2935-4036-BB19-1E63AEED36B9}" srcOrd="0" destOrd="0" presId="urn:microsoft.com/office/officeart/2018/2/layout/IconVerticalSolidList"/>
    <dgm:cxn modelId="{CED78D8A-C069-4C4A-8028-D008738AE7BB}" type="presParOf" srcId="{C905AE26-DE25-4A97-AAAE-EC8BD7FBEF62}" destId="{49EE7C3D-DD83-4FB6-B228-9C760D152EEA}" srcOrd="1" destOrd="0" presId="urn:microsoft.com/office/officeart/2018/2/layout/IconVerticalSolidList"/>
    <dgm:cxn modelId="{08FE48F6-C3AB-48D9-9569-9A37CE777751}" type="presParOf" srcId="{C905AE26-DE25-4A97-AAAE-EC8BD7FBEF62}" destId="{A5AA33EE-8131-4C38-B276-02A572D1E4CD}" srcOrd="2" destOrd="0" presId="urn:microsoft.com/office/officeart/2018/2/layout/IconVerticalSolidList"/>
    <dgm:cxn modelId="{0DFA48FB-FAA9-4A6F-935D-BCF1A32ED700}" type="presParOf" srcId="{C905AE26-DE25-4A97-AAAE-EC8BD7FBEF62}" destId="{25EEC84B-9630-4BB6-BA1D-42DED4DD334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522EF8-C329-404F-925D-9F13775C1931}">
      <dsp:nvSpPr>
        <dsp:cNvPr id="0" name=""/>
        <dsp:cNvSpPr/>
      </dsp:nvSpPr>
      <dsp:spPr>
        <a:xfrm>
          <a:off x="425527" y="1062"/>
          <a:ext cx="3350307" cy="201018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Analyze Order Patterns:</a:t>
          </a:r>
          <a:r>
            <a:rPr lang="en-US" sz="1600" kern="1200" dirty="0"/>
            <a:t> </a:t>
          </a:r>
          <a:r>
            <a:rPr lang="en-US" sz="1600" b="0" i="0" kern="1200" dirty="0"/>
            <a:t>Analyze historical order data to reveal patterns in order frequency, peak periods, and geographic spread.</a:t>
          </a:r>
          <a:endParaRPr lang="en-US" sz="1600" kern="1200" dirty="0"/>
        </a:p>
      </dsp:txBody>
      <dsp:txXfrm>
        <a:off x="425527" y="1062"/>
        <a:ext cx="3350307" cy="2010184"/>
      </dsp:txXfrm>
    </dsp:sp>
    <dsp:sp modelId="{06680DAB-16AC-4AD7-B957-2B09CC243F4D}">
      <dsp:nvSpPr>
        <dsp:cNvPr id="0" name=""/>
        <dsp:cNvSpPr/>
      </dsp:nvSpPr>
      <dsp:spPr>
        <a:xfrm>
          <a:off x="4110865" y="1062"/>
          <a:ext cx="3350307" cy="2010184"/>
        </a:xfrm>
        <a:prstGeom prst="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Identify Factors Affecting Delivery Time and Cancellations:</a:t>
          </a:r>
          <a:r>
            <a:rPr lang="en-US" sz="1600" kern="1200" dirty="0"/>
            <a:t> </a:t>
          </a:r>
          <a:r>
            <a:rPr lang="en-US" sz="1600" b="0" i="0" kern="1200" dirty="0"/>
            <a:t>Examine factors such as rider efficiency, climatic conditions, order fulfillment durations, and restaurant readiness times. Evaluate how these elements affect delays in delivery and the cancellation of orders.</a:t>
          </a:r>
          <a:endParaRPr lang="en-US" sz="1600" kern="1200" dirty="0"/>
        </a:p>
      </dsp:txBody>
      <dsp:txXfrm>
        <a:off x="4110865" y="1062"/>
        <a:ext cx="3350307" cy="2010184"/>
      </dsp:txXfrm>
    </dsp:sp>
    <dsp:sp modelId="{00BD8C38-BE0A-40A2-A651-DE5CE4237D67}">
      <dsp:nvSpPr>
        <dsp:cNvPr id="0" name=""/>
        <dsp:cNvSpPr/>
      </dsp:nvSpPr>
      <dsp:spPr>
        <a:xfrm>
          <a:off x="425527" y="2346277"/>
          <a:ext cx="3350307" cy="2010184"/>
        </a:xfrm>
        <a:prstGeom prst="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Evaluate User Behavior:</a:t>
          </a:r>
          <a:r>
            <a:rPr lang="en-US" sz="1600" kern="1200" dirty="0"/>
            <a:t> </a:t>
          </a:r>
          <a:r>
            <a:rPr lang="en-US" sz="1600" b="0" i="0" kern="1200" dirty="0"/>
            <a:t>Analyze user preferences considering food categories, restaurant ratings, and how often they order. Examine the relationship between these preferences and satisfaction with delivery as well as repeat purchases.</a:t>
          </a:r>
          <a:endParaRPr lang="en-US" sz="1600" kern="1200" dirty="0"/>
        </a:p>
      </dsp:txBody>
      <dsp:txXfrm>
        <a:off x="425527" y="2346277"/>
        <a:ext cx="3350307" cy="2010184"/>
      </dsp:txXfrm>
    </dsp:sp>
    <dsp:sp modelId="{7735DBB7-29EB-4C36-9AAB-6FEC9C96ABD0}">
      <dsp:nvSpPr>
        <dsp:cNvPr id="0" name=""/>
        <dsp:cNvSpPr/>
      </dsp:nvSpPr>
      <dsp:spPr>
        <a:xfrm>
          <a:off x="4110865" y="2346277"/>
          <a:ext cx="3350307" cy="2010184"/>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Derive Insights for Improvement:</a:t>
          </a:r>
          <a:r>
            <a:rPr lang="en-US" sz="1600" kern="1200" dirty="0"/>
            <a:t> </a:t>
          </a:r>
          <a:r>
            <a:rPr lang="en-US" sz="1600" b="0" i="0" kern="1200" dirty="0"/>
            <a:t>Deliver practical recommendations to enhance order distribution and route navigation. Suggest methods to enhance rider productivity and ensure consistent delivery performance. Propose enhancements in order handling to boost customer satisfaction and loyalty.</a:t>
          </a:r>
          <a:endParaRPr lang="en-US" sz="1600" kern="1200" dirty="0"/>
        </a:p>
      </dsp:txBody>
      <dsp:txXfrm>
        <a:off x="4110865" y="2346277"/>
        <a:ext cx="3350307" cy="20101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5BC93-478F-4AAE-9DB5-FB18A6AEA6F9}">
      <dsp:nvSpPr>
        <dsp:cNvPr id="0" name=""/>
        <dsp:cNvSpPr/>
      </dsp:nvSpPr>
      <dsp:spPr>
        <a:xfrm>
          <a:off x="0" y="3903"/>
          <a:ext cx="5035549" cy="11585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87F13-47F1-4E7C-BFE9-09131888AD69}">
      <dsp:nvSpPr>
        <dsp:cNvPr id="0" name=""/>
        <dsp:cNvSpPr/>
      </dsp:nvSpPr>
      <dsp:spPr>
        <a:xfrm>
          <a:off x="350459" y="264576"/>
          <a:ext cx="637822" cy="6371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465C91-8765-46D2-87E9-FE002DD10035}">
      <dsp:nvSpPr>
        <dsp:cNvPr id="0" name=""/>
        <dsp:cNvSpPr/>
      </dsp:nvSpPr>
      <dsp:spPr>
        <a:xfrm>
          <a:off x="1338741" y="3903"/>
          <a:ext cx="3602027" cy="1232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396" tIns="130396" rIns="130396" bIns="130396" numCol="1" spcCol="1270" anchor="ctr" anchorCtr="0">
          <a:noAutofit/>
        </a:bodyPr>
        <a:lstStyle/>
        <a:p>
          <a:pPr marL="0" lvl="0" indent="0" algn="l" defTabSz="666750">
            <a:lnSpc>
              <a:spcPct val="100000"/>
            </a:lnSpc>
            <a:spcBef>
              <a:spcPct val="0"/>
            </a:spcBef>
            <a:spcAft>
              <a:spcPct val="35000"/>
            </a:spcAft>
            <a:buNone/>
          </a:pPr>
          <a:r>
            <a:rPr lang="en-US" sz="1500" kern="1200" dirty="0"/>
            <a:t>Bhavik, C. (n.d.). Swiggy &amp; Zomato Order Information Dataset. Kaggle. https://www.kaggle.com/datasets/cbhavik/swiggyzomato-order-information/data</a:t>
          </a:r>
        </a:p>
      </dsp:txBody>
      <dsp:txXfrm>
        <a:off x="1338741" y="3903"/>
        <a:ext cx="3602027" cy="1232085"/>
      </dsp:txXfrm>
    </dsp:sp>
    <dsp:sp modelId="{F30550C4-E553-4E5B-9FE7-0EADF3ED62E4}">
      <dsp:nvSpPr>
        <dsp:cNvPr id="0" name=""/>
        <dsp:cNvSpPr/>
      </dsp:nvSpPr>
      <dsp:spPr>
        <a:xfrm>
          <a:off x="0" y="1534675"/>
          <a:ext cx="5035549" cy="11585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7DFEB3-1A90-4232-A8F3-F44CC267FAA4}">
      <dsp:nvSpPr>
        <dsp:cNvPr id="0" name=""/>
        <dsp:cNvSpPr/>
      </dsp:nvSpPr>
      <dsp:spPr>
        <a:xfrm>
          <a:off x="350459" y="1795348"/>
          <a:ext cx="637822" cy="6371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9E75CC-47AF-4DA6-9FAF-9163465DD824}">
      <dsp:nvSpPr>
        <dsp:cNvPr id="0" name=""/>
        <dsp:cNvSpPr/>
      </dsp:nvSpPr>
      <dsp:spPr>
        <a:xfrm>
          <a:off x="1338741" y="1534675"/>
          <a:ext cx="3602027" cy="1232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396" tIns="130396" rIns="130396" bIns="130396" numCol="1" spcCol="1270" anchor="ctr" anchorCtr="0">
          <a:noAutofit/>
        </a:bodyPr>
        <a:lstStyle/>
        <a:p>
          <a:pPr marL="0" lvl="0" indent="0" algn="l" defTabSz="666750">
            <a:lnSpc>
              <a:spcPct val="100000"/>
            </a:lnSpc>
            <a:spcBef>
              <a:spcPct val="0"/>
            </a:spcBef>
            <a:spcAft>
              <a:spcPct val="35000"/>
            </a:spcAft>
            <a:buNone/>
          </a:pPr>
          <a:r>
            <a:rPr lang="en-US" sz="1500" kern="1200" dirty="0"/>
            <a:t>Sharma, A., &amp; Goyal, P. (2020). Consumer behavior towards online food ordering: An empirical study. Journal of Retailing and Consumer Services, 57, 102224.</a:t>
          </a:r>
        </a:p>
      </dsp:txBody>
      <dsp:txXfrm>
        <a:off x="1338741" y="1534675"/>
        <a:ext cx="3602027" cy="1232085"/>
      </dsp:txXfrm>
    </dsp:sp>
    <dsp:sp modelId="{7515C153-2935-4036-BB19-1E63AEED36B9}">
      <dsp:nvSpPr>
        <dsp:cNvPr id="0" name=""/>
        <dsp:cNvSpPr/>
      </dsp:nvSpPr>
      <dsp:spPr>
        <a:xfrm>
          <a:off x="0" y="3065448"/>
          <a:ext cx="5035549" cy="11585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E7C3D-DD83-4FB6-B228-9C760D152EEA}">
      <dsp:nvSpPr>
        <dsp:cNvPr id="0" name=""/>
        <dsp:cNvSpPr/>
      </dsp:nvSpPr>
      <dsp:spPr>
        <a:xfrm>
          <a:off x="350459" y="3326120"/>
          <a:ext cx="637822" cy="6371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EEC84B-9630-4BB6-BA1D-42DED4DD334A}">
      <dsp:nvSpPr>
        <dsp:cNvPr id="0" name=""/>
        <dsp:cNvSpPr/>
      </dsp:nvSpPr>
      <dsp:spPr>
        <a:xfrm>
          <a:off x="1338741" y="3065448"/>
          <a:ext cx="3602027" cy="1232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396" tIns="130396" rIns="130396" bIns="130396" numCol="1" spcCol="1270" anchor="ctr" anchorCtr="0">
          <a:noAutofit/>
        </a:bodyPr>
        <a:lstStyle/>
        <a:p>
          <a:pPr marL="0" lvl="0" indent="0" algn="l" defTabSz="711200">
            <a:lnSpc>
              <a:spcPct val="100000"/>
            </a:lnSpc>
            <a:spcBef>
              <a:spcPct val="0"/>
            </a:spcBef>
            <a:spcAft>
              <a:spcPct val="35000"/>
            </a:spcAft>
            <a:buNone/>
          </a:pPr>
          <a:r>
            <a:rPr lang="en-US" sz="1600" kern="1200" dirty="0"/>
            <a:t>Kumar, V. (2021). Big data analytics in food delivery services. International Journal of Data Science, 6(2), 87-95.</a:t>
          </a:r>
        </a:p>
      </dsp:txBody>
      <dsp:txXfrm>
        <a:off x="1338741" y="3065448"/>
        <a:ext cx="3602027" cy="123208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cbhavik/swiggyzomato-order-information/dat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izza in a box">
            <a:extLst>
              <a:ext uri="{FF2B5EF4-FFF2-40B4-BE49-F238E27FC236}">
                <a16:creationId xmlns:a16="http://schemas.microsoft.com/office/drawing/2014/main" id="{482C8E64-DC41-D06F-733A-5BD8BE87B0CE}"/>
              </a:ext>
            </a:extLst>
          </p:cNvPr>
          <p:cNvPicPr>
            <a:picLocks noChangeAspect="1"/>
          </p:cNvPicPr>
          <p:nvPr/>
        </p:nvPicPr>
        <p:blipFill>
          <a:blip r:embed="rId2"/>
          <a:srcRect l="11000" r="-1" b="-1"/>
          <a:stretch/>
        </p:blipFill>
        <p:spPr>
          <a:xfrm>
            <a:off x="20" y="10"/>
            <a:ext cx="9143980" cy="6857990"/>
          </a:xfrm>
          <a:prstGeom prst="rect">
            <a:avLst/>
          </a:prstGeom>
        </p:spPr>
      </p:pic>
      <p:sp useBgFill="1">
        <p:nvSpPr>
          <p:cNvPr id="9" name="Rectangle 8">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950" y="1860919"/>
            <a:ext cx="373146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B5109-AAB1-FE5A-6E96-CC692556764B}"/>
              </a:ext>
            </a:extLst>
          </p:cNvPr>
          <p:cNvSpPr>
            <a:spLocks noGrp="1"/>
          </p:cNvSpPr>
          <p:nvPr>
            <p:ph type="ctrTitle"/>
          </p:nvPr>
        </p:nvSpPr>
        <p:spPr>
          <a:xfrm>
            <a:off x="1567896" y="2299176"/>
            <a:ext cx="3098526" cy="1571164"/>
          </a:xfrm>
        </p:spPr>
        <p:txBody>
          <a:bodyPr anchor="t">
            <a:noAutofit/>
          </a:bodyPr>
          <a:lstStyle/>
          <a:p>
            <a:pPr algn="l">
              <a:lnSpc>
                <a:spcPct val="90000"/>
              </a:lnSpc>
            </a:pPr>
            <a:r>
              <a:rPr lang="en-US" sz="3200" b="1" dirty="0"/>
              <a:t>Food Delivery Insights: Online Delivery</a:t>
            </a:r>
            <a:br>
              <a:rPr lang="en-US" sz="3200" b="1" dirty="0"/>
            </a:br>
            <a:endParaRPr lang="en-CA" sz="3200" b="1" dirty="0"/>
          </a:p>
        </p:txBody>
      </p:sp>
      <p:sp>
        <p:nvSpPr>
          <p:cNvPr id="3" name="Subtitle 2">
            <a:extLst>
              <a:ext uri="{FF2B5EF4-FFF2-40B4-BE49-F238E27FC236}">
                <a16:creationId xmlns:a16="http://schemas.microsoft.com/office/drawing/2014/main" id="{DC4EDEBA-B9B5-91EA-4FEE-81A08971D8D3}"/>
              </a:ext>
            </a:extLst>
          </p:cNvPr>
          <p:cNvSpPr>
            <a:spLocks noGrp="1"/>
          </p:cNvSpPr>
          <p:nvPr>
            <p:ph type="subTitle" idx="1"/>
          </p:nvPr>
        </p:nvSpPr>
        <p:spPr>
          <a:xfrm>
            <a:off x="1567896" y="4199213"/>
            <a:ext cx="3143954" cy="598548"/>
          </a:xfrm>
        </p:spPr>
        <p:txBody>
          <a:bodyPr anchor="ctr">
            <a:normAutofit/>
          </a:bodyPr>
          <a:lstStyle/>
          <a:p>
            <a:pPr algn="l"/>
            <a:r>
              <a:rPr lang="en-CA" sz="1600" b="1" dirty="0"/>
              <a:t>Presented By: Group 5 </a:t>
            </a:r>
          </a:p>
        </p:txBody>
      </p:sp>
      <p:cxnSp>
        <p:nvCxnSpPr>
          <p:cNvPr id="11" name="Straight Connector 10">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652377" y="403477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16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pPr>
              <a:lnSpc>
                <a:spcPct val="90000"/>
              </a:lnSpc>
            </a:pPr>
            <a:r>
              <a:rPr lang="en-US" sz="3500" dirty="0"/>
              <a:t>Introduction – Background / Motivation</a:t>
            </a:r>
          </a:p>
        </p:txBody>
      </p:sp>
      <p:sp>
        <p:nvSpPr>
          <p:cNvPr id="23" name="Rectangle 2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6" name="Group 5">
            <a:extLst>
              <a:ext uri="{FF2B5EF4-FFF2-40B4-BE49-F238E27FC236}">
                <a16:creationId xmlns:a16="http://schemas.microsoft.com/office/drawing/2014/main" id="{87A9FF59-683F-975D-0147-BF033371606F}"/>
              </a:ext>
            </a:extLst>
          </p:cNvPr>
          <p:cNvGrpSpPr/>
          <p:nvPr/>
        </p:nvGrpSpPr>
        <p:grpSpPr>
          <a:xfrm>
            <a:off x="628650" y="3066307"/>
            <a:ext cx="7886702" cy="2920837"/>
            <a:chOff x="561625" y="3150241"/>
            <a:chExt cx="8038703" cy="2548274"/>
          </a:xfrm>
        </p:grpSpPr>
        <p:sp>
          <p:nvSpPr>
            <p:cNvPr id="7" name="Rectangle 6" descr="Robot">
              <a:extLst>
                <a:ext uri="{FF2B5EF4-FFF2-40B4-BE49-F238E27FC236}">
                  <a16:creationId xmlns:a16="http://schemas.microsoft.com/office/drawing/2014/main" id="{E4D8AE42-50DF-EE17-A75F-261D95795A73}"/>
                </a:ext>
              </a:extLst>
            </p:cNvPr>
            <p:cNvSpPr/>
            <p:nvPr/>
          </p:nvSpPr>
          <p:spPr>
            <a:xfrm>
              <a:off x="1221519" y="3150241"/>
              <a:ext cx="1079825" cy="1079825"/>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CA"/>
            </a:p>
          </p:txBody>
        </p:sp>
        <p:sp>
          <p:nvSpPr>
            <p:cNvPr id="8" name="Freeform: Shape 7">
              <a:extLst>
                <a:ext uri="{FF2B5EF4-FFF2-40B4-BE49-F238E27FC236}">
                  <a16:creationId xmlns:a16="http://schemas.microsoft.com/office/drawing/2014/main" id="{CC614F08-21E6-1236-20CF-27EFDA5C85D0}"/>
                </a:ext>
              </a:extLst>
            </p:cNvPr>
            <p:cNvSpPr/>
            <p:nvPr/>
          </p:nvSpPr>
          <p:spPr>
            <a:xfrm>
              <a:off x="561625" y="4547721"/>
              <a:ext cx="2399612" cy="989341"/>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522732">
                <a:lnSpc>
                  <a:spcPct val="90000"/>
                </a:lnSpc>
                <a:spcBef>
                  <a:spcPct val="0"/>
                </a:spcBef>
                <a:spcAft>
                  <a:spcPct val="35000"/>
                </a:spcAft>
              </a:pPr>
              <a:r>
                <a:rPr lang="en-US" sz="1700" kern="1200" dirty="0">
                  <a:solidFill>
                    <a:schemeClr val="tx1">
                      <a:hueOff val="0"/>
                      <a:satOff val="0"/>
                      <a:lumOff val="0"/>
                      <a:alphaOff val="0"/>
                    </a:schemeClr>
                  </a:solidFill>
                  <a:latin typeface="+mn-lt"/>
                  <a:ea typeface="+mn-ea"/>
                  <a:cs typeface="+mn-cs"/>
                </a:rPr>
                <a:t>Food delivery apps like Swiggy and Zomato have revolutionized the food industry in India.</a:t>
              </a:r>
              <a:endParaRPr lang="en-US" sz="1700" kern="1200" dirty="0"/>
            </a:p>
          </p:txBody>
        </p:sp>
        <p:sp>
          <p:nvSpPr>
            <p:cNvPr id="9" name="Rectangle 8" descr="City">
              <a:extLst>
                <a:ext uri="{FF2B5EF4-FFF2-40B4-BE49-F238E27FC236}">
                  <a16:creationId xmlns:a16="http://schemas.microsoft.com/office/drawing/2014/main" id="{8BD57B06-4DB1-3D01-384E-81F792F6C059}"/>
                </a:ext>
              </a:extLst>
            </p:cNvPr>
            <p:cNvSpPr/>
            <p:nvPr/>
          </p:nvSpPr>
          <p:spPr>
            <a:xfrm>
              <a:off x="4041064" y="3150241"/>
              <a:ext cx="1079825" cy="1079825"/>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CA"/>
            </a:p>
          </p:txBody>
        </p:sp>
        <p:sp>
          <p:nvSpPr>
            <p:cNvPr id="10" name="Freeform: Shape 9">
              <a:extLst>
                <a:ext uri="{FF2B5EF4-FFF2-40B4-BE49-F238E27FC236}">
                  <a16:creationId xmlns:a16="http://schemas.microsoft.com/office/drawing/2014/main" id="{CF859BFA-EEAA-33CC-7C5C-9C496E198B5D}"/>
                </a:ext>
              </a:extLst>
            </p:cNvPr>
            <p:cNvSpPr/>
            <p:nvPr/>
          </p:nvSpPr>
          <p:spPr>
            <a:xfrm>
              <a:off x="3381171" y="4547721"/>
              <a:ext cx="2399612" cy="1150794"/>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522732">
                <a:lnSpc>
                  <a:spcPct val="90000"/>
                </a:lnSpc>
                <a:spcBef>
                  <a:spcPct val="0"/>
                </a:spcBef>
                <a:spcAft>
                  <a:spcPct val="35000"/>
                </a:spcAft>
              </a:pPr>
              <a:r>
                <a:rPr lang="en-US" sz="1700" kern="1200" dirty="0">
                  <a:solidFill>
                    <a:schemeClr val="tx1">
                      <a:hueOff val="0"/>
                      <a:satOff val="0"/>
                      <a:lumOff val="0"/>
                      <a:alphaOff val="0"/>
                    </a:schemeClr>
                  </a:solidFill>
                  <a:latin typeface="+mn-lt"/>
                  <a:ea typeface="+mn-ea"/>
                  <a:cs typeface="+mn-cs"/>
                </a:rPr>
                <a:t>With growing urbanization and demand for convenience, analyzing customer behavior helps improve user experience.</a:t>
              </a:r>
              <a:endParaRPr lang="en-US" sz="1700" kern="1200" dirty="0"/>
            </a:p>
          </p:txBody>
        </p:sp>
        <p:sp>
          <p:nvSpPr>
            <p:cNvPr id="12" name="Rectangle 11" descr="Barcode">
              <a:extLst>
                <a:ext uri="{FF2B5EF4-FFF2-40B4-BE49-F238E27FC236}">
                  <a16:creationId xmlns:a16="http://schemas.microsoft.com/office/drawing/2014/main" id="{DB264377-EC5D-E669-DDAF-6E2F9977E98E}"/>
                </a:ext>
              </a:extLst>
            </p:cNvPr>
            <p:cNvSpPr/>
            <p:nvPr/>
          </p:nvSpPr>
          <p:spPr>
            <a:xfrm>
              <a:off x="6860609" y="3150241"/>
              <a:ext cx="1079825" cy="1079825"/>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CA"/>
            </a:p>
          </p:txBody>
        </p:sp>
        <p:sp>
          <p:nvSpPr>
            <p:cNvPr id="13" name="Freeform: Shape 12">
              <a:extLst>
                <a:ext uri="{FF2B5EF4-FFF2-40B4-BE49-F238E27FC236}">
                  <a16:creationId xmlns:a16="http://schemas.microsoft.com/office/drawing/2014/main" id="{A6144820-F466-032A-72D9-57A02C52BC6C}"/>
                </a:ext>
              </a:extLst>
            </p:cNvPr>
            <p:cNvSpPr/>
            <p:nvPr/>
          </p:nvSpPr>
          <p:spPr>
            <a:xfrm>
              <a:off x="6200716" y="4547721"/>
              <a:ext cx="2399612" cy="1079825"/>
            </a:xfrm>
            <a:custGeom>
              <a:avLst/>
              <a:gdLst>
                <a:gd name="connsiteX0" fmla="*/ 0 w 2399612"/>
                <a:gd name="connsiteY0" fmla="*/ 0 h 720000"/>
                <a:gd name="connsiteX1" fmla="*/ 2399612 w 2399612"/>
                <a:gd name="connsiteY1" fmla="*/ 0 h 720000"/>
                <a:gd name="connsiteX2" fmla="*/ 2399612 w 2399612"/>
                <a:gd name="connsiteY2" fmla="*/ 720000 h 720000"/>
                <a:gd name="connsiteX3" fmla="*/ 0 w 2399612"/>
                <a:gd name="connsiteY3" fmla="*/ 720000 h 720000"/>
                <a:gd name="connsiteX4" fmla="*/ 0 w 239961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9612" h="720000">
                  <a:moveTo>
                    <a:pt x="0" y="0"/>
                  </a:moveTo>
                  <a:lnTo>
                    <a:pt x="2399612" y="0"/>
                  </a:lnTo>
                  <a:lnTo>
                    <a:pt x="239961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522732">
                <a:lnSpc>
                  <a:spcPct val="90000"/>
                </a:lnSpc>
                <a:spcBef>
                  <a:spcPct val="0"/>
                </a:spcBef>
                <a:spcAft>
                  <a:spcPct val="35000"/>
                </a:spcAft>
              </a:pPr>
              <a:r>
                <a:rPr lang="en-US" sz="1700" kern="1200" dirty="0">
                  <a:solidFill>
                    <a:schemeClr val="tx1">
                      <a:hueOff val="0"/>
                      <a:satOff val="0"/>
                      <a:lumOff val="0"/>
                      <a:alphaOff val="0"/>
                    </a:schemeClr>
                  </a:solidFill>
                  <a:latin typeface="+mn-lt"/>
                  <a:ea typeface="+mn-ea"/>
                  <a:cs typeface="+mn-cs"/>
                </a:rPr>
                <a:t>This project explores patterns in food delivery orders to derive actionable business insights.</a:t>
              </a:r>
              <a:endParaRPr lang="en-US" sz="1700" kern="1200"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17718-84A6-961A-736E-B9B5D3BAB0CB}"/>
              </a:ext>
            </a:extLst>
          </p:cNvPr>
          <p:cNvSpPr>
            <a:spLocks noGrp="1"/>
          </p:cNvSpPr>
          <p:nvPr>
            <p:ph type="title"/>
          </p:nvPr>
        </p:nvSpPr>
        <p:spPr>
          <a:xfrm>
            <a:off x="457200" y="274638"/>
            <a:ext cx="4328160" cy="1143000"/>
          </a:xfrm>
        </p:spPr>
        <p:txBody>
          <a:bodyPr>
            <a:normAutofit/>
          </a:bodyPr>
          <a:lstStyle/>
          <a:p>
            <a:r>
              <a:rPr lang="en-US" sz="3500" dirty="0"/>
              <a:t>Problem Statement</a:t>
            </a:r>
            <a:endParaRPr lang="en-CA" sz="3500" dirty="0"/>
          </a:p>
        </p:txBody>
      </p:sp>
      <p:sp>
        <p:nvSpPr>
          <p:cNvPr id="3" name="Content Placeholder 2">
            <a:extLst>
              <a:ext uri="{FF2B5EF4-FFF2-40B4-BE49-F238E27FC236}">
                <a16:creationId xmlns:a16="http://schemas.microsoft.com/office/drawing/2014/main" id="{74647DB1-0431-59A4-989B-E228018890BF}"/>
              </a:ext>
            </a:extLst>
          </p:cNvPr>
          <p:cNvSpPr>
            <a:spLocks noGrp="1"/>
          </p:cNvSpPr>
          <p:nvPr>
            <p:ph idx="1"/>
          </p:nvPr>
        </p:nvSpPr>
        <p:spPr>
          <a:xfrm>
            <a:off x="335280" y="2621280"/>
            <a:ext cx="4572000" cy="2956243"/>
          </a:xfrm>
        </p:spPr>
        <p:txBody>
          <a:bodyPr>
            <a:normAutofit/>
          </a:bodyPr>
          <a:lstStyle/>
          <a:p>
            <a:pPr marL="0" indent="0">
              <a:buNone/>
            </a:pPr>
            <a:r>
              <a:rPr lang="en-US" sz="1800" dirty="0"/>
              <a:t>The variability in delivery times, coupled with potential inefficiencies in rider performance and order processing, highlights the need for optimizing order assignment and route planning to improve delivery speed and consistency.</a:t>
            </a:r>
          </a:p>
        </p:txBody>
      </p:sp>
      <p:pic>
        <p:nvPicPr>
          <p:cNvPr id="4" name="Picture 3" descr="Multi-colored paper-craft art">
            <a:extLst>
              <a:ext uri="{FF2B5EF4-FFF2-40B4-BE49-F238E27FC236}">
                <a16:creationId xmlns:a16="http://schemas.microsoft.com/office/drawing/2014/main" id="{DE2F4CAD-B7C7-EFA2-9BF0-CE0FF48B5A49}"/>
              </a:ext>
            </a:extLst>
          </p:cNvPr>
          <p:cNvPicPr>
            <a:picLocks noChangeAspect="1"/>
          </p:cNvPicPr>
          <p:nvPr/>
        </p:nvPicPr>
        <p:blipFill>
          <a:blip r:embed="rId2"/>
          <a:srcRect l="26191" r="23594" b="-1"/>
          <a:stretch/>
        </p:blipFill>
        <p:spPr>
          <a:xfrm>
            <a:off x="5008880" y="10"/>
            <a:ext cx="413397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46592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pPr>
              <a:lnSpc>
                <a:spcPct val="90000"/>
              </a:lnSpc>
            </a:pPr>
            <a:r>
              <a:rPr lang="en-CA" sz="3500" dirty="0"/>
              <a:t>Project Proposal – Project Objectives</a:t>
            </a:r>
          </a:p>
        </p:txBody>
      </p:sp>
      <p:sp>
        <p:nvSpPr>
          <p:cNvPr id="46" name="Rectangle 4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9B39E373-8C59-CF53-9F48-49A7C4208ECA}"/>
              </a:ext>
            </a:extLst>
          </p:cNvPr>
          <p:cNvGraphicFramePr>
            <a:graphicFrameLocks noGrp="1"/>
          </p:cNvGraphicFramePr>
          <p:nvPr>
            <p:ph idx="1"/>
            <p:extLst>
              <p:ext uri="{D42A27DB-BD31-4B8C-83A1-F6EECF244321}">
                <p14:modId xmlns:p14="http://schemas.microsoft.com/office/powerpoint/2010/main" val="3172278935"/>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dirty="0">
                <a:solidFill>
                  <a:srgbClr val="FFFFFF"/>
                </a:solidFill>
              </a:rPr>
              <a:t>Dataset Source &amp; Description</a:t>
            </a:r>
          </a:p>
        </p:txBody>
      </p:sp>
      <p:sp>
        <p:nvSpPr>
          <p:cNvPr id="3" name="Content Placeholder 2"/>
          <p:cNvSpPr>
            <a:spLocks noGrp="1"/>
          </p:cNvSpPr>
          <p:nvPr>
            <p:ph idx="1"/>
          </p:nvPr>
        </p:nvSpPr>
        <p:spPr>
          <a:xfrm>
            <a:off x="1028699" y="2318196"/>
            <a:ext cx="7293023" cy="4245265"/>
          </a:xfrm>
        </p:spPr>
        <p:txBody>
          <a:bodyPr anchor="ctr">
            <a:noAutofit/>
          </a:bodyPr>
          <a:lstStyle/>
          <a:p>
            <a:pPr marL="0" indent="0">
              <a:lnSpc>
                <a:spcPct val="90000"/>
              </a:lnSpc>
              <a:buNone/>
            </a:pPr>
            <a:r>
              <a:rPr lang="en-US" sz="1700" b="1" dirty="0"/>
              <a:t>Dataset Source : </a:t>
            </a:r>
          </a:p>
          <a:p>
            <a:pPr>
              <a:lnSpc>
                <a:spcPct val="90000"/>
              </a:lnSpc>
            </a:pPr>
            <a:r>
              <a:rPr lang="en-US" sz="1700" dirty="0"/>
              <a:t>The dataset is sourced from Kaggle platform.</a:t>
            </a:r>
          </a:p>
          <a:p>
            <a:pPr>
              <a:lnSpc>
                <a:spcPct val="90000"/>
              </a:lnSpc>
            </a:pPr>
            <a:r>
              <a:rPr lang="en-US" sz="1700" dirty="0"/>
              <a:t>Dataset URL : </a:t>
            </a:r>
            <a:r>
              <a:rPr lang="en-US" sz="1700" dirty="0">
                <a:hlinkClick r:id="rId2"/>
              </a:rPr>
              <a:t>https://www.kaggle.com/datasets/cbhavik/swiggyzomato-order-information/data</a:t>
            </a:r>
            <a:endParaRPr lang="en-US" sz="1700" dirty="0"/>
          </a:p>
          <a:p>
            <a:pPr>
              <a:lnSpc>
                <a:spcPct val="90000"/>
              </a:lnSpc>
            </a:pPr>
            <a:r>
              <a:rPr lang="en-US" sz="1700" dirty="0"/>
              <a:t>The dataset holds vital information like order processing times, rider performance, and delivery efficiency.</a:t>
            </a:r>
          </a:p>
          <a:p>
            <a:pPr>
              <a:lnSpc>
                <a:spcPct val="90000"/>
              </a:lnSpc>
            </a:pPr>
            <a:r>
              <a:rPr lang="en-US" sz="1700" dirty="0"/>
              <a:t>Contains 450,000 records covering timestamps, distances, and rider metrics.</a:t>
            </a:r>
          </a:p>
          <a:p>
            <a:pPr>
              <a:lnSpc>
                <a:spcPct val="90000"/>
              </a:lnSpc>
            </a:pPr>
            <a:endParaRPr lang="en-US" sz="1700" dirty="0"/>
          </a:p>
          <a:p>
            <a:pPr marL="0" indent="0">
              <a:lnSpc>
                <a:spcPct val="90000"/>
              </a:lnSpc>
              <a:buNone/>
            </a:pPr>
            <a:r>
              <a:rPr lang="en-US" sz="1700" b="1" dirty="0"/>
              <a:t>Dataset Description :</a:t>
            </a:r>
          </a:p>
          <a:p>
            <a:pPr>
              <a:lnSpc>
                <a:spcPct val="90000"/>
              </a:lnSpc>
            </a:pPr>
            <a:r>
              <a:rPr lang="en-US" sz="1700" dirty="0"/>
              <a:t>  Order timestamps: Order placement to delivery.</a:t>
            </a:r>
          </a:p>
          <a:p>
            <a:pPr>
              <a:lnSpc>
                <a:spcPct val="90000"/>
              </a:lnSpc>
            </a:pPr>
            <a:r>
              <a:rPr lang="en-US" sz="1700" dirty="0"/>
              <a:t>  Delivery distances: First mile (restaurant to rider) &amp; last mile (rider to customer).</a:t>
            </a:r>
          </a:p>
          <a:p>
            <a:pPr>
              <a:lnSpc>
                <a:spcPct val="90000"/>
              </a:lnSpc>
            </a:pPr>
            <a:r>
              <a:rPr lang="en-US" sz="1700" dirty="0"/>
              <a:t>  Rider performance: Orders assigned, delivered, &amp; undelivered.</a:t>
            </a:r>
          </a:p>
          <a:p>
            <a:pPr>
              <a:lnSpc>
                <a:spcPct val="90000"/>
              </a:lnSpc>
            </a:pPr>
            <a:r>
              <a:rPr lang="en-US" sz="1700" dirty="0"/>
              <a:t>  Order status: Cancellations &amp; reassignments.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98800" y="217714"/>
            <a:ext cx="6900171" cy="920552"/>
          </a:xfrm>
        </p:spPr>
        <p:txBody>
          <a:bodyPr anchor="t">
            <a:noAutofit/>
          </a:bodyPr>
          <a:lstStyle/>
          <a:p>
            <a:r>
              <a:rPr lang="en-US" sz="3500" dirty="0"/>
              <a:t>Key Features &amp; Data Dictionary</a:t>
            </a:r>
          </a:p>
        </p:txBody>
      </p:sp>
      <p:cxnSp>
        <p:nvCxnSpPr>
          <p:cNvPr id="9" name="Straight Connector 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6096"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71380" y="2551176"/>
            <a:ext cx="3408571" cy="3602935"/>
          </a:xfrm>
        </p:spPr>
        <p:txBody>
          <a:bodyPr>
            <a:normAutofit/>
          </a:bodyPr>
          <a:lstStyle/>
          <a:p>
            <a:pPr marL="0" indent="0">
              <a:lnSpc>
                <a:spcPct val="90000"/>
              </a:lnSpc>
              <a:buNone/>
            </a:pPr>
            <a:r>
              <a:rPr lang="en-US" sz="1700" b="1" dirty="0"/>
              <a:t>Key Features Impacting Delivery Speed : </a:t>
            </a:r>
          </a:p>
          <a:p>
            <a:pPr>
              <a:lnSpc>
                <a:spcPct val="90000"/>
              </a:lnSpc>
            </a:pPr>
            <a:r>
              <a:rPr lang="en-US" sz="1700" dirty="0"/>
              <a:t>Order Timestamps :  Tracks delays &amp; inefficiencies.</a:t>
            </a:r>
          </a:p>
          <a:p>
            <a:pPr>
              <a:lnSpc>
                <a:spcPct val="90000"/>
              </a:lnSpc>
            </a:pPr>
            <a:r>
              <a:rPr lang="en-US" sz="1700" dirty="0"/>
              <a:t>First &amp; Last Mile Distance :  Impacts travel time.</a:t>
            </a:r>
          </a:p>
          <a:p>
            <a:pPr>
              <a:lnSpc>
                <a:spcPct val="90000"/>
              </a:lnSpc>
            </a:pPr>
            <a:r>
              <a:rPr lang="en-US" sz="1700" dirty="0"/>
              <a:t>Allotted &amp; Delivered Orders :  Measures rider efficiency.</a:t>
            </a:r>
          </a:p>
          <a:p>
            <a:pPr>
              <a:lnSpc>
                <a:spcPct val="90000"/>
              </a:lnSpc>
            </a:pPr>
            <a:r>
              <a:rPr lang="en-US" sz="1700" dirty="0"/>
              <a:t>Cancelled &amp; Undelivered Orders : Highlights failures.</a:t>
            </a:r>
          </a:p>
          <a:p>
            <a:pPr>
              <a:lnSpc>
                <a:spcPct val="90000"/>
              </a:lnSpc>
            </a:pPr>
            <a:r>
              <a:rPr lang="en-US" sz="1700" dirty="0"/>
              <a:t>Session Time : Determines rider availability.</a:t>
            </a:r>
          </a:p>
          <a:p>
            <a:pPr marL="0" indent="0">
              <a:lnSpc>
                <a:spcPct val="90000"/>
              </a:lnSpc>
              <a:buNone/>
            </a:pPr>
            <a:endParaRPr lang="en-US" sz="1700" b="1" dirty="0"/>
          </a:p>
          <a:p>
            <a:pPr marL="0" indent="0">
              <a:lnSpc>
                <a:spcPct val="90000"/>
              </a:lnSpc>
              <a:buNone/>
            </a:pPr>
            <a:endParaRPr lang="en-US" sz="1700" dirty="0"/>
          </a:p>
        </p:txBody>
      </p:sp>
      <p:graphicFrame>
        <p:nvGraphicFramePr>
          <p:cNvPr id="4" name="Table 3">
            <a:extLst>
              <a:ext uri="{FF2B5EF4-FFF2-40B4-BE49-F238E27FC236}">
                <a16:creationId xmlns:a16="http://schemas.microsoft.com/office/drawing/2014/main" id="{C22EC522-7182-1331-E712-675F4A3B7C28}"/>
              </a:ext>
            </a:extLst>
          </p:cNvPr>
          <p:cNvGraphicFramePr>
            <a:graphicFrameLocks noGrp="1"/>
          </p:cNvGraphicFramePr>
          <p:nvPr>
            <p:extLst>
              <p:ext uri="{D42A27DB-BD31-4B8C-83A1-F6EECF244321}">
                <p14:modId xmlns:p14="http://schemas.microsoft.com/office/powerpoint/2010/main" val="1272595556"/>
              </p:ext>
            </p:extLst>
          </p:nvPr>
        </p:nvGraphicFramePr>
        <p:xfrm>
          <a:off x="4562061" y="2427968"/>
          <a:ext cx="4000621" cy="3440581"/>
        </p:xfrm>
        <a:graphic>
          <a:graphicData uri="http://schemas.openxmlformats.org/drawingml/2006/table">
            <a:tbl>
              <a:tblPr firstRow="1" bandRow="1">
                <a:tableStyleId>{5C22544A-7EE6-4342-B048-85BDC9FD1C3A}</a:tableStyleId>
              </a:tblPr>
              <a:tblGrid>
                <a:gridCol w="2133049">
                  <a:extLst>
                    <a:ext uri="{9D8B030D-6E8A-4147-A177-3AD203B41FA5}">
                      <a16:colId xmlns:a16="http://schemas.microsoft.com/office/drawing/2014/main" val="3994155743"/>
                    </a:ext>
                  </a:extLst>
                </a:gridCol>
                <a:gridCol w="1867572">
                  <a:extLst>
                    <a:ext uri="{9D8B030D-6E8A-4147-A177-3AD203B41FA5}">
                      <a16:colId xmlns:a16="http://schemas.microsoft.com/office/drawing/2014/main" val="151856933"/>
                    </a:ext>
                  </a:extLst>
                </a:gridCol>
              </a:tblGrid>
              <a:tr h="365666">
                <a:tc>
                  <a:txBody>
                    <a:bodyPr/>
                    <a:lstStyle/>
                    <a:p>
                      <a:r>
                        <a:rPr lang="en-US" sz="1700"/>
                        <a:t>Columns</a:t>
                      </a:r>
                    </a:p>
                  </a:txBody>
                  <a:tcPr marL="83106" marR="83106" marT="41553" marB="41553"/>
                </a:tc>
                <a:tc>
                  <a:txBody>
                    <a:bodyPr/>
                    <a:lstStyle/>
                    <a:p>
                      <a:r>
                        <a:rPr lang="en-US" sz="1700"/>
                        <a:t>Data Dictionary</a:t>
                      </a:r>
                    </a:p>
                  </a:txBody>
                  <a:tcPr marL="83106" marR="83106" marT="41553" marB="41553"/>
                </a:tc>
                <a:extLst>
                  <a:ext uri="{0D108BD9-81ED-4DB2-BD59-A6C34878D82A}">
                    <a16:rowId xmlns:a16="http://schemas.microsoft.com/office/drawing/2014/main" val="2372486469"/>
                  </a:ext>
                </a:extLst>
              </a:tr>
              <a:tr h="614983">
                <a:tc>
                  <a:txBody>
                    <a:bodyPr/>
                    <a:lstStyle/>
                    <a:p>
                      <a:r>
                        <a:rPr lang="en-US" sz="1700" dirty="0" err="1"/>
                        <a:t>Order_time</a:t>
                      </a:r>
                      <a:r>
                        <a:rPr lang="en-US" sz="1700" dirty="0"/>
                        <a:t>, </a:t>
                      </a:r>
                      <a:r>
                        <a:rPr lang="en-US" sz="1700" dirty="0" err="1"/>
                        <a:t>delivered_time</a:t>
                      </a:r>
                      <a:endParaRPr lang="en-US" sz="1700" dirty="0"/>
                    </a:p>
                  </a:txBody>
                  <a:tcPr marL="83106" marR="83106" marT="41553" marB="41553"/>
                </a:tc>
                <a:tc>
                  <a:txBody>
                    <a:bodyPr/>
                    <a:lstStyle/>
                    <a:p>
                      <a:r>
                        <a:rPr lang="en-US" sz="1700"/>
                        <a:t>Tracks Order Progress</a:t>
                      </a:r>
                    </a:p>
                  </a:txBody>
                  <a:tcPr marL="83106" marR="83106" marT="41553" marB="41553"/>
                </a:tc>
                <a:extLst>
                  <a:ext uri="{0D108BD9-81ED-4DB2-BD59-A6C34878D82A}">
                    <a16:rowId xmlns:a16="http://schemas.microsoft.com/office/drawing/2014/main" val="918045207"/>
                  </a:ext>
                </a:extLst>
              </a:tr>
              <a:tr h="614983">
                <a:tc>
                  <a:txBody>
                    <a:bodyPr/>
                    <a:lstStyle/>
                    <a:p>
                      <a:r>
                        <a:rPr lang="en-US" sz="1700"/>
                        <a:t>First_mile_distance, last_mile_distance</a:t>
                      </a:r>
                    </a:p>
                  </a:txBody>
                  <a:tcPr marL="83106" marR="83106" marT="41553" marB="41553"/>
                </a:tc>
                <a:tc>
                  <a:txBody>
                    <a:bodyPr/>
                    <a:lstStyle/>
                    <a:p>
                      <a:r>
                        <a:rPr lang="en-US" sz="1700"/>
                        <a:t>Affects delivery time</a:t>
                      </a:r>
                    </a:p>
                  </a:txBody>
                  <a:tcPr marL="83106" marR="83106" marT="41553" marB="41553"/>
                </a:tc>
                <a:extLst>
                  <a:ext uri="{0D108BD9-81ED-4DB2-BD59-A6C34878D82A}">
                    <a16:rowId xmlns:a16="http://schemas.microsoft.com/office/drawing/2014/main" val="2847605568"/>
                  </a:ext>
                </a:extLst>
              </a:tr>
              <a:tr h="614983">
                <a:tc>
                  <a:txBody>
                    <a:bodyPr/>
                    <a:lstStyle/>
                    <a:p>
                      <a:r>
                        <a:rPr lang="en-US" sz="1700"/>
                        <a:t>Allotted_orders, delivered_orders</a:t>
                      </a:r>
                    </a:p>
                  </a:txBody>
                  <a:tcPr marL="83106" marR="83106" marT="41553" marB="41553"/>
                </a:tc>
                <a:tc>
                  <a:txBody>
                    <a:bodyPr/>
                    <a:lstStyle/>
                    <a:p>
                      <a:r>
                        <a:rPr lang="en-US" sz="1700"/>
                        <a:t>Rider workload &amp; success</a:t>
                      </a:r>
                    </a:p>
                  </a:txBody>
                  <a:tcPr marL="83106" marR="83106" marT="41553" marB="41553"/>
                </a:tc>
                <a:extLst>
                  <a:ext uri="{0D108BD9-81ED-4DB2-BD59-A6C34878D82A}">
                    <a16:rowId xmlns:a16="http://schemas.microsoft.com/office/drawing/2014/main" val="1522452677"/>
                  </a:ext>
                </a:extLst>
              </a:tr>
              <a:tr h="614983">
                <a:tc>
                  <a:txBody>
                    <a:bodyPr/>
                    <a:lstStyle/>
                    <a:p>
                      <a:r>
                        <a:rPr lang="en-US" sz="1700"/>
                        <a:t>Cancelled, undelivered_orders</a:t>
                      </a:r>
                    </a:p>
                  </a:txBody>
                  <a:tcPr marL="83106" marR="83106" marT="41553" marB="41553"/>
                </a:tc>
                <a:tc>
                  <a:txBody>
                    <a:bodyPr/>
                    <a:lstStyle/>
                    <a:p>
                      <a:r>
                        <a:rPr lang="en-US" sz="1700"/>
                        <a:t>Failed deliveries</a:t>
                      </a:r>
                    </a:p>
                  </a:txBody>
                  <a:tcPr marL="83106" marR="83106" marT="41553" marB="41553"/>
                </a:tc>
                <a:extLst>
                  <a:ext uri="{0D108BD9-81ED-4DB2-BD59-A6C34878D82A}">
                    <a16:rowId xmlns:a16="http://schemas.microsoft.com/office/drawing/2014/main" val="3136647987"/>
                  </a:ext>
                </a:extLst>
              </a:tr>
              <a:tr h="614983">
                <a:tc>
                  <a:txBody>
                    <a:bodyPr/>
                    <a:lstStyle/>
                    <a:p>
                      <a:r>
                        <a:rPr lang="en-US" sz="1700"/>
                        <a:t>Session_time</a:t>
                      </a:r>
                    </a:p>
                  </a:txBody>
                  <a:tcPr marL="83106" marR="83106" marT="41553" marB="41553"/>
                </a:tc>
                <a:tc>
                  <a:txBody>
                    <a:bodyPr/>
                    <a:lstStyle/>
                    <a:p>
                      <a:r>
                        <a:rPr lang="en-US" sz="1700" dirty="0"/>
                        <a:t>Rider’s active hours</a:t>
                      </a:r>
                    </a:p>
                  </a:txBody>
                  <a:tcPr marL="83106" marR="83106" marT="41553" marB="41553"/>
                </a:tc>
                <a:extLst>
                  <a:ext uri="{0D108BD9-81ED-4DB2-BD59-A6C34878D82A}">
                    <a16:rowId xmlns:a16="http://schemas.microsoft.com/office/drawing/2014/main" val="3711826162"/>
                  </a:ext>
                </a:extLst>
              </a:tr>
            </a:tbl>
          </a:graphicData>
        </a:graphic>
      </p:graphicFrame>
      <p:sp>
        <p:nvSpPr>
          <p:cNvPr id="5" name="TextBox 4">
            <a:extLst>
              <a:ext uri="{FF2B5EF4-FFF2-40B4-BE49-F238E27FC236}">
                <a16:creationId xmlns:a16="http://schemas.microsoft.com/office/drawing/2014/main" id="{AB001F73-4C06-D505-E798-64580152AED5}"/>
              </a:ext>
            </a:extLst>
          </p:cNvPr>
          <p:cNvSpPr txBox="1"/>
          <p:nvPr/>
        </p:nvSpPr>
        <p:spPr>
          <a:xfrm>
            <a:off x="4464089" y="1889225"/>
            <a:ext cx="2404796" cy="646331"/>
          </a:xfrm>
          <a:prstGeom prst="rect">
            <a:avLst/>
          </a:prstGeom>
          <a:noFill/>
        </p:spPr>
        <p:txBody>
          <a:bodyPr wrap="square" rtlCol="0">
            <a:spAutoFit/>
          </a:bodyPr>
          <a:lstStyle/>
          <a:p>
            <a:r>
              <a:rPr lang="en-US" sz="1800" b="1" dirty="0"/>
              <a:t>Data Dictionary :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296717-877E-AD10-5580-BC50E5E68FA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5E7B92-346A-E166-A323-0FE4DD9494BD}"/>
              </a:ext>
            </a:extLst>
          </p:cNvPr>
          <p:cNvSpPr>
            <a:spLocks noGrp="1"/>
          </p:cNvSpPr>
          <p:nvPr>
            <p:ph type="title"/>
          </p:nvPr>
        </p:nvSpPr>
        <p:spPr>
          <a:xfrm>
            <a:off x="836676" y="548640"/>
            <a:ext cx="7626096" cy="1179576"/>
          </a:xfrm>
        </p:spPr>
        <p:txBody>
          <a:bodyPr>
            <a:normAutofit/>
          </a:bodyPr>
          <a:lstStyle/>
          <a:p>
            <a:r>
              <a:rPr lang="en-US" sz="3500" dirty="0"/>
              <a:t>Analysis Questions</a:t>
            </a:r>
            <a:endParaRPr lang="en-CA" sz="3500" dirty="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FC6B7A1-0BCA-32BA-9488-2C39AF1CEDE1}"/>
              </a:ext>
            </a:extLst>
          </p:cNvPr>
          <p:cNvSpPr>
            <a:spLocks noGrp="1"/>
          </p:cNvSpPr>
          <p:nvPr>
            <p:ph idx="1"/>
          </p:nvPr>
        </p:nvSpPr>
        <p:spPr>
          <a:xfrm>
            <a:off x="836676" y="2481943"/>
            <a:ext cx="7626096" cy="3695020"/>
          </a:xfrm>
        </p:spPr>
        <p:txBody>
          <a:bodyPr>
            <a:normAutofit/>
          </a:bodyPr>
          <a:lstStyle/>
          <a:p>
            <a:pPr marR="0" lvl="0" defTabSz="914400" rtl="0" eaLnBrk="0" fontAlgn="base" latinLnBrk="0" hangingPunct="0">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Calibri (Body)"/>
              </a:rPr>
              <a:t>Avg. Delivery Time &amp; Rider Variation?</a:t>
            </a:r>
            <a:r>
              <a:rPr kumimoji="0" lang="en-US" altLang="en-US" sz="1700" b="0" i="0" u="none" strike="noStrike" cap="none" normalizeH="0" baseline="0" dirty="0">
                <a:ln>
                  <a:noFill/>
                </a:ln>
                <a:effectLst/>
                <a:latin typeface="Calibri (Body)"/>
              </a:rPr>
              <a:t> (Focuses on efficiency and rider differences)</a:t>
            </a:r>
          </a:p>
          <a:p>
            <a:pPr marR="0" lvl="0" defTabSz="914400" rtl="0" eaLnBrk="0" fontAlgn="base" latinLnBrk="0" hangingPunct="0">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Calibri (Body)"/>
              </a:rPr>
              <a:t>Distance vs. Delivery Time?</a:t>
            </a:r>
            <a:r>
              <a:rPr kumimoji="0" lang="en-US" altLang="en-US" sz="1700" b="0" i="0" u="none" strike="noStrike" cap="none" normalizeH="0" baseline="0" dirty="0">
                <a:ln>
                  <a:noFill/>
                </a:ln>
                <a:effectLst/>
                <a:latin typeface="Calibri (Body)"/>
              </a:rPr>
              <a:t> (Examines impact of distance)</a:t>
            </a:r>
          </a:p>
          <a:p>
            <a:pPr marR="0" lvl="0" defTabSz="914400" rtl="0" eaLnBrk="0" fontAlgn="base" latinLnBrk="0" hangingPunct="0">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Calibri (Body)"/>
              </a:rPr>
              <a:t>Process Bottlenecks?</a:t>
            </a:r>
            <a:r>
              <a:rPr kumimoji="0" lang="en-US" altLang="en-US" sz="1700" b="0" i="0" u="none" strike="noStrike" cap="none" normalizeH="0" baseline="0" dirty="0">
                <a:ln>
                  <a:noFill/>
                </a:ln>
                <a:effectLst/>
                <a:latin typeface="Calibri (Body)"/>
              </a:rPr>
              <a:t> (Identifies inefficiencies)</a:t>
            </a:r>
          </a:p>
          <a:p>
            <a:pPr marR="0" lvl="0" defTabSz="914400" rtl="0" eaLnBrk="0" fontAlgn="base" latinLnBrk="0" hangingPunct="0">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Calibri (Body)"/>
              </a:rPr>
              <a:t>Lifetime Impact on Delivery &amp; Cancellations?</a:t>
            </a:r>
            <a:r>
              <a:rPr kumimoji="0" lang="en-US" altLang="en-US" sz="1700" b="0" i="0" u="none" strike="noStrike" cap="none" normalizeH="0" baseline="0" dirty="0">
                <a:ln>
                  <a:noFill/>
                </a:ln>
                <a:effectLst/>
                <a:latin typeface="Calibri (Body)"/>
              </a:rPr>
              <a:t> (Explores total order time)</a:t>
            </a:r>
          </a:p>
          <a:p>
            <a:pPr marR="0" lvl="0" defTabSz="914400" rtl="0" eaLnBrk="0" fontAlgn="base" latinLnBrk="0" hangingPunct="0">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Calibri (Body)"/>
              </a:rPr>
              <a:t>Reassignment Rate &amp; Time?</a:t>
            </a:r>
            <a:r>
              <a:rPr kumimoji="0" lang="en-US" altLang="en-US" sz="1700" b="0" i="0" u="none" strike="noStrike" cap="none" normalizeH="0" baseline="0" dirty="0">
                <a:ln>
                  <a:noFill/>
                </a:ln>
                <a:effectLst/>
                <a:latin typeface="Calibri (Body)"/>
              </a:rPr>
              <a:t> (Addresses assignment issues)</a:t>
            </a:r>
          </a:p>
          <a:p>
            <a:pPr marR="0" lvl="0" defTabSz="914400" rtl="0" eaLnBrk="0" fontAlgn="base" latinLnBrk="0" hangingPunct="0">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Calibri (Body)"/>
              </a:rPr>
              <a:t>Delivery/Rider Outliers?</a:t>
            </a:r>
            <a:r>
              <a:rPr kumimoji="0" lang="en-US" altLang="en-US" sz="1700" b="0" i="0" u="none" strike="noStrike" cap="none" normalizeH="0" baseline="0" dirty="0">
                <a:ln>
                  <a:noFill/>
                </a:ln>
                <a:effectLst/>
                <a:latin typeface="Calibri (Body)"/>
              </a:rPr>
              <a:t> (Identifies exceptional cases)</a:t>
            </a:r>
          </a:p>
          <a:p>
            <a:pPr marR="0" lvl="0" defTabSz="914400" rtl="0" eaLnBrk="0" fontAlgn="base" latinLnBrk="0" hangingPunct="0">
              <a:spcBef>
                <a:spcPct val="0"/>
              </a:spcBef>
              <a:spcAft>
                <a:spcPts val="600"/>
              </a:spcAft>
              <a:buClrTx/>
              <a:buSzTx/>
              <a:buFont typeface="+mj-lt"/>
              <a:buAutoNum type="arabicPeriod"/>
              <a:tabLst/>
            </a:pPr>
            <a:r>
              <a:rPr kumimoji="0" lang="en-US" altLang="en-US" sz="1700" b="1" i="0" u="none" strike="noStrike" cap="none" normalizeH="0" baseline="0" dirty="0">
                <a:ln>
                  <a:noFill/>
                </a:ln>
                <a:effectLst/>
                <a:latin typeface="Calibri (Body)"/>
              </a:rPr>
              <a:t>Cancellations vs. Delivery/Lifetime?</a:t>
            </a:r>
            <a:r>
              <a:rPr kumimoji="0" lang="en-US" altLang="en-US" sz="1700" b="0" i="0" u="none" strike="noStrike" cap="none" normalizeH="0" baseline="0" dirty="0">
                <a:ln>
                  <a:noFill/>
                </a:ln>
                <a:effectLst/>
                <a:latin typeface="Calibri (Body)"/>
              </a:rPr>
              <a:t> (Examines cancellation relationships)</a:t>
            </a:r>
          </a:p>
        </p:txBody>
      </p:sp>
    </p:spTree>
    <p:extLst>
      <p:ext uri="{BB962C8B-B14F-4D97-AF65-F5344CB8AC3E}">
        <p14:creationId xmlns:p14="http://schemas.microsoft.com/office/powerpoint/2010/main" val="211826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1306440"/>
          </a:xfrm>
        </p:spPr>
        <p:txBody>
          <a:bodyPr>
            <a:normAutofit/>
          </a:bodyPr>
          <a:lstStyle/>
          <a:p>
            <a:r>
              <a:rPr lang="en-US" sz="3500" dirty="0"/>
              <a:t>References (APA Style)</a:t>
            </a:r>
          </a:p>
        </p:txBody>
      </p:sp>
      <p:pic>
        <p:nvPicPr>
          <p:cNvPr id="18" name="Picture 17">
            <a:extLst>
              <a:ext uri="{FF2B5EF4-FFF2-40B4-BE49-F238E27FC236}">
                <a16:creationId xmlns:a16="http://schemas.microsoft.com/office/drawing/2014/main" id="{AD294685-6153-8CF2-EB05-D2CB34247CD5}"/>
              </a:ext>
            </a:extLst>
          </p:cNvPr>
          <p:cNvPicPr>
            <a:picLocks noChangeAspect="1"/>
          </p:cNvPicPr>
          <p:nvPr/>
        </p:nvPicPr>
        <p:blipFill>
          <a:blip r:embed="rId2"/>
          <a:srcRect r="49244" b="2"/>
          <a:stretch/>
        </p:blipFill>
        <p:spPr>
          <a:xfrm>
            <a:off x="5991972" y="1843285"/>
            <a:ext cx="2523376" cy="3728611"/>
          </a:xfrm>
          <a:prstGeom prst="rect">
            <a:avLst/>
          </a:prstGeom>
        </p:spPr>
      </p:pic>
      <p:graphicFrame>
        <p:nvGraphicFramePr>
          <p:cNvPr id="5" name="Content Placeholder 2">
            <a:extLst>
              <a:ext uri="{FF2B5EF4-FFF2-40B4-BE49-F238E27FC236}">
                <a16:creationId xmlns:a16="http://schemas.microsoft.com/office/drawing/2014/main" id="{0D434D23-6040-79B7-FC83-BD97686DD896}"/>
              </a:ext>
            </a:extLst>
          </p:cNvPr>
          <p:cNvGraphicFramePr>
            <a:graphicFrameLocks noGrp="1"/>
          </p:cNvGraphicFramePr>
          <p:nvPr>
            <p:ph idx="1"/>
            <p:extLst>
              <p:ext uri="{D42A27DB-BD31-4B8C-83A1-F6EECF244321}">
                <p14:modId xmlns:p14="http://schemas.microsoft.com/office/powerpoint/2010/main" val="4117750816"/>
              </p:ext>
            </p:extLst>
          </p:nvPr>
        </p:nvGraphicFramePr>
        <p:xfrm>
          <a:off x="628650" y="1825625"/>
          <a:ext cx="5035549" cy="430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122</TotalTime>
  <Words>641</Words>
  <Application>Microsoft Office PowerPoint</Application>
  <PresentationFormat>On-screen Show (4:3)</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(Body)</vt:lpstr>
      <vt:lpstr>Office Theme</vt:lpstr>
      <vt:lpstr>Food Delivery Insights: Online Delivery </vt:lpstr>
      <vt:lpstr>Introduction – Background / Motivation</vt:lpstr>
      <vt:lpstr>Problem Statement</vt:lpstr>
      <vt:lpstr>Project Proposal – Project Objectives</vt:lpstr>
      <vt:lpstr>Dataset Source &amp; Description</vt:lpstr>
      <vt:lpstr>Key Features &amp; Data Dictionary</vt:lpstr>
      <vt:lpstr>Analysis Questions</vt:lpstr>
      <vt:lpstr>References (APA Style)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kanchan devi</dc:creator>
  <cp:keywords/>
  <dc:description>generated using python-pptx</dc:description>
  <cp:lastModifiedBy>Sachin R</cp:lastModifiedBy>
  <cp:revision>6</cp:revision>
  <dcterms:created xsi:type="dcterms:W3CDTF">2013-01-27T09:14:16Z</dcterms:created>
  <dcterms:modified xsi:type="dcterms:W3CDTF">2025-03-22T20:45:53Z</dcterms:modified>
  <cp:category/>
</cp:coreProperties>
</file>