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2" r:id="rId7"/>
    <p:sldId id="272" r:id="rId8"/>
    <p:sldId id="266" r:id="rId9"/>
    <p:sldId id="268" r:id="rId10"/>
    <p:sldId id="269" r:id="rId11"/>
    <p:sldId id="271"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0A97E-CC05-CB09-8757-1AA77C043A21}" v="5" dt="2021-12-08T13:51:19.673"/>
    <p1510:client id="{46E02A61-3056-6A8D-1137-C175D8F596C5}" v="16" dt="2021-12-08T17:31:52.823"/>
    <p1510:client id="{A165A2BD-3367-F59F-63EF-F6700F86AFB1}" v="114" dt="2021-12-07T20:24:26.479"/>
    <p1510:client id="{E33AD153-36B0-8029-74FE-EF8422141766}" v="814" dt="2021-12-08T13:52:25.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94828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0091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3567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229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130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5773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879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9406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975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2804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8812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90204641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owl.excelsior.edu/research/evaluating-sources/evaluating-sources-documentation/"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descr="Electronic circuit board">
            <a:extLst>
              <a:ext uri="{FF2B5EF4-FFF2-40B4-BE49-F238E27FC236}">
                <a16:creationId xmlns:a16="http://schemas.microsoft.com/office/drawing/2014/main" id="{EE88CDFA-96A7-4853-8D3C-E3A0894CCDDC}"/>
              </a:ext>
            </a:extLst>
          </p:cNvPr>
          <p:cNvPicPr>
            <a:picLocks noChangeAspect="1"/>
          </p:cNvPicPr>
          <p:nvPr/>
        </p:nvPicPr>
        <p:blipFill rotWithShape="1">
          <a:blip r:embed="rId2">
            <a:alphaModFix amt="50000"/>
          </a:blip>
          <a:srcRect t="15730"/>
          <a:stretch/>
        </p:blipFill>
        <p:spPr>
          <a:xfrm>
            <a:off x="-2" y="10"/>
            <a:ext cx="12188952" cy="6857990"/>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br>
              <a:rPr lang="en-US" dirty="0">
                <a:solidFill>
                  <a:srgbClr val="FFFFFF"/>
                </a:solidFill>
                <a:cs typeface="Calibri Light"/>
              </a:rPr>
            </a:br>
            <a:r>
              <a:rPr lang="en-US" dirty="0">
                <a:solidFill>
                  <a:srgbClr val="FFFFFF"/>
                </a:solidFill>
                <a:cs typeface="Calibri Light"/>
              </a:rPr>
              <a:t>Bus Ticketing &amp; Monitoring System</a:t>
            </a:r>
            <a:endParaRPr lang="en-US" dirty="0">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6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67905-C4B2-4061-B7E6-81C2DA3752A7}"/>
              </a:ext>
            </a:extLst>
          </p:cNvPr>
          <p:cNvSpPr>
            <a:spLocks noGrp="1"/>
          </p:cNvSpPr>
          <p:nvPr>
            <p:ph type="title"/>
          </p:nvPr>
        </p:nvSpPr>
        <p:spPr>
          <a:xfrm>
            <a:off x="524256" y="491260"/>
            <a:ext cx="6594189" cy="1625210"/>
          </a:xfrm>
        </p:spPr>
        <p:txBody>
          <a:bodyPr>
            <a:normAutofit/>
          </a:bodyPr>
          <a:lstStyle/>
          <a:p>
            <a:r>
              <a:rPr lang="en-US" b="1" u="sng">
                <a:solidFill>
                  <a:srgbClr val="FFFFFF"/>
                </a:solidFill>
                <a:cs typeface="Calibri Light"/>
              </a:rPr>
              <a:t>Simulation Results:</a:t>
            </a:r>
          </a:p>
        </p:txBody>
      </p:sp>
      <p:pic>
        <p:nvPicPr>
          <p:cNvPr id="13" name="Picture 13" descr="A picture containing qr code&#10;&#10;Description automatically generated">
            <a:extLst>
              <a:ext uri="{FF2B5EF4-FFF2-40B4-BE49-F238E27FC236}">
                <a16:creationId xmlns:a16="http://schemas.microsoft.com/office/drawing/2014/main" id="{922EB6DE-104F-403E-AA8E-D52092D8971F}"/>
              </a:ext>
            </a:extLst>
          </p:cNvPr>
          <p:cNvPicPr>
            <a:picLocks noChangeAspect="1"/>
          </p:cNvPicPr>
          <p:nvPr/>
        </p:nvPicPr>
        <p:blipFill rotWithShape="1">
          <a:blip r:embed="rId2"/>
          <a:srcRect t="13041" b="13041"/>
          <a:stretch/>
        </p:blipFill>
        <p:spPr>
          <a:xfrm>
            <a:off x="327549" y="2454903"/>
            <a:ext cx="3442801" cy="1956816"/>
          </a:xfrm>
          <a:prstGeom prst="rect">
            <a:avLst/>
          </a:prstGeom>
        </p:spPr>
      </p:pic>
      <p:pic>
        <p:nvPicPr>
          <p:cNvPr id="11" name="Picture 11">
            <a:extLst>
              <a:ext uri="{FF2B5EF4-FFF2-40B4-BE49-F238E27FC236}">
                <a16:creationId xmlns:a16="http://schemas.microsoft.com/office/drawing/2014/main" id="{CA12825D-EC41-4521-8C41-ACE51DE94D9F}"/>
              </a:ext>
            </a:extLst>
          </p:cNvPr>
          <p:cNvPicPr>
            <a:picLocks noChangeAspect="1"/>
          </p:cNvPicPr>
          <p:nvPr/>
        </p:nvPicPr>
        <p:blipFill rotWithShape="1">
          <a:blip r:embed="rId3"/>
          <a:srcRect t="7820" b="7820"/>
          <a:stretch/>
        </p:blipFill>
        <p:spPr>
          <a:xfrm>
            <a:off x="3942260" y="2454902"/>
            <a:ext cx="3442803" cy="1958184"/>
          </a:xfrm>
          <a:prstGeom prst="rect">
            <a:avLst/>
          </a:prstGeom>
        </p:spPr>
      </p:pic>
      <p:pic>
        <p:nvPicPr>
          <p:cNvPr id="14" name="Picture 14">
            <a:extLst>
              <a:ext uri="{FF2B5EF4-FFF2-40B4-BE49-F238E27FC236}">
                <a16:creationId xmlns:a16="http://schemas.microsoft.com/office/drawing/2014/main" id="{4F762033-7546-46CB-B0FE-9015D3772C0D}"/>
              </a:ext>
            </a:extLst>
          </p:cNvPr>
          <p:cNvPicPr>
            <a:picLocks noChangeAspect="1"/>
          </p:cNvPicPr>
          <p:nvPr/>
        </p:nvPicPr>
        <p:blipFill rotWithShape="1">
          <a:blip r:embed="rId4"/>
          <a:srcRect l="31078" r="31078"/>
          <a:stretch/>
        </p:blipFill>
        <p:spPr>
          <a:xfrm>
            <a:off x="329183" y="4572000"/>
            <a:ext cx="3447288" cy="1956816"/>
          </a:xfrm>
          <a:prstGeom prst="rect">
            <a:avLst/>
          </a:prstGeom>
        </p:spPr>
      </p:pic>
      <p:pic>
        <p:nvPicPr>
          <p:cNvPr id="12" name="Picture 12" descr="Table&#10;&#10;Description automatically generated">
            <a:extLst>
              <a:ext uri="{FF2B5EF4-FFF2-40B4-BE49-F238E27FC236}">
                <a16:creationId xmlns:a16="http://schemas.microsoft.com/office/drawing/2014/main" id="{0FB89B2B-2B43-4AB5-9352-A8F2931D3FB7}"/>
              </a:ext>
            </a:extLst>
          </p:cNvPr>
          <p:cNvPicPr>
            <a:picLocks noChangeAspect="1"/>
          </p:cNvPicPr>
          <p:nvPr/>
        </p:nvPicPr>
        <p:blipFill rotWithShape="1">
          <a:blip r:embed="rId5"/>
          <a:srcRect t="1530" b="1530"/>
          <a:stretch/>
        </p:blipFill>
        <p:spPr>
          <a:xfrm>
            <a:off x="3941061" y="4572285"/>
            <a:ext cx="3447288" cy="1956816"/>
          </a:xfrm>
          <a:prstGeom prst="rect">
            <a:avLst/>
          </a:prstGeom>
        </p:spPr>
      </p:pic>
      <p:sp>
        <p:nvSpPr>
          <p:cNvPr id="62" name="Rectangle 6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DAFF1AC-7977-4CF1-B4DF-A86ED96FFE5D}"/>
              </a:ext>
            </a:extLst>
          </p:cNvPr>
          <p:cNvSpPr>
            <a:spLocks noGrp="1"/>
          </p:cNvSpPr>
          <p:nvPr>
            <p:ph idx="1"/>
          </p:nvPr>
        </p:nvSpPr>
        <p:spPr>
          <a:xfrm>
            <a:off x="7957973" y="763523"/>
            <a:ext cx="3511296" cy="5330952"/>
          </a:xfrm>
        </p:spPr>
        <p:txBody>
          <a:bodyPr vert="horz" lIns="91440" tIns="45720" rIns="91440" bIns="45720" rtlCol="0" anchor="ctr">
            <a:normAutofit/>
          </a:bodyPr>
          <a:lstStyle/>
          <a:p>
            <a:r>
              <a:rPr lang="en-US" sz="2200">
                <a:solidFill>
                  <a:srgbClr val="FFFFFF"/>
                </a:solidFill>
                <a:cs typeface="Calibri"/>
              </a:rPr>
              <a:t>Passenger Leaving State  </a:t>
            </a:r>
          </a:p>
          <a:p>
            <a:pPr marL="0" indent="0">
              <a:buNone/>
            </a:pPr>
            <a:endParaRPr lang="en-US" sz="2200">
              <a:solidFill>
                <a:srgbClr val="FFFFFF"/>
              </a:solidFill>
              <a:cs typeface="Calibri"/>
            </a:endParaRPr>
          </a:p>
          <a:p>
            <a:pPr marL="0" indent="0">
              <a:buNone/>
            </a:pPr>
            <a:endParaRPr lang="en-US" sz="2200">
              <a:solidFill>
                <a:srgbClr val="FFFFFF"/>
              </a:solidFill>
              <a:cs typeface="Calibri"/>
            </a:endParaRPr>
          </a:p>
        </p:txBody>
      </p:sp>
      <p:sp>
        <p:nvSpPr>
          <p:cNvPr id="3" name="TextBox 2">
            <a:extLst>
              <a:ext uri="{FF2B5EF4-FFF2-40B4-BE49-F238E27FC236}">
                <a16:creationId xmlns:a16="http://schemas.microsoft.com/office/drawing/2014/main" id="{74B07CDF-0F4A-4B7A-9339-D1EC97C6B5F1}"/>
              </a:ext>
            </a:extLst>
          </p:cNvPr>
          <p:cNvSpPr txBox="1"/>
          <p:nvPr/>
        </p:nvSpPr>
        <p:spPr>
          <a:xfrm>
            <a:off x="7747000" y="1117600"/>
            <a:ext cx="32385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cs typeface="Calibri"/>
              </a:rPr>
              <a:t>State of the system :</a:t>
            </a:r>
          </a:p>
        </p:txBody>
      </p:sp>
    </p:spTree>
    <p:extLst>
      <p:ext uri="{BB962C8B-B14F-4D97-AF65-F5344CB8AC3E}">
        <p14:creationId xmlns:p14="http://schemas.microsoft.com/office/powerpoint/2010/main" val="59378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6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67905-C4B2-4061-B7E6-81C2DA3752A7}"/>
              </a:ext>
            </a:extLst>
          </p:cNvPr>
          <p:cNvSpPr>
            <a:spLocks noGrp="1"/>
          </p:cNvSpPr>
          <p:nvPr>
            <p:ph type="title"/>
          </p:nvPr>
        </p:nvSpPr>
        <p:spPr>
          <a:xfrm>
            <a:off x="524256" y="491260"/>
            <a:ext cx="6594189" cy="1625210"/>
          </a:xfrm>
        </p:spPr>
        <p:txBody>
          <a:bodyPr>
            <a:normAutofit/>
          </a:bodyPr>
          <a:lstStyle/>
          <a:p>
            <a:r>
              <a:rPr lang="en-US" b="1" u="sng">
                <a:solidFill>
                  <a:srgbClr val="FFFFFF"/>
                </a:solidFill>
                <a:cs typeface="Calibri Light"/>
              </a:rPr>
              <a:t>Simulation Results:</a:t>
            </a:r>
          </a:p>
        </p:txBody>
      </p:sp>
      <p:pic>
        <p:nvPicPr>
          <p:cNvPr id="13" name="Picture 13">
            <a:extLst>
              <a:ext uri="{FF2B5EF4-FFF2-40B4-BE49-F238E27FC236}">
                <a16:creationId xmlns:a16="http://schemas.microsoft.com/office/drawing/2014/main" id="{922EB6DE-104F-403E-AA8E-D52092D8971F}"/>
              </a:ext>
            </a:extLst>
          </p:cNvPr>
          <p:cNvPicPr>
            <a:picLocks noChangeAspect="1"/>
          </p:cNvPicPr>
          <p:nvPr/>
        </p:nvPicPr>
        <p:blipFill rotWithShape="1">
          <a:blip r:embed="rId2"/>
          <a:srcRect t="12614" b="12614"/>
          <a:stretch/>
        </p:blipFill>
        <p:spPr>
          <a:xfrm>
            <a:off x="327549" y="2454903"/>
            <a:ext cx="3442801" cy="1956816"/>
          </a:xfrm>
          <a:prstGeom prst="rect">
            <a:avLst/>
          </a:prstGeom>
        </p:spPr>
      </p:pic>
      <p:pic>
        <p:nvPicPr>
          <p:cNvPr id="11" name="Picture 11" descr="A picture containing table&#10;&#10;Description automatically generated">
            <a:extLst>
              <a:ext uri="{FF2B5EF4-FFF2-40B4-BE49-F238E27FC236}">
                <a16:creationId xmlns:a16="http://schemas.microsoft.com/office/drawing/2014/main" id="{CA12825D-EC41-4521-8C41-ACE51DE94D9F}"/>
              </a:ext>
            </a:extLst>
          </p:cNvPr>
          <p:cNvPicPr>
            <a:picLocks noChangeAspect="1"/>
          </p:cNvPicPr>
          <p:nvPr/>
        </p:nvPicPr>
        <p:blipFill rotWithShape="1">
          <a:blip r:embed="rId3"/>
          <a:srcRect t="8163" b="8163"/>
          <a:stretch/>
        </p:blipFill>
        <p:spPr>
          <a:xfrm>
            <a:off x="3942260" y="2454902"/>
            <a:ext cx="3442803" cy="1958184"/>
          </a:xfrm>
          <a:prstGeom prst="rect">
            <a:avLst/>
          </a:prstGeom>
        </p:spPr>
      </p:pic>
      <p:pic>
        <p:nvPicPr>
          <p:cNvPr id="14" name="Picture 14" descr="Table&#10;&#10;Description automatically generated">
            <a:extLst>
              <a:ext uri="{FF2B5EF4-FFF2-40B4-BE49-F238E27FC236}">
                <a16:creationId xmlns:a16="http://schemas.microsoft.com/office/drawing/2014/main" id="{4F762033-7546-46CB-B0FE-9015D3772C0D}"/>
              </a:ext>
            </a:extLst>
          </p:cNvPr>
          <p:cNvPicPr>
            <a:picLocks noChangeAspect="1"/>
          </p:cNvPicPr>
          <p:nvPr/>
        </p:nvPicPr>
        <p:blipFill rotWithShape="1">
          <a:blip r:embed="rId4"/>
          <a:srcRect l="31047" r="31047"/>
          <a:stretch/>
        </p:blipFill>
        <p:spPr>
          <a:xfrm>
            <a:off x="329183" y="4572000"/>
            <a:ext cx="3447288" cy="1956816"/>
          </a:xfrm>
          <a:prstGeom prst="rect">
            <a:avLst/>
          </a:prstGeom>
        </p:spPr>
      </p:pic>
      <p:pic>
        <p:nvPicPr>
          <p:cNvPr id="12" name="Picture 12" descr="Table&#10;&#10;Description automatically generated">
            <a:extLst>
              <a:ext uri="{FF2B5EF4-FFF2-40B4-BE49-F238E27FC236}">
                <a16:creationId xmlns:a16="http://schemas.microsoft.com/office/drawing/2014/main" id="{0FB89B2B-2B43-4AB5-9352-A8F2931D3FB7}"/>
              </a:ext>
            </a:extLst>
          </p:cNvPr>
          <p:cNvPicPr>
            <a:picLocks noChangeAspect="1"/>
          </p:cNvPicPr>
          <p:nvPr/>
        </p:nvPicPr>
        <p:blipFill rotWithShape="1">
          <a:blip r:embed="rId5"/>
          <a:srcRect t="2789" b="2789"/>
          <a:stretch/>
        </p:blipFill>
        <p:spPr>
          <a:xfrm>
            <a:off x="3941061" y="4572285"/>
            <a:ext cx="3447288" cy="1956816"/>
          </a:xfrm>
          <a:prstGeom prst="rect">
            <a:avLst/>
          </a:prstGeom>
        </p:spPr>
      </p:pic>
      <p:sp>
        <p:nvSpPr>
          <p:cNvPr id="62" name="Rectangle 6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DAFF1AC-7977-4CF1-B4DF-A86ED96FFE5D}"/>
              </a:ext>
            </a:extLst>
          </p:cNvPr>
          <p:cNvSpPr>
            <a:spLocks noGrp="1"/>
          </p:cNvSpPr>
          <p:nvPr>
            <p:ph idx="1"/>
          </p:nvPr>
        </p:nvSpPr>
        <p:spPr>
          <a:xfrm>
            <a:off x="7957973" y="763523"/>
            <a:ext cx="3638296" cy="5330952"/>
          </a:xfrm>
        </p:spPr>
        <p:txBody>
          <a:bodyPr vert="horz" lIns="91440" tIns="45720" rIns="91440" bIns="45720" rtlCol="0" anchor="ctr">
            <a:normAutofit/>
          </a:bodyPr>
          <a:lstStyle/>
          <a:p>
            <a:r>
              <a:rPr lang="en-US" sz="2200">
                <a:solidFill>
                  <a:srgbClr val="FFFFFF"/>
                </a:solidFill>
                <a:cs typeface="Calibri"/>
              </a:rPr>
              <a:t>Seats Full</a:t>
            </a:r>
          </a:p>
          <a:p>
            <a:r>
              <a:rPr lang="en-US" sz="2200">
                <a:solidFill>
                  <a:srgbClr val="FFFFFF"/>
                </a:solidFill>
                <a:cs typeface="Calibri"/>
              </a:rPr>
              <a:t>Passenger Count = Capacity</a:t>
            </a:r>
          </a:p>
          <a:p>
            <a:pPr marL="0" indent="0">
              <a:buNone/>
            </a:pPr>
            <a:endParaRPr lang="en-US" sz="2200">
              <a:solidFill>
                <a:srgbClr val="FFFFFF"/>
              </a:solidFill>
              <a:cs typeface="Calibri"/>
            </a:endParaRPr>
          </a:p>
          <a:p>
            <a:pPr marL="0" indent="0">
              <a:buNone/>
            </a:pPr>
            <a:endParaRPr lang="en-US" sz="2200">
              <a:solidFill>
                <a:srgbClr val="FFFFFF"/>
              </a:solidFill>
              <a:cs typeface="Calibri"/>
            </a:endParaRPr>
          </a:p>
        </p:txBody>
      </p:sp>
      <p:sp>
        <p:nvSpPr>
          <p:cNvPr id="3" name="TextBox 2">
            <a:extLst>
              <a:ext uri="{FF2B5EF4-FFF2-40B4-BE49-F238E27FC236}">
                <a16:creationId xmlns:a16="http://schemas.microsoft.com/office/drawing/2014/main" id="{74B07CDF-0F4A-4B7A-9339-D1EC97C6B5F1}"/>
              </a:ext>
            </a:extLst>
          </p:cNvPr>
          <p:cNvSpPr txBox="1"/>
          <p:nvPr/>
        </p:nvSpPr>
        <p:spPr>
          <a:xfrm>
            <a:off x="7747000" y="1117600"/>
            <a:ext cx="3556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cs typeface="Calibri"/>
              </a:rPr>
              <a:t>Case where bus is full:</a:t>
            </a:r>
          </a:p>
        </p:txBody>
      </p:sp>
      <p:pic>
        <p:nvPicPr>
          <p:cNvPr id="4" name="Picture 4" descr="Text&#10;&#10;Description automatically generated">
            <a:extLst>
              <a:ext uri="{FF2B5EF4-FFF2-40B4-BE49-F238E27FC236}">
                <a16:creationId xmlns:a16="http://schemas.microsoft.com/office/drawing/2014/main" id="{24275681-543D-4A2A-A266-BA432099EF04}"/>
              </a:ext>
            </a:extLst>
          </p:cNvPr>
          <p:cNvPicPr>
            <a:picLocks noChangeAspect="1"/>
          </p:cNvPicPr>
          <p:nvPr/>
        </p:nvPicPr>
        <p:blipFill>
          <a:blip r:embed="rId6"/>
          <a:stretch>
            <a:fillRect/>
          </a:stretch>
        </p:blipFill>
        <p:spPr>
          <a:xfrm>
            <a:off x="8169044" y="3819525"/>
            <a:ext cx="3092912" cy="2368550"/>
          </a:xfrm>
          <a:prstGeom prst="rect">
            <a:avLst/>
          </a:prstGeom>
        </p:spPr>
      </p:pic>
    </p:spTree>
    <p:extLst>
      <p:ext uri="{BB962C8B-B14F-4D97-AF65-F5344CB8AC3E}">
        <p14:creationId xmlns:p14="http://schemas.microsoft.com/office/powerpoint/2010/main" val="213804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E7DCEC-DB54-43B6-AB02-9F877A5B5ECA}"/>
              </a:ext>
            </a:extLst>
          </p:cNvPr>
          <p:cNvSpPr>
            <a:spLocks noGrp="1"/>
          </p:cNvSpPr>
          <p:nvPr>
            <p:ph type="title"/>
          </p:nvPr>
        </p:nvSpPr>
        <p:spPr>
          <a:xfrm>
            <a:off x="804672" y="640080"/>
            <a:ext cx="3282696" cy="5257800"/>
          </a:xfrm>
        </p:spPr>
        <p:txBody>
          <a:bodyPr>
            <a:normAutofit/>
          </a:bodyPr>
          <a:lstStyle/>
          <a:p>
            <a:r>
              <a:rPr lang="en-US">
                <a:solidFill>
                  <a:schemeClr val="bg1"/>
                </a:solidFill>
              </a:rPr>
              <a:t>Future</a:t>
            </a:r>
            <a:br>
              <a:rPr lang="en-US">
                <a:solidFill>
                  <a:schemeClr val="bg1"/>
                </a:solidFill>
              </a:rPr>
            </a:br>
            <a:r>
              <a:rPr lang="en-US">
                <a:solidFill>
                  <a:schemeClr val="bg1"/>
                </a:solidFill>
              </a:rPr>
              <a:t>Scope</a:t>
            </a:r>
          </a:p>
        </p:txBody>
      </p:sp>
      <p:sp>
        <p:nvSpPr>
          <p:cNvPr id="3" name="Content Placeholder 2">
            <a:extLst>
              <a:ext uri="{FF2B5EF4-FFF2-40B4-BE49-F238E27FC236}">
                <a16:creationId xmlns:a16="http://schemas.microsoft.com/office/drawing/2014/main" id="{F9072D21-7822-493D-A0DC-A5C924561044}"/>
              </a:ext>
            </a:extLst>
          </p:cNvPr>
          <p:cNvSpPr>
            <a:spLocks noGrp="1"/>
          </p:cNvSpPr>
          <p:nvPr>
            <p:ph idx="1"/>
          </p:nvPr>
        </p:nvSpPr>
        <p:spPr>
          <a:xfrm>
            <a:off x="4710684" y="5081"/>
            <a:ext cx="7421654" cy="6858000"/>
          </a:xfrm>
        </p:spPr>
        <p:txBody>
          <a:bodyPr vert="horz" lIns="91440" tIns="45720" rIns="91440" bIns="45720" rtlCol="0" anchor="ctr">
            <a:normAutofit/>
          </a:bodyPr>
          <a:lstStyle/>
          <a:p>
            <a:r>
              <a:rPr lang="en-US" sz="2400">
                <a:cs typeface="Calibri"/>
              </a:rPr>
              <a:t>The ticketing system can also be implemented in the form of a web server which reduces the hardware required to make a physical ticketing system. </a:t>
            </a:r>
            <a:endParaRPr lang="en-US">
              <a:cs typeface="Calibri" panose="020F0502020204030204"/>
            </a:endParaRPr>
          </a:p>
          <a:p>
            <a:r>
              <a:rPr lang="en-US" sz="2400">
                <a:cs typeface="Calibri"/>
              </a:rPr>
              <a:t>The passengers could book their ticket from the web server and the monitoring system implemented at the bus can then query the web server for information related to the passengers and their tickets. </a:t>
            </a:r>
          </a:p>
          <a:p>
            <a:r>
              <a:rPr lang="en-US" sz="2400">
                <a:cs typeface="Calibri"/>
              </a:rPr>
              <a:t>The seats available and other information can also be updated to the web server which helps the passengers during booking tickets. This implementation would come under internet of things (IOT) framework.</a:t>
            </a:r>
          </a:p>
          <a:p>
            <a:r>
              <a:rPr lang="en-US" sz="2400">
                <a:cs typeface="Calibri"/>
              </a:rPr>
              <a:t>A real time position tracking system can be implemented for the buses, which help in determining the exact timing of the bus. This will help the passengers to get to know the exact timing for a particular stop.</a:t>
            </a:r>
          </a:p>
        </p:txBody>
      </p:sp>
    </p:spTree>
    <p:extLst>
      <p:ext uri="{BB962C8B-B14F-4D97-AF65-F5344CB8AC3E}">
        <p14:creationId xmlns:p14="http://schemas.microsoft.com/office/powerpoint/2010/main" val="322950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A4E55-486A-42D9-9588-66E1041AA3EF}"/>
              </a:ext>
            </a:extLst>
          </p:cNvPr>
          <p:cNvSpPr>
            <a:spLocks noGrp="1"/>
          </p:cNvSpPr>
          <p:nvPr>
            <p:ph type="title"/>
          </p:nvPr>
        </p:nvSpPr>
        <p:spPr>
          <a:xfrm>
            <a:off x="838200" y="365125"/>
            <a:ext cx="10515600" cy="1325563"/>
          </a:xfrm>
        </p:spPr>
        <p:txBody>
          <a:bodyPr>
            <a:normAutofit/>
          </a:bodyPr>
          <a:lstStyle/>
          <a:p>
            <a:r>
              <a:rPr lang="en-US" sz="5400">
                <a:cs typeface="Angsana New"/>
              </a:rPr>
              <a:t>Abstract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1F20E9-C9DC-4D83-BBF0-346A59C39B9E}"/>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1700">
                <a:latin typeface="Calibri"/>
                <a:cs typeface="Calibri"/>
              </a:rPr>
              <a:t>Due to the reasons Like Increase in Emission of CO2 and Other Harmful Gases, Cost Effectiveness, Increase in Traffic, Fuel Requirement. Its Encouraged and Preferable to use Public Transportation like Bus rather than Personal Transport Like Cars/Auto. </a:t>
            </a:r>
            <a:endParaRPr lang="en-US" sz="1700">
              <a:latin typeface="Calibri" panose="020F0502020204030204" pitchFamily="34" charset="0"/>
              <a:cs typeface="Calibri" panose="020F0502020204030204" pitchFamily="34" charset="0"/>
            </a:endParaRPr>
          </a:p>
          <a:p>
            <a:r>
              <a:rPr lang="en-US" sz="1700">
                <a:latin typeface="Calibri"/>
                <a:cs typeface="Calibri"/>
              </a:rPr>
              <a:t>Even though There are Appropriate Timings of Arrival and Leaving for Bus there is a lot of inconsistency and Un-organization. Which Makes it Really Unreliable for Traveling to a New Location</a:t>
            </a:r>
          </a:p>
          <a:p>
            <a:r>
              <a:rPr lang="en-US" sz="1700">
                <a:latin typeface="Calibri"/>
                <a:cs typeface="Calibri"/>
              </a:rPr>
              <a:t>The total system consist of two Main subsystems: The </a:t>
            </a:r>
            <a:r>
              <a:rPr lang="en-US" sz="1700" b="1">
                <a:latin typeface="Calibri"/>
                <a:cs typeface="Calibri"/>
              </a:rPr>
              <a:t>Ticketing system </a:t>
            </a:r>
            <a:r>
              <a:rPr lang="en-US" sz="1700">
                <a:latin typeface="Calibri"/>
                <a:cs typeface="Calibri"/>
              </a:rPr>
              <a:t>and the </a:t>
            </a:r>
            <a:r>
              <a:rPr lang="en-US" sz="1700" b="1">
                <a:latin typeface="Calibri"/>
                <a:cs typeface="Calibri"/>
              </a:rPr>
              <a:t>Monitoring system</a:t>
            </a:r>
            <a:r>
              <a:rPr lang="en-US" sz="1700">
                <a:latin typeface="Calibri"/>
                <a:cs typeface="Calibri"/>
              </a:rPr>
              <a:t>. Ticketing system is used by passengers locally at bus stop or online to purchase tickets. And the monitoring  system is associated with the bus. Both systems exchange information with each other.</a:t>
            </a:r>
          </a:p>
          <a:p>
            <a:r>
              <a:rPr lang="en-US" sz="1700">
                <a:latin typeface="Calibri"/>
                <a:cs typeface="Calibri"/>
              </a:rPr>
              <a:t>The ticketing and monitoring systems exchange information with each other to operate on data regarding passenger count, vacancies etc. The passengers who have purchased the ticket only are allowed to board the bus; this checking will be performed by monitoring system. </a:t>
            </a:r>
          </a:p>
          <a:p>
            <a:pPr>
              <a:buClr>
                <a:srgbClr val="E5ECF0"/>
              </a:buClr>
            </a:pPr>
            <a:r>
              <a:rPr lang="en-US" sz="1700">
                <a:latin typeface="Calibri"/>
                <a:cs typeface="Calibri"/>
              </a:rPr>
              <a:t>The ticketing system will receive information regarding passenger count and vacancies from monitoring system, so that it can indicate the passengers about the availability of seats, timings etc. The monitoring system also checks on the capacity of bus and this information is transferred to the ticketing system.</a:t>
            </a:r>
          </a:p>
        </p:txBody>
      </p:sp>
    </p:spTree>
    <p:extLst>
      <p:ext uri="{BB962C8B-B14F-4D97-AF65-F5344CB8AC3E}">
        <p14:creationId xmlns:p14="http://schemas.microsoft.com/office/powerpoint/2010/main" val="354201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98AA-4FD1-4F8D-95D5-78AE086D39B8}"/>
              </a:ext>
            </a:extLst>
          </p:cNvPr>
          <p:cNvSpPr>
            <a:spLocks noGrp="1"/>
          </p:cNvSpPr>
          <p:nvPr>
            <p:ph type="title"/>
          </p:nvPr>
        </p:nvSpPr>
        <p:spPr>
          <a:xfrm>
            <a:off x="4965430" y="629268"/>
            <a:ext cx="6586491" cy="1286160"/>
          </a:xfrm>
        </p:spPr>
        <p:txBody>
          <a:bodyPr anchor="b">
            <a:normAutofit/>
          </a:bodyPr>
          <a:lstStyle/>
          <a:p>
            <a:r>
              <a:rPr lang="en-IN">
                <a:cs typeface="Angsana New"/>
              </a:rPr>
              <a:t>Literature Review </a:t>
            </a:r>
            <a:endParaRPr lang="en-IN"/>
          </a:p>
        </p:txBody>
      </p:sp>
      <p:sp>
        <p:nvSpPr>
          <p:cNvPr id="3" name="Content Placeholder 2">
            <a:extLst>
              <a:ext uri="{FF2B5EF4-FFF2-40B4-BE49-F238E27FC236}">
                <a16:creationId xmlns:a16="http://schemas.microsoft.com/office/drawing/2014/main" id="{8493BE94-24C9-4DCA-B034-B91F643B6EC3}"/>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IN" sz="1300"/>
              <a:t>Due to non-availability of prior information about bus arrival schedule people are required to wait longer on bus stops. The operating scales of public transport providers are finding it difficult to meet the demands of the expanding volume of passengers. </a:t>
            </a:r>
            <a:endParaRPr lang="en-US"/>
          </a:p>
          <a:p>
            <a:r>
              <a:rPr lang="en-IN" sz="1300">
                <a:ea typeface="+mn-lt"/>
                <a:cs typeface="+mn-lt"/>
              </a:rPr>
              <a:t>Buses are stuck in traffic and are hampered by the passage of junctions which makes the management of the bus schedule in the base stations a difficult task. Timings of the buses depend on the current traffic scenario and the number of passengers.</a:t>
            </a:r>
            <a:endParaRPr lang="en-IN"/>
          </a:p>
          <a:p>
            <a:r>
              <a:rPr lang="en-IN" sz="1300">
                <a:ea typeface="+mn-lt"/>
                <a:cs typeface="+mn-lt"/>
              </a:rPr>
              <a:t>With the help of this technology the administrator can monitor the buses traffic while increasing the satisfaction of passengers and reducing cost through efficient operations. Hardware implementations are to be done at bus stops for the people who do not have digital devices to view the bus timings.</a:t>
            </a:r>
            <a:endParaRPr lang="en-IN">
              <a:ea typeface="+mn-lt"/>
              <a:cs typeface="+mn-lt"/>
            </a:endParaRPr>
          </a:p>
          <a:p>
            <a:r>
              <a:rPr lang="en-IN" sz="1300">
                <a:cs typeface="Calibri"/>
              </a:rPr>
              <a:t>The system checks the passengers for the ticket and allows them inside only if they have a ticket, this simultaneously monitors the capacity of the bus. This helps in prioritising and organising the procedure of boarding the transport. </a:t>
            </a:r>
            <a:endParaRPr lang="en-IN">
              <a:cs typeface="Calibri"/>
            </a:endParaRPr>
          </a:p>
          <a:p>
            <a:r>
              <a:rPr lang="en-IN" sz="1300">
                <a:cs typeface="Calibri"/>
              </a:rPr>
              <a:t>The system can be realized in the form of a finite state machine, where each state represents some action, like passenger entering with/without ticket, passenger leaving and travelling of the bus. </a:t>
            </a:r>
            <a:endParaRPr lang="en-IN">
              <a:cs typeface="Calibri"/>
            </a:endParaRPr>
          </a:p>
          <a:p>
            <a:pPr>
              <a:buClr>
                <a:srgbClr val="E5ECF0"/>
              </a:buClr>
            </a:pPr>
            <a:endParaRPr lang="en-IN" sz="1300">
              <a:cs typeface="Calibri"/>
            </a:endParaRPr>
          </a:p>
          <a:p>
            <a:pPr>
              <a:buClr>
                <a:srgbClr val="E5ECF0"/>
              </a:buClr>
            </a:pPr>
            <a:endParaRPr lang="en-IN" sz="1300">
              <a:cs typeface="Calibri"/>
            </a:endParaRPr>
          </a:p>
          <a:p>
            <a:pPr>
              <a:buClr>
                <a:srgbClr val="E5ECF0"/>
              </a:buClr>
            </a:pPr>
            <a:endParaRPr lang="en-IN" sz="1300"/>
          </a:p>
          <a:p>
            <a:pPr>
              <a:buClr>
                <a:srgbClr val="E5ECF0"/>
              </a:buClr>
            </a:pPr>
            <a:endParaRPr lang="en-IN" sz="1300">
              <a:cs typeface="Calibri" panose="020F0502020204030204"/>
            </a:endParaRPr>
          </a:p>
          <a:p>
            <a:pPr>
              <a:buClr>
                <a:srgbClr val="E5ECF0"/>
              </a:buClr>
            </a:pPr>
            <a:endParaRPr lang="en-IN" sz="1300">
              <a:cs typeface="Calibri" panose="020F0502020204030204"/>
            </a:endParaRPr>
          </a:p>
          <a:p>
            <a:pPr>
              <a:buClr>
                <a:srgbClr val="E5ECF0"/>
              </a:buClr>
            </a:pPr>
            <a:endParaRPr lang="en-IN" sz="1300">
              <a:cs typeface="Calibri" panose="020F0502020204030204"/>
            </a:endParaRPr>
          </a:p>
        </p:txBody>
      </p:sp>
      <p:pic>
        <p:nvPicPr>
          <p:cNvPr id="9" name="Picture 9">
            <a:extLst>
              <a:ext uri="{FF2B5EF4-FFF2-40B4-BE49-F238E27FC236}">
                <a16:creationId xmlns:a16="http://schemas.microsoft.com/office/drawing/2014/main" id="{B501AA35-8482-4006-96EC-1FED3408AD9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1490" r="11841" b="1"/>
          <a:stretch/>
        </p:blipFill>
        <p:spPr>
          <a:xfrm>
            <a:off x="20" y="10"/>
            <a:ext cx="4635571" cy="6857990"/>
          </a:xfrm>
          <a:prstGeom prst="rect">
            <a:avLst/>
          </a:prstGeom>
          <a:effectLst/>
        </p:spPr>
      </p:pic>
      <p:cxnSp>
        <p:nvCxnSpPr>
          <p:cNvPr id="12" name="Straight Connector 1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66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72023-333A-4517-8AA8-E8283F403E08}"/>
              </a:ext>
            </a:extLst>
          </p:cNvPr>
          <p:cNvSpPr>
            <a:spLocks noGrp="1"/>
          </p:cNvSpPr>
          <p:nvPr>
            <p:ph type="title"/>
          </p:nvPr>
        </p:nvSpPr>
        <p:spPr>
          <a:xfrm>
            <a:off x="4654296" y="329184"/>
            <a:ext cx="6894576" cy="1783080"/>
          </a:xfrm>
        </p:spPr>
        <p:txBody>
          <a:bodyPr anchor="b">
            <a:normAutofit/>
          </a:bodyPr>
          <a:lstStyle/>
          <a:p>
            <a:r>
              <a:rPr lang="en-US" sz="5400">
                <a:cs typeface="Angsana New"/>
              </a:rPr>
              <a:t>Novelty of Work</a:t>
            </a:r>
            <a:endParaRPr lang="en-US" sz="5400"/>
          </a:p>
        </p:txBody>
      </p:sp>
      <p:pic>
        <p:nvPicPr>
          <p:cNvPr id="5" name="Picture 4" descr="Interior of empty bus">
            <a:extLst>
              <a:ext uri="{FF2B5EF4-FFF2-40B4-BE49-F238E27FC236}">
                <a16:creationId xmlns:a16="http://schemas.microsoft.com/office/drawing/2014/main" id="{43542E56-02AA-43F1-ACEF-8F910AFB1840}"/>
              </a:ext>
            </a:extLst>
          </p:cNvPr>
          <p:cNvPicPr>
            <a:picLocks noChangeAspect="1"/>
          </p:cNvPicPr>
          <p:nvPr/>
        </p:nvPicPr>
        <p:blipFill rotWithShape="1">
          <a:blip r:embed="rId2"/>
          <a:srcRect l="31334" r="29222"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BB9046-C00F-4D60-9AF0-49956AA9DE2D}"/>
              </a:ext>
            </a:extLst>
          </p:cNvPr>
          <p:cNvSpPr>
            <a:spLocks noGrp="1"/>
          </p:cNvSpPr>
          <p:nvPr>
            <p:ph idx="1"/>
          </p:nvPr>
        </p:nvSpPr>
        <p:spPr>
          <a:xfrm>
            <a:off x="4654296" y="2706624"/>
            <a:ext cx="6894576" cy="3483864"/>
          </a:xfrm>
        </p:spPr>
        <p:txBody>
          <a:bodyPr vert="horz" lIns="91440" tIns="45720" rIns="91440" bIns="45720" rtlCol="0" anchor="t">
            <a:normAutofit/>
          </a:bodyPr>
          <a:lstStyle/>
          <a:p>
            <a:r>
              <a:rPr lang="en-US" sz="1700" dirty="0"/>
              <a:t>The Project has a different scale of Implementation and can be done starting with a Small Network of Buses.</a:t>
            </a:r>
            <a:endParaRPr lang="en-US" sz="1700" dirty="0">
              <a:cs typeface="Calibri"/>
            </a:endParaRPr>
          </a:p>
          <a:p>
            <a:r>
              <a:rPr lang="en-US" sz="1700" dirty="0"/>
              <a:t>The Ticketing System is available at the Bus stops &amp; Passengers can purchase their Tickets and the details can be checked live. </a:t>
            </a:r>
            <a:endParaRPr lang="en-US" sz="1700" dirty="0">
              <a:cs typeface="Calibri"/>
            </a:endParaRPr>
          </a:p>
          <a:p>
            <a:r>
              <a:rPr lang="en-US" sz="1700" dirty="0"/>
              <a:t>Data from our System can be Fused with sources like G-Maps along with GPS to Estimate the precise ETA of the Vehicle</a:t>
            </a:r>
            <a:endParaRPr lang="en-US" sz="1700" dirty="0">
              <a:cs typeface="Calibri"/>
            </a:endParaRPr>
          </a:p>
          <a:p>
            <a:r>
              <a:rPr lang="en-US" sz="1700" dirty="0">
                <a:ea typeface="+mn-lt"/>
                <a:cs typeface="+mn-lt"/>
              </a:rPr>
              <a:t>•The Whole System is Implemented using the Port F of the Tiva TM4C123GH6PM with the Help of Inbuilt Switches</a:t>
            </a:r>
            <a:endParaRPr lang="en-US" sz="1700" dirty="0"/>
          </a:p>
          <a:p>
            <a:r>
              <a:rPr lang="en-US" sz="1700" dirty="0">
                <a:ea typeface="+mn-lt"/>
                <a:cs typeface="+mn-lt"/>
              </a:rPr>
              <a:t>•The System also uses a Nokia5110 monitor as a Screen due the Software Limitations</a:t>
            </a:r>
            <a:endParaRPr lang="en-US" sz="1700" dirty="0"/>
          </a:p>
        </p:txBody>
      </p:sp>
    </p:spTree>
    <p:extLst>
      <p:ext uri="{BB962C8B-B14F-4D97-AF65-F5344CB8AC3E}">
        <p14:creationId xmlns:p14="http://schemas.microsoft.com/office/powerpoint/2010/main" val="25322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D2EC2-2BAD-45B9-AF76-344E253D600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a:solidFill>
                  <a:srgbClr val="FFFFFF"/>
                </a:solidFill>
              </a:rPr>
              <a:t>Schematic Representation</a:t>
            </a:r>
            <a:br>
              <a:rPr lang="en-US" sz="3000">
                <a:solidFill>
                  <a:srgbClr val="FFFFFF"/>
                </a:solidFill>
              </a:rPr>
            </a:br>
            <a:endParaRPr lang="en-US" sz="3000">
              <a:solidFill>
                <a:srgbClr val="FFFFFF"/>
              </a:solidFill>
            </a:endParaRPr>
          </a:p>
        </p:txBody>
      </p:sp>
      <p:cxnSp>
        <p:nvCxnSpPr>
          <p:cNvPr id="34" name="Straight Connector 3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10">
            <a:extLst>
              <a:ext uri="{FF2B5EF4-FFF2-40B4-BE49-F238E27FC236}">
                <a16:creationId xmlns:a16="http://schemas.microsoft.com/office/drawing/2014/main" id="{108CF502-0C76-4FC7-AA5B-2779BB173CFE}"/>
              </a:ext>
            </a:extLst>
          </p:cNvPr>
          <p:cNvPicPr>
            <a:picLocks noChangeAspect="1"/>
          </p:cNvPicPr>
          <p:nvPr/>
        </p:nvPicPr>
        <p:blipFill>
          <a:blip r:embed="rId2"/>
          <a:stretch>
            <a:fillRect/>
          </a:stretch>
        </p:blipFill>
        <p:spPr>
          <a:xfrm>
            <a:off x="703400" y="2426818"/>
            <a:ext cx="4712251" cy="3997636"/>
          </a:xfrm>
          <a:prstGeom prst="rect">
            <a:avLst/>
          </a:prstGeom>
        </p:spPr>
      </p:pic>
      <p:cxnSp>
        <p:nvCxnSpPr>
          <p:cNvPr id="36" name="Straight Connector 3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3" descr="Graphical user interface, application&#10;&#10;Description automatically generated">
            <a:extLst>
              <a:ext uri="{FF2B5EF4-FFF2-40B4-BE49-F238E27FC236}">
                <a16:creationId xmlns:a16="http://schemas.microsoft.com/office/drawing/2014/main" id="{7A6E4C76-A695-495C-BEBD-7401429FCA06}"/>
              </a:ext>
            </a:extLst>
          </p:cNvPr>
          <p:cNvPicPr>
            <a:picLocks noChangeAspect="1"/>
          </p:cNvPicPr>
          <p:nvPr/>
        </p:nvPicPr>
        <p:blipFill>
          <a:blip r:embed="rId3"/>
          <a:stretch>
            <a:fillRect/>
          </a:stretch>
        </p:blipFill>
        <p:spPr>
          <a:xfrm>
            <a:off x="6445073" y="3095757"/>
            <a:ext cx="5455917" cy="2659759"/>
          </a:xfrm>
          <a:prstGeom prst="rect">
            <a:avLst/>
          </a:prstGeom>
        </p:spPr>
      </p:pic>
    </p:spTree>
    <p:extLst>
      <p:ext uri="{BB962C8B-B14F-4D97-AF65-F5344CB8AC3E}">
        <p14:creationId xmlns:p14="http://schemas.microsoft.com/office/powerpoint/2010/main" val="358218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 name="Rectangle 10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58AC8-E629-46D3-809A-22EF85E43A82}"/>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Working Principle</a:t>
            </a:r>
          </a:p>
        </p:txBody>
      </p:sp>
      <p:sp>
        <p:nvSpPr>
          <p:cNvPr id="175" name="Rectangle 11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5FF5383-9FF1-4C9C-84BD-B2ECAC4F9D34}"/>
              </a:ext>
            </a:extLst>
          </p:cNvPr>
          <p:cNvSpPr>
            <a:spLocks noGrp="1"/>
          </p:cNvSpPr>
          <p:nvPr>
            <p:ph idx="1"/>
          </p:nvPr>
        </p:nvSpPr>
        <p:spPr>
          <a:xfrm>
            <a:off x="520548" y="2202240"/>
            <a:ext cx="10886252" cy="4431922"/>
          </a:xfrm>
        </p:spPr>
        <p:txBody>
          <a:bodyPr vert="horz" lIns="91440" tIns="45720" rIns="91440" bIns="45720" rtlCol="0" anchor="t">
            <a:noAutofit/>
          </a:bodyPr>
          <a:lstStyle/>
          <a:p>
            <a:pPr marL="285750">
              <a:spcBef>
                <a:spcPts val="1000"/>
              </a:spcBef>
            </a:pPr>
            <a:r>
              <a:rPr lang="en-US" sz="2000"/>
              <a:t>The system consists of a ticket counter and a bus control and monitoring system. </a:t>
            </a:r>
            <a:endParaRPr lang="en-US" sz="2000">
              <a:cs typeface="Calibri"/>
            </a:endParaRPr>
          </a:p>
          <a:p>
            <a:pPr marL="285750">
              <a:spcBef>
                <a:spcPts val="1000"/>
              </a:spcBef>
            </a:pPr>
            <a:r>
              <a:rPr lang="en-US" sz="2000"/>
              <a:t>The ticket counter is used by the passengers to purchase the ticket. The passengers who have purchased the ticket are only allowed to board the bus. The ticket counter only provides the number of tickets which is equal to the seats available in the bus. No more tickets can be purchased. </a:t>
            </a:r>
            <a:endParaRPr lang="en-US" sz="2000">
              <a:cs typeface="Calibri"/>
            </a:endParaRPr>
          </a:p>
          <a:p>
            <a:pPr marL="285750">
              <a:spcBef>
                <a:spcPts val="1000"/>
              </a:spcBef>
            </a:pPr>
            <a:r>
              <a:rPr lang="en-US" sz="2000"/>
              <a:t>The control and monitoring system is a finite state machine and traverses between states depending upon the input given through on-board switches. </a:t>
            </a:r>
            <a:r>
              <a:rPr lang="en-US" sz="2000" b="1"/>
              <a:t>ON </a:t>
            </a:r>
            <a:r>
              <a:rPr lang="en-US" sz="2000"/>
              <a:t>state of a switch is represented by 0 and </a:t>
            </a:r>
            <a:r>
              <a:rPr lang="en-US" sz="2000" b="1"/>
              <a:t>OFF </a:t>
            </a:r>
            <a:r>
              <a:rPr lang="en-US" sz="2000"/>
              <a:t>state is represented by 1. The case that control and monitoring system is handling depends upon the input value of switches and is shown in the above table.</a:t>
            </a:r>
            <a:endParaRPr lang="en-US" sz="2000">
              <a:cs typeface="Calibri"/>
            </a:endParaRPr>
          </a:p>
          <a:p>
            <a:pPr marL="285750">
              <a:spcBef>
                <a:spcPts val="1000"/>
              </a:spcBef>
            </a:pPr>
            <a:r>
              <a:rPr lang="en-US" sz="2000"/>
              <a:t>The </a:t>
            </a:r>
            <a:r>
              <a:rPr lang="en-US" sz="2000" b="1"/>
              <a:t>Bus Stationed </a:t>
            </a:r>
            <a:r>
              <a:rPr lang="en-US" sz="2000"/>
              <a:t>state represents the idle state of the bus where it is stationed in the bus stop, in the </a:t>
            </a:r>
            <a:r>
              <a:rPr lang="en-US" sz="2000" b="1"/>
              <a:t>Passenger Entering</a:t>
            </a:r>
            <a:r>
              <a:rPr lang="en-US" sz="2000"/>
              <a:t> the system checks for the ticket of passenger and allows only if they have their ticket and blocks otherwise, passenger count is incremented if passenger is allowed. In </a:t>
            </a:r>
            <a:r>
              <a:rPr lang="en-US" sz="2000" b="1"/>
              <a:t>Passenger Leaving </a:t>
            </a:r>
            <a:r>
              <a:rPr lang="en-US" sz="2000"/>
              <a:t>state passengers leave the bus and the count is decremented. </a:t>
            </a:r>
            <a:r>
              <a:rPr lang="en-US" sz="2000" b="1"/>
              <a:t>Bus is Empty</a:t>
            </a:r>
            <a:r>
              <a:rPr lang="en-US" sz="2000"/>
              <a:t> or </a:t>
            </a:r>
            <a:r>
              <a:rPr lang="en-US" sz="2000" b="1"/>
              <a:t>Bus is Full </a:t>
            </a:r>
            <a:r>
              <a:rPr lang="en-US" sz="2000"/>
              <a:t>message is displayed whenever passenger count reaches 0 and bus capacity, respectively. In </a:t>
            </a:r>
            <a:r>
              <a:rPr lang="en-US" sz="2000" b="1"/>
              <a:t>Bus Moving </a:t>
            </a:r>
            <a:r>
              <a:rPr lang="en-US" sz="2000"/>
              <a:t>state bus is travelling and no passengers are allowed to enter/exit.</a:t>
            </a:r>
            <a:endParaRPr lang="en-US" sz="2000">
              <a:cs typeface="Calibri"/>
            </a:endParaRPr>
          </a:p>
        </p:txBody>
      </p:sp>
      <p:sp>
        <p:nvSpPr>
          <p:cNvPr id="3" name="Rectangle 2">
            <a:extLst>
              <a:ext uri="{FF2B5EF4-FFF2-40B4-BE49-F238E27FC236}">
                <a16:creationId xmlns:a16="http://schemas.microsoft.com/office/drawing/2014/main" id="{542F7A2C-740D-4773-AF26-053398BBFC5D}"/>
              </a:ext>
            </a:extLst>
          </p:cNvPr>
          <p:cNvSpPr/>
          <p:nvPr/>
        </p:nvSpPr>
        <p:spPr>
          <a:xfrm>
            <a:off x="932934" y="1746422"/>
            <a:ext cx="916459" cy="45308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92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8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30E9CBD5-562F-4B36-93EF-2FF307F970C5}"/>
              </a:ext>
            </a:extLst>
          </p:cNvPr>
          <p:cNvSpPr>
            <a:spLocks noGrp="1"/>
          </p:cNvSpPr>
          <p:nvPr>
            <p:ph type="title"/>
          </p:nvPr>
        </p:nvSpPr>
        <p:spPr>
          <a:xfrm>
            <a:off x="888631" y="4760132"/>
            <a:ext cx="3947420" cy="1777829"/>
          </a:xfrm>
        </p:spPr>
        <p:txBody>
          <a:bodyPr>
            <a:normAutofit/>
          </a:bodyPr>
          <a:lstStyle/>
          <a:p>
            <a:r>
              <a:rPr lang="en-US" sz="4000">
                <a:cs typeface="Calibri Light"/>
              </a:rPr>
              <a:t>Working Principle</a:t>
            </a:r>
          </a:p>
        </p:txBody>
      </p:sp>
      <p:sp>
        <p:nvSpPr>
          <p:cNvPr id="101" name="Freeform: Shape 100">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able&#10;&#10;Description automatically generated">
            <a:extLst>
              <a:ext uri="{FF2B5EF4-FFF2-40B4-BE49-F238E27FC236}">
                <a16:creationId xmlns:a16="http://schemas.microsoft.com/office/drawing/2014/main" id="{82A95099-E7C9-42AB-96E0-AB62A723AE50}"/>
              </a:ext>
            </a:extLst>
          </p:cNvPr>
          <p:cNvPicPr>
            <a:picLocks noChangeAspect="1"/>
          </p:cNvPicPr>
          <p:nvPr/>
        </p:nvPicPr>
        <p:blipFill>
          <a:blip r:embed="rId2"/>
          <a:stretch>
            <a:fillRect/>
          </a:stretch>
        </p:blipFill>
        <p:spPr>
          <a:xfrm>
            <a:off x="643467" y="1041817"/>
            <a:ext cx="10914060" cy="2619375"/>
          </a:xfrm>
          <a:prstGeom prst="rect">
            <a:avLst/>
          </a:prstGeom>
        </p:spPr>
      </p:pic>
      <p:sp>
        <p:nvSpPr>
          <p:cNvPr id="8" name="Content Placeholder 7">
            <a:extLst>
              <a:ext uri="{FF2B5EF4-FFF2-40B4-BE49-F238E27FC236}">
                <a16:creationId xmlns:a16="http://schemas.microsoft.com/office/drawing/2014/main" id="{E42F46AC-0072-49E7-A71C-DB9D00CAAD6F}"/>
              </a:ext>
            </a:extLst>
          </p:cNvPr>
          <p:cNvSpPr>
            <a:spLocks noGrp="1"/>
          </p:cNvSpPr>
          <p:nvPr>
            <p:ph idx="1"/>
          </p:nvPr>
        </p:nvSpPr>
        <p:spPr>
          <a:xfrm>
            <a:off x="5118447" y="4767660"/>
            <a:ext cx="6281873" cy="1770300"/>
          </a:xfrm>
        </p:spPr>
        <p:txBody>
          <a:bodyPr anchor="ctr">
            <a:normAutofit/>
          </a:bodyPr>
          <a:lstStyle/>
          <a:p>
            <a:pPr marL="285750"/>
            <a:r>
              <a:rPr lang="en-US" sz="1400" b="1">
                <a:ea typeface="+mn-lt"/>
                <a:cs typeface="+mn-lt"/>
              </a:rPr>
              <a:t>Blue LED - </a:t>
            </a:r>
            <a:r>
              <a:rPr lang="en-US" sz="1400">
                <a:ea typeface="+mn-lt"/>
                <a:cs typeface="+mn-lt"/>
              </a:rPr>
              <a:t>Passenger Enters with ticket  </a:t>
            </a:r>
          </a:p>
          <a:p>
            <a:pPr marL="285750"/>
            <a:r>
              <a:rPr lang="en-US" sz="1400" b="1">
                <a:ea typeface="+mn-lt"/>
                <a:cs typeface="+mn-lt"/>
              </a:rPr>
              <a:t>Red LED - </a:t>
            </a:r>
            <a:r>
              <a:rPr lang="en-US" sz="1400">
                <a:ea typeface="+mn-lt"/>
                <a:cs typeface="+mn-lt"/>
              </a:rPr>
              <a:t>Passenger Enters without ticket </a:t>
            </a:r>
          </a:p>
          <a:p>
            <a:pPr marL="285750"/>
            <a:r>
              <a:rPr lang="en-US" sz="1400" b="1">
                <a:ea typeface="+mn-lt"/>
                <a:cs typeface="+mn-lt"/>
              </a:rPr>
              <a:t>Pink LED</a:t>
            </a:r>
            <a:r>
              <a:rPr lang="en-US" sz="1400">
                <a:ea typeface="+mn-lt"/>
                <a:cs typeface="+mn-lt"/>
              </a:rPr>
              <a:t> – Passenger Leaves</a:t>
            </a:r>
          </a:p>
          <a:p>
            <a:pPr marL="285750"/>
            <a:r>
              <a:rPr lang="en-US" sz="1400" b="1">
                <a:ea typeface="+mn-lt"/>
                <a:cs typeface="+mn-lt"/>
              </a:rPr>
              <a:t>Green LED </a:t>
            </a:r>
            <a:r>
              <a:rPr lang="en-US" sz="1400">
                <a:ea typeface="+mn-lt"/>
                <a:cs typeface="+mn-lt"/>
              </a:rPr>
              <a:t>– Bus is free I.e., passenger count &lt; capacity </a:t>
            </a:r>
          </a:p>
          <a:p>
            <a:r>
              <a:rPr lang="en-US" sz="1400">
                <a:cs typeface="Calibri"/>
              </a:rPr>
              <a:t>Red, Blue and Green LED glow in combination depending upon the conditions stated above .</a:t>
            </a:r>
          </a:p>
        </p:txBody>
      </p:sp>
    </p:spTree>
    <p:extLst>
      <p:ext uri="{BB962C8B-B14F-4D97-AF65-F5344CB8AC3E}">
        <p14:creationId xmlns:p14="http://schemas.microsoft.com/office/powerpoint/2010/main" val="393889220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6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67905-C4B2-4061-B7E6-81C2DA3752A7}"/>
              </a:ext>
            </a:extLst>
          </p:cNvPr>
          <p:cNvSpPr>
            <a:spLocks noGrp="1"/>
          </p:cNvSpPr>
          <p:nvPr>
            <p:ph type="title"/>
          </p:nvPr>
        </p:nvSpPr>
        <p:spPr>
          <a:xfrm>
            <a:off x="524256" y="491260"/>
            <a:ext cx="6594189" cy="1625210"/>
          </a:xfrm>
        </p:spPr>
        <p:txBody>
          <a:bodyPr>
            <a:normAutofit/>
          </a:bodyPr>
          <a:lstStyle/>
          <a:p>
            <a:r>
              <a:rPr lang="en-US" b="1" u="sng">
                <a:solidFill>
                  <a:srgbClr val="FFFFFF"/>
                </a:solidFill>
                <a:cs typeface="Calibri Light"/>
              </a:rPr>
              <a:t>Simulation Results:</a:t>
            </a:r>
          </a:p>
        </p:txBody>
      </p:sp>
      <p:pic>
        <p:nvPicPr>
          <p:cNvPr id="13" name="Picture 13" descr="Qr code&#10;&#10;Description automatically generated">
            <a:extLst>
              <a:ext uri="{FF2B5EF4-FFF2-40B4-BE49-F238E27FC236}">
                <a16:creationId xmlns:a16="http://schemas.microsoft.com/office/drawing/2014/main" id="{922EB6DE-104F-403E-AA8E-D52092D8971F}"/>
              </a:ext>
            </a:extLst>
          </p:cNvPr>
          <p:cNvPicPr>
            <a:picLocks noChangeAspect="1"/>
          </p:cNvPicPr>
          <p:nvPr/>
        </p:nvPicPr>
        <p:blipFill rotWithShape="1">
          <a:blip r:embed="rId2"/>
          <a:srcRect t="12700" b="12700"/>
          <a:stretch/>
        </p:blipFill>
        <p:spPr>
          <a:xfrm>
            <a:off x="327549" y="2454903"/>
            <a:ext cx="3442801" cy="1956816"/>
          </a:xfrm>
          <a:prstGeom prst="rect">
            <a:avLst/>
          </a:prstGeom>
        </p:spPr>
      </p:pic>
      <p:pic>
        <p:nvPicPr>
          <p:cNvPr id="11" name="Picture 11">
            <a:extLst>
              <a:ext uri="{FF2B5EF4-FFF2-40B4-BE49-F238E27FC236}">
                <a16:creationId xmlns:a16="http://schemas.microsoft.com/office/drawing/2014/main" id="{CA12825D-EC41-4521-8C41-ACE51DE94D9F}"/>
              </a:ext>
            </a:extLst>
          </p:cNvPr>
          <p:cNvPicPr>
            <a:picLocks noChangeAspect="1"/>
          </p:cNvPicPr>
          <p:nvPr/>
        </p:nvPicPr>
        <p:blipFill rotWithShape="1">
          <a:blip r:embed="rId3"/>
          <a:srcRect t="8370" b="8370"/>
          <a:stretch/>
        </p:blipFill>
        <p:spPr>
          <a:xfrm>
            <a:off x="3942260" y="2454902"/>
            <a:ext cx="3442803" cy="1958184"/>
          </a:xfrm>
          <a:prstGeom prst="rect">
            <a:avLst/>
          </a:prstGeom>
        </p:spPr>
      </p:pic>
      <p:pic>
        <p:nvPicPr>
          <p:cNvPr id="14" name="Picture 14" descr="A picture containing schematic&#10;&#10;Description automatically generated">
            <a:extLst>
              <a:ext uri="{FF2B5EF4-FFF2-40B4-BE49-F238E27FC236}">
                <a16:creationId xmlns:a16="http://schemas.microsoft.com/office/drawing/2014/main" id="{4F762033-7546-46CB-B0FE-9015D3772C0D}"/>
              </a:ext>
            </a:extLst>
          </p:cNvPr>
          <p:cNvPicPr>
            <a:picLocks noChangeAspect="1"/>
          </p:cNvPicPr>
          <p:nvPr/>
        </p:nvPicPr>
        <p:blipFill rotWithShape="1">
          <a:blip r:embed="rId4"/>
          <a:srcRect l="31199" r="31199"/>
          <a:stretch/>
        </p:blipFill>
        <p:spPr>
          <a:xfrm>
            <a:off x="329183" y="4572000"/>
            <a:ext cx="3447288" cy="1956816"/>
          </a:xfrm>
          <a:prstGeom prst="rect">
            <a:avLst/>
          </a:prstGeom>
        </p:spPr>
      </p:pic>
      <p:pic>
        <p:nvPicPr>
          <p:cNvPr id="12" name="Picture 12" descr="Table&#10;&#10;Description automatically generated">
            <a:extLst>
              <a:ext uri="{FF2B5EF4-FFF2-40B4-BE49-F238E27FC236}">
                <a16:creationId xmlns:a16="http://schemas.microsoft.com/office/drawing/2014/main" id="{0FB89B2B-2B43-4AB5-9352-A8F2931D3FB7}"/>
              </a:ext>
            </a:extLst>
          </p:cNvPr>
          <p:cNvPicPr>
            <a:picLocks noChangeAspect="1"/>
          </p:cNvPicPr>
          <p:nvPr/>
        </p:nvPicPr>
        <p:blipFill rotWithShape="1">
          <a:blip r:embed="rId5"/>
          <a:srcRect t="2481" b="2481"/>
          <a:stretch/>
        </p:blipFill>
        <p:spPr>
          <a:xfrm>
            <a:off x="3941061" y="4572285"/>
            <a:ext cx="3447288" cy="1956816"/>
          </a:xfrm>
          <a:prstGeom prst="rect">
            <a:avLst/>
          </a:prstGeom>
        </p:spPr>
      </p:pic>
      <p:sp>
        <p:nvSpPr>
          <p:cNvPr id="62" name="Rectangle 6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DAFF1AC-7977-4CF1-B4DF-A86ED96FFE5D}"/>
              </a:ext>
            </a:extLst>
          </p:cNvPr>
          <p:cNvSpPr>
            <a:spLocks noGrp="1"/>
          </p:cNvSpPr>
          <p:nvPr>
            <p:ph idx="1"/>
          </p:nvPr>
        </p:nvSpPr>
        <p:spPr>
          <a:xfrm>
            <a:off x="7957973" y="763523"/>
            <a:ext cx="3511296" cy="5330952"/>
          </a:xfrm>
        </p:spPr>
        <p:txBody>
          <a:bodyPr vert="horz" lIns="91440" tIns="45720" rIns="91440" bIns="45720" rtlCol="0" anchor="ctr">
            <a:normAutofit/>
          </a:bodyPr>
          <a:lstStyle/>
          <a:p>
            <a:r>
              <a:rPr lang="en-US" sz="2200">
                <a:solidFill>
                  <a:srgbClr val="FFFFFF"/>
                </a:solidFill>
                <a:cs typeface="Calibri"/>
              </a:rPr>
              <a:t>Passenger Entering state</a:t>
            </a:r>
            <a:endParaRPr lang="en-US"/>
          </a:p>
          <a:p>
            <a:r>
              <a:rPr lang="en-US" sz="2200">
                <a:solidFill>
                  <a:srgbClr val="FFFFFF"/>
                </a:solidFill>
                <a:cs typeface="Calibri"/>
              </a:rPr>
              <a:t>Ticket Detected, passenger allowed.</a:t>
            </a:r>
          </a:p>
          <a:p>
            <a:pPr marL="0" indent="0">
              <a:buNone/>
            </a:pPr>
            <a:endParaRPr lang="en-US" sz="2200">
              <a:solidFill>
                <a:srgbClr val="FFFFFF"/>
              </a:solidFill>
              <a:cs typeface="Calibri"/>
            </a:endParaRPr>
          </a:p>
          <a:p>
            <a:pPr marL="0" indent="0">
              <a:buNone/>
            </a:pPr>
            <a:endParaRPr lang="en-US" sz="2200">
              <a:solidFill>
                <a:srgbClr val="FFFFFF"/>
              </a:solidFill>
              <a:cs typeface="Calibri"/>
            </a:endParaRPr>
          </a:p>
        </p:txBody>
      </p:sp>
      <p:sp>
        <p:nvSpPr>
          <p:cNvPr id="3" name="TextBox 2">
            <a:extLst>
              <a:ext uri="{FF2B5EF4-FFF2-40B4-BE49-F238E27FC236}">
                <a16:creationId xmlns:a16="http://schemas.microsoft.com/office/drawing/2014/main" id="{ED09B838-734E-4C06-9BC7-DFBD21B6E33F}"/>
              </a:ext>
            </a:extLst>
          </p:cNvPr>
          <p:cNvSpPr txBox="1"/>
          <p:nvPr/>
        </p:nvSpPr>
        <p:spPr>
          <a:xfrm>
            <a:off x="7747000" y="1117600"/>
            <a:ext cx="32385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cs typeface="Calibri"/>
              </a:rPr>
              <a:t>State of the system :</a:t>
            </a:r>
          </a:p>
        </p:txBody>
      </p:sp>
    </p:spTree>
    <p:extLst>
      <p:ext uri="{BB962C8B-B14F-4D97-AF65-F5344CB8AC3E}">
        <p14:creationId xmlns:p14="http://schemas.microsoft.com/office/powerpoint/2010/main" val="184867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6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67905-C4B2-4061-B7E6-81C2DA3752A7}"/>
              </a:ext>
            </a:extLst>
          </p:cNvPr>
          <p:cNvSpPr>
            <a:spLocks noGrp="1"/>
          </p:cNvSpPr>
          <p:nvPr>
            <p:ph type="title"/>
          </p:nvPr>
        </p:nvSpPr>
        <p:spPr>
          <a:xfrm>
            <a:off x="524256" y="491260"/>
            <a:ext cx="6594189" cy="1625210"/>
          </a:xfrm>
        </p:spPr>
        <p:txBody>
          <a:bodyPr>
            <a:normAutofit/>
          </a:bodyPr>
          <a:lstStyle/>
          <a:p>
            <a:r>
              <a:rPr lang="en-US" b="1" u="sng">
                <a:solidFill>
                  <a:srgbClr val="FFFFFF"/>
                </a:solidFill>
                <a:cs typeface="Calibri Light"/>
              </a:rPr>
              <a:t>Simulation Results:</a:t>
            </a:r>
          </a:p>
        </p:txBody>
      </p:sp>
      <p:pic>
        <p:nvPicPr>
          <p:cNvPr id="13" name="Picture 13" descr="Qr code&#10;&#10;Description automatically generated">
            <a:extLst>
              <a:ext uri="{FF2B5EF4-FFF2-40B4-BE49-F238E27FC236}">
                <a16:creationId xmlns:a16="http://schemas.microsoft.com/office/drawing/2014/main" id="{922EB6DE-104F-403E-AA8E-D52092D8971F}"/>
              </a:ext>
            </a:extLst>
          </p:cNvPr>
          <p:cNvPicPr>
            <a:picLocks noChangeAspect="1"/>
          </p:cNvPicPr>
          <p:nvPr/>
        </p:nvPicPr>
        <p:blipFill rotWithShape="1">
          <a:blip r:embed="rId2"/>
          <a:srcRect t="13028" b="13028"/>
          <a:stretch/>
        </p:blipFill>
        <p:spPr>
          <a:xfrm>
            <a:off x="327549" y="2454903"/>
            <a:ext cx="3442801" cy="1956816"/>
          </a:xfrm>
          <a:prstGeom prst="rect">
            <a:avLst/>
          </a:prstGeom>
        </p:spPr>
      </p:pic>
      <p:pic>
        <p:nvPicPr>
          <p:cNvPr id="11" name="Picture 11">
            <a:extLst>
              <a:ext uri="{FF2B5EF4-FFF2-40B4-BE49-F238E27FC236}">
                <a16:creationId xmlns:a16="http://schemas.microsoft.com/office/drawing/2014/main" id="{CA12825D-EC41-4521-8C41-ACE51DE94D9F}"/>
              </a:ext>
            </a:extLst>
          </p:cNvPr>
          <p:cNvPicPr>
            <a:picLocks noChangeAspect="1"/>
          </p:cNvPicPr>
          <p:nvPr/>
        </p:nvPicPr>
        <p:blipFill rotWithShape="1">
          <a:blip r:embed="rId3"/>
          <a:srcRect t="8502" b="8502"/>
          <a:stretch/>
        </p:blipFill>
        <p:spPr>
          <a:xfrm>
            <a:off x="3942260" y="2454902"/>
            <a:ext cx="3442803" cy="1958184"/>
          </a:xfrm>
          <a:prstGeom prst="rect">
            <a:avLst/>
          </a:prstGeom>
        </p:spPr>
      </p:pic>
      <p:pic>
        <p:nvPicPr>
          <p:cNvPr id="14" name="Picture 14">
            <a:extLst>
              <a:ext uri="{FF2B5EF4-FFF2-40B4-BE49-F238E27FC236}">
                <a16:creationId xmlns:a16="http://schemas.microsoft.com/office/drawing/2014/main" id="{4F762033-7546-46CB-B0FE-9015D3772C0D}"/>
              </a:ext>
            </a:extLst>
          </p:cNvPr>
          <p:cNvPicPr>
            <a:picLocks noChangeAspect="1"/>
          </p:cNvPicPr>
          <p:nvPr/>
        </p:nvPicPr>
        <p:blipFill rotWithShape="1">
          <a:blip r:embed="rId4"/>
          <a:srcRect l="31000" r="31000"/>
          <a:stretch/>
        </p:blipFill>
        <p:spPr>
          <a:xfrm>
            <a:off x="329183" y="4572000"/>
            <a:ext cx="3447288" cy="1956816"/>
          </a:xfrm>
          <a:prstGeom prst="rect">
            <a:avLst/>
          </a:prstGeom>
        </p:spPr>
      </p:pic>
      <p:pic>
        <p:nvPicPr>
          <p:cNvPr id="12" name="Picture 12" descr="Table&#10;&#10;Description automatically generated">
            <a:extLst>
              <a:ext uri="{FF2B5EF4-FFF2-40B4-BE49-F238E27FC236}">
                <a16:creationId xmlns:a16="http://schemas.microsoft.com/office/drawing/2014/main" id="{0FB89B2B-2B43-4AB5-9352-A8F2931D3FB7}"/>
              </a:ext>
            </a:extLst>
          </p:cNvPr>
          <p:cNvPicPr>
            <a:picLocks noChangeAspect="1"/>
          </p:cNvPicPr>
          <p:nvPr/>
        </p:nvPicPr>
        <p:blipFill rotWithShape="1">
          <a:blip r:embed="rId5"/>
          <a:srcRect t="2882" b="2882"/>
          <a:stretch/>
        </p:blipFill>
        <p:spPr>
          <a:xfrm>
            <a:off x="3941061" y="4572285"/>
            <a:ext cx="3447288" cy="1956816"/>
          </a:xfrm>
          <a:prstGeom prst="rect">
            <a:avLst/>
          </a:prstGeom>
        </p:spPr>
      </p:pic>
      <p:sp>
        <p:nvSpPr>
          <p:cNvPr id="62" name="Rectangle 6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DAFF1AC-7977-4CF1-B4DF-A86ED96FFE5D}"/>
              </a:ext>
            </a:extLst>
          </p:cNvPr>
          <p:cNvSpPr>
            <a:spLocks noGrp="1"/>
          </p:cNvSpPr>
          <p:nvPr>
            <p:ph idx="1"/>
          </p:nvPr>
        </p:nvSpPr>
        <p:spPr>
          <a:xfrm>
            <a:off x="7957973" y="763523"/>
            <a:ext cx="3511296" cy="5330952"/>
          </a:xfrm>
        </p:spPr>
        <p:txBody>
          <a:bodyPr vert="horz" lIns="91440" tIns="45720" rIns="91440" bIns="45720" rtlCol="0" anchor="ctr">
            <a:normAutofit/>
          </a:bodyPr>
          <a:lstStyle/>
          <a:p>
            <a:r>
              <a:rPr lang="en-US" sz="2200">
                <a:solidFill>
                  <a:srgbClr val="FFFFFF"/>
                </a:solidFill>
                <a:cs typeface="Calibri"/>
              </a:rPr>
              <a:t>Passenger Entering state</a:t>
            </a:r>
          </a:p>
          <a:p>
            <a:r>
              <a:rPr lang="en-US" sz="2200">
                <a:solidFill>
                  <a:srgbClr val="FFFFFF"/>
                </a:solidFill>
                <a:cs typeface="Calibri"/>
              </a:rPr>
              <a:t>No Ticket Detected, passenger not allowed</a:t>
            </a:r>
          </a:p>
          <a:p>
            <a:pPr marL="0" indent="0">
              <a:buNone/>
            </a:pPr>
            <a:endParaRPr lang="en-US" sz="2200">
              <a:solidFill>
                <a:srgbClr val="FFFFFF"/>
              </a:solidFill>
              <a:cs typeface="Calibri"/>
            </a:endParaRPr>
          </a:p>
          <a:p>
            <a:pPr marL="0" indent="0">
              <a:buNone/>
            </a:pPr>
            <a:endParaRPr lang="en-US" sz="2200">
              <a:solidFill>
                <a:srgbClr val="FFFFFF"/>
              </a:solidFill>
              <a:cs typeface="Calibri"/>
            </a:endParaRPr>
          </a:p>
        </p:txBody>
      </p:sp>
      <p:sp>
        <p:nvSpPr>
          <p:cNvPr id="3" name="TextBox 2">
            <a:extLst>
              <a:ext uri="{FF2B5EF4-FFF2-40B4-BE49-F238E27FC236}">
                <a16:creationId xmlns:a16="http://schemas.microsoft.com/office/drawing/2014/main" id="{A2CE6980-35EF-4920-807A-AE144DC67661}"/>
              </a:ext>
            </a:extLst>
          </p:cNvPr>
          <p:cNvSpPr txBox="1"/>
          <p:nvPr/>
        </p:nvSpPr>
        <p:spPr>
          <a:xfrm>
            <a:off x="7747000" y="1117600"/>
            <a:ext cx="32385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cs typeface="Calibri"/>
              </a:rPr>
              <a:t>State of the system :</a:t>
            </a:r>
          </a:p>
        </p:txBody>
      </p:sp>
    </p:spTree>
    <p:extLst>
      <p:ext uri="{BB962C8B-B14F-4D97-AF65-F5344CB8AC3E}">
        <p14:creationId xmlns:p14="http://schemas.microsoft.com/office/powerpoint/2010/main" val="1223846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1045</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Bus Ticketing &amp; Monitoring System</vt:lpstr>
      <vt:lpstr>Abstract</vt:lpstr>
      <vt:lpstr>Literature Review </vt:lpstr>
      <vt:lpstr>Novelty of Work</vt:lpstr>
      <vt:lpstr>Schematic Representation </vt:lpstr>
      <vt:lpstr>Working Principle</vt:lpstr>
      <vt:lpstr>Working Principle</vt:lpstr>
      <vt:lpstr>Simulation Results:</vt:lpstr>
      <vt:lpstr>Simulation Results:</vt:lpstr>
      <vt:lpstr>Simulation Results:</vt:lpstr>
      <vt:lpstr>Simulation Results: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Dsypher Eternium</cp:lastModifiedBy>
  <cp:revision>5</cp:revision>
  <dcterms:created xsi:type="dcterms:W3CDTF">2021-11-20T12:50:42Z</dcterms:created>
  <dcterms:modified xsi:type="dcterms:W3CDTF">2021-12-11T05:32:27Z</dcterms:modified>
</cp:coreProperties>
</file>