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jLDsALTd+j1/JEbjyRQwIFblk8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CenturyGothic-bold.fntdata"/><Relationship Id="rId45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Italic.fntdata"/><Relationship Id="rId47" Type="http://schemas.openxmlformats.org/officeDocument/2006/relationships/font" Target="fonts/CenturyGothic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Montserrat-regular.fntdata"/><Relationship Id="rId36" Type="http://schemas.openxmlformats.org/officeDocument/2006/relationships/slide" Target="slides/slide31.xml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286c9854b_17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286c9854b_17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6286c9854b_17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86c985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286c985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286c9854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286c9854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286c9854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6286c9854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286c9854b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286c9854b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6286c9854b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286c9854b_3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286c9854b_3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6286c9854b_3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286c9854b_3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6286c9854b_3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6286c9854b_3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286c9854b_3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286c9854b_3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6286c9854b_3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286c9854b_3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286c9854b_3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6286c9854b_3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286c9854b_6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6286c9854b_6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286c9854b_6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286c9854b_6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6286c9854b_6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86c9854b_17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86c9854b_17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6286c9854b_17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286c9854b_3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286c9854b_3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6286c9854b_3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286c9854b_17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286c9854b_17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6286c9854b_17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86c9854b_17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286c9854b_17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6286c9854b_17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286c9854b_17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286c9854b_17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286c9854b_17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286c9854b_17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286c9854b_17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6286c9854b_17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6286c9854b_0_2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26286c9854b_0_2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g26286c9854b_0_2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6286c9854b_0_2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26286c9854b_0_2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26286c9854b_0_2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g26286c9854b_0_2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g26286c9854b_0_2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g26286c9854b_0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6286c9854b_0_12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g26286c9854b_0_1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6286c9854b_0_1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6286c9854b_0_1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6286c9854b_0_1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6286c9854b_0_1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6286c9854b_0_1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6286c9854b_0_1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6286c9854b_0_1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6286c9854b_0_1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6286c9854b_0_1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6286c9854b_0_1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6286c9854b_0_1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26286c9854b_0_1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6286c9854b_0_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26286c9854b_0_1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26286c9854b_0_1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26286c9854b_0_1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26286c9854b_0_1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g26286c9854b_0_12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g26286c9854b_0_12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g26286c9854b_0_1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86c9854b_0_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86c9854b_0_14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g26286c9854b_0_14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37" name="Google Shape;137;g26286c9854b_0_145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6286c9854b_0_145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6286c9854b_0_14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aption">
  <p:cSld name="1_Title and 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86c9854b_0_151"/>
          <p:cNvSpPr txBox="1"/>
          <p:nvPr>
            <p:ph type="title"/>
          </p:nvPr>
        </p:nvSpPr>
        <p:spPr>
          <a:xfrm>
            <a:off x="1303868" y="982132"/>
            <a:ext cx="95928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2" name="Google Shape;142;g26286c9854b_0_151"/>
          <p:cNvSpPr txBox="1"/>
          <p:nvPr>
            <p:ph idx="1" type="body"/>
          </p:nvPr>
        </p:nvSpPr>
        <p:spPr>
          <a:xfrm>
            <a:off x="1303868" y="4343399"/>
            <a:ext cx="95928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g26286c9854b_0_151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26286c9854b_0_151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6286c9854b_0_15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26286c9854b_0_3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g26286c9854b_0_3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6286c9854b_0_3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6286c9854b_0_3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6286c9854b_0_3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6286c9854b_0_3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26286c9854b_0_3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6286c9854b_0_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6286c9854b_0_3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6286c9854b_0_3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6286c9854b_0_3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6286c9854b_0_3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6286c9854b_0_3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6286c9854b_0_3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6286c9854b_0_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26286c9854b_0_3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26286c9854b_0_3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26286c9854b_0_3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26286c9854b_0_3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g26286c9854b_0_3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g26286c9854b_0_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26286c9854b_0_5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g26286c9854b_0_5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26286c9854b_0_5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26286c9854b_0_5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g26286c9854b_0_5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g26286c9854b_0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g26286c9854b_0_6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g26286c9854b_0_6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26286c9854b_0_6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26286c9854b_0_6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g26286c9854b_0_6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26286c9854b_0_6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g26286c9854b_0_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26286c9854b_0_7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g26286c9854b_0_7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g26286c9854b_0_7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g26286c9854b_0_7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g26286c9854b_0_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26286c9854b_0_7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g26286c9854b_0_7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6286c9854b_0_7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26286c9854b_0_7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g26286c9854b_0_7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g26286c9854b_0_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6286c9854b_0_8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g26286c9854b_0_8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6286c9854b_0_8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6286c9854b_0_8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6286c9854b_0_8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6286c9854b_0_8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6286c9854b_0_8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26286c9854b_0_8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6286c9854b_0_8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6286c9854b_0_8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6286c9854b_0_8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6286c9854b_0_8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26286c9854b_0_8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6286c9854b_0_8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6286c9854b_0_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26286c9854b_0_8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6286c9854b_0_8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26286c9854b_0_8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6286c9854b_0_8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26286c9854b_0_8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26286c9854b_0_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6286c9854b_0_10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g26286c9854b_0_10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6286c9854b_0_10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26286c9854b_0_10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g26286c9854b_0_10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g26286c9854b_0_10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26286c9854b_0_1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6286c9854b_0_11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g26286c9854b_0_11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6286c9854b_0_11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26286c9854b_0_11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26286c9854b_0_1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286c9854b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g26286c9854b_0_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26286c9854b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smritisingh1997/car-salescsv/dat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ight sky with mountains far away on the horizon" id="151" name="Google Shape;151;p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2" y="2467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/>
          <p:nvPr>
            <p:ph type="ctrTitle"/>
          </p:nvPr>
        </p:nvSpPr>
        <p:spPr>
          <a:xfrm>
            <a:off x="4078340" y="932936"/>
            <a:ext cx="118872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Times New Roman"/>
              <a:buNone/>
            </a:pPr>
            <a:r>
              <a:rPr b="1" lang="en-US" sz="4800" cap="none">
                <a:latin typeface="Times New Roman"/>
                <a:ea typeface="Times New Roman"/>
                <a:cs typeface="Times New Roman"/>
                <a:sym typeface="Times New Roman"/>
              </a:rPr>
              <a:t>Car Sales Trend Prediction </a:t>
            </a:r>
            <a:endParaRPr b="1" sz="4800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Times New Roman"/>
              <a:buNone/>
            </a:pPr>
            <a:r>
              <a:rPr b="1" lang="en-US" sz="4800" cap="none"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endParaRPr b="1" sz="4800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Times New Roman"/>
              <a:buNone/>
            </a:pPr>
            <a:r>
              <a:rPr b="1" lang="en-US" sz="4800" cap="none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b="1" sz="4800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Times New Roman"/>
              <a:buNone/>
            </a:pPr>
            <a:br>
              <a:rPr b="1" lang="en-US" sz="4800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800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800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"/>
          <p:cNvSpPr txBox="1"/>
          <p:nvPr>
            <p:ph idx="4294967295" type="body"/>
          </p:nvPr>
        </p:nvSpPr>
        <p:spPr>
          <a:xfrm>
            <a:off x="8422750" y="2933400"/>
            <a:ext cx="4633800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Karthikeyan G  - C0911147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Bhavani Ch - C0901954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Shravya P - C0910891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Vakula A - C0911182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Deepak M - C0904124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286c9854b_17_65"/>
          <p:cNvSpPr txBox="1"/>
          <p:nvPr>
            <p:ph type="title"/>
          </p:nvPr>
        </p:nvSpPr>
        <p:spPr>
          <a:xfrm>
            <a:off x="341651" y="21720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AWS SageMaker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26286c9854b_17_65"/>
          <p:cNvSpPr txBox="1"/>
          <p:nvPr>
            <p:ph idx="1" type="body"/>
          </p:nvPr>
        </p:nvSpPr>
        <p:spPr>
          <a:xfrm>
            <a:off x="624050" y="10531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Used to implement the python code with the data read from the AWS S3 to train and test the model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/>
              <a:t>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pic>
        <p:nvPicPr>
          <p:cNvPr id="229" name="Google Shape;229;g26286c9854b_17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325" y="1906750"/>
            <a:ext cx="9737802" cy="48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6286c9854b_17_6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286c9854b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Machine  Learning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26286c9854b_0_0"/>
          <p:cNvSpPr txBox="1"/>
          <p:nvPr>
            <p:ph idx="1" type="body"/>
          </p:nvPr>
        </p:nvSpPr>
        <p:spPr>
          <a:xfrm>
            <a:off x="714275" y="1689400"/>
            <a:ext cx="11024700" cy="45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Machine learning is a subset of AI, which enables the machine to automatically learn from data, improve performance from past experiences, and make predictions.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 key idea behind machine learning is to allow computers to automatically discover patterns, make decisions, and improve their performance on a specific task through experience.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26286c9854b_0_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86c9854b_0_7"/>
          <p:cNvSpPr txBox="1"/>
          <p:nvPr>
            <p:ph type="title"/>
          </p:nvPr>
        </p:nvSpPr>
        <p:spPr>
          <a:xfrm>
            <a:off x="334474" y="111250"/>
            <a:ext cx="10304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Linear Regression in Machine Learning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g26286c9854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825" y="906388"/>
            <a:ext cx="7187900" cy="53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6286c9854b_0_7"/>
          <p:cNvSpPr txBox="1"/>
          <p:nvPr/>
        </p:nvSpPr>
        <p:spPr>
          <a:xfrm>
            <a:off x="2734500" y="6308950"/>
            <a:ext cx="732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Machine Learning Types FlowChart (Ref 1)</a:t>
            </a:r>
            <a:endParaRPr sz="2500"/>
          </a:p>
        </p:txBody>
      </p:sp>
      <p:sp>
        <p:nvSpPr>
          <p:cNvPr id="247" name="Google Shape;247;g26286c9854b_0_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title"/>
          </p:nvPr>
        </p:nvSpPr>
        <p:spPr>
          <a:xfrm>
            <a:off x="519051" y="40115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5"/>
          <p:cNvSpPr txBox="1"/>
          <p:nvPr>
            <p:ph idx="1" type="body"/>
          </p:nvPr>
        </p:nvSpPr>
        <p:spPr>
          <a:xfrm>
            <a:off x="519041" y="1519987"/>
            <a:ext cx="11967300" cy="5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730" lvl="0" marL="3429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Regression is a form of Supervised machine learning where we try to predict a continuous value based on some variables. </a:t>
            </a:r>
            <a:endParaRPr sz="2500"/>
          </a:p>
          <a:p>
            <a:pPr indent="-37973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From the existing data the regression model then builds its knowledge base.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Some popular regression algorithms are :</a:t>
            </a:r>
            <a:endParaRPr sz="2500"/>
          </a:p>
          <a:p>
            <a:pPr indent="-37973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Non-Linear Regression.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500"/>
          </a:p>
        </p:txBody>
      </p:sp>
      <p:sp>
        <p:nvSpPr>
          <p:cNvPr id="254" name="Google Shape;254;p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498201" y="333030"/>
            <a:ext cx="101313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6"/>
          <p:cNvSpPr txBox="1"/>
          <p:nvPr>
            <p:ph idx="1" type="body"/>
          </p:nvPr>
        </p:nvSpPr>
        <p:spPr>
          <a:xfrm>
            <a:off x="498191" y="957831"/>
            <a:ext cx="11967300" cy="5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500"/>
          </a:p>
          <a:p>
            <a:pPr indent="-37973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Linear regression is a type of supervised machine learning algorithm that computes the linear relationship between a dependent variable and one or more independent features.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 this model, we have considered number of the attributes for analysing the sales trend in the past by determining the key attributes - Dependent and Independent variable like Price, Model and Year as per the model designing requirement.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500"/>
          </a:p>
        </p:txBody>
      </p:sp>
      <p:sp>
        <p:nvSpPr>
          <p:cNvPr id="261" name="Google Shape;261;p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>
            <p:ph type="title"/>
          </p:nvPr>
        </p:nvSpPr>
        <p:spPr>
          <a:xfrm>
            <a:off x="685801" y="60960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What is Data Analysis ?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"/>
          <p:cNvSpPr txBox="1"/>
          <p:nvPr>
            <p:ph idx="1" type="body"/>
          </p:nvPr>
        </p:nvSpPr>
        <p:spPr>
          <a:xfrm>
            <a:off x="685800" y="1756350"/>
            <a:ext cx="11506200" cy="5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9410" lvl="0" marL="3429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 process of analyzing, cleansing, transforming, and modeling data to find relevant information, make predictions, and help in decision-making is known as data analysis.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9410" lvl="0" marL="3429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It requires a range of methods and techniques to gain valuable insights from unprocessed data.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268" name="Google Shape;268;p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7"/>
          <p:cNvSpPr txBox="1"/>
          <p:nvPr>
            <p:ph idx="1" type="body"/>
          </p:nvPr>
        </p:nvSpPr>
        <p:spPr>
          <a:xfrm>
            <a:off x="577736" y="1809558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3429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rgbClr val="DFEE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Machine Learning Repository: </a:t>
            </a:r>
            <a:r>
              <a:rPr b="1" lang="en-US" sz="2500">
                <a:solidFill>
                  <a:srgbClr val="DFEE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Sales Prediction</a:t>
            </a:r>
            <a:r>
              <a:rPr b="1" i="0" lang="en-US" sz="2500">
                <a:latin typeface="Times New Roman"/>
                <a:ea typeface="Times New Roman"/>
                <a:cs typeface="Times New Roman"/>
                <a:sym typeface="Times New Roman"/>
              </a:rPr>
              <a:t> data set</a:t>
            </a:r>
            <a:endParaRPr b="1" i="0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3429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Url: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https://www.kaggle.com/datasets/smritisingh1997/car-salescsv/data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      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sp>
        <p:nvSpPr>
          <p:cNvPr id="275" name="Google Shape;275;p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/>
          <p:nvPr>
            <p:ph type="title"/>
          </p:nvPr>
        </p:nvSpPr>
        <p:spPr>
          <a:xfrm>
            <a:off x="478661" y="500888"/>
            <a:ext cx="101313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4800" cap="none">
                <a:latin typeface="Times New Roman"/>
                <a:ea typeface="Times New Roman"/>
                <a:cs typeface="Times New Roman"/>
                <a:sym typeface="Times New Roman"/>
              </a:rPr>
              <a:t>Importing the Libraries</a:t>
            </a:r>
            <a:endParaRPr b="1" sz="4800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8"/>
          <p:cNvSpPr txBox="1"/>
          <p:nvPr>
            <p:ph idx="1" type="body"/>
          </p:nvPr>
        </p:nvSpPr>
        <p:spPr>
          <a:xfrm>
            <a:off x="586349" y="1472400"/>
            <a:ext cx="11169000" cy="5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73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Pandas 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used pandas for data analysis and associated manipulation of tabular data in Data Frames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Seaborn 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used seaborn to plot graphs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Matplotlib: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used this library to create visualizations</a:t>
            </a:r>
            <a:endParaRPr sz="2500"/>
          </a:p>
          <a:p>
            <a:pPr indent="-3746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Sklearn: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imported this library to do Linear Regression Algorithm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: We used to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perform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wide variety of mathematical operations on arrays.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sp>
        <p:nvSpPr>
          <p:cNvPr id="282" name="Google Shape;282;p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 txBox="1"/>
          <p:nvPr>
            <p:ph type="title"/>
          </p:nvPr>
        </p:nvSpPr>
        <p:spPr>
          <a:xfrm>
            <a:off x="421711" y="315913"/>
            <a:ext cx="101313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4800" cap="none">
                <a:latin typeface="Times New Roman"/>
                <a:ea typeface="Times New Roman"/>
                <a:cs typeface="Times New Roman"/>
                <a:sym typeface="Times New Roman"/>
              </a:rPr>
              <a:t>Importing the dataset </a:t>
            </a:r>
            <a:endParaRPr b="1" sz="4800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9"/>
          <p:cNvSpPr txBox="1"/>
          <p:nvPr>
            <p:ph idx="1" type="body"/>
          </p:nvPr>
        </p:nvSpPr>
        <p:spPr>
          <a:xfrm>
            <a:off x="492825" y="1264600"/>
            <a:ext cx="11437500" cy="5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73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i="0" lang="en-US" sz="2500">
                <a:latin typeface="Times New Roman"/>
                <a:ea typeface="Times New Roman"/>
                <a:cs typeface="Times New Roman"/>
                <a:sym typeface="Times New Roman"/>
              </a:rPr>
              <a:t>Read the Data set using pandas library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pd.read_csv command creates a dataset object which contain the contents of the .csv file.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Using the head()  function, we display the first 5 rows of the dataset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100" y="3253025"/>
            <a:ext cx="6821425" cy="35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286c9854b_3_8"/>
          <p:cNvSpPr txBox="1"/>
          <p:nvPr/>
        </p:nvSpPr>
        <p:spPr>
          <a:xfrm>
            <a:off x="540675" y="298800"/>
            <a:ext cx="933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Describing/Exploring the dataset </a:t>
            </a:r>
            <a:endParaRPr b="1"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g26286c9854b_3_8"/>
          <p:cNvSpPr txBox="1"/>
          <p:nvPr/>
        </p:nvSpPr>
        <p:spPr>
          <a:xfrm>
            <a:off x="671600" y="1222200"/>
            <a:ext cx="10159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973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describe() function to get the over all dataset statistics with count, uniqueness, frequency, mean, min, max, Q1, Q2, Q3  </a:t>
            </a:r>
            <a:endParaRPr sz="2500"/>
          </a:p>
        </p:txBody>
      </p:sp>
      <p:pic>
        <p:nvPicPr>
          <p:cNvPr id="298" name="Google Shape;298;g26286c9854b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450" y="2195700"/>
            <a:ext cx="8198811" cy="43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6286c9854b_3_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685801" y="278026"/>
            <a:ext cx="10131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685789" y="1098051"/>
            <a:ext cx="10131300" cy="5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500"/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/>
              <a:t> 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/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Data Analysis</a:t>
            </a:r>
            <a:endParaRPr sz="2500"/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Machine Learning</a:t>
            </a:r>
            <a:endParaRPr sz="2500"/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Linear Regression in Machine Learning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Machine Learning Workflow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Data Visualization</a:t>
            </a:r>
            <a:endParaRPr sz="2500"/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Predicting Test Result </a:t>
            </a:r>
            <a:endParaRPr sz="25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500"/>
          </a:p>
        </p:txBody>
      </p:sp>
      <p:sp>
        <p:nvSpPr>
          <p:cNvPr id="161" name="Google Shape;161;p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286c9854b_3_87"/>
          <p:cNvSpPr txBox="1"/>
          <p:nvPr/>
        </p:nvSpPr>
        <p:spPr>
          <a:xfrm>
            <a:off x="540675" y="298800"/>
            <a:ext cx="933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Transforming Dataset</a:t>
            </a:r>
            <a:endParaRPr b="1"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g26286c9854b_3_87"/>
          <p:cNvSpPr txBox="1"/>
          <p:nvPr/>
        </p:nvSpPr>
        <p:spPr>
          <a:xfrm>
            <a:off x="671600" y="1222200"/>
            <a:ext cx="10159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973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log transformation from numpy to transform the variable price as  log_price for training and testing the model. </a:t>
            </a:r>
            <a:endParaRPr sz="2500"/>
          </a:p>
        </p:txBody>
      </p:sp>
      <p:sp>
        <p:nvSpPr>
          <p:cNvPr id="307" name="Google Shape;307;g26286c9854b_3_8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g26286c9854b_3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75" y="2195700"/>
            <a:ext cx="8573088" cy="43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/>
          <p:nvPr>
            <p:ph type="title"/>
          </p:nvPr>
        </p:nvSpPr>
        <p:spPr>
          <a:xfrm>
            <a:off x="467949" y="321375"/>
            <a:ext cx="121194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n-US" sz="4800" cap="none">
                <a:latin typeface="Times New Roman"/>
                <a:ea typeface="Times New Roman"/>
                <a:cs typeface="Times New Roman"/>
                <a:sym typeface="Times New Roman"/>
              </a:rPr>
              <a:t>Splitting the data into training and test data</a:t>
            </a:r>
            <a:endParaRPr sz="4800"/>
          </a:p>
        </p:txBody>
      </p:sp>
      <p:sp>
        <p:nvSpPr>
          <p:cNvPr id="314" name="Google Shape;314;p10"/>
          <p:cNvSpPr txBox="1"/>
          <p:nvPr>
            <p:ph idx="1" type="body"/>
          </p:nvPr>
        </p:nvSpPr>
        <p:spPr>
          <a:xfrm>
            <a:off x="566960" y="1260209"/>
            <a:ext cx="119214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30% </a:t>
            </a:r>
            <a:r>
              <a:rPr b="0" i="0" lang="en-US" sz="2500">
                <a:latin typeface="Times New Roman"/>
                <a:ea typeface="Times New Roman"/>
                <a:cs typeface="Times New Roman"/>
                <a:sym typeface="Times New Roman"/>
              </a:rPr>
              <a:t>of the data will be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marked</a:t>
            </a:r>
            <a:r>
              <a:rPr b="0" i="0" lang="en-US" sz="2500">
                <a:latin typeface="Times New Roman"/>
                <a:ea typeface="Times New Roman"/>
                <a:cs typeface="Times New Roman"/>
                <a:sym typeface="Times New Roman"/>
              </a:rPr>
              <a:t> as the Test dat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500">
                <a:latin typeface="Times New Roman"/>
                <a:ea typeface="Times New Roman"/>
                <a:cs typeface="Times New Roman"/>
                <a:sym typeface="Times New Roman"/>
              </a:rPr>
              <a:t>set.</a:t>
            </a:r>
            <a:endParaRPr sz="2500"/>
          </a:p>
          <a:p>
            <a:pPr indent="-4000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70% </a:t>
            </a:r>
            <a:r>
              <a:rPr b="0" i="0" lang="en-US" sz="2500">
                <a:latin typeface="Times New Roman"/>
                <a:ea typeface="Times New Roman"/>
                <a:cs typeface="Times New Roman"/>
                <a:sym typeface="Times New Roman"/>
              </a:rPr>
              <a:t>will be used for training as the 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Training data set.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So, out of the 4000 rows approximately, 1000 will be assigned as test set and the remaining 3000 will be used for the training purpose</a:t>
            </a:r>
            <a:endParaRPr sz="2500"/>
          </a:p>
          <a:p>
            <a:pPr indent="-4000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train_test_split() function: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It is used to split our data into train and test sets.</a:t>
            </a:r>
            <a:br>
              <a:rPr b="1" lang="en-US" sz="2500"/>
            </a:br>
            <a:endParaRPr b="1" sz="2500"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pic>
        <p:nvPicPr>
          <p:cNvPr id="315" name="Google Shape;31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50" y="4154900"/>
            <a:ext cx="11071450" cy="1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>
            <p:ph type="title"/>
          </p:nvPr>
        </p:nvSpPr>
        <p:spPr>
          <a:xfrm>
            <a:off x="564161" y="111321"/>
            <a:ext cx="10131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Standard</a:t>
            </a:r>
            <a:r>
              <a:rPr b="1" lang="en-US" sz="4800" cap="none">
                <a:latin typeface="Times New Roman"/>
                <a:ea typeface="Times New Roman"/>
                <a:cs typeface="Times New Roman"/>
                <a:sym typeface="Times New Roman"/>
              </a:rPr>
              <a:t> scaling</a:t>
            </a:r>
            <a:endParaRPr sz="4800"/>
          </a:p>
        </p:txBody>
      </p:sp>
      <p:sp>
        <p:nvSpPr>
          <p:cNvPr id="322" name="Google Shape;322;p11"/>
          <p:cNvSpPr txBox="1"/>
          <p:nvPr>
            <p:ph idx="1" type="body"/>
          </p:nvPr>
        </p:nvSpPr>
        <p:spPr>
          <a:xfrm>
            <a:off x="564161" y="859188"/>
            <a:ext cx="11921400" cy="5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746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 order to scale the values of X down to a narrower range, we must take standard scaling, which will speed up the program using StandardScalar() function.</a:t>
            </a:r>
            <a:endParaRPr sz="2500"/>
          </a:p>
          <a:p>
            <a:pPr indent="-37973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It helps to normalize the data within a particular range.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pic>
        <p:nvPicPr>
          <p:cNvPr id="323" name="Google Shape;32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975" y="3419275"/>
            <a:ext cx="6750650" cy="25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26286c9854b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31" y="1436263"/>
            <a:ext cx="5292644" cy="3985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6286c9854b_3_25"/>
          <p:cNvSpPr txBox="1"/>
          <p:nvPr>
            <p:ph type="title"/>
          </p:nvPr>
        </p:nvSpPr>
        <p:spPr>
          <a:xfrm>
            <a:off x="137155" y="85450"/>
            <a:ext cx="5602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800"/>
          </a:p>
        </p:txBody>
      </p:sp>
      <p:sp>
        <p:nvSpPr>
          <p:cNvPr id="332" name="Google Shape;332;g26286c9854b_3_25"/>
          <p:cNvSpPr txBox="1"/>
          <p:nvPr/>
        </p:nvSpPr>
        <p:spPr>
          <a:xfrm>
            <a:off x="853250" y="5766975"/>
            <a:ext cx="475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Box Plot of the Price </a:t>
            </a:r>
            <a:endParaRPr sz="2500"/>
          </a:p>
        </p:txBody>
      </p:sp>
      <p:sp>
        <p:nvSpPr>
          <p:cNvPr id="333" name="Google Shape;333;g26286c9854b_3_25"/>
          <p:cNvSpPr txBox="1"/>
          <p:nvPr/>
        </p:nvSpPr>
        <p:spPr>
          <a:xfrm>
            <a:off x="6147200" y="5702275"/>
            <a:ext cx="5828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 Plot of Price Distribution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nivariate distribution of data)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g26286c9854b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313" y="1350050"/>
            <a:ext cx="5081879" cy="41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26286c9854b_3_2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26286c9854b_3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75" y="1480250"/>
            <a:ext cx="4379275" cy="40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6286c9854b_3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575" y="1395138"/>
            <a:ext cx="4474200" cy="42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6286c9854b_3_65"/>
          <p:cNvSpPr txBox="1"/>
          <p:nvPr>
            <p:ph type="title"/>
          </p:nvPr>
        </p:nvSpPr>
        <p:spPr>
          <a:xfrm>
            <a:off x="2815300" y="5860950"/>
            <a:ext cx="6878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Figure 5 &amp; 6: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Joint Plot of Price vs Year</a:t>
            </a:r>
            <a:endParaRPr sz="2800"/>
          </a:p>
        </p:txBody>
      </p:sp>
      <p:sp>
        <p:nvSpPr>
          <p:cNvPr id="344" name="Google Shape;344;g26286c9854b_3_6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g26286c9854b_3_65"/>
          <p:cNvSpPr txBox="1"/>
          <p:nvPr>
            <p:ph type="title"/>
          </p:nvPr>
        </p:nvSpPr>
        <p:spPr>
          <a:xfrm>
            <a:off x="137150" y="85450"/>
            <a:ext cx="606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Data Visualization(1)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26286c9854b_3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50" y="2196850"/>
            <a:ext cx="111728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6286c9854b_3_76"/>
          <p:cNvSpPr txBox="1"/>
          <p:nvPr>
            <p:ph type="title"/>
          </p:nvPr>
        </p:nvSpPr>
        <p:spPr>
          <a:xfrm>
            <a:off x="137155" y="85450"/>
            <a:ext cx="5602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800"/>
          </a:p>
        </p:txBody>
      </p:sp>
      <p:sp>
        <p:nvSpPr>
          <p:cNvPr id="353" name="Google Shape;353;g26286c9854b_3_76"/>
          <p:cNvSpPr txBox="1"/>
          <p:nvPr>
            <p:ph type="title"/>
          </p:nvPr>
        </p:nvSpPr>
        <p:spPr>
          <a:xfrm>
            <a:off x="747655" y="5464675"/>
            <a:ext cx="5602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Figure 7: Scatter Plot of Price vs Year</a:t>
            </a:r>
            <a:endParaRPr sz="2400"/>
          </a:p>
        </p:txBody>
      </p:sp>
      <p:sp>
        <p:nvSpPr>
          <p:cNvPr id="354" name="Google Shape;354;g26286c9854b_3_76"/>
          <p:cNvSpPr txBox="1"/>
          <p:nvPr/>
        </p:nvSpPr>
        <p:spPr>
          <a:xfrm>
            <a:off x="6536600" y="5464675"/>
            <a:ext cx="525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8: 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 of Price vs Mileage</a:t>
            </a:r>
            <a:endParaRPr sz="2400"/>
          </a:p>
        </p:txBody>
      </p:sp>
      <p:sp>
        <p:nvSpPr>
          <p:cNvPr id="355" name="Google Shape;355;g26286c9854b_3_7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"/>
          <p:cNvSpPr txBox="1"/>
          <p:nvPr>
            <p:ph type="title"/>
          </p:nvPr>
        </p:nvSpPr>
        <p:spPr>
          <a:xfrm>
            <a:off x="486893" y="161864"/>
            <a:ext cx="101313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Linear Regression Model Training on the dataset</a:t>
            </a:r>
            <a:endParaRPr b="1" sz="4800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2"/>
          <p:cNvSpPr txBox="1"/>
          <p:nvPr>
            <p:ph idx="1" type="body"/>
          </p:nvPr>
        </p:nvSpPr>
        <p:spPr>
          <a:xfrm>
            <a:off x="486892" y="760402"/>
            <a:ext cx="11921400" cy="4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6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2826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323087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 this step, we use the 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Class to fit the training set to our model</a:t>
            </a:r>
            <a:endParaRPr sz="2500"/>
          </a:p>
          <a:p>
            <a:pPr indent="-323087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Here we have choose log_price as dependent variable of the other attributes that are taken into the consideration</a:t>
            </a:r>
            <a:endParaRPr sz="2500"/>
          </a:p>
          <a:p>
            <a:pPr indent="-323087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LinearRegression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() function of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scikit-learn 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uses the training data as an input to train the machine learning model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988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500"/>
          </a:p>
          <a:p>
            <a:pPr indent="-2826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29464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9464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9464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9464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9464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-29464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pic>
        <p:nvPicPr>
          <p:cNvPr id="362" name="Google Shape;3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250" y="3987875"/>
            <a:ext cx="4551505" cy="28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>
            <p:ph type="title"/>
          </p:nvPr>
        </p:nvSpPr>
        <p:spPr>
          <a:xfrm>
            <a:off x="457877" y="270494"/>
            <a:ext cx="11097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Summary Statistics</a:t>
            </a:r>
            <a:endParaRPr b="0" i="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18"/>
          <p:cNvSpPr txBox="1"/>
          <p:nvPr>
            <p:ph idx="1" type="body"/>
          </p:nvPr>
        </p:nvSpPr>
        <p:spPr>
          <a:xfrm>
            <a:off x="541962" y="1199508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R2 Score:     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MSE: Mean Square Error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457874" y="3248800"/>
            <a:ext cx="10905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MAE:  Mean Absolute Error                               RMSE: Root Mean Square Error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950" y="2027260"/>
            <a:ext cx="31908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Google Shape;3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25" y="4049549"/>
            <a:ext cx="48863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425" y="2056412"/>
            <a:ext cx="47815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425" y="4049524"/>
            <a:ext cx="54864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8"/>
          <p:cNvSpPr txBox="1"/>
          <p:nvPr>
            <p:ph idx="1" type="body"/>
          </p:nvPr>
        </p:nvSpPr>
        <p:spPr>
          <a:xfrm>
            <a:off x="940887" y="5298108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Intercept: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" id="376" name="Google Shape;37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9150" y="5650525"/>
            <a:ext cx="33909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"/>
          <p:cNvSpPr txBox="1"/>
          <p:nvPr>
            <p:ph type="title"/>
          </p:nvPr>
        </p:nvSpPr>
        <p:spPr>
          <a:xfrm>
            <a:off x="145191" y="187126"/>
            <a:ext cx="892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isualizing the Result</a:t>
            </a:r>
            <a:endParaRPr b="0" i="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7"/>
          <p:cNvSpPr txBox="1"/>
          <p:nvPr>
            <p:ph idx="1" type="body"/>
          </p:nvPr>
        </p:nvSpPr>
        <p:spPr>
          <a:xfrm>
            <a:off x="145212" y="720783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have used the scatter plot to the show distribution of the predicted result set using the matplotlib</a:t>
            </a:r>
            <a:endParaRPr sz="2500"/>
          </a:p>
        </p:txBody>
      </p:sp>
      <p:pic>
        <p:nvPicPr>
          <p:cNvPr id="384" name="Google Shape;3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699" y="2056700"/>
            <a:ext cx="5373901" cy="41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7"/>
          <p:cNvSpPr txBox="1"/>
          <p:nvPr>
            <p:ph idx="1" type="body"/>
          </p:nvPr>
        </p:nvSpPr>
        <p:spPr>
          <a:xfrm>
            <a:off x="4124207" y="6041502"/>
            <a:ext cx="41694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Figure 9: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Final Prediction</a:t>
            </a:r>
            <a:endParaRPr sz="2500"/>
          </a:p>
        </p:txBody>
      </p:sp>
      <p:sp>
        <p:nvSpPr>
          <p:cNvPr id="386" name="Google Shape;386;p1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286c9854b_6_120"/>
          <p:cNvSpPr txBox="1"/>
          <p:nvPr>
            <p:ph type="title"/>
          </p:nvPr>
        </p:nvSpPr>
        <p:spPr>
          <a:xfrm>
            <a:off x="145191" y="34726"/>
            <a:ext cx="892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Regression Summary</a:t>
            </a:r>
            <a:endParaRPr b="0" i="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g26286c9854b_6_120"/>
          <p:cNvSpPr txBox="1"/>
          <p:nvPr>
            <p:ph idx="1" type="body"/>
          </p:nvPr>
        </p:nvSpPr>
        <p:spPr>
          <a:xfrm>
            <a:off x="145212" y="720783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Features with respect to their regression coefficient are listed below.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Each feature has either negative or positive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coefficient with respect to the target variable.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g26286c9854b_6_120"/>
          <p:cNvSpPr txBox="1"/>
          <p:nvPr>
            <p:ph idx="1" type="body"/>
          </p:nvPr>
        </p:nvSpPr>
        <p:spPr>
          <a:xfrm>
            <a:off x="2678800" y="6029675"/>
            <a:ext cx="70602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Figure 10: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Features vs Regression Coefficient</a:t>
            </a:r>
            <a:endParaRPr sz="2500"/>
          </a:p>
        </p:txBody>
      </p:sp>
      <p:sp>
        <p:nvSpPr>
          <p:cNvPr id="394" name="Google Shape;394;g26286c9854b_6_12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g26286c9854b_6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425" y="1698950"/>
            <a:ext cx="6090651" cy="46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498176" y="35947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498175" y="118120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2500"/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Car Sales Trend Prediction model aims to analyze the past car sales data and predict the future car sales trend considering different attributes associated with the car.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21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Our model uses a dataset that lists car brands, price of the car, mileage of the car, type and model of the car and other characteristics, customers will look while purchasing a car.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Using this data set, we have developed a Linear Regression model that aims to predict car sales trend based on different characteristics.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sp>
        <p:nvSpPr>
          <p:cNvPr id="168" name="Google Shape;168;p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6286c9854b_6_101"/>
          <p:cNvSpPr txBox="1"/>
          <p:nvPr>
            <p:ph type="title"/>
          </p:nvPr>
        </p:nvSpPr>
        <p:spPr>
          <a:xfrm>
            <a:off x="505274" y="606929"/>
            <a:ext cx="7958100" cy="113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g26286c9854b_6_101"/>
          <p:cNvSpPr txBox="1"/>
          <p:nvPr>
            <p:ph idx="1" type="body"/>
          </p:nvPr>
        </p:nvSpPr>
        <p:spPr>
          <a:xfrm>
            <a:off x="526225" y="2032200"/>
            <a:ext cx="10751400" cy="13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Ref 1) </a:t>
            </a:r>
            <a:r>
              <a:rPr b="1" lang="en-US" sz="2400"/>
              <a:t>Figure 2 - Source URL:</a:t>
            </a:r>
            <a:r>
              <a:rPr lang="en-US" sz="2400"/>
              <a:t>  https://www.researchgate.net/publication/366359344/figure/fig2/AS:11431281110663402@1672677311128/Flowchart-of-the-types-of-machine-learning-techniques.png</a:t>
            </a:r>
            <a:endParaRPr sz="2400"/>
          </a:p>
        </p:txBody>
      </p:sp>
      <p:sp>
        <p:nvSpPr>
          <p:cNvPr id="403" name="Google Shape;403;g26286c9854b_6_10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>
            <p:ph type="ctrTitle"/>
          </p:nvPr>
        </p:nvSpPr>
        <p:spPr>
          <a:xfrm>
            <a:off x="355515" y="2084953"/>
            <a:ext cx="119985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5849"/>
              <a:buFont typeface="Times New Roma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5849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5849"/>
              <a:buFont typeface="Times New Roma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925908" y="537115"/>
            <a:ext cx="101313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t/>
            </a:r>
            <a:endParaRPr b="1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86c9854b_17_4"/>
          <p:cNvSpPr txBox="1"/>
          <p:nvPr>
            <p:ph type="title"/>
          </p:nvPr>
        </p:nvSpPr>
        <p:spPr>
          <a:xfrm>
            <a:off x="498176" y="35947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AWS </a:t>
            </a: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g26286c9854b_17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525" y="1438600"/>
            <a:ext cx="5921975" cy="46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6286c9854b_17_4"/>
          <p:cNvSpPr txBox="1"/>
          <p:nvPr>
            <p:ph type="title"/>
          </p:nvPr>
        </p:nvSpPr>
        <p:spPr>
          <a:xfrm>
            <a:off x="2909838" y="6209325"/>
            <a:ext cx="6895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500">
                <a:latin typeface="Lato"/>
                <a:ea typeface="Lato"/>
                <a:cs typeface="Lato"/>
                <a:sym typeface="Lato"/>
              </a:rPr>
              <a:t>Figure 1: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AWS Service &amp; Components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6286c9854b_17_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86c9854b_3_97"/>
          <p:cNvSpPr txBox="1"/>
          <p:nvPr>
            <p:ph type="title"/>
          </p:nvPr>
        </p:nvSpPr>
        <p:spPr>
          <a:xfrm>
            <a:off x="498176" y="35947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Architecture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26286c9854b_3_97"/>
          <p:cNvSpPr txBox="1"/>
          <p:nvPr>
            <p:ph idx="1" type="body"/>
          </p:nvPr>
        </p:nvSpPr>
        <p:spPr>
          <a:xfrm>
            <a:off x="711600" y="1323475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/>
              <a:t>AWS Service &amp; </a:t>
            </a:r>
            <a:r>
              <a:rPr lang="en-US" sz="2500"/>
              <a:t>Comp</a:t>
            </a:r>
            <a:r>
              <a:rPr lang="en-US" sz="2500"/>
              <a:t>onents: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AWS S3</a:t>
            </a:r>
            <a:r>
              <a:rPr lang="en-US" sz="2500"/>
              <a:t> - Imported the raw source file in the  Amazon S3 bucket.</a:t>
            </a:r>
            <a:endParaRPr sz="2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AWS Glue</a:t>
            </a:r>
            <a:r>
              <a:rPr lang="en-US" sz="2500"/>
              <a:t> - Used for data cleaning and  transformation of the raw data as per the requirement.</a:t>
            </a:r>
            <a:endParaRPr sz="2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AWS SageMaker </a:t>
            </a:r>
            <a:r>
              <a:rPr lang="en-US" sz="2500"/>
              <a:t>- Used to implement the code, train and test the linear regression model.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sp>
        <p:nvSpPr>
          <p:cNvPr id="185" name="Google Shape;185;g26286c9854b_3_9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86c9854b_17_30"/>
          <p:cNvSpPr txBox="1"/>
          <p:nvPr>
            <p:ph type="title"/>
          </p:nvPr>
        </p:nvSpPr>
        <p:spPr>
          <a:xfrm>
            <a:off x="370126" y="23142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AWS S3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26286c9854b_17_30"/>
          <p:cNvSpPr txBox="1"/>
          <p:nvPr>
            <p:ph idx="1" type="body"/>
          </p:nvPr>
        </p:nvSpPr>
        <p:spPr>
          <a:xfrm>
            <a:off x="654675" y="11527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Input data source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Transformed output from the AWS Glue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pic>
        <p:nvPicPr>
          <p:cNvPr id="193" name="Google Shape;193;g26286c9854b_17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75" y="2134200"/>
            <a:ext cx="10847050" cy="45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6286c9854b_17_3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86c9854b_17_54"/>
          <p:cNvSpPr txBox="1"/>
          <p:nvPr>
            <p:ph type="title"/>
          </p:nvPr>
        </p:nvSpPr>
        <p:spPr>
          <a:xfrm>
            <a:off x="370126" y="23142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AWS Glue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26286c9854b_17_54"/>
          <p:cNvSpPr txBox="1"/>
          <p:nvPr>
            <p:ph idx="1" type="body"/>
          </p:nvPr>
        </p:nvSpPr>
        <p:spPr>
          <a:xfrm>
            <a:off x="654675" y="11527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user role for utilizing the service.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database mapping S3 URI location.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pic>
        <p:nvPicPr>
          <p:cNvPr id="202" name="Google Shape;202;g26286c9854b_17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00" y="2154725"/>
            <a:ext cx="8383550" cy="44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6286c9854b_17_5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286c9854b_17_37"/>
          <p:cNvSpPr txBox="1"/>
          <p:nvPr>
            <p:ph type="title"/>
          </p:nvPr>
        </p:nvSpPr>
        <p:spPr>
          <a:xfrm>
            <a:off x="341651" y="21720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AWS Glue (1)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26286c9854b_17_37"/>
          <p:cNvSpPr txBox="1"/>
          <p:nvPr>
            <p:ph idx="1" type="body"/>
          </p:nvPr>
        </p:nvSpPr>
        <p:spPr>
          <a:xfrm>
            <a:off x="624050" y="10531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the crawlers for grouping and cataloging the datasource and their metadata.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/>
              <a:t>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pic>
        <p:nvPicPr>
          <p:cNvPr id="211" name="Google Shape;211;g26286c9854b_17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25" y="1898100"/>
            <a:ext cx="9025051" cy="4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6286c9854b_17_3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286c9854b_17_45"/>
          <p:cNvSpPr txBox="1"/>
          <p:nvPr>
            <p:ph type="title"/>
          </p:nvPr>
        </p:nvSpPr>
        <p:spPr>
          <a:xfrm>
            <a:off x="341651" y="21720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AWS Glue (2)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g26286c9854b_17_45"/>
          <p:cNvSpPr txBox="1"/>
          <p:nvPr>
            <p:ph idx="1" type="body"/>
          </p:nvPr>
        </p:nvSpPr>
        <p:spPr>
          <a:xfrm>
            <a:off x="624050" y="10531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the ETL job for the data transformation and formatting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/>
              <a:t>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pic>
        <p:nvPicPr>
          <p:cNvPr id="220" name="Google Shape;220;g26286c9854b_17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50" y="1632125"/>
            <a:ext cx="9286875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6286c9854b_17_4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2022-11-23T05:13:06Z</dcterms:created>
  <dc:creator>Athul Sukumaran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