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302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83" r:id="rId28"/>
    <p:sldId id="296" r:id="rId29"/>
    <p:sldId id="284" r:id="rId30"/>
    <p:sldId id="298" r:id="rId31"/>
    <p:sldId id="299" r:id="rId32"/>
    <p:sldId id="300" r:id="rId33"/>
    <p:sldId id="3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4"/>
    <a:srgbClr val="3F3F3F"/>
    <a:srgbClr val="014067"/>
    <a:srgbClr val="014E7D"/>
    <a:srgbClr val="013657"/>
    <a:srgbClr val="01456F"/>
    <a:srgbClr val="014B79"/>
    <a:srgbClr val="0937C9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2/17/2023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19" y="2577211"/>
            <a:ext cx="7342622" cy="1215566"/>
          </a:xfrm>
        </p:spPr>
        <p:txBody>
          <a:bodyPr>
            <a:normAutofit/>
          </a:bodyPr>
          <a:lstStyle/>
          <a:p>
            <a:r>
              <a:rPr lang="en-US" sz="3600" b="0" dirty="0"/>
              <a:t>   </a:t>
            </a:r>
            <a:r>
              <a:rPr lang="en-US" sz="4000" b="0" dirty="0"/>
              <a:t>CAPSTONE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673" y="3792777"/>
            <a:ext cx="7342631" cy="608895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SUPPLY CHAIN OPTIMIZATION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		</a:t>
            </a:r>
            <a:r>
              <a:rPr lang="en-US" sz="1600" dirty="0">
                <a:latin typeface="Arial Rounded MT Bold" panose="020F0704030504030204" pitchFamily="34" charset="0"/>
              </a:rPr>
              <a:t>  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>
                <a:latin typeface="Arial Rounded MT Bold" panose="020F0704030504030204" pitchFamily="34" charset="0"/>
              </a:rPr>
              <a:t>                     BY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          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KARTHIKEYAN MP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E089FB7-B93D-458D-B2BF-BB80762961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7142" r="271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6152FD-6996-4A69-9616-A322D526E46A}"/>
              </a:ext>
            </a:extLst>
          </p:cNvPr>
          <p:cNvSpPr txBox="1"/>
          <p:nvPr/>
        </p:nvSpPr>
        <p:spPr>
          <a:xfrm>
            <a:off x="251012" y="233082"/>
            <a:ext cx="117168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HYPER PARAMETER TUNING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MODEL EVALUATION</a:t>
            </a:r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EF5DF-AEC7-48CE-92DA-43329F65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46" y="1093332"/>
            <a:ext cx="3006592" cy="1031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461078-C902-48F1-BE57-85CD1FB3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796" y="1064078"/>
            <a:ext cx="3097351" cy="1608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DB91F5-514F-4782-A048-050CFFA4E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180" y="1048837"/>
            <a:ext cx="4556852" cy="1150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16F82F-6FBE-4097-8E0B-AF4BC5980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10" y="4185051"/>
            <a:ext cx="9635143" cy="19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7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F832B-0BCE-46FA-9B95-4BF6A5F7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90" y="1329534"/>
            <a:ext cx="8481795" cy="3589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793588-FEE9-4F69-B3CA-11D0E27BD429}"/>
              </a:ext>
            </a:extLst>
          </p:cNvPr>
          <p:cNvSpPr txBox="1"/>
          <p:nvPr/>
        </p:nvSpPr>
        <p:spPr>
          <a:xfrm>
            <a:off x="3393548" y="462625"/>
            <a:ext cx="1031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</a:t>
            </a: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V/s Actual For Best Model :Decision Tree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72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BAF4A-5617-4342-8DFD-6869A1A4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13" y="1949938"/>
            <a:ext cx="7903498" cy="3957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95A2B3-21B5-4F9C-9E13-3CD1C8BA8367}"/>
              </a:ext>
            </a:extLst>
          </p:cNvPr>
          <p:cNvSpPr/>
          <p:nvPr/>
        </p:nvSpPr>
        <p:spPr>
          <a:xfrm>
            <a:off x="3298248" y="950261"/>
            <a:ext cx="560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 of  Best Model :Decision Tree</a:t>
            </a:r>
          </a:p>
        </p:txBody>
      </p:sp>
    </p:spTree>
    <p:extLst>
      <p:ext uri="{BB962C8B-B14F-4D97-AF65-F5344CB8AC3E}">
        <p14:creationId xmlns:p14="http://schemas.microsoft.com/office/powerpoint/2010/main" val="388018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2E6331-AF0D-43CD-BC88-8ED72CFF77AC}"/>
              </a:ext>
            </a:extLst>
          </p:cNvPr>
          <p:cNvSpPr txBox="1"/>
          <p:nvPr/>
        </p:nvSpPr>
        <p:spPr>
          <a:xfrm>
            <a:off x="224117" y="152400"/>
            <a:ext cx="11501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Insights from Analysis</a:t>
            </a:r>
          </a:p>
          <a:p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3A8B9-758A-421F-9C05-BB38AD29D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30" y="4849902"/>
            <a:ext cx="3340754" cy="1014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F8767-43B4-472F-814B-4714FAA4E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1" y="891064"/>
            <a:ext cx="4464424" cy="2952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797BB-6076-41D7-936D-2E45019DA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26" y="891064"/>
            <a:ext cx="4381246" cy="2858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FE7B1B-10E8-49C4-87AF-7C7DC3D4C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097" y="4849902"/>
            <a:ext cx="3504926" cy="13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5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7C581C-31DD-4DD8-90C5-2EFDB3B5CD58}"/>
              </a:ext>
            </a:extLst>
          </p:cNvPr>
          <p:cNvSpPr txBox="1"/>
          <p:nvPr/>
        </p:nvSpPr>
        <p:spPr>
          <a:xfrm>
            <a:off x="385482" y="233082"/>
            <a:ext cx="11474824" cy="645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E9587-651F-448F-8B53-F10A79DB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0" y="501662"/>
            <a:ext cx="4877223" cy="314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06FD94-0B0B-4D05-9602-F3468B76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220" y="4186516"/>
            <a:ext cx="3477262" cy="1820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E8623-2A63-490B-A867-5B811C35D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378" y="402594"/>
            <a:ext cx="5258256" cy="3246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99855-BDA5-45B7-A4A0-4C89562FC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909" y="4186516"/>
            <a:ext cx="3599193" cy="235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1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33058D-E261-4E75-BE51-0611991C70F3}"/>
              </a:ext>
            </a:extLst>
          </p:cNvPr>
          <p:cNvSpPr txBox="1"/>
          <p:nvPr/>
        </p:nvSpPr>
        <p:spPr>
          <a:xfrm>
            <a:off x="519953" y="188259"/>
            <a:ext cx="11304494" cy="6373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3A030-CC65-4ECF-A177-980390A4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2" y="295834"/>
            <a:ext cx="4816257" cy="3238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41A6F-69FF-420A-A231-862B92ECD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309" y="295834"/>
            <a:ext cx="4953429" cy="3238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53734B-FBEF-4F10-B2B7-9EEC925D9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44" y="3964389"/>
            <a:ext cx="4075374" cy="1154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950B4-A4BE-4116-89BC-1E99BA3BC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133" y="3964389"/>
            <a:ext cx="3418573" cy="22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A0A2E5-63BA-480C-A47D-59D422CE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6" y="889466"/>
            <a:ext cx="4922947" cy="3238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DC7909-754A-43E8-B0AF-EF6B4808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14" y="4643718"/>
            <a:ext cx="3716464" cy="1075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B08A8-958C-4D57-86B8-E9126A08E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81" y="942810"/>
            <a:ext cx="4938188" cy="3132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5D9C83-7E68-4D92-A25C-41C058868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961" y="4643718"/>
            <a:ext cx="3237629" cy="9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3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40C84-584C-41B7-A9D9-591A8B48EF45}"/>
              </a:ext>
            </a:extLst>
          </p:cNvPr>
          <p:cNvSpPr txBox="1"/>
          <p:nvPr/>
        </p:nvSpPr>
        <p:spPr>
          <a:xfrm>
            <a:off x="224118" y="170330"/>
            <a:ext cx="11645153" cy="6481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A06D2-99E8-4912-A8C5-6E756A44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0" y="331777"/>
            <a:ext cx="6711188" cy="4534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5F661B-D1AC-4445-8E26-F694AA0C2664}"/>
              </a:ext>
            </a:extLst>
          </p:cNvPr>
          <p:cNvSpPr txBox="1"/>
          <p:nvPr/>
        </p:nvSpPr>
        <p:spPr>
          <a:xfrm>
            <a:off x="708212" y="4993341"/>
            <a:ext cx="1075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Warehouses with age less than 5 are yet to certified.</a:t>
            </a:r>
          </a:p>
        </p:txBody>
      </p:sp>
    </p:spTree>
    <p:extLst>
      <p:ext uri="{BB962C8B-B14F-4D97-AF65-F5344CB8AC3E}">
        <p14:creationId xmlns:p14="http://schemas.microsoft.com/office/powerpoint/2010/main" val="4265255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61E5D9-0A37-4288-B551-790E4EDC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7" y="448097"/>
            <a:ext cx="4999153" cy="3200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5766D7-849D-47ED-BEDD-699112DD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23" y="398562"/>
            <a:ext cx="4999153" cy="3299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DDD1F-C804-4ABE-8286-DDF8E5197CF8}"/>
              </a:ext>
            </a:extLst>
          </p:cNvPr>
          <p:cNvSpPr txBox="1"/>
          <p:nvPr/>
        </p:nvSpPr>
        <p:spPr>
          <a:xfrm>
            <a:off x="699247" y="3863788"/>
            <a:ext cx="10919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a slight reduction in Retail shop number  as the No. of Competitors gets increased</a:t>
            </a:r>
          </a:p>
          <a:p>
            <a:endParaRPr lang="en-IN" dirty="0"/>
          </a:p>
          <a:p>
            <a:r>
              <a:rPr lang="en-IN" dirty="0"/>
              <a:t>There is a positive linear relationship between storage issue reported l3m and the product shipped to warehouse </a:t>
            </a:r>
          </a:p>
          <a:p>
            <a:r>
              <a:rPr lang="en-IN" dirty="0"/>
              <a:t>in tonnes.</a:t>
            </a:r>
          </a:p>
        </p:txBody>
      </p:sp>
    </p:spTree>
    <p:extLst>
      <p:ext uri="{BB962C8B-B14F-4D97-AF65-F5344CB8AC3E}">
        <p14:creationId xmlns:p14="http://schemas.microsoft.com/office/powerpoint/2010/main" val="1009812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097D81-0543-4084-8FF3-475857FF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79" y="442720"/>
            <a:ext cx="4922947" cy="3139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D78654-D95C-47FD-A7B8-E59C8EB56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80" y="442720"/>
            <a:ext cx="4709568" cy="3185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F29CA-F192-46B3-8F64-A456A0A289B1}"/>
              </a:ext>
            </a:extLst>
          </p:cNvPr>
          <p:cNvSpPr txBox="1"/>
          <p:nvPr/>
        </p:nvSpPr>
        <p:spPr>
          <a:xfrm>
            <a:off x="496879" y="4132729"/>
            <a:ext cx="10762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Warehouse breakdowns are higher in warehouses with huge shipment.</a:t>
            </a:r>
          </a:p>
          <a:p>
            <a:endParaRPr lang="en-IN" dirty="0"/>
          </a:p>
          <a:p>
            <a:r>
              <a:rPr lang="en-IN" dirty="0"/>
              <a:t>Storage issues reported  is higher in warehouses with higher breakdowns</a:t>
            </a:r>
          </a:p>
        </p:txBody>
      </p:sp>
    </p:spTree>
    <p:extLst>
      <p:ext uri="{BB962C8B-B14F-4D97-AF65-F5344CB8AC3E}">
        <p14:creationId xmlns:p14="http://schemas.microsoft.com/office/powerpoint/2010/main" val="268574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6E57-70B4-487E-84F9-0356B7F4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73170"/>
            <a:ext cx="10835122" cy="114796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  <a:b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B2BC4-2F83-442D-B9BB-6CD8C829BFE3}"/>
              </a:ext>
            </a:extLst>
          </p:cNvPr>
          <p:cNvSpPr txBox="1"/>
          <p:nvPr/>
        </p:nvSpPr>
        <p:spPr>
          <a:xfrm>
            <a:off x="518678" y="959223"/>
            <a:ext cx="115747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Problem Statement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FMCG company has entered into the instant noodles business two years back. </a:t>
            </a:r>
          </a:p>
          <a:p>
            <a:r>
              <a:rPr lang="en-US" dirty="0"/>
              <a:t>     The management noticed that there is a miss match in the demand and supply leading to </a:t>
            </a:r>
            <a:r>
              <a:rPr lang="en-IN" dirty="0"/>
              <a:t> inventory cost loss .</a:t>
            </a:r>
          </a:p>
          <a:p>
            <a:r>
              <a:rPr lang="en-US" dirty="0"/>
              <a:t>     Hence, the higher management wants to optimize the supply quantity in each and every warehouse in entire country.</a:t>
            </a:r>
            <a:r>
              <a:rPr lang="en-IN" dirty="0"/>
              <a:t> </a:t>
            </a:r>
            <a:endParaRPr lang="en-US" dirty="0"/>
          </a:p>
          <a:p>
            <a:r>
              <a:rPr lang="en-US" dirty="0"/>
              <a:t> </a:t>
            </a:r>
            <a:endParaRPr lang="en-US" b="1" dirty="0"/>
          </a:p>
          <a:p>
            <a:r>
              <a:rPr lang="en-IN" b="1" dirty="0"/>
              <a:t>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US" dirty="0"/>
              <a:t>company has shared very limited information.</a:t>
            </a:r>
          </a:p>
          <a:p>
            <a:endParaRPr lang="en-US" b="1" dirty="0"/>
          </a:p>
          <a:p>
            <a:r>
              <a:rPr lang="en-US" b="1" dirty="0"/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Regression models to be built to predict the optimum weight to be shipped.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Demand and supply patterns of each warehouse to be studied.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Demand trends in different pockets of the country to be analyzed.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for predicting optimum weight to be shipped for each warehouse.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Insights about demand patterns in different pockets of country.</a:t>
            </a:r>
          </a:p>
          <a:p>
            <a:endParaRPr lang="en-IN" b="1" dirty="0"/>
          </a:p>
          <a:p>
            <a:endParaRPr lang="en-US" b="1" dirty="0"/>
          </a:p>
          <a:p>
            <a:endParaRPr lang="en-IN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3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F9684-4485-46E6-B888-1F419EB6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69" y="401929"/>
            <a:ext cx="4709568" cy="31854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69717C-A12A-4CA9-9CC0-5F4D00C3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82" y="401929"/>
            <a:ext cx="4877223" cy="3170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F3F6F6-54CA-4479-9DFA-445B40A7926D}"/>
              </a:ext>
            </a:extLst>
          </p:cNvPr>
          <p:cNvSpPr txBox="1"/>
          <p:nvPr/>
        </p:nvSpPr>
        <p:spPr>
          <a:xfrm>
            <a:off x="887506" y="4285129"/>
            <a:ext cx="10300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median age of warehouse is higher in  Urban areas</a:t>
            </a:r>
          </a:p>
          <a:p>
            <a:endParaRPr lang="en-IN" dirty="0"/>
          </a:p>
          <a:p>
            <a:r>
              <a:rPr lang="en-IN" dirty="0"/>
              <a:t>The East zone has higher median product shipment.</a:t>
            </a:r>
          </a:p>
        </p:txBody>
      </p:sp>
    </p:spTree>
    <p:extLst>
      <p:ext uri="{BB962C8B-B14F-4D97-AF65-F5344CB8AC3E}">
        <p14:creationId xmlns:p14="http://schemas.microsoft.com/office/powerpoint/2010/main" val="2204020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0DED5A-6175-4FCD-83B6-A3F52C3D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71" y="290763"/>
            <a:ext cx="4976291" cy="3246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704964-C5BC-4E58-943B-F9F7712D7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640" y="328865"/>
            <a:ext cx="4709568" cy="3170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D2A10E-0B96-4025-A508-FCAA41DE07DB}"/>
              </a:ext>
            </a:extLst>
          </p:cNvPr>
          <p:cNvSpPr txBox="1"/>
          <p:nvPr/>
        </p:nvSpPr>
        <p:spPr>
          <a:xfrm>
            <a:off x="1030941" y="4016188"/>
            <a:ext cx="10192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product weight shipped to warehouses are same irrespective of Warehouse size.</a:t>
            </a:r>
          </a:p>
          <a:p>
            <a:endParaRPr lang="en-IN" dirty="0"/>
          </a:p>
          <a:p>
            <a:r>
              <a:rPr lang="en-IN" dirty="0"/>
              <a:t>More number of refilling is done in warehouses with temperature regulating machine indicator. </a:t>
            </a:r>
          </a:p>
        </p:txBody>
      </p:sp>
    </p:spTree>
    <p:extLst>
      <p:ext uri="{BB962C8B-B14F-4D97-AF65-F5344CB8AC3E}">
        <p14:creationId xmlns:p14="http://schemas.microsoft.com/office/powerpoint/2010/main" val="1735109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5CEF1-CA49-4E5D-A0AC-2AD04185C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7" y="411115"/>
            <a:ext cx="5082980" cy="3238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12B052-C000-459D-BACF-F40C8FA30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05" y="411115"/>
            <a:ext cx="4839119" cy="3215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C3B76-0084-4992-BA7A-F8FE69104253}"/>
              </a:ext>
            </a:extLst>
          </p:cNvPr>
          <p:cNvSpPr txBox="1"/>
          <p:nvPr/>
        </p:nvSpPr>
        <p:spPr>
          <a:xfrm>
            <a:off x="896471" y="4276165"/>
            <a:ext cx="991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warehouses with temperature regulating machine indicator  received more products and the average storage issue reported is also higher.</a:t>
            </a:r>
          </a:p>
        </p:txBody>
      </p:sp>
    </p:spTree>
    <p:extLst>
      <p:ext uri="{BB962C8B-B14F-4D97-AF65-F5344CB8AC3E}">
        <p14:creationId xmlns:p14="http://schemas.microsoft.com/office/powerpoint/2010/main" val="3576151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580C56-6450-4B02-95BA-216DC84E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65" y="1031596"/>
            <a:ext cx="2892546" cy="1460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9677CD-8C2E-4276-80BC-16C7BA64643A}"/>
              </a:ext>
            </a:extLst>
          </p:cNvPr>
          <p:cNvSpPr txBox="1"/>
          <p:nvPr/>
        </p:nvSpPr>
        <p:spPr>
          <a:xfrm>
            <a:off x="421341" y="367553"/>
            <a:ext cx="1118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                                                                               One Way </a:t>
            </a:r>
            <a:r>
              <a:rPr lang="en-IN" b="1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Anova</a:t>
            </a:r>
            <a:endParaRPr lang="en-IN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F72EB-6FB0-40EE-AD63-C0AA8062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4" y="2915662"/>
            <a:ext cx="4867835" cy="3083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3C304-E7DE-46E7-8F89-71B1FF1D3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451" y="2915662"/>
            <a:ext cx="4867834" cy="30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8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97BD4-3B02-4496-8548-313C3F56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5" y="122606"/>
            <a:ext cx="7074097" cy="5390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45100-B796-4D24-B35F-88E7584A3B3F}"/>
              </a:ext>
            </a:extLst>
          </p:cNvPr>
          <p:cNvSpPr txBox="1"/>
          <p:nvPr/>
        </p:nvSpPr>
        <p:spPr>
          <a:xfrm>
            <a:off x="591671" y="5665694"/>
            <a:ext cx="1107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a strong correlation between </a:t>
            </a:r>
            <a:r>
              <a:rPr lang="en-IN" dirty="0" err="1"/>
              <a:t>product_wg_ton</a:t>
            </a:r>
            <a:r>
              <a:rPr lang="en-IN" dirty="0"/>
              <a:t> and storage_issue_reported_l3m.</a:t>
            </a:r>
          </a:p>
          <a:p>
            <a:r>
              <a:rPr lang="en-IN" dirty="0"/>
              <a:t>There is also strong correlation between </a:t>
            </a:r>
            <a:r>
              <a:rPr lang="en-IN" dirty="0" err="1"/>
              <a:t>product_wg_ton</a:t>
            </a:r>
            <a:r>
              <a:rPr lang="en-IN" dirty="0"/>
              <a:t> and </a:t>
            </a:r>
            <a:r>
              <a:rPr lang="en-IN" dirty="0" err="1"/>
              <a:t>wh_age_years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287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0EB06E-265C-4B7C-8C5E-5F72A598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604" y="793494"/>
            <a:ext cx="5115808" cy="5613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EC1C9-7B4D-4C99-8FA6-822DDACA7F9B}"/>
              </a:ext>
            </a:extLst>
          </p:cNvPr>
          <p:cNvSpPr txBox="1"/>
          <p:nvPr/>
        </p:nvSpPr>
        <p:spPr>
          <a:xfrm>
            <a:off x="1165412" y="143435"/>
            <a:ext cx="885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                                                CLUSTER PROFILING</a:t>
            </a:r>
          </a:p>
        </p:txBody>
      </p:sp>
    </p:spTree>
    <p:extLst>
      <p:ext uri="{BB962C8B-B14F-4D97-AF65-F5344CB8AC3E}">
        <p14:creationId xmlns:p14="http://schemas.microsoft.com/office/powerpoint/2010/main" val="20885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A05609-9D04-49AF-AB92-FE5A5C14D5C6}"/>
              </a:ext>
            </a:extLst>
          </p:cNvPr>
          <p:cNvSpPr txBox="1"/>
          <p:nvPr/>
        </p:nvSpPr>
        <p:spPr>
          <a:xfrm>
            <a:off x="295835" y="152400"/>
            <a:ext cx="11582400" cy="647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A6838-3A10-44F7-B858-5051EBD03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216" y="1539016"/>
            <a:ext cx="3962743" cy="2575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93CE74-BD88-4065-97B9-74F672434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501" y="1539016"/>
            <a:ext cx="3833192" cy="2484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545E8-142B-40C9-9BAA-587AB4606633}"/>
              </a:ext>
            </a:extLst>
          </p:cNvPr>
          <p:cNvSpPr txBox="1"/>
          <p:nvPr/>
        </p:nvSpPr>
        <p:spPr>
          <a:xfrm>
            <a:off x="1757082" y="4661647"/>
            <a:ext cx="848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Warehouses in cluster 0 received more products even when No. of times refilling required is similar to cluster 1</a:t>
            </a:r>
          </a:p>
        </p:txBody>
      </p:sp>
    </p:spTree>
    <p:extLst>
      <p:ext uri="{BB962C8B-B14F-4D97-AF65-F5344CB8AC3E}">
        <p14:creationId xmlns:p14="http://schemas.microsoft.com/office/powerpoint/2010/main" val="2703518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AA8E71-78EE-4E64-B248-0D75F7B6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07" y="3255197"/>
            <a:ext cx="3589331" cy="2491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EB9B41-F93E-49E5-A945-1004658E3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19" y="291470"/>
            <a:ext cx="3825572" cy="2530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DB4A9-60A9-43C2-B341-07E4D84CE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89" y="3255197"/>
            <a:ext cx="3924640" cy="2522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22DCE-8633-4DB0-A2C2-F8E112301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73" y="291470"/>
            <a:ext cx="3856054" cy="2552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424DE-871F-48F2-A24D-72F57C36A775}"/>
              </a:ext>
            </a:extLst>
          </p:cNvPr>
          <p:cNvSpPr txBox="1"/>
          <p:nvPr/>
        </p:nvSpPr>
        <p:spPr>
          <a:xfrm>
            <a:off x="887506" y="5656729"/>
            <a:ext cx="98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Warehouse breakdown &amp; storage issue reported is higher in cluster 0.</a:t>
            </a:r>
          </a:p>
          <a:p>
            <a:r>
              <a:rPr lang="en-IN" dirty="0"/>
              <a:t>Clusters are spread in equal ratio in urban and rural areas </a:t>
            </a:r>
          </a:p>
        </p:txBody>
      </p:sp>
    </p:spTree>
    <p:extLst>
      <p:ext uri="{BB962C8B-B14F-4D97-AF65-F5344CB8AC3E}">
        <p14:creationId xmlns:p14="http://schemas.microsoft.com/office/powerpoint/2010/main" val="3297281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0B15E-6FBD-42E4-BAFA-A02D66F5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58" y="441088"/>
            <a:ext cx="4938188" cy="4595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D02007-C698-49FE-A7F7-1FD47FDD59C7}"/>
              </a:ext>
            </a:extLst>
          </p:cNvPr>
          <p:cNvSpPr txBox="1"/>
          <p:nvPr/>
        </p:nvSpPr>
        <p:spPr>
          <a:xfrm>
            <a:off x="1344706" y="5432612"/>
            <a:ext cx="1010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0 has higher warehouse age </a:t>
            </a:r>
          </a:p>
          <a:p>
            <a:r>
              <a:rPr lang="en-IN" dirty="0"/>
              <a:t>Cluster 1 has lower warehouse age</a:t>
            </a:r>
          </a:p>
        </p:txBody>
      </p:sp>
    </p:spTree>
    <p:extLst>
      <p:ext uri="{BB962C8B-B14F-4D97-AF65-F5344CB8AC3E}">
        <p14:creationId xmlns:p14="http://schemas.microsoft.com/office/powerpoint/2010/main" val="3920410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42DE83-5181-467A-9587-214E489B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767" y="351441"/>
            <a:ext cx="5197290" cy="4595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DA30D1-D232-4914-80F6-916CE75DC338}"/>
              </a:ext>
            </a:extLst>
          </p:cNvPr>
          <p:cNvSpPr txBox="1"/>
          <p:nvPr/>
        </p:nvSpPr>
        <p:spPr>
          <a:xfrm>
            <a:off x="1021976" y="5414682"/>
            <a:ext cx="1001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Warehouses in cluster 0 are all certified warehouse</a:t>
            </a:r>
          </a:p>
        </p:txBody>
      </p:sp>
    </p:spTree>
    <p:extLst>
      <p:ext uri="{BB962C8B-B14F-4D97-AF65-F5344CB8AC3E}">
        <p14:creationId xmlns:p14="http://schemas.microsoft.com/office/powerpoint/2010/main" val="142013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FFE3-1E15-4BD1-8571-94566454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7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Why?</a:t>
            </a:r>
            <a:b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36720-18EB-4F49-A9B2-A31B2BFA1978}"/>
              </a:ext>
            </a:extLst>
          </p:cNvPr>
          <p:cNvSpPr txBox="1"/>
          <p:nvPr/>
        </p:nvSpPr>
        <p:spPr>
          <a:xfrm>
            <a:off x="518678" y="941294"/>
            <a:ext cx="113851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                1.  Exploratory Data Analysis (EDA)                                                 </a:t>
            </a:r>
          </a:p>
          <a:p>
            <a:r>
              <a:rPr lang="en-US" sz="1400" b="1" dirty="0"/>
              <a:t>                            DATASET INFO </a:t>
            </a:r>
            <a:endParaRPr lang="en-US" sz="1400" dirty="0"/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     # NO. OF  PEDICTOR VARIABLES       </a:t>
            </a:r>
            <a:r>
              <a:rPr lang="en-US" dirty="0"/>
              <a:t>=    23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						    # TARGET VARIABLE :   </a:t>
            </a:r>
            <a:r>
              <a:rPr lang="en-IN" dirty="0"/>
              <a:t>product _ </a:t>
            </a:r>
            <a:r>
              <a:rPr lang="en-IN" dirty="0" err="1"/>
              <a:t>wg</a:t>
            </a:r>
            <a:r>
              <a:rPr lang="en-IN" dirty="0"/>
              <a:t> _ ton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</a:t>
            </a:r>
            <a:r>
              <a:rPr lang="en-US" sz="1600" dirty="0"/>
              <a:t>     </a:t>
            </a:r>
            <a:r>
              <a:rPr lang="en-US" sz="1400" b="1" dirty="0"/>
              <a:t>M</a:t>
            </a:r>
            <a:r>
              <a:rPr lang="en-IN" sz="1400" b="1" dirty="0"/>
              <a:t>ISSING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839E6-782A-444C-817C-0BC0BE9D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524" y="3844702"/>
            <a:ext cx="5080250" cy="1301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551E61-F367-4CC0-BBB3-734E7A10B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38" y="1470211"/>
            <a:ext cx="3715344" cy="50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3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D29466-CBCC-44FB-A6FC-94D4573B8547}"/>
              </a:ext>
            </a:extLst>
          </p:cNvPr>
          <p:cNvSpPr/>
          <p:nvPr/>
        </p:nvSpPr>
        <p:spPr>
          <a:xfrm>
            <a:off x="254760" y="232191"/>
            <a:ext cx="116324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RECOMMENDATIONS</a:t>
            </a:r>
          </a:p>
          <a:p>
            <a:endParaRPr lang="en-IN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en-IN" dirty="0"/>
              <a:t>Warehouses in Cluster 0 are older and the warehouse breakdowns are higher .Measures to be taken to reduce the warehouse breakdowns.</a:t>
            </a:r>
          </a:p>
          <a:p>
            <a:endParaRPr lang="en-IN" dirty="0"/>
          </a:p>
          <a:p>
            <a:r>
              <a:rPr lang="en-IN" dirty="0"/>
              <a:t>Storage issues reported are also higher in these warehouses with higher shipment.</a:t>
            </a:r>
          </a:p>
          <a:p>
            <a:endParaRPr lang="en-IN" dirty="0"/>
          </a:p>
          <a:p>
            <a:r>
              <a:rPr lang="en-IN" dirty="0"/>
              <a:t>Despite being supplied products in higher quantity ,the number of refilling required is similar to cluster 1, indicating the fact that these warehouses have higher demand.</a:t>
            </a:r>
          </a:p>
          <a:p>
            <a:endParaRPr lang="en-IN" dirty="0"/>
          </a:p>
          <a:p>
            <a:r>
              <a:rPr lang="en-IN" dirty="0"/>
              <a:t>The steps to be taken to equip such warehouses with proper storage facilities so that warehouse breakdowns can be reduced.</a:t>
            </a:r>
          </a:p>
          <a:p>
            <a:endParaRPr lang="en-IN" dirty="0"/>
          </a:p>
          <a:p>
            <a:r>
              <a:rPr lang="en-IN" dirty="0"/>
              <a:t>The supply to warehouses in cluster 1 can be reduced .</a:t>
            </a:r>
          </a:p>
          <a:p>
            <a:endParaRPr lang="en-IN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7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7AA15-D2FB-40D6-BCA9-27300B826A43}"/>
              </a:ext>
            </a:extLst>
          </p:cNvPr>
          <p:cNvSpPr txBox="1"/>
          <p:nvPr/>
        </p:nvSpPr>
        <p:spPr>
          <a:xfrm>
            <a:off x="80682" y="134471"/>
            <a:ext cx="1160033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MISSING VALUE TREATMENT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OUTLIER DETECTION (Using Box plot)</a:t>
            </a:r>
          </a:p>
          <a:p>
            <a:endParaRPr lang="en-US" sz="1600" b="1" dirty="0"/>
          </a:p>
          <a:p>
            <a:r>
              <a:rPr lang="en-US" sz="1600" b="1" dirty="0"/>
              <a:t>       1.transport_issue_l1y                                  2.Competitor_in_mkt                             3.workers_num                                 4.retail_shop_num</a:t>
            </a:r>
          </a:p>
          <a:p>
            <a:endParaRPr lang="en-US" sz="1600" b="1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68951-43AE-41E1-8F07-9CF434F5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7" y="625752"/>
            <a:ext cx="8237693" cy="1418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19A133-4C74-4BD8-8B6E-9B992A85D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8" y="3090605"/>
            <a:ext cx="2948723" cy="3632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5DC8E-48E9-4CDA-91AF-EC0E19B3E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723" y="3115969"/>
            <a:ext cx="2877673" cy="3607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3AE94-2217-45F2-9028-E36A6E837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260" y="3115968"/>
            <a:ext cx="2830159" cy="3573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A29C1D-1AF9-4E46-8665-CD833D80C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849" y="3115968"/>
            <a:ext cx="2877672" cy="35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D56DC5-2E81-4318-9468-36C41EA38454}"/>
              </a:ext>
            </a:extLst>
          </p:cNvPr>
          <p:cNvSpPr txBox="1"/>
          <p:nvPr/>
        </p:nvSpPr>
        <p:spPr>
          <a:xfrm>
            <a:off x="152400" y="152400"/>
            <a:ext cx="11761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OUTLIER TREATMENT</a:t>
            </a:r>
          </a:p>
          <a:p>
            <a:endParaRPr lang="en-US" b="1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36BD3-036F-4EC9-B12A-6E821C074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6" y="614065"/>
            <a:ext cx="4751294" cy="1508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38B19-59AC-4411-A53B-76D65083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" y="2584240"/>
            <a:ext cx="2913172" cy="3413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D8D96D-8FE7-4E23-A79B-F034C7EF4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033" y="2575274"/>
            <a:ext cx="3254545" cy="3413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35D4C0-D44F-43D1-B999-7108AFCDD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3" y="2584240"/>
            <a:ext cx="3101788" cy="3502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611A1F-F461-477F-B45D-1D367D771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6051" y="2568294"/>
            <a:ext cx="2725270" cy="3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5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811A21-C90A-4017-8495-E169025BE629}"/>
              </a:ext>
            </a:extLst>
          </p:cNvPr>
          <p:cNvSpPr txBox="1"/>
          <p:nvPr/>
        </p:nvSpPr>
        <p:spPr>
          <a:xfrm>
            <a:off x="0" y="409881"/>
            <a:ext cx="11645153" cy="642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072A4-46E7-4938-AF9D-16B4639A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629465"/>
            <a:ext cx="6284258" cy="2994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84DC25-D6F8-47AA-A719-3C8A93EA7C4A}"/>
              </a:ext>
            </a:extLst>
          </p:cNvPr>
          <p:cNvSpPr txBox="1"/>
          <p:nvPr/>
        </p:nvSpPr>
        <p:spPr>
          <a:xfrm>
            <a:off x="259976" y="20425"/>
            <a:ext cx="119320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DATA TRANSFORMATION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DATA SPLIT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71299-D125-48AB-A45D-46F76BAC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4" y="4652684"/>
            <a:ext cx="2557540" cy="7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7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5D0837-DE4D-4C66-A8A4-400016AFC42C}"/>
              </a:ext>
            </a:extLst>
          </p:cNvPr>
          <p:cNvSpPr txBox="1"/>
          <p:nvPr/>
        </p:nvSpPr>
        <p:spPr>
          <a:xfrm>
            <a:off x="349624" y="215153"/>
            <a:ext cx="1158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K-MEANS CLUSTERING                                                                             </a:t>
            </a:r>
          </a:p>
          <a:p>
            <a:r>
              <a:rPr lang="en-IN" b="1" dirty="0"/>
              <a:t>                                                                                                                                                     WSS PLOT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DDD94-5217-410F-A801-49C7F077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18633"/>
            <a:ext cx="5060014" cy="3317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DB854-4FF8-4D0B-B117-F24E8E1B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33" y="655681"/>
            <a:ext cx="4808667" cy="3480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043A03-292D-4DF1-A887-D3EACCCB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56" y="6039367"/>
            <a:ext cx="6353669" cy="442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6FAAAE-3912-4BB5-B234-80AD63999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56" y="4755432"/>
            <a:ext cx="2763162" cy="96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8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19D26D-653B-4834-AAD3-D17068CE8462}"/>
              </a:ext>
            </a:extLst>
          </p:cNvPr>
          <p:cNvSpPr txBox="1"/>
          <p:nvPr/>
        </p:nvSpPr>
        <p:spPr>
          <a:xfrm>
            <a:off x="331694" y="188259"/>
            <a:ext cx="11600330" cy="643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F9EF0-570C-4D47-9CE0-4BA735AA6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" y="2586228"/>
            <a:ext cx="10860430" cy="2693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F751F7-BB17-433E-B41C-E672BADE1B85}"/>
              </a:ext>
            </a:extLst>
          </p:cNvPr>
          <p:cNvSpPr txBox="1"/>
          <p:nvPr/>
        </p:nvSpPr>
        <p:spPr>
          <a:xfrm>
            <a:off x="259976" y="233082"/>
            <a:ext cx="11600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SCALING OF DATASET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SAMPLE DATASET SCALED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ECC36-D2B9-4FCF-8C83-8CCCF0832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969196"/>
            <a:ext cx="4293178" cy="33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6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A3F54-577D-46B6-B927-31D91EDA5089}"/>
              </a:ext>
            </a:extLst>
          </p:cNvPr>
          <p:cNvSpPr txBox="1"/>
          <p:nvPr/>
        </p:nvSpPr>
        <p:spPr>
          <a:xfrm>
            <a:off x="206188" y="233082"/>
            <a:ext cx="116989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FOUR REGRESSION MODELS ARE BUILT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Linear Regression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Artificial Neural Network –(Supplied scaled data)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MODEL EVALUATION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rgbClr val="92D050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028FE-46DB-45C2-8CC3-170BA9AD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5" y="661136"/>
            <a:ext cx="4215527" cy="425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C7AA1F-5D4A-41C6-B80A-9306883B6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8" y="3429000"/>
            <a:ext cx="11488196" cy="1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1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purl.org/dc/terms/"/>
    <ds:schemaRef ds:uri="http://purl.org/dc/elements/1.1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purl.org/dc/dcmitype/"/>
    <ds:schemaRef ds:uri="16c05727-aa75-4e4a-9b5f-8a80a1165891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646</Words>
  <Application>Microsoft Office PowerPoint</Application>
  <PresentationFormat>Widescreen</PresentationFormat>
  <Paragraphs>158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Arial Rounded MT Bold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   CAPSTONE PROJECT</vt:lpstr>
      <vt:lpstr>Business Problem Understanding </vt:lpstr>
      <vt:lpstr>Modelling Approach Used &amp; Why?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2023-02-17T11:35:19Z</dcterms:created>
  <dcterms:modified xsi:type="dcterms:W3CDTF">2023-02-17T18:27:31Z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