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BFF064-3FF4-4B5D-BA6A-1F88E492A10F}">
  <a:tblStyle styleId="{10BFF064-3FF4-4B5D-BA6A-1F88E492A1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0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6ead2802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6ead2802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62bae7c5e_0_1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162bae7c5e_0_1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62bae7c5e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162bae7c5e_0_1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1e4061c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1e4061c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62bae7c5e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1162bae7c5e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62bae7c5e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162bae7c5e_0_4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3e1ee050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3e1ee050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3e1ee050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3e1ee050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6ead28023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116ead28023_3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1e4061c5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121e4061c5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1e4061c5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21e4061c57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300" dirty="0">
              <a:solidFill>
                <a:srgbClr val="595959"/>
              </a:solidFill>
            </a:endParaRPr>
          </a:p>
          <a:p>
            <a:pPr marL="457200" lvl="0" indent="0" algn="l" rtl="0">
              <a:lnSpc>
                <a:spcPct val="115000"/>
              </a:lnSpc>
              <a:spcBef>
                <a:spcPts val="1200"/>
              </a:spcBef>
              <a:spcAft>
                <a:spcPts val="0"/>
              </a:spcAft>
              <a:buClr>
                <a:schemeClr val="dk1"/>
              </a:buClr>
              <a:buSzPts val="1100"/>
              <a:buFont typeface="Arial"/>
              <a:buNone/>
            </a:pPr>
            <a:endParaRPr sz="1300" dirty="0">
              <a:solidFill>
                <a:srgbClr val="595959"/>
              </a:solidFill>
            </a:endParaRPr>
          </a:p>
          <a:p>
            <a:pPr marL="457200" lvl="0" indent="0" algn="l" rtl="0">
              <a:lnSpc>
                <a:spcPct val="115000"/>
              </a:lnSpc>
              <a:spcBef>
                <a:spcPts val="1200"/>
              </a:spcBef>
              <a:spcAft>
                <a:spcPts val="0"/>
              </a:spcAft>
              <a:buClr>
                <a:schemeClr val="dk1"/>
              </a:buClr>
              <a:buSzPts val="1100"/>
              <a:buFont typeface="Arial"/>
              <a:buNone/>
            </a:pPr>
            <a:endParaRPr sz="1300" dirty="0">
              <a:solidFill>
                <a:srgbClr val="595959"/>
              </a:solidFill>
            </a:endParaRPr>
          </a:p>
          <a:p>
            <a:pPr marL="457200" lvl="0" indent="0" algn="l" rtl="0">
              <a:lnSpc>
                <a:spcPct val="115000"/>
              </a:lnSpc>
              <a:spcBef>
                <a:spcPts val="1200"/>
              </a:spcBef>
              <a:spcAft>
                <a:spcPts val="0"/>
              </a:spcAft>
              <a:buClr>
                <a:schemeClr val="dk1"/>
              </a:buClr>
              <a:buSzPts val="1100"/>
              <a:buFont typeface="Arial"/>
              <a:buNone/>
            </a:pPr>
            <a:endParaRPr sz="1600" dirty="0">
              <a:solidFill>
                <a:srgbClr val="595959"/>
              </a:solidFill>
            </a:endParaRPr>
          </a:p>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3e1ee050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3e1ee050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6ead28023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116ead28023_3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6ead28023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16ead28023_3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1e4061c5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121e4061c57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3e1ee050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3e1ee050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1e4061c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1e4061c5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1e4061c5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1e4061c5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1e4061c5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1e4061c5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3e1ee050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3e1ee050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2bae7c5e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1162bae7c5e_0_1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62bae7c5e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1162bae7c5e_0_1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48d56fb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48d56fb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6ead28023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116ead28023_3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6ead28023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6ead28023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48d56fb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48d56fb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7fa982b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7fa982b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7fa982b9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7fa982b9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62bae7c5e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162bae7c5e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62bae7c5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162bae7c5e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3"/>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cxnSp>
        <p:nvCxnSpPr>
          <p:cNvPr id="87" name="Google Shape;87;p13"/>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pic>
        <p:nvPicPr>
          <p:cNvPr id="88" name="Google Shape;88;p13"/>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89" name="Google Shape;89;p13"/>
          <p:cNvSpPr txBox="1">
            <a:spLocks noGrp="1"/>
          </p:cNvSpPr>
          <p:nvPr>
            <p:ph type="ctrTitle"/>
          </p:nvPr>
        </p:nvSpPr>
        <p:spPr>
          <a:xfrm>
            <a:off x="727950" y="12037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80">
                <a:latin typeface="Arial"/>
                <a:ea typeface="Arial"/>
                <a:cs typeface="Arial"/>
                <a:sym typeface="Arial"/>
              </a:rPr>
              <a:t>Segmenter: Transformer for Semantic Segmentation </a:t>
            </a:r>
            <a:endParaRPr sz="2880">
              <a:latin typeface="Arial"/>
              <a:ea typeface="Arial"/>
              <a:cs typeface="Arial"/>
              <a:sym typeface="Arial"/>
            </a:endParaRPr>
          </a:p>
          <a:p>
            <a:pPr marL="0" lvl="0" indent="0" algn="ctr" rtl="0">
              <a:spcBef>
                <a:spcPts val="0"/>
              </a:spcBef>
              <a:spcAft>
                <a:spcPts val="0"/>
              </a:spcAft>
              <a:buSzPts val="990"/>
              <a:buNone/>
            </a:pPr>
            <a:r>
              <a:rPr lang="en" sz="1580">
                <a:latin typeface="Arial"/>
                <a:ea typeface="Arial"/>
                <a:cs typeface="Arial"/>
                <a:sym typeface="Arial"/>
              </a:rPr>
              <a:t>(Presented in ICCV 2021)</a:t>
            </a:r>
            <a:endParaRPr sz="1580">
              <a:latin typeface="Arial"/>
              <a:ea typeface="Arial"/>
              <a:cs typeface="Arial"/>
              <a:sym typeface="Arial"/>
            </a:endParaRPr>
          </a:p>
        </p:txBody>
      </p:sp>
      <p:sp>
        <p:nvSpPr>
          <p:cNvPr id="90" name="Google Shape;90;p13"/>
          <p:cNvSpPr txBox="1">
            <a:spLocks noGrp="1"/>
          </p:cNvSpPr>
          <p:nvPr>
            <p:ph type="subTitle" idx="1"/>
          </p:nvPr>
        </p:nvSpPr>
        <p:spPr>
          <a:xfrm>
            <a:off x="599352" y="2819000"/>
            <a:ext cx="76881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Arial"/>
                <a:ea typeface="Arial"/>
                <a:cs typeface="Arial"/>
                <a:sym typeface="Arial"/>
              </a:rPr>
              <a:t>Presenter: Karthikeyan Mohanraj  (AI21MTECH14007)</a:t>
            </a:r>
            <a:endParaRPr>
              <a:latin typeface="Arial"/>
              <a:ea typeface="Arial"/>
              <a:cs typeface="Arial"/>
              <a:sym typeface="Arial"/>
            </a:endParaRPr>
          </a:p>
        </p:txBody>
      </p:sp>
      <p:sp>
        <p:nvSpPr>
          <p:cNvPr id="91" name="Google Shape;91;p13"/>
          <p:cNvSpPr txBox="1"/>
          <p:nvPr/>
        </p:nvSpPr>
        <p:spPr>
          <a:xfrm>
            <a:off x="2916725" y="3284427"/>
            <a:ext cx="2565600" cy="831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b="1"/>
              <a:t> Teaching Assistant:</a:t>
            </a:r>
            <a:endParaRPr b="1"/>
          </a:p>
          <a:p>
            <a:pPr marL="0" lvl="0" indent="0" algn="l" rtl="0">
              <a:spcBef>
                <a:spcPts val="0"/>
              </a:spcBef>
              <a:spcAft>
                <a:spcPts val="0"/>
              </a:spcAft>
              <a:buNone/>
            </a:pPr>
            <a:r>
              <a:rPr lang="en"/>
              <a:t>  Aveen Dayal</a:t>
            </a:r>
            <a:endParaRPr/>
          </a:p>
          <a:p>
            <a:pPr marL="0" lvl="0" indent="0" algn="l" rtl="0">
              <a:spcBef>
                <a:spcPts val="0"/>
              </a:spcBef>
              <a:spcAft>
                <a:spcPts val="0"/>
              </a:spcAft>
              <a:buNone/>
            </a:pPr>
            <a:r>
              <a:rPr lang="en"/>
              <a:t>  Ph.D Research </a:t>
            </a:r>
            <a:r>
              <a:rPr lang="en">
                <a:solidFill>
                  <a:srgbClr val="000000"/>
                </a:solidFill>
              </a:rPr>
              <a:t>Scholar</a:t>
            </a:r>
            <a:r>
              <a:rPr lang="en"/>
              <a:t>   </a:t>
            </a:r>
            <a:endParaRPr/>
          </a:p>
        </p:txBody>
      </p:sp>
      <p:sp>
        <p:nvSpPr>
          <p:cNvPr id="92" name="Google Shape;92;p13"/>
          <p:cNvSpPr txBox="1"/>
          <p:nvPr/>
        </p:nvSpPr>
        <p:spPr>
          <a:xfrm>
            <a:off x="356975" y="3284414"/>
            <a:ext cx="262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b="1">
                <a:solidFill>
                  <a:srgbClr val="000000"/>
                </a:solidFill>
              </a:rPr>
              <a:t>Faculty:</a:t>
            </a:r>
            <a:endParaRPr b="1">
              <a:solidFill>
                <a:srgbClr val="000000"/>
              </a:solidFill>
            </a:endParaRPr>
          </a:p>
          <a:p>
            <a:pPr marL="0" lvl="0" indent="0" algn="l" rtl="0">
              <a:spcBef>
                <a:spcPts val="0"/>
              </a:spcBef>
              <a:spcAft>
                <a:spcPts val="0"/>
              </a:spcAft>
              <a:buClr>
                <a:srgbClr val="000000"/>
              </a:buClr>
              <a:buSzPts val="1100"/>
              <a:buFont typeface="Arial"/>
              <a:buNone/>
            </a:pPr>
            <a:r>
              <a:rPr lang="en">
                <a:solidFill>
                  <a:srgbClr val="000000"/>
                </a:solidFill>
              </a:rPr>
              <a:t>Prof. C Krishna Mohan</a:t>
            </a:r>
            <a:endParaRPr>
              <a:solidFill>
                <a:srgbClr val="000000"/>
              </a:solidFill>
            </a:endParaRPr>
          </a:p>
          <a:p>
            <a:pPr marL="0" lvl="0" indent="0" algn="l" rtl="0">
              <a:spcBef>
                <a:spcPts val="0"/>
              </a:spcBef>
              <a:spcAft>
                <a:spcPts val="0"/>
              </a:spcAft>
              <a:buClr>
                <a:srgbClr val="000000"/>
              </a:buClr>
              <a:buSzPts val="1100"/>
              <a:buFont typeface="Arial"/>
              <a:buNone/>
            </a:pPr>
            <a:r>
              <a:rPr lang="en">
                <a:solidFill>
                  <a:srgbClr val="000000"/>
                </a:solidFill>
              </a:rPr>
              <a:t>Dept. of CSE,  IIT Hyderabad</a:t>
            </a:r>
            <a:endParaRPr/>
          </a:p>
        </p:txBody>
      </p:sp>
      <p:sp>
        <p:nvSpPr>
          <p:cNvPr id="93" name="Google Shape;93;p13"/>
          <p:cNvSpPr txBox="1"/>
          <p:nvPr/>
        </p:nvSpPr>
        <p:spPr>
          <a:xfrm>
            <a:off x="5482325" y="3256400"/>
            <a:ext cx="3574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Authors:</a:t>
            </a:r>
            <a:endParaRPr/>
          </a:p>
          <a:p>
            <a:pPr marL="0" lvl="0" indent="0" algn="l" rtl="0">
              <a:spcBef>
                <a:spcPts val="0"/>
              </a:spcBef>
              <a:spcAft>
                <a:spcPts val="0"/>
              </a:spcAft>
              <a:buNone/>
            </a:pPr>
            <a:r>
              <a:rPr lang="en"/>
              <a:t>Robin Strudel, Ricardo Garcia, Ivan Laptev, Cordelia  Schmid</a:t>
            </a:r>
            <a:endParaRPr/>
          </a:p>
          <a:p>
            <a:pPr marL="0" lvl="0" indent="0" algn="l" rtl="0">
              <a:spcBef>
                <a:spcPts val="0"/>
              </a:spcBef>
              <a:spcAft>
                <a:spcPts val="0"/>
              </a:spcAft>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68" name="Google Shape;168;p22"/>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169" name="Google Shape;169;p22"/>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170" name="Google Shape;170;p22"/>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171" name="Google Shape;171;p22"/>
          <p:cNvSpPr txBox="1"/>
          <p:nvPr/>
        </p:nvSpPr>
        <p:spPr>
          <a:xfrm>
            <a:off x="891823" y="1512700"/>
            <a:ext cx="71928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800" b="1" i="0" u="none" strike="noStrike" cap="none">
                <a:solidFill>
                  <a:srgbClr val="000000"/>
                </a:solidFill>
              </a:rPr>
              <a:t>Decoder:</a:t>
            </a:r>
            <a:endParaRPr sz="2800" b="1"/>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800"/>
          </a:p>
          <a:p>
            <a:pPr marL="457200" marR="0" lvl="0" indent="-342900" algn="l" rtl="0">
              <a:lnSpc>
                <a:spcPct val="100000"/>
              </a:lnSpc>
              <a:spcBef>
                <a:spcPts val="0"/>
              </a:spcBef>
              <a:spcAft>
                <a:spcPts val="0"/>
              </a:spcAft>
              <a:buSzPts val="1800"/>
              <a:buChar char="●"/>
            </a:pPr>
            <a:r>
              <a:rPr lang="en" sz="1800"/>
              <a:t>Mask transformer </a:t>
            </a:r>
            <a:endParaRPr sz="1800"/>
          </a:p>
          <a:p>
            <a:pPr marL="0" marR="0" lvl="0" indent="0" algn="l" rtl="0">
              <a:lnSpc>
                <a:spcPct val="100000"/>
              </a:lnSpc>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3"/>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177" name="Google Shape;177;p23"/>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178" name="Google Shape;178;p23"/>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179" name="Google Shape;179;p23"/>
          <p:cNvSpPr txBox="1"/>
          <p:nvPr/>
        </p:nvSpPr>
        <p:spPr>
          <a:xfrm>
            <a:off x="309200" y="12621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 sz="2730" b="1">
                <a:solidFill>
                  <a:srgbClr val="1A1A1A"/>
                </a:solidFill>
                <a:latin typeface="Raleway"/>
                <a:ea typeface="Raleway"/>
                <a:cs typeface="Raleway"/>
                <a:sym typeface="Raleway"/>
              </a:rPr>
              <a:t>Mask Transformer:</a:t>
            </a:r>
            <a:endParaRPr sz="2730" b="1">
              <a:solidFill>
                <a:srgbClr val="1A1A1A"/>
              </a:solidFill>
              <a:latin typeface="Raleway"/>
              <a:ea typeface="Raleway"/>
              <a:cs typeface="Raleway"/>
              <a:sym typeface="Raleway"/>
            </a:endParaRPr>
          </a:p>
          <a:p>
            <a:pPr marL="0" lvl="0" indent="0" algn="l" rtl="0">
              <a:lnSpc>
                <a:spcPct val="80000"/>
              </a:lnSpc>
              <a:spcBef>
                <a:spcPts val="0"/>
              </a:spcBef>
              <a:spcAft>
                <a:spcPts val="0"/>
              </a:spcAft>
              <a:buSzPts val="605"/>
              <a:buNone/>
            </a:pPr>
            <a:endParaRPr sz="1430" b="1">
              <a:solidFill>
                <a:srgbClr val="1A1A1A"/>
              </a:solidFill>
              <a:latin typeface="Raleway"/>
              <a:ea typeface="Raleway"/>
              <a:cs typeface="Raleway"/>
              <a:sym typeface="Raleway"/>
            </a:endParaRPr>
          </a:p>
        </p:txBody>
      </p:sp>
      <p:sp>
        <p:nvSpPr>
          <p:cNvPr id="180" name="Google Shape;180;p23"/>
          <p:cNvSpPr txBox="1"/>
          <p:nvPr/>
        </p:nvSpPr>
        <p:spPr>
          <a:xfrm>
            <a:off x="1146100" y="1906300"/>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300">
              <a:solidFill>
                <a:srgbClr val="595959"/>
              </a:solidFill>
              <a:latin typeface="Lato"/>
              <a:ea typeface="Lato"/>
              <a:cs typeface="Lato"/>
              <a:sym typeface="Lato"/>
            </a:endParaRPr>
          </a:p>
        </p:txBody>
      </p:sp>
      <p:pic>
        <p:nvPicPr>
          <p:cNvPr id="181" name="Google Shape;181;p23"/>
          <p:cNvPicPr preferRelativeResize="0"/>
          <p:nvPr/>
        </p:nvPicPr>
        <p:blipFill>
          <a:blip r:embed="rId4">
            <a:alphaModFix/>
          </a:blip>
          <a:stretch>
            <a:fillRect/>
          </a:stretch>
        </p:blipFill>
        <p:spPr>
          <a:xfrm>
            <a:off x="4116225" y="1906300"/>
            <a:ext cx="1291425" cy="288375"/>
          </a:xfrm>
          <a:prstGeom prst="rect">
            <a:avLst/>
          </a:prstGeom>
          <a:noFill/>
          <a:ln>
            <a:noFill/>
          </a:ln>
        </p:spPr>
      </p:pic>
      <p:pic>
        <p:nvPicPr>
          <p:cNvPr id="182" name="Google Shape;182;p23"/>
          <p:cNvPicPr preferRelativeResize="0"/>
          <p:nvPr/>
        </p:nvPicPr>
        <p:blipFill>
          <a:blip r:embed="rId5">
            <a:alphaModFix/>
          </a:blip>
          <a:stretch>
            <a:fillRect/>
          </a:stretch>
        </p:blipFill>
        <p:spPr>
          <a:xfrm>
            <a:off x="1798825" y="1742825"/>
            <a:ext cx="6761200" cy="248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latin typeface="Arial"/>
                <a:ea typeface="Arial"/>
                <a:cs typeface="Arial"/>
                <a:sym typeface="Arial"/>
              </a:rPr>
              <a:t>Loss function</a:t>
            </a:r>
            <a:endParaRPr sz="2700">
              <a:latin typeface="Arial"/>
              <a:ea typeface="Arial"/>
              <a:cs typeface="Arial"/>
              <a:sym typeface="Arial"/>
            </a:endParaRPr>
          </a:p>
        </p:txBody>
      </p:sp>
      <p:sp>
        <p:nvSpPr>
          <p:cNvPr id="188" name="Google Shape;188;p24"/>
          <p:cNvSpPr txBox="1">
            <a:spLocks noGrp="1"/>
          </p:cNvSpPr>
          <p:nvPr>
            <p:ph type="subTitle" idx="1"/>
          </p:nvPr>
        </p:nvSpPr>
        <p:spPr>
          <a:xfrm>
            <a:off x="658000" y="2030550"/>
            <a:ext cx="7688100" cy="21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A1A1A"/>
                </a:solidFill>
                <a:latin typeface="Arial"/>
                <a:ea typeface="Arial"/>
                <a:cs typeface="Arial"/>
                <a:sym typeface="Arial"/>
              </a:rPr>
              <a:t>The Loss function used is a </a:t>
            </a:r>
            <a:r>
              <a:rPr lang="en" b="1">
                <a:solidFill>
                  <a:srgbClr val="1A1A1A"/>
                </a:solidFill>
                <a:latin typeface="Arial"/>
                <a:ea typeface="Arial"/>
                <a:cs typeface="Arial"/>
                <a:sym typeface="Arial"/>
              </a:rPr>
              <a:t>per-pixel cross-entropy loss</a:t>
            </a:r>
            <a:r>
              <a:rPr lang="en">
                <a:solidFill>
                  <a:srgbClr val="1A1A1A"/>
                </a:solidFill>
                <a:latin typeface="Arial"/>
                <a:ea typeface="Arial"/>
                <a:cs typeface="Arial"/>
                <a:sym typeface="Arial"/>
              </a:rPr>
              <a:t>.</a:t>
            </a:r>
            <a:endParaRPr>
              <a:solidFill>
                <a:srgbClr val="1A1A1A"/>
              </a:solidFill>
              <a:latin typeface="Arial"/>
              <a:ea typeface="Arial"/>
              <a:cs typeface="Arial"/>
              <a:sym typeface="Arial"/>
            </a:endParaRPr>
          </a:p>
          <a:p>
            <a:pPr marL="0" lvl="0" indent="0" algn="l" rtl="0">
              <a:spcBef>
                <a:spcPts val="0"/>
              </a:spcBef>
              <a:spcAft>
                <a:spcPts val="0"/>
              </a:spcAft>
              <a:buNone/>
            </a:pPr>
            <a:endParaRPr>
              <a:solidFill>
                <a:srgbClr val="1A1A1A"/>
              </a:solidFill>
              <a:latin typeface="Arial"/>
              <a:ea typeface="Arial"/>
              <a:cs typeface="Arial"/>
              <a:sym typeface="Arial"/>
            </a:endParaRPr>
          </a:p>
          <a:p>
            <a:pPr marL="0" lvl="0" indent="0" algn="l" rtl="0">
              <a:spcBef>
                <a:spcPts val="0"/>
              </a:spcBef>
              <a:spcAft>
                <a:spcPts val="0"/>
              </a:spcAft>
              <a:buNone/>
            </a:pPr>
            <a:endParaRPr>
              <a:solidFill>
                <a:srgbClr val="1A1A1A"/>
              </a:solidFill>
              <a:latin typeface="Arial"/>
              <a:ea typeface="Arial"/>
              <a:cs typeface="Arial"/>
              <a:sym typeface="Arial"/>
            </a:endParaRPr>
          </a:p>
        </p:txBody>
      </p:sp>
      <p:pic>
        <p:nvPicPr>
          <p:cNvPr id="189" name="Google Shape;189;p24"/>
          <p:cNvPicPr preferRelativeResize="0"/>
          <p:nvPr/>
        </p:nvPicPr>
        <p:blipFill>
          <a:blip r:embed="rId3">
            <a:alphaModFix/>
          </a:blip>
          <a:stretch>
            <a:fillRect/>
          </a:stretch>
        </p:blipFill>
        <p:spPr>
          <a:xfrm>
            <a:off x="153900" y="2788625"/>
            <a:ext cx="8839202" cy="909175"/>
          </a:xfrm>
          <a:prstGeom prst="rect">
            <a:avLst/>
          </a:prstGeom>
          <a:noFill/>
          <a:ln>
            <a:noFill/>
          </a:ln>
        </p:spPr>
      </p:pic>
      <p:pic>
        <p:nvPicPr>
          <p:cNvPr id="190" name="Google Shape;190;p24"/>
          <p:cNvPicPr preferRelativeResize="0"/>
          <p:nvPr/>
        </p:nvPicPr>
        <p:blipFill rotWithShape="1">
          <a:blip r:embed="rId4">
            <a:alphaModFix/>
          </a:blip>
          <a:srcRect/>
          <a:stretch/>
        </p:blipFill>
        <p:spPr>
          <a:xfrm>
            <a:off x="8458625" y="85475"/>
            <a:ext cx="525125" cy="52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Google Shape;195;p25"/>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196" name="Google Shape;196;p25"/>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197" name="Google Shape;197;p25"/>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198" name="Google Shape;198;p25"/>
          <p:cNvSpPr txBox="1"/>
          <p:nvPr/>
        </p:nvSpPr>
        <p:spPr>
          <a:xfrm>
            <a:off x="877771" y="1275200"/>
            <a:ext cx="7293600" cy="324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300" b="1" i="0" u="none" strike="noStrike" cap="none">
                <a:solidFill>
                  <a:srgbClr val="000000"/>
                </a:solidFill>
              </a:rPr>
              <a:t>Dataset: </a:t>
            </a:r>
            <a:endParaRPr sz="2300" b="1"/>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The authors used standard datasets available</a:t>
            </a:r>
            <a:r>
              <a:rPr lang="en"/>
              <a:t>  </a:t>
            </a:r>
            <a:r>
              <a:rPr lang="en" sz="1400" b="0" i="0" u="none" strike="noStrike" cap="none">
                <a:solidFill>
                  <a:srgbClr val="000000"/>
                </a:solidFill>
                <a:latin typeface="Arial"/>
                <a:ea typeface="Arial"/>
                <a:cs typeface="Arial"/>
                <a:sym typeface="Arial"/>
              </a:rPr>
              <a:t>online such as:</a:t>
            </a:r>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ADE20K</a:t>
            </a:r>
            <a:r>
              <a:rPr lang="en" sz="1400" b="0" i="0" u="none" strike="noStrike" cap="none">
                <a:solidFill>
                  <a:srgbClr val="000000"/>
                </a:solidFill>
                <a:latin typeface="Arial"/>
                <a:ea typeface="Arial"/>
                <a:cs typeface="Arial"/>
                <a:sym typeface="Arial"/>
              </a:rPr>
              <a:t> </a:t>
            </a:r>
            <a:endParaRPr/>
          </a:p>
          <a:p>
            <a:pPr marL="457200" marR="0" lvl="0" indent="45720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This dataset contains challenging scenes with fine-grained labels and is one of the most challenging semantic segmentation datasets. The training set contains 20,210 images with 150 semantic classes. The validation and test set contain 2,000 and 3,352 images respectively.</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sz="1400" b="1" i="0" u="none" strike="noStrike" cap="none">
                <a:solidFill>
                  <a:srgbClr val="000000"/>
                </a:solidFill>
              </a:rPr>
              <a:t>Pascal Context</a:t>
            </a:r>
            <a:r>
              <a:rPr lang="en" sz="1400" b="0" i="0" u="none" strike="noStrike" cap="none">
                <a:solidFill>
                  <a:srgbClr val="000000"/>
                </a:solidFill>
                <a:latin typeface="Arial"/>
                <a:ea typeface="Arial"/>
                <a:cs typeface="Arial"/>
                <a:sym typeface="Arial"/>
              </a:rPr>
              <a:t> </a:t>
            </a:r>
            <a:endParaRPr/>
          </a:p>
          <a:p>
            <a:pPr marL="457200" marR="0" lvl="0" indent="457200" algn="l" rtl="0">
              <a:lnSpc>
                <a:spcPct val="100000"/>
              </a:lnSpc>
              <a:spcBef>
                <a:spcPts val="0"/>
              </a:spcBef>
              <a:spcAft>
                <a:spcPts val="0"/>
              </a:spcAft>
              <a:buNone/>
            </a:pPr>
            <a:r>
              <a:rPr lang="en"/>
              <a:t> The training set contains 4,996 images with 59 semantic classes plus a background class. The validation set contains 5,104 images.</a:t>
            </a:r>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Cityscapes</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The dataset contains 5,000 images from 50 different cities with 19 semantic classes. There are 2,975 images in the training set, 500 images in the validation set and 1,525 images in the test 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cxnSp>
        <p:nvCxnSpPr>
          <p:cNvPr id="203" name="Google Shape;203;p26"/>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04" name="Google Shape;204;p26"/>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05" name="Google Shape;205;p26"/>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206" name="Google Shape;206;p26"/>
          <p:cNvSpPr txBox="1"/>
          <p:nvPr/>
        </p:nvSpPr>
        <p:spPr>
          <a:xfrm>
            <a:off x="1137761" y="2006653"/>
            <a:ext cx="37254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a:p>
            <a:pPr marL="457200" marR="0" lvl="0" indent="-317500" algn="l" rtl="0">
              <a:lnSpc>
                <a:spcPct val="100000"/>
              </a:lnSpc>
              <a:spcBef>
                <a:spcPts val="0"/>
              </a:spcBef>
              <a:spcAft>
                <a:spcPts val="0"/>
              </a:spcAft>
              <a:buSzPts val="1400"/>
              <a:buChar char="●"/>
            </a:pPr>
            <a:r>
              <a:rPr lang="en" i="0" u="none" strike="noStrike" cap="none">
                <a:solidFill>
                  <a:srgbClr val="000000"/>
                </a:solidFill>
              </a:rPr>
              <a:t>Transformer encoder models</a:t>
            </a:r>
            <a:r>
              <a:rPr lang="en"/>
              <a:t>.</a:t>
            </a:r>
            <a:endParaRPr i="0" u="none" strike="noStrike" cap="none">
              <a:solidFill>
                <a:srgbClr val="000000"/>
              </a:solidFill>
            </a:endParaRPr>
          </a:p>
          <a:p>
            <a:pPr marL="457200" marR="0" lvl="0" indent="-317500" algn="l" rtl="0">
              <a:lnSpc>
                <a:spcPct val="100000"/>
              </a:lnSpc>
              <a:spcBef>
                <a:spcPts val="0"/>
              </a:spcBef>
              <a:spcAft>
                <a:spcPts val="0"/>
              </a:spcAft>
              <a:buSzPts val="1400"/>
              <a:buChar char="●"/>
            </a:pPr>
            <a:r>
              <a:rPr lang="en" i="0" u="none" strike="noStrike" cap="none">
                <a:solidFill>
                  <a:srgbClr val="000000"/>
                </a:solidFill>
              </a:rPr>
              <a:t>Pretraining model with Optimization and data augmentation</a:t>
            </a:r>
            <a:r>
              <a:rPr lang="en"/>
              <a:t>.</a:t>
            </a:r>
            <a:endParaRPr/>
          </a:p>
          <a:p>
            <a:pPr marL="457200" lvl="0" indent="-317500" algn="l" rtl="0">
              <a:spcBef>
                <a:spcPts val="0"/>
              </a:spcBef>
              <a:spcAft>
                <a:spcPts val="0"/>
              </a:spcAft>
              <a:buSzPts val="1400"/>
              <a:buChar char="●"/>
            </a:pPr>
            <a:r>
              <a:rPr lang="en"/>
              <a:t>The Head size of Multiheaded self-attention block is 64.</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7" name="Google Shape;207;p26"/>
          <p:cNvPicPr preferRelativeResize="0"/>
          <p:nvPr/>
        </p:nvPicPr>
        <p:blipFill rotWithShape="1">
          <a:blip r:embed="rId4">
            <a:alphaModFix/>
          </a:blip>
          <a:srcRect/>
          <a:stretch/>
        </p:blipFill>
        <p:spPr>
          <a:xfrm>
            <a:off x="5075167" y="1659680"/>
            <a:ext cx="3908583" cy="1648055"/>
          </a:xfrm>
          <a:prstGeom prst="rect">
            <a:avLst/>
          </a:prstGeom>
          <a:noFill/>
          <a:ln>
            <a:noFill/>
          </a:ln>
        </p:spPr>
      </p:pic>
      <p:sp>
        <p:nvSpPr>
          <p:cNvPr id="208" name="Google Shape;208;p26"/>
          <p:cNvSpPr txBox="1">
            <a:spLocks noGrp="1"/>
          </p:cNvSpPr>
          <p:nvPr>
            <p:ph type="ctrTitle"/>
          </p:nvPr>
        </p:nvSpPr>
        <p:spPr>
          <a:xfrm>
            <a:off x="729450" y="1322450"/>
            <a:ext cx="4481100" cy="9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80"/>
              <a:t>Model Implementation</a:t>
            </a:r>
            <a:endParaRPr sz="298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subTitle" idx="1"/>
          </p:nvPr>
        </p:nvSpPr>
        <p:spPr>
          <a:xfrm>
            <a:off x="729625" y="1418400"/>
            <a:ext cx="7688100" cy="34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chemeClr val="dk2"/>
                </a:solidFill>
                <a:latin typeface="Arial"/>
                <a:ea typeface="Arial"/>
                <a:cs typeface="Arial"/>
                <a:sym typeface="Arial"/>
              </a:rPr>
              <a:t>Evaluation Metric:</a:t>
            </a:r>
            <a:endParaRPr sz="2400" b="1">
              <a:solidFill>
                <a:schemeClr val="dk2"/>
              </a:solidFill>
              <a:latin typeface="Arial"/>
              <a:ea typeface="Arial"/>
              <a:cs typeface="Arial"/>
              <a:sym typeface="Arial"/>
            </a:endParaRPr>
          </a:p>
          <a:p>
            <a:pPr marL="457200" lvl="0" indent="0" algn="l" rtl="0">
              <a:spcBef>
                <a:spcPts val="0"/>
              </a:spcBef>
              <a:spcAft>
                <a:spcPts val="0"/>
              </a:spcAft>
              <a:buNone/>
            </a:pPr>
            <a:r>
              <a:rPr lang="en" sz="1791">
                <a:solidFill>
                  <a:schemeClr val="dk2"/>
                </a:solidFill>
                <a:latin typeface="Arial"/>
                <a:ea typeface="Arial"/>
                <a:cs typeface="Arial"/>
                <a:sym typeface="Arial"/>
              </a:rPr>
              <a:t>Mean Intersection over union(MIoU)</a:t>
            </a: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a:p>
            <a:pPr marL="457200" lvl="0" indent="0" algn="l" rtl="0">
              <a:spcBef>
                <a:spcPts val="0"/>
              </a:spcBef>
              <a:spcAft>
                <a:spcPts val="0"/>
              </a:spcAft>
              <a:buNone/>
            </a:pPr>
            <a:endParaRPr sz="1791">
              <a:solidFill>
                <a:schemeClr val="dk2"/>
              </a:solidFill>
              <a:latin typeface="Arial"/>
              <a:ea typeface="Arial"/>
              <a:cs typeface="Arial"/>
              <a:sym typeface="Arial"/>
            </a:endParaRPr>
          </a:p>
        </p:txBody>
      </p:sp>
      <p:pic>
        <p:nvPicPr>
          <p:cNvPr id="214" name="Google Shape;214;p27"/>
          <p:cNvPicPr preferRelativeResize="0"/>
          <p:nvPr/>
        </p:nvPicPr>
        <p:blipFill>
          <a:blip r:embed="rId3">
            <a:alphaModFix/>
          </a:blip>
          <a:stretch>
            <a:fillRect/>
          </a:stretch>
        </p:blipFill>
        <p:spPr>
          <a:xfrm>
            <a:off x="2620825" y="2292350"/>
            <a:ext cx="5715000" cy="1905550"/>
          </a:xfrm>
          <a:prstGeom prst="rect">
            <a:avLst/>
          </a:prstGeom>
          <a:noFill/>
          <a:ln>
            <a:noFill/>
          </a:ln>
        </p:spPr>
      </p:pic>
      <p:pic>
        <p:nvPicPr>
          <p:cNvPr id="215" name="Google Shape;215;p27"/>
          <p:cNvPicPr preferRelativeResize="0"/>
          <p:nvPr/>
        </p:nvPicPr>
        <p:blipFill rotWithShape="1">
          <a:blip r:embed="rId4">
            <a:alphaModFix/>
          </a:blip>
          <a:srcRect/>
          <a:stretch/>
        </p:blipFill>
        <p:spPr>
          <a:xfrm>
            <a:off x="8458625" y="85475"/>
            <a:ext cx="525125" cy="52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221" name="Google Shape;221;p28"/>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22" name="Google Shape;222;p28"/>
          <p:cNvPicPr preferRelativeResize="0"/>
          <p:nvPr/>
        </p:nvPicPr>
        <p:blipFill rotWithShape="1">
          <a:blip r:embed="rId3">
            <a:alphaModFix/>
          </a:blip>
          <a:srcRect/>
          <a:stretch/>
        </p:blipFill>
        <p:spPr>
          <a:xfrm>
            <a:off x="8458625" y="85475"/>
            <a:ext cx="525125" cy="52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cxnSp>
        <p:nvCxnSpPr>
          <p:cNvPr id="227" name="Google Shape;227;p29"/>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28" name="Google Shape;228;p29"/>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29" name="Google Shape;229;p29"/>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230" name="Google Shape;230;p29"/>
          <p:cNvSpPr txBox="1"/>
          <p:nvPr/>
        </p:nvSpPr>
        <p:spPr>
          <a:xfrm>
            <a:off x="607400" y="1253575"/>
            <a:ext cx="6134100" cy="44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300" b="1"/>
              <a:t>Comparison with state of the art model:</a:t>
            </a:r>
            <a:endParaRPr sz="2300" b="1"/>
          </a:p>
        </p:txBody>
      </p:sp>
      <p:sp>
        <p:nvSpPr>
          <p:cNvPr id="231" name="Google Shape;231;p29"/>
          <p:cNvSpPr txBox="1"/>
          <p:nvPr/>
        </p:nvSpPr>
        <p:spPr>
          <a:xfrm>
            <a:off x="956325" y="2274525"/>
            <a:ext cx="25719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000" b="1">
                <a:latin typeface="Lato"/>
                <a:ea typeface="Lato"/>
                <a:cs typeface="Lato"/>
                <a:sym typeface="Lato"/>
              </a:rPr>
              <a:t>ADE20K</a:t>
            </a:r>
            <a:endParaRPr sz="2000" b="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cxnSp>
        <p:nvCxnSpPr>
          <p:cNvPr id="236" name="Google Shape;236;p30"/>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37" name="Google Shape;237;p30"/>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38" name="Google Shape;238;p30"/>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239" name="Google Shape;239;p30"/>
          <p:cNvSpPr txBox="1"/>
          <p:nvPr/>
        </p:nvSpPr>
        <p:spPr>
          <a:xfrm>
            <a:off x="607400" y="1253575"/>
            <a:ext cx="6134100" cy="44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300" b="1"/>
              <a:t>Comparison with state of the art model:</a:t>
            </a:r>
            <a:endParaRPr sz="2300" b="1"/>
          </a:p>
        </p:txBody>
      </p:sp>
      <p:pic>
        <p:nvPicPr>
          <p:cNvPr id="240" name="Google Shape;240;p30"/>
          <p:cNvPicPr preferRelativeResize="0"/>
          <p:nvPr/>
        </p:nvPicPr>
        <p:blipFill>
          <a:blip r:embed="rId4">
            <a:alphaModFix/>
          </a:blip>
          <a:stretch>
            <a:fillRect/>
          </a:stretch>
        </p:blipFill>
        <p:spPr>
          <a:xfrm>
            <a:off x="3528225" y="1734775"/>
            <a:ext cx="5298475" cy="2685450"/>
          </a:xfrm>
          <a:prstGeom prst="rect">
            <a:avLst/>
          </a:prstGeom>
          <a:noFill/>
          <a:ln>
            <a:noFill/>
          </a:ln>
        </p:spPr>
      </p:pic>
      <p:sp>
        <p:nvSpPr>
          <p:cNvPr id="241" name="Google Shape;241;p30"/>
          <p:cNvSpPr txBox="1"/>
          <p:nvPr/>
        </p:nvSpPr>
        <p:spPr>
          <a:xfrm>
            <a:off x="956325" y="2274525"/>
            <a:ext cx="25719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000" b="1">
                <a:latin typeface="Lato"/>
                <a:ea typeface="Lato"/>
                <a:cs typeface="Lato"/>
                <a:sym typeface="Lato"/>
              </a:rPr>
              <a:t>ADE20K</a:t>
            </a:r>
            <a:endParaRPr sz="2000" b="1">
              <a:latin typeface="Lato"/>
              <a:ea typeface="Lato"/>
              <a:cs typeface="Lato"/>
              <a:sym typeface="Lato"/>
            </a:endParaRPr>
          </a:p>
        </p:txBody>
      </p:sp>
      <p:sp>
        <p:nvSpPr>
          <p:cNvPr id="242" name="Google Shape;242;p30"/>
          <p:cNvSpPr/>
          <p:nvPr/>
        </p:nvSpPr>
        <p:spPr>
          <a:xfrm>
            <a:off x="2645600" y="3934825"/>
            <a:ext cx="1181700" cy="1074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2569700" y="3274175"/>
            <a:ext cx="1181700" cy="1074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cxnSp>
        <p:nvCxnSpPr>
          <p:cNvPr id="248" name="Google Shape;248;p31"/>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49" name="Google Shape;249;p31"/>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50" name="Google Shape;250;p31"/>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251" name="Google Shape;251;p31"/>
          <p:cNvSpPr txBox="1"/>
          <p:nvPr/>
        </p:nvSpPr>
        <p:spPr>
          <a:xfrm>
            <a:off x="930475" y="1705875"/>
            <a:ext cx="26106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000" b="1">
                <a:latin typeface="Lato"/>
                <a:ea typeface="Lato"/>
                <a:cs typeface="Lato"/>
                <a:sym typeface="Lato"/>
              </a:rPr>
              <a:t>Pascal Context</a:t>
            </a:r>
            <a:endParaRPr sz="2000"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ctrTitle"/>
          </p:nvPr>
        </p:nvSpPr>
        <p:spPr>
          <a:xfrm>
            <a:off x="729450" y="1322450"/>
            <a:ext cx="7688100" cy="8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Summary of previous presentation</a:t>
            </a:r>
            <a:endParaRPr sz="2800">
              <a:latin typeface="Arial"/>
              <a:ea typeface="Arial"/>
              <a:cs typeface="Arial"/>
              <a:sym typeface="Arial"/>
            </a:endParaRPr>
          </a:p>
        </p:txBody>
      </p:sp>
      <p:sp>
        <p:nvSpPr>
          <p:cNvPr id="99" name="Google Shape;99;p14"/>
          <p:cNvSpPr txBox="1">
            <a:spLocks noGrp="1"/>
          </p:cNvSpPr>
          <p:nvPr>
            <p:ph type="subTitle" idx="1"/>
          </p:nvPr>
        </p:nvSpPr>
        <p:spPr>
          <a:xfrm>
            <a:off x="729625" y="2177750"/>
            <a:ext cx="7688100" cy="2349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2"/>
              </a:buClr>
              <a:buSzPts val="2000"/>
              <a:buFont typeface="Arial"/>
              <a:buAutoNum type="arabicPeriod"/>
            </a:pPr>
            <a:r>
              <a:rPr lang="en" sz="2000" b="1" u="sng">
                <a:solidFill>
                  <a:schemeClr val="dk2"/>
                </a:solidFill>
                <a:latin typeface="Arial"/>
                <a:ea typeface="Arial"/>
                <a:cs typeface="Arial"/>
                <a:sym typeface="Arial"/>
              </a:rPr>
              <a:t>Motivation of the paper</a:t>
            </a:r>
            <a:endParaRPr sz="2000" b="1" u="sng">
              <a:solidFill>
                <a:schemeClr val="dk2"/>
              </a:solidFill>
              <a:latin typeface="Arial"/>
              <a:ea typeface="Arial"/>
              <a:cs typeface="Arial"/>
              <a:sym typeface="Arial"/>
            </a:endParaRPr>
          </a:p>
          <a:p>
            <a:pPr marL="457200" lvl="0" indent="-355600" algn="l" rtl="0">
              <a:spcBef>
                <a:spcPts val="0"/>
              </a:spcBef>
              <a:spcAft>
                <a:spcPts val="0"/>
              </a:spcAft>
              <a:buClr>
                <a:schemeClr val="dk2"/>
              </a:buClr>
              <a:buSzPts val="2000"/>
              <a:buFont typeface="Arial"/>
              <a:buAutoNum type="arabicPeriod"/>
            </a:pPr>
            <a:r>
              <a:rPr lang="en" sz="2000">
                <a:solidFill>
                  <a:schemeClr val="dk2"/>
                </a:solidFill>
                <a:latin typeface="Arial"/>
                <a:ea typeface="Arial"/>
                <a:cs typeface="Arial"/>
                <a:sym typeface="Arial"/>
              </a:rPr>
              <a:t>What is semantic segmentation</a:t>
            </a:r>
            <a:endParaRPr sz="2000">
              <a:solidFill>
                <a:schemeClr val="dk2"/>
              </a:solidFill>
              <a:latin typeface="Arial"/>
              <a:ea typeface="Arial"/>
              <a:cs typeface="Arial"/>
              <a:sym typeface="Arial"/>
            </a:endParaRPr>
          </a:p>
          <a:p>
            <a:pPr marL="457200" lvl="0" indent="-355600" algn="l" rtl="0">
              <a:spcBef>
                <a:spcPts val="0"/>
              </a:spcBef>
              <a:spcAft>
                <a:spcPts val="0"/>
              </a:spcAft>
              <a:buClr>
                <a:schemeClr val="dk2"/>
              </a:buClr>
              <a:buSzPts val="2000"/>
              <a:buFont typeface="Arial"/>
              <a:buAutoNum type="arabicPeriod"/>
            </a:pPr>
            <a:r>
              <a:rPr lang="en" sz="2000">
                <a:solidFill>
                  <a:schemeClr val="dk2"/>
                </a:solidFill>
                <a:latin typeface="Arial"/>
                <a:ea typeface="Arial"/>
                <a:cs typeface="Arial"/>
                <a:sym typeface="Arial"/>
              </a:rPr>
              <a:t>Need for Transformer</a:t>
            </a:r>
            <a:endParaRPr sz="2000">
              <a:solidFill>
                <a:schemeClr val="dk2"/>
              </a:solidFill>
              <a:latin typeface="Arial"/>
              <a:ea typeface="Arial"/>
              <a:cs typeface="Arial"/>
              <a:sym typeface="Arial"/>
            </a:endParaRPr>
          </a:p>
        </p:txBody>
      </p:sp>
      <p:pic>
        <p:nvPicPr>
          <p:cNvPr id="100" name="Google Shape;100;p14"/>
          <p:cNvPicPr preferRelativeResize="0"/>
          <p:nvPr/>
        </p:nvPicPr>
        <p:blipFill rotWithShape="1">
          <a:blip r:embed="rId3">
            <a:alphaModFix/>
          </a:blip>
          <a:srcRect/>
          <a:stretch/>
        </p:blipFill>
        <p:spPr>
          <a:xfrm>
            <a:off x="8458625" y="85475"/>
            <a:ext cx="525125" cy="529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cxnSp>
        <p:nvCxnSpPr>
          <p:cNvPr id="256" name="Google Shape;256;p32"/>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57" name="Google Shape;257;p32"/>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58" name="Google Shape;258;p32"/>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259" name="Google Shape;259;p32"/>
          <p:cNvSpPr txBox="1"/>
          <p:nvPr/>
        </p:nvSpPr>
        <p:spPr>
          <a:xfrm>
            <a:off x="930475" y="1705875"/>
            <a:ext cx="26106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000" b="1">
                <a:latin typeface="Lato"/>
                <a:ea typeface="Lato"/>
                <a:cs typeface="Lato"/>
                <a:sym typeface="Lato"/>
              </a:rPr>
              <a:t>Pascal Context</a:t>
            </a:r>
            <a:endParaRPr sz="2000" b="1">
              <a:latin typeface="Lato"/>
              <a:ea typeface="Lato"/>
              <a:cs typeface="Lato"/>
              <a:sym typeface="Lato"/>
            </a:endParaRPr>
          </a:p>
        </p:txBody>
      </p:sp>
      <p:pic>
        <p:nvPicPr>
          <p:cNvPr id="260" name="Google Shape;260;p32"/>
          <p:cNvPicPr preferRelativeResize="0"/>
          <p:nvPr/>
        </p:nvPicPr>
        <p:blipFill>
          <a:blip r:embed="rId4">
            <a:alphaModFix/>
          </a:blip>
          <a:stretch>
            <a:fillRect/>
          </a:stretch>
        </p:blipFill>
        <p:spPr>
          <a:xfrm>
            <a:off x="3900250" y="977063"/>
            <a:ext cx="4371975" cy="3513225"/>
          </a:xfrm>
          <a:prstGeom prst="rect">
            <a:avLst/>
          </a:prstGeom>
          <a:noFill/>
          <a:ln>
            <a:noFill/>
          </a:ln>
        </p:spPr>
      </p:pic>
      <p:sp>
        <p:nvSpPr>
          <p:cNvPr id="261" name="Google Shape;261;p32"/>
          <p:cNvSpPr/>
          <p:nvPr/>
        </p:nvSpPr>
        <p:spPr>
          <a:xfrm>
            <a:off x="3766200" y="3854275"/>
            <a:ext cx="805800" cy="1476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3657500" y="2851725"/>
            <a:ext cx="805800" cy="1476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cxnSp>
        <p:nvCxnSpPr>
          <p:cNvPr id="267" name="Google Shape;267;p33"/>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68" name="Google Shape;268;p33"/>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69" name="Google Shape;269;p33"/>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270" name="Google Shape;270;p33"/>
          <p:cNvSpPr txBox="1"/>
          <p:nvPr/>
        </p:nvSpPr>
        <p:spPr>
          <a:xfrm>
            <a:off x="962250" y="2041875"/>
            <a:ext cx="3000000" cy="4926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2000" b="1"/>
              <a:t>Cityscapes:</a:t>
            </a:r>
            <a:endParaRPr sz="20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75" name="Google Shape;275;p34"/>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276" name="Google Shape;276;p34"/>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277" name="Google Shape;277;p34"/>
          <p:cNvPicPr preferRelativeResize="0"/>
          <p:nvPr/>
        </p:nvPicPr>
        <p:blipFill rotWithShape="1">
          <a:blip r:embed="rId3">
            <a:alphaModFix/>
          </a:blip>
          <a:srcRect/>
          <a:stretch/>
        </p:blipFill>
        <p:spPr>
          <a:xfrm>
            <a:off x="8458625" y="85475"/>
            <a:ext cx="525125" cy="529900"/>
          </a:xfrm>
          <a:prstGeom prst="rect">
            <a:avLst/>
          </a:prstGeom>
          <a:noFill/>
          <a:ln>
            <a:noFill/>
          </a:ln>
        </p:spPr>
      </p:pic>
      <p:pic>
        <p:nvPicPr>
          <p:cNvPr id="278" name="Google Shape;278;p34"/>
          <p:cNvPicPr preferRelativeResize="0"/>
          <p:nvPr/>
        </p:nvPicPr>
        <p:blipFill>
          <a:blip r:embed="rId4">
            <a:alphaModFix/>
          </a:blip>
          <a:stretch>
            <a:fillRect/>
          </a:stretch>
        </p:blipFill>
        <p:spPr>
          <a:xfrm>
            <a:off x="3796775" y="880725"/>
            <a:ext cx="5001075" cy="3711675"/>
          </a:xfrm>
          <a:prstGeom prst="rect">
            <a:avLst/>
          </a:prstGeom>
          <a:noFill/>
          <a:ln>
            <a:noFill/>
          </a:ln>
        </p:spPr>
      </p:pic>
      <p:sp>
        <p:nvSpPr>
          <p:cNvPr id="279" name="Google Shape;279;p34"/>
          <p:cNvSpPr txBox="1"/>
          <p:nvPr/>
        </p:nvSpPr>
        <p:spPr>
          <a:xfrm>
            <a:off x="962250" y="2041875"/>
            <a:ext cx="3000000" cy="4926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2000" b="1"/>
              <a:t>Cityscapes:</a:t>
            </a:r>
            <a:endParaRPr sz="2000" b="1"/>
          </a:p>
        </p:txBody>
      </p:sp>
      <p:sp>
        <p:nvSpPr>
          <p:cNvPr id="280" name="Google Shape;280;p34"/>
          <p:cNvSpPr/>
          <p:nvPr/>
        </p:nvSpPr>
        <p:spPr>
          <a:xfrm>
            <a:off x="3599100" y="3907975"/>
            <a:ext cx="805800" cy="1476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3599100" y="2824875"/>
            <a:ext cx="805800" cy="1476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latin typeface="Arial"/>
                <a:ea typeface="Arial"/>
                <a:cs typeface="Arial"/>
                <a:sym typeface="Arial"/>
              </a:rPr>
              <a:t>Results reproduced</a:t>
            </a:r>
            <a:endParaRPr sz="2900">
              <a:latin typeface="Arial"/>
              <a:ea typeface="Arial"/>
              <a:cs typeface="Arial"/>
              <a:sym typeface="Arial"/>
            </a:endParaRPr>
          </a:p>
        </p:txBody>
      </p:sp>
      <p:sp>
        <p:nvSpPr>
          <p:cNvPr id="287" name="Google Shape;287;p35"/>
          <p:cNvSpPr txBox="1">
            <a:spLocks noGrp="1"/>
          </p:cNvSpPr>
          <p:nvPr>
            <p:ph type="subTitle" idx="1"/>
          </p:nvPr>
        </p:nvSpPr>
        <p:spPr>
          <a:xfrm>
            <a:off x="660825" y="2445950"/>
            <a:ext cx="7688100" cy="190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1A1A1A"/>
                </a:solidFill>
                <a:latin typeface="Arial"/>
                <a:ea typeface="Arial"/>
                <a:cs typeface="Arial"/>
                <a:sym typeface="Arial"/>
              </a:rPr>
              <a:t>Two variants of the Segmenter were trained with ADE20K</a:t>
            </a:r>
            <a:endParaRPr sz="2000">
              <a:solidFill>
                <a:srgbClr val="1A1A1A"/>
              </a:solidFill>
              <a:latin typeface="Arial"/>
              <a:ea typeface="Arial"/>
              <a:cs typeface="Arial"/>
              <a:sym typeface="Arial"/>
            </a:endParaRPr>
          </a:p>
          <a:p>
            <a:pPr marL="0" lvl="0" indent="0" algn="l" rtl="0">
              <a:spcBef>
                <a:spcPts val="0"/>
              </a:spcBef>
              <a:spcAft>
                <a:spcPts val="0"/>
              </a:spcAft>
              <a:buNone/>
            </a:pPr>
            <a:endParaRPr sz="2000">
              <a:solidFill>
                <a:srgbClr val="1A1A1A"/>
              </a:solidFill>
              <a:latin typeface="Arial"/>
              <a:ea typeface="Arial"/>
              <a:cs typeface="Arial"/>
              <a:sym typeface="Arial"/>
            </a:endParaRPr>
          </a:p>
          <a:p>
            <a:pPr marL="457200" lvl="0" indent="-355600" algn="l" rtl="0">
              <a:spcBef>
                <a:spcPts val="0"/>
              </a:spcBef>
              <a:spcAft>
                <a:spcPts val="0"/>
              </a:spcAft>
              <a:buClr>
                <a:srgbClr val="1A1A1A"/>
              </a:buClr>
              <a:buSzPts val="2000"/>
              <a:buFont typeface="Arial"/>
              <a:buChar char="●"/>
            </a:pPr>
            <a:r>
              <a:rPr lang="en" sz="2000">
                <a:solidFill>
                  <a:srgbClr val="1A1A1A"/>
                </a:solidFill>
                <a:latin typeface="Arial"/>
                <a:ea typeface="Arial"/>
                <a:cs typeface="Arial"/>
                <a:sym typeface="Arial"/>
              </a:rPr>
              <a:t>Seg-T-mask-16</a:t>
            </a:r>
            <a:endParaRPr sz="2000">
              <a:solidFill>
                <a:srgbClr val="1A1A1A"/>
              </a:solidFill>
              <a:latin typeface="Arial"/>
              <a:ea typeface="Arial"/>
              <a:cs typeface="Arial"/>
              <a:sym typeface="Arial"/>
            </a:endParaRPr>
          </a:p>
          <a:p>
            <a:pPr marL="457200" lvl="0" indent="-355600" algn="l" rtl="0">
              <a:spcBef>
                <a:spcPts val="0"/>
              </a:spcBef>
              <a:spcAft>
                <a:spcPts val="0"/>
              </a:spcAft>
              <a:buClr>
                <a:srgbClr val="1A1A1A"/>
              </a:buClr>
              <a:buSzPts val="2000"/>
              <a:buFont typeface="Arial"/>
              <a:buChar char="●"/>
            </a:pPr>
            <a:r>
              <a:rPr lang="en" sz="2000">
                <a:solidFill>
                  <a:srgbClr val="1A1A1A"/>
                </a:solidFill>
                <a:latin typeface="Arial"/>
                <a:ea typeface="Arial"/>
                <a:cs typeface="Arial"/>
                <a:sym typeface="Arial"/>
              </a:rPr>
              <a:t>Seg-L-mask-16</a:t>
            </a:r>
            <a:endParaRPr sz="2000">
              <a:solidFill>
                <a:srgbClr val="1A1A1A"/>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pic>
        <p:nvPicPr>
          <p:cNvPr id="288" name="Google Shape;288;p35"/>
          <p:cNvPicPr preferRelativeResize="0"/>
          <p:nvPr/>
        </p:nvPicPr>
        <p:blipFill rotWithShape="1">
          <a:blip r:embed="rId3">
            <a:alphaModFix/>
          </a:blip>
          <a:srcRect/>
          <a:stretch/>
        </p:blipFill>
        <p:spPr>
          <a:xfrm>
            <a:off x="8458625" y="85475"/>
            <a:ext cx="525125" cy="52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aphicFrame>
        <p:nvGraphicFramePr>
          <p:cNvPr id="293" name="Google Shape;293;p36"/>
          <p:cNvGraphicFramePr/>
          <p:nvPr/>
        </p:nvGraphicFramePr>
        <p:xfrm>
          <a:off x="1791850" y="1005885"/>
          <a:ext cx="6735450" cy="3911868"/>
        </p:xfrm>
        <a:graphic>
          <a:graphicData uri="http://schemas.openxmlformats.org/drawingml/2006/table">
            <a:tbl>
              <a:tblPr>
                <a:noFill/>
                <a:tableStyleId>{10BFF064-3FF4-4B5D-BA6A-1F88E492A10F}</a:tableStyleId>
              </a:tblPr>
              <a:tblGrid>
                <a:gridCol w="2245150">
                  <a:extLst>
                    <a:ext uri="{9D8B030D-6E8A-4147-A177-3AD203B41FA5}">
                      <a16:colId xmlns:a16="http://schemas.microsoft.com/office/drawing/2014/main" val="20000"/>
                    </a:ext>
                  </a:extLst>
                </a:gridCol>
                <a:gridCol w="2245150">
                  <a:extLst>
                    <a:ext uri="{9D8B030D-6E8A-4147-A177-3AD203B41FA5}">
                      <a16:colId xmlns:a16="http://schemas.microsoft.com/office/drawing/2014/main" val="20001"/>
                    </a:ext>
                  </a:extLst>
                </a:gridCol>
                <a:gridCol w="2245150">
                  <a:extLst>
                    <a:ext uri="{9D8B030D-6E8A-4147-A177-3AD203B41FA5}">
                      <a16:colId xmlns:a16="http://schemas.microsoft.com/office/drawing/2014/main" val="20002"/>
                    </a:ext>
                  </a:extLst>
                </a:gridCol>
              </a:tblGrid>
              <a:tr h="668750">
                <a:tc>
                  <a:txBody>
                    <a:bodyPr/>
                    <a:lstStyle/>
                    <a:p>
                      <a:pPr marL="0" lvl="0" indent="0" algn="l" rtl="0">
                        <a:spcBef>
                          <a:spcPts val="0"/>
                        </a:spcBef>
                        <a:spcAft>
                          <a:spcPts val="0"/>
                        </a:spcAft>
                        <a:buNone/>
                      </a:pPr>
                      <a:r>
                        <a:rPr lang="en" sz="1600" b="1"/>
                        <a:t>Epochs</a:t>
                      </a:r>
                      <a:endParaRPr sz="1600" b="1"/>
                    </a:p>
                  </a:txBody>
                  <a:tcPr marL="91425" marR="91425" marT="91425" marB="91425"/>
                </a:tc>
                <a:tc>
                  <a:txBody>
                    <a:bodyPr/>
                    <a:lstStyle/>
                    <a:p>
                      <a:pPr marL="0" lvl="0" indent="0" algn="l" rtl="0">
                        <a:spcBef>
                          <a:spcPts val="0"/>
                        </a:spcBef>
                        <a:spcAft>
                          <a:spcPts val="0"/>
                        </a:spcAft>
                        <a:buNone/>
                      </a:pPr>
                      <a:r>
                        <a:rPr lang="en" sz="1600" b="1"/>
                        <a:t>Validation set MIoU - (Seg-T-Mask-16)</a:t>
                      </a:r>
                      <a:endParaRPr sz="1600" b="1"/>
                    </a:p>
                  </a:txBody>
                  <a:tcPr marL="91425" marR="91425" marT="91425" marB="91425"/>
                </a:tc>
                <a:tc>
                  <a:txBody>
                    <a:bodyPr/>
                    <a:lstStyle/>
                    <a:p>
                      <a:pPr marL="0" lvl="0" indent="0" algn="l" rtl="0">
                        <a:spcBef>
                          <a:spcPts val="0"/>
                        </a:spcBef>
                        <a:spcAft>
                          <a:spcPts val="0"/>
                        </a:spcAft>
                        <a:buNone/>
                      </a:pPr>
                      <a:r>
                        <a:rPr lang="en" sz="1600" b="1"/>
                        <a:t>Validation set MIoU - (Seg-T-Mask-16)</a:t>
                      </a:r>
                      <a:endParaRPr sz="1600" b="1"/>
                    </a:p>
                    <a:p>
                      <a:pPr marL="0" lvl="0" indent="0" algn="l" rtl="0">
                        <a:spcBef>
                          <a:spcPts val="0"/>
                        </a:spcBef>
                        <a:spcAft>
                          <a:spcPts val="0"/>
                        </a:spcAft>
                        <a:buNone/>
                      </a:pPr>
                      <a:endParaRPr sz="1600" b="1"/>
                    </a:p>
                  </a:txBody>
                  <a:tcPr marL="91425" marR="91425" marT="91425" marB="91425"/>
                </a:tc>
                <a:extLst>
                  <a:ext uri="{0D108BD9-81ED-4DB2-BD59-A6C34878D82A}">
                    <a16:rowId xmlns:a16="http://schemas.microsoft.com/office/drawing/2014/main" val="10000"/>
                  </a:ext>
                </a:extLst>
              </a:tr>
              <a:tr h="305025">
                <a:tc>
                  <a:txBody>
                    <a:bodyPr/>
                    <a:lstStyle/>
                    <a:p>
                      <a:pPr marL="0" lvl="0" indent="0" algn="ctr" rtl="0">
                        <a:lnSpc>
                          <a:spcPct val="115000"/>
                        </a:lnSpc>
                        <a:spcBef>
                          <a:spcPts val="0"/>
                        </a:spcBef>
                        <a:spcAft>
                          <a:spcPts val="0"/>
                        </a:spcAft>
                        <a:buNone/>
                      </a:pPr>
                      <a:r>
                        <a:rPr lang="en"/>
                        <a:t>0</a:t>
                      </a:r>
                      <a:endParaRPr/>
                    </a:p>
                  </a:txBody>
                  <a:tcPr marL="91425" marR="91425" marT="91425" marB="91425"/>
                </a:tc>
                <a:tc>
                  <a:txBody>
                    <a:bodyPr/>
                    <a:lstStyle/>
                    <a:p>
                      <a:pPr marL="0" lvl="0" indent="0" algn="ctr" rtl="0">
                        <a:lnSpc>
                          <a:spcPct val="115000"/>
                        </a:lnSpc>
                        <a:spcBef>
                          <a:spcPts val="0"/>
                        </a:spcBef>
                        <a:spcAft>
                          <a:spcPts val="0"/>
                        </a:spcAft>
                        <a:buNone/>
                      </a:pPr>
                      <a:r>
                        <a:rPr lang="en"/>
                        <a:t>13.18</a:t>
                      </a:r>
                      <a:endParaRPr/>
                    </a:p>
                  </a:txBody>
                  <a:tcPr marL="91425" marR="91425" marT="91425" marB="91425"/>
                </a:tc>
                <a:tc>
                  <a:txBody>
                    <a:bodyPr/>
                    <a:lstStyle/>
                    <a:p>
                      <a:pPr marL="0" lvl="0" indent="0" algn="ctr" rtl="0">
                        <a:lnSpc>
                          <a:spcPct val="115000"/>
                        </a:lnSpc>
                        <a:spcBef>
                          <a:spcPts val="0"/>
                        </a:spcBef>
                        <a:spcAft>
                          <a:spcPts val="0"/>
                        </a:spcAft>
                        <a:buNone/>
                      </a:pPr>
                      <a:r>
                        <a:rPr lang="en"/>
                        <a:t>29.46</a:t>
                      </a:r>
                      <a:endParaRPr/>
                    </a:p>
                  </a:txBody>
                  <a:tcPr marL="91425" marR="91425" marT="91425" marB="91425"/>
                </a:tc>
                <a:extLst>
                  <a:ext uri="{0D108BD9-81ED-4DB2-BD59-A6C34878D82A}">
                    <a16:rowId xmlns:a16="http://schemas.microsoft.com/office/drawing/2014/main" val="10001"/>
                  </a:ext>
                </a:extLst>
              </a:tr>
              <a:tr h="305025">
                <a:tc>
                  <a:txBody>
                    <a:bodyPr/>
                    <a:lstStyle/>
                    <a:p>
                      <a:pPr marL="0" lvl="0" indent="0" algn="ctr" rtl="0">
                        <a:lnSpc>
                          <a:spcPct val="115000"/>
                        </a:lnSpc>
                        <a:spcBef>
                          <a:spcPts val="0"/>
                        </a:spcBef>
                        <a:spcAft>
                          <a:spcPts val="0"/>
                        </a:spcAft>
                        <a:buNone/>
                      </a:pPr>
                      <a:r>
                        <a:rPr lang="en"/>
                        <a:t>5</a:t>
                      </a:r>
                      <a:endParaRPr/>
                    </a:p>
                  </a:txBody>
                  <a:tcPr marL="91425" marR="91425" marT="91425" marB="91425"/>
                </a:tc>
                <a:tc>
                  <a:txBody>
                    <a:bodyPr/>
                    <a:lstStyle/>
                    <a:p>
                      <a:pPr marL="0" lvl="0" indent="0" algn="ctr" rtl="0">
                        <a:lnSpc>
                          <a:spcPct val="115000"/>
                        </a:lnSpc>
                        <a:spcBef>
                          <a:spcPts val="0"/>
                        </a:spcBef>
                        <a:spcAft>
                          <a:spcPts val="0"/>
                        </a:spcAft>
                        <a:buNone/>
                      </a:pPr>
                      <a:r>
                        <a:rPr lang="en"/>
                        <a:t>25.58</a:t>
                      </a:r>
                      <a:endParaRPr/>
                    </a:p>
                  </a:txBody>
                  <a:tcPr marL="91425" marR="91425" marT="91425" marB="91425"/>
                </a:tc>
                <a:tc>
                  <a:txBody>
                    <a:bodyPr/>
                    <a:lstStyle/>
                    <a:p>
                      <a:pPr marL="0" lvl="0" indent="0" algn="ctr" rtl="0">
                        <a:lnSpc>
                          <a:spcPct val="115000"/>
                        </a:lnSpc>
                        <a:spcBef>
                          <a:spcPts val="0"/>
                        </a:spcBef>
                        <a:spcAft>
                          <a:spcPts val="0"/>
                        </a:spcAft>
                        <a:buNone/>
                      </a:pPr>
                      <a:r>
                        <a:rPr lang="en"/>
                        <a:t>46.39</a:t>
                      </a:r>
                      <a:endParaRPr/>
                    </a:p>
                  </a:txBody>
                  <a:tcPr marL="91425" marR="91425" marT="91425" marB="91425"/>
                </a:tc>
                <a:extLst>
                  <a:ext uri="{0D108BD9-81ED-4DB2-BD59-A6C34878D82A}">
                    <a16:rowId xmlns:a16="http://schemas.microsoft.com/office/drawing/2014/main" val="10002"/>
                  </a:ext>
                </a:extLst>
              </a:tr>
              <a:tr h="305025">
                <a:tc>
                  <a:txBody>
                    <a:bodyPr/>
                    <a:lstStyle/>
                    <a:p>
                      <a:pPr marL="0" lvl="0" indent="0" algn="ctr" rtl="0">
                        <a:lnSpc>
                          <a:spcPct val="115000"/>
                        </a:lnSpc>
                        <a:spcBef>
                          <a:spcPts val="0"/>
                        </a:spcBef>
                        <a:spcAft>
                          <a:spcPts val="0"/>
                        </a:spcAft>
                        <a:buNone/>
                      </a:pPr>
                      <a:r>
                        <a:rPr lang="en"/>
                        <a:t>10</a:t>
                      </a:r>
                      <a:endParaRPr/>
                    </a:p>
                  </a:txBody>
                  <a:tcPr marL="91425" marR="91425" marT="91425" marB="91425"/>
                </a:tc>
                <a:tc>
                  <a:txBody>
                    <a:bodyPr/>
                    <a:lstStyle/>
                    <a:p>
                      <a:pPr marL="0" lvl="0" indent="0" algn="ctr" rtl="0">
                        <a:lnSpc>
                          <a:spcPct val="115000"/>
                        </a:lnSpc>
                        <a:spcBef>
                          <a:spcPts val="0"/>
                        </a:spcBef>
                        <a:spcAft>
                          <a:spcPts val="0"/>
                        </a:spcAft>
                        <a:buNone/>
                      </a:pPr>
                      <a:r>
                        <a:rPr lang="en"/>
                        <a:t>28.58</a:t>
                      </a:r>
                      <a:endParaRPr/>
                    </a:p>
                  </a:txBody>
                  <a:tcPr marL="91425" marR="91425" marT="91425" marB="91425"/>
                </a:tc>
                <a:tc>
                  <a:txBody>
                    <a:bodyPr/>
                    <a:lstStyle/>
                    <a:p>
                      <a:pPr marL="0" lvl="0" indent="0" algn="ctr" rtl="0">
                        <a:lnSpc>
                          <a:spcPct val="115000"/>
                        </a:lnSpc>
                        <a:spcBef>
                          <a:spcPts val="0"/>
                        </a:spcBef>
                        <a:spcAft>
                          <a:spcPts val="0"/>
                        </a:spcAft>
                        <a:buNone/>
                      </a:pPr>
                      <a:r>
                        <a:rPr lang="en"/>
                        <a:t>48.53</a:t>
                      </a:r>
                      <a:endParaRPr/>
                    </a:p>
                  </a:txBody>
                  <a:tcPr marL="91425" marR="91425" marT="91425" marB="91425"/>
                </a:tc>
                <a:extLst>
                  <a:ext uri="{0D108BD9-81ED-4DB2-BD59-A6C34878D82A}">
                    <a16:rowId xmlns:a16="http://schemas.microsoft.com/office/drawing/2014/main" val="10003"/>
                  </a:ext>
                </a:extLst>
              </a:tr>
              <a:tr h="305025">
                <a:tc>
                  <a:txBody>
                    <a:bodyPr/>
                    <a:lstStyle/>
                    <a:p>
                      <a:pPr marL="0" lvl="0" indent="0" algn="ctr" rtl="0">
                        <a:lnSpc>
                          <a:spcPct val="115000"/>
                        </a:lnSpc>
                        <a:spcBef>
                          <a:spcPts val="0"/>
                        </a:spcBef>
                        <a:spcAft>
                          <a:spcPts val="0"/>
                        </a:spcAft>
                        <a:buNone/>
                      </a:pPr>
                      <a:r>
                        <a:rPr lang="en"/>
                        <a:t>15</a:t>
                      </a:r>
                      <a:endParaRPr/>
                    </a:p>
                  </a:txBody>
                  <a:tcPr marL="91425" marR="91425" marT="91425" marB="91425"/>
                </a:tc>
                <a:tc>
                  <a:txBody>
                    <a:bodyPr/>
                    <a:lstStyle/>
                    <a:p>
                      <a:pPr marL="0" lvl="0" indent="0" algn="ctr" rtl="0">
                        <a:lnSpc>
                          <a:spcPct val="115000"/>
                        </a:lnSpc>
                        <a:spcBef>
                          <a:spcPts val="0"/>
                        </a:spcBef>
                        <a:spcAft>
                          <a:spcPts val="0"/>
                        </a:spcAft>
                        <a:buNone/>
                      </a:pPr>
                      <a:r>
                        <a:rPr lang="en"/>
                        <a:t>30.29</a:t>
                      </a:r>
                      <a:endParaRPr/>
                    </a:p>
                  </a:txBody>
                  <a:tcPr marL="91425" marR="91425" marT="91425" marB="91425"/>
                </a:tc>
                <a:tc>
                  <a:txBody>
                    <a:bodyPr/>
                    <a:lstStyle/>
                    <a:p>
                      <a:pPr marL="0" lvl="0" indent="0" algn="ctr" rtl="0">
                        <a:lnSpc>
                          <a:spcPct val="115000"/>
                        </a:lnSpc>
                        <a:spcBef>
                          <a:spcPts val="0"/>
                        </a:spcBef>
                        <a:spcAft>
                          <a:spcPts val="0"/>
                        </a:spcAft>
                        <a:buNone/>
                      </a:pPr>
                      <a:r>
                        <a:rPr lang="en"/>
                        <a:t>49.34</a:t>
                      </a:r>
                      <a:endParaRPr/>
                    </a:p>
                  </a:txBody>
                  <a:tcPr marL="91425" marR="91425" marT="91425" marB="91425"/>
                </a:tc>
                <a:extLst>
                  <a:ext uri="{0D108BD9-81ED-4DB2-BD59-A6C34878D82A}">
                    <a16:rowId xmlns:a16="http://schemas.microsoft.com/office/drawing/2014/main" val="10004"/>
                  </a:ext>
                </a:extLst>
              </a:tr>
              <a:tr h="305025">
                <a:tc>
                  <a:txBody>
                    <a:bodyPr/>
                    <a:lstStyle/>
                    <a:p>
                      <a:pPr marL="0" lvl="0" indent="0" algn="ctr" rtl="0">
                        <a:lnSpc>
                          <a:spcPct val="115000"/>
                        </a:lnSpc>
                        <a:spcBef>
                          <a:spcPts val="0"/>
                        </a:spcBef>
                        <a:spcAft>
                          <a:spcPts val="0"/>
                        </a:spcAft>
                        <a:buNone/>
                      </a:pPr>
                      <a:r>
                        <a:rPr lang="en"/>
                        <a:t>20</a:t>
                      </a:r>
                      <a:endParaRPr/>
                    </a:p>
                  </a:txBody>
                  <a:tcPr marL="91425" marR="91425" marT="91425" marB="91425"/>
                </a:tc>
                <a:tc>
                  <a:txBody>
                    <a:bodyPr/>
                    <a:lstStyle/>
                    <a:p>
                      <a:pPr marL="0" lvl="0" indent="0" algn="ctr" rtl="0">
                        <a:lnSpc>
                          <a:spcPct val="115000"/>
                        </a:lnSpc>
                        <a:spcBef>
                          <a:spcPts val="0"/>
                        </a:spcBef>
                        <a:spcAft>
                          <a:spcPts val="0"/>
                        </a:spcAft>
                        <a:buNone/>
                      </a:pPr>
                      <a:r>
                        <a:rPr lang="en"/>
                        <a:t>32.08</a:t>
                      </a:r>
                      <a:endParaRPr/>
                    </a:p>
                  </a:txBody>
                  <a:tcPr marL="91425" marR="91425" marT="91425" marB="91425"/>
                </a:tc>
                <a:tc>
                  <a:txBody>
                    <a:bodyPr/>
                    <a:lstStyle/>
                    <a:p>
                      <a:pPr marL="0" lvl="0" indent="0" algn="ctr" rtl="0">
                        <a:lnSpc>
                          <a:spcPct val="115000"/>
                        </a:lnSpc>
                        <a:spcBef>
                          <a:spcPts val="0"/>
                        </a:spcBef>
                        <a:spcAft>
                          <a:spcPts val="0"/>
                        </a:spcAft>
                        <a:buNone/>
                      </a:pPr>
                      <a:r>
                        <a:rPr lang="en"/>
                        <a:t>49.94</a:t>
                      </a:r>
                      <a:endParaRPr/>
                    </a:p>
                  </a:txBody>
                  <a:tcPr marL="91425" marR="91425" marT="91425" marB="91425"/>
                </a:tc>
                <a:extLst>
                  <a:ext uri="{0D108BD9-81ED-4DB2-BD59-A6C34878D82A}">
                    <a16:rowId xmlns:a16="http://schemas.microsoft.com/office/drawing/2014/main" val="10005"/>
                  </a:ext>
                </a:extLst>
              </a:tr>
              <a:tr h="305025">
                <a:tc>
                  <a:txBody>
                    <a:bodyPr/>
                    <a:lstStyle/>
                    <a:p>
                      <a:pPr marL="0" lvl="0" indent="0" algn="ctr" rtl="0">
                        <a:lnSpc>
                          <a:spcPct val="115000"/>
                        </a:lnSpc>
                        <a:spcBef>
                          <a:spcPts val="0"/>
                        </a:spcBef>
                        <a:spcAft>
                          <a:spcPts val="0"/>
                        </a:spcAft>
                        <a:buNone/>
                      </a:pPr>
                      <a:r>
                        <a:rPr lang="en"/>
                        <a:t>25</a:t>
                      </a:r>
                      <a:endParaRPr/>
                    </a:p>
                  </a:txBody>
                  <a:tcPr marL="91425" marR="91425" marT="91425" marB="91425"/>
                </a:tc>
                <a:tc>
                  <a:txBody>
                    <a:bodyPr/>
                    <a:lstStyle/>
                    <a:p>
                      <a:pPr marL="0" lvl="0" indent="0" algn="ctr" rtl="0">
                        <a:lnSpc>
                          <a:spcPct val="115000"/>
                        </a:lnSpc>
                        <a:spcBef>
                          <a:spcPts val="0"/>
                        </a:spcBef>
                        <a:spcAft>
                          <a:spcPts val="0"/>
                        </a:spcAft>
                        <a:buNone/>
                      </a:pPr>
                      <a:r>
                        <a:rPr lang="en"/>
                        <a:t>33.7</a:t>
                      </a:r>
                      <a:endParaRPr/>
                    </a:p>
                  </a:txBody>
                  <a:tcPr marL="91425" marR="91425" marT="91425" marB="91425"/>
                </a:tc>
                <a:tc>
                  <a:txBody>
                    <a:bodyPr/>
                    <a:lstStyle/>
                    <a:p>
                      <a:pPr marL="0" lvl="0" indent="0" algn="ctr" rtl="0">
                        <a:lnSpc>
                          <a:spcPct val="115000"/>
                        </a:lnSpc>
                        <a:spcBef>
                          <a:spcPts val="0"/>
                        </a:spcBef>
                        <a:spcAft>
                          <a:spcPts val="0"/>
                        </a:spcAft>
                        <a:buNone/>
                      </a:pPr>
                      <a:r>
                        <a:rPr lang="en"/>
                        <a:t>50.53</a:t>
                      </a:r>
                      <a:endParaRPr/>
                    </a:p>
                  </a:txBody>
                  <a:tcPr marL="91425" marR="91425" marT="91425" marB="91425"/>
                </a:tc>
                <a:extLst>
                  <a:ext uri="{0D108BD9-81ED-4DB2-BD59-A6C34878D82A}">
                    <a16:rowId xmlns:a16="http://schemas.microsoft.com/office/drawing/2014/main" val="10006"/>
                  </a:ext>
                </a:extLst>
              </a:tr>
              <a:tr h="305025">
                <a:tc>
                  <a:txBody>
                    <a:bodyPr/>
                    <a:lstStyle/>
                    <a:p>
                      <a:pPr marL="0" lvl="0" indent="0" algn="ctr" rtl="0">
                        <a:lnSpc>
                          <a:spcPct val="115000"/>
                        </a:lnSpc>
                        <a:spcBef>
                          <a:spcPts val="0"/>
                        </a:spcBef>
                        <a:spcAft>
                          <a:spcPts val="0"/>
                        </a:spcAft>
                        <a:buNone/>
                      </a:pPr>
                      <a:r>
                        <a:rPr lang="en"/>
                        <a:t>30</a:t>
                      </a:r>
                      <a:endParaRPr/>
                    </a:p>
                  </a:txBody>
                  <a:tcPr marL="91425" marR="91425" marT="91425" marB="91425"/>
                </a:tc>
                <a:tc>
                  <a:txBody>
                    <a:bodyPr/>
                    <a:lstStyle/>
                    <a:p>
                      <a:pPr marL="0" lvl="0" indent="0" algn="ctr" rtl="0">
                        <a:lnSpc>
                          <a:spcPct val="115000"/>
                        </a:lnSpc>
                        <a:spcBef>
                          <a:spcPts val="0"/>
                        </a:spcBef>
                        <a:spcAft>
                          <a:spcPts val="0"/>
                        </a:spcAft>
                        <a:buNone/>
                      </a:pPr>
                      <a:r>
                        <a:rPr lang="en"/>
                        <a:t>33.98</a:t>
                      </a:r>
                      <a:endParaRPr/>
                    </a:p>
                  </a:txBody>
                  <a:tcPr marL="91425" marR="91425" marT="91425" marB="91425"/>
                </a:tc>
                <a:tc>
                  <a:txBody>
                    <a:bodyPr/>
                    <a:lstStyle/>
                    <a:p>
                      <a:pPr marL="0" lvl="0" indent="0" algn="ctr" rtl="0">
                        <a:lnSpc>
                          <a:spcPct val="115000"/>
                        </a:lnSpc>
                        <a:spcBef>
                          <a:spcPts val="0"/>
                        </a:spcBef>
                        <a:spcAft>
                          <a:spcPts val="0"/>
                        </a:spcAft>
                        <a:buNone/>
                      </a:pPr>
                      <a:r>
                        <a:rPr lang="en"/>
                        <a:t>50.85</a:t>
                      </a:r>
                      <a:endParaRPr/>
                    </a:p>
                  </a:txBody>
                  <a:tcPr marL="91425" marR="91425" marT="91425" marB="91425"/>
                </a:tc>
                <a:extLst>
                  <a:ext uri="{0D108BD9-81ED-4DB2-BD59-A6C34878D82A}">
                    <a16:rowId xmlns:a16="http://schemas.microsoft.com/office/drawing/2014/main" val="10007"/>
                  </a:ext>
                </a:extLst>
              </a:tr>
            </a:tbl>
          </a:graphicData>
        </a:graphic>
      </p:graphicFrame>
      <p:pic>
        <p:nvPicPr>
          <p:cNvPr id="294" name="Google Shape;294;p36"/>
          <p:cNvPicPr preferRelativeResize="0"/>
          <p:nvPr/>
        </p:nvPicPr>
        <p:blipFill rotWithShape="1">
          <a:blip r:embed="rId3">
            <a:alphaModFix/>
          </a:blip>
          <a:srcRect/>
          <a:stretch/>
        </p:blipFill>
        <p:spPr>
          <a:xfrm>
            <a:off x="8458625" y="85475"/>
            <a:ext cx="525125" cy="52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7"/>
          <p:cNvPicPr preferRelativeResize="0"/>
          <p:nvPr/>
        </p:nvPicPr>
        <p:blipFill>
          <a:blip r:embed="rId3">
            <a:alphaModFix/>
          </a:blip>
          <a:stretch>
            <a:fillRect/>
          </a:stretch>
        </p:blipFill>
        <p:spPr>
          <a:xfrm>
            <a:off x="635425" y="652275"/>
            <a:ext cx="7888850" cy="4305300"/>
          </a:xfrm>
          <a:prstGeom prst="rect">
            <a:avLst/>
          </a:prstGeom>
          <a:noFill/>
          <a:ln>
            <a:noFill/>
          </a:ln>
        </p:spPr>
      </p:pic>
      <p:pic>
        <p:nvPicPr>
          <p:cNvPr id="300" name="Google Shape;300;p37"/>
          <p:cNvPicPr preferRelativeResize="0"/>
          <p:nvPr/>
        </p:nvPicPr>
        <p:blipFill rotWithShape="1">
          <a:blip r:embed="rId4">
            <a:alphaModFix/>
          </a:blip>
          <a:srcRect/>
          <a:stretch/>
        </p:blipFill>
        <p:spPr>
          <a:xfrm>
            <a:off x="8458625" y="85475"/>
            <a:ext cx="525125" cy="52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8"/>
          <p:cNvPicPr preferRelativeResize="0"/>
          <p:nvPr/>
        </p:nvPicPr>
        <p:blipFill>
          <a:blip r:embed="rId3">
            <a:alphaModFix/>
          </a:blip>
          <a:stretch>
            <a:fillRect/>
          </a:stretch>
        </p:blipFill>
        <p:spPr>
          <a:xfrm>
            <a:off x="0" y="1447125"/>
            <a:ext cx="4418299" cy="3189324"/>
          </a:xfrm>
          <a:prstGeom prst="rect">
            <a:avLst/>
          </a:prstGeom>
          <a:noFill/>
          <a:ln>
            <a:noFill/>
          </a:ln>
        </p:spPr>
      </p:pic>
      <p:pic>
        <p:nvPicPr>
          <p:cNvPr id="306" name="Google Shape;306;p38"/>
          <p:cNvPicPr preferRelativeResize="0"/>
          <p:nvPr/>
        </p:nvPicPr>
        <p:blipFill>
          <a:blip r:embed="rId4">
            <a:alphaModFix/>
          </a:blip>
          <a:stretch>
            <a:fillRect/>
          </a:stretch>
        </p:blipFill>
        <p:spPr>
          <a:xfrm>
            <a:off x="4484550" y="1447125"/>
            <a:ext cx="4587624" cy="3189324"/>
          </a:xfrm>
          <a:prstGeom prst="rect">
            <a:avLst/>
          </a:prstGeom>
          <a:noFill/>
          <a:ln>
            <a:noFill/>
          </a:ln>
        </p:spPr>
      </p:pic>
      <p:sp>
        <p:nvSpPr>
          <p:cNvPr id="307" name="Google Shape;307;p38"/>
          <p:cNvSpPr txBox="1"/>
          <p:nvPr/>
        </p:nvSpPr>
        <p:spPr>
          <a:xfrm>
            <a:off x="1181800" y="4636450"/>
            <a:ext cx="24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Seg-L-Mask-16</a:t>
            </a:r>
            <a:endParaRPr>
              <a:latin typeface="Lato"/>
              <a:ea typeface="Lato"/>
              <a:cs typeface="Lato"/>
              <a:sym typeface="Lato"/>
            </a:endParaRPr>
          </a:p>
        </p:txBody>
      </p:sp>
      <p:sp>
        <p:nvSpPr>
          <p:cNvPr id="308" name="Google Shape;308;p38"/>
          <p:cNvSpPr txBox="1"/>
          <p:nvPr/>
        </p:nvSpPr>
        <p:spPr>
          <a:xfrm>
            <a:off x="1181800" y="4636450"/>
            <a:ext cx="24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Seg-L-Mask-16</a:t>
            </a:r>
            <a:endParaRPr>
              <a:latin typeface="Lato"/>
              <a:ea typeface="Lato"/>
              <a:cs typeface="Lato"/>
              <a:sym typeface="Lato"/>
            </a:endParaRPr>
          </a:p>
        </p:txBody>
      </p:sp>
      <p:sp>
        <p:nvSpPr>
          <p:cNvPr id="309" name="Google Shape;309;p38"/>
          <p:cNvSpPr txBox="1"/>
          <p:nvPr/>
        </p:nvSpPr>
        <p:spPr>
          <a:xfrm>
            <a:off x="5819700" y="4636450"/>
            <a:ext cx="24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Seg-T-Mask-16</a:t>
            </a:r>
            <a:endParaRPr>
              <a:latin typeface="Lato"/>
              <a:ea typeface="Lato"/>
              <a:cs typeface="Lato"/>
              <a:sym typeface="Lato"/>
            </a:endParaRPr>
          </a:p>
        </p:txBody>
      </p:sp>
      <p:sp>
        <p:nvSpPr>
          <p:cNvPr id="310" name="Google Shape;310;p38"/>
          <p:cNvSpPr txBox="1"/>
          <p:nvPr/>
        </p:nvSpPr>
        <p:spPr>
          <a:xfrm>
            <a:off x="1919850" y="816650"/>
            <a:ext cx="5859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t>Output of Models after 30 epochs</a:t>
            </a:r>
            <a:endParaRPr sz="2200" b="1"/>
          </a:p>
        </p:txBody>
      </p:sp>
      <p:pic>
        <p:nvPicPr>
          <p:cNvPr id="311" name="Google Shape;311;p38"/>
          <p:cNvPicPr preferRelativeResize="0"/>
          <p:nvPr/>
        </p:nvPicPr>
        <p:blipFill rotWithShape="1">
          <a:blip r:embed="rId5">
            <a:alphaModFix/>
          </a:blip>
          <a:srcRect/>
          <a:stretch/>
        </p:blipFill>
        <p:spPr>
          <a:xfrm>
            <a:off x="8458625" y="85475"/>
            <a:ext cx="525125" cy="52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latin typeface="Arial"/>
                <a:ea typeface="Arial"/>
                <a:cs typeface="Arial"/>
                <a:sym typeface="Arial"/>
              </a:rPr>
              <a:t>Future works</a:t>
            </a:r>
            <a:endParaRPr sz="2700">
              <a:latin typeface="Arial"/>
              <a:ea typeface="Arial"/>
              <a:cs typeface="Arial"/>
              <a:sym typeface="Arial"/>
            </a:endParaRPr>
          </a:p>
        </p:txBody>
      </p:sp>
      <p:sp>
        <p:nvSpPr>
          <p:cNvPr id="317" name="Google Shape;317;p39"/>
          <p:cNvSpPr txBox="1">
            <a:spLocks noGrp="1"/>
          </p:cNvSpPr>
          <p:nvPr>
            <p:ph type="subTitle" idx="1"/>
          </p:nvPr>
        </p:nvSpPr>
        <p:spPr>
          <a:xfrm>
            <a:off x="729450" y="2194775"/>
            <a:ext cx="7688100" cy="1397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ViT variants are highly computational expensive, require significant hardware, and are time-consuming.</a:t>
            </a:r>
            <a:endParaRPr sz="1900">
              <a:solidFill>
                <a:schemeClr val="dk2"/>
              </a:solidFill>
              <a:latin typeface="Arial"/>
              <a:ea typeface="Arial"/>
              <a:cs typeface="Arial"/>
              <a:sym typeface="Arial"/>
            </a:endParaRPr>
          </a:p>
          <a:p>
            <a:pPr marL="457200" lvl="0" indent="-349250" algn="l" rtl="0">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The work can be extended to the video segmentation.</a:t>
            </a:r>
            <a:endParaRPr sz="1900">
              <a:solidFill>
                <a:schemeClr val="dk2"/>
              </a:solidFill>
              <a:latin typeface="Arial"/>
              <a:ea typeface="Arial"/>
              <a:cs typeface="Arial"/>
              <a:sym typeface="Arial"/>
            </a:endParaRPr>
          </a:p>
          <a:p>
            <a:pPr marL="457200" lvl="0" indent="-349250" algn="l" rtl="0">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So far the model is trained and tested in images and there is lot of scope for transformer based model in video segmentation. </a:t>
            </a:r>
            <a:endParaRPr sz="1900">
              <a:solidFill>
                <a:schemeClr val="dk2"/>
              </a:solidFill>
              <a:latin typeface="Arial"/>
              <a:ea typeface="Arial"/>
              <a:cs typeface="Arial"/>
              <a:sym typeface="Arial"/>
            </a:endParaRPr>
          </a:p>
        </p:txBody>
      </p:sp>
      <p:pic>
        <p:nvPicPr>
          <p:cNvPr id="318" name="Google Shape;318;p39"/>
          <p:cNvPicPr preferRelativeResize="0"/>
          <p:nvPr/>
        </p:nvPicPr>
        <p:blipFill rotWithShape="1">
          <a:blip r:embed="rId3">
            <a:alphaModFix/>
          </a:blip>
          <a:srcRect/>
          <a:stretch/>
        </p:blipFill>
        <p:spPr>
          <a:xfrm>
            <a:off x="8458625" y="9275"/>
            <a:ext cx="525125" cy="52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cxnSp>
        <p:nvCxnSpPr>
          <p:cNvPr id="323" name="Google Shape;323;p40"/>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324" name="Google Shape;324;p40"/>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325" name="Google Shape;325;p40"/>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326" name="Google Shape;326;p40"/>
          <p:cNvSpPr txBox="1"/>
          <p:nvPr/>
        </p:nvSpPr>
        <p:spPr>
          <a:xfrm>
            <a:off x="995100" y="1369875"/>
            <a:ext cx="4768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Conclusion:</a:t>
            </a:r>
            <a:endParaRPr sz="2500" b="1"/>
          </a:p>
        </p:txBody>
      </p:sp>
      <p:sp>
        <p:nvSpPr>
          <p:cNvPr id="327" name="Google Shape;327;p40"/>
          <p:cNvSpPr txBox="1"/>
          <p:nvPr/>
        </p:nvSpPr>
        <p:spPr>
          <a:xfrm>
            <a:off x="1188950" y="1873900"/>
            <a:ext cx="6452400" cy="19395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 sz="1900"/>
              <a:t>This paper introduces a pure transformer approach for semantic segmentation.</a:t>
            </a:r>
            <a:endParaRPr sz="1900"/>
          </a:p>
          <a:p>
            <a:pPr marL="457200" lvl="0" indent="-349250" algn="l" rtl="0">
              <a:spcBef>
                <a:spcPts val="0"/>
              </a:spcBef>
              <a:spcAft>
                <a:spcPts val="0"/>
              </a:spcAft>
              <a:buSzPts val="1900"/>
              <a:buChar char="●"/>
            </a:pPr>
            <a:r>
              <a:rPr lang="en" sz="1900"/>
              <a:t>Decoding with a mask transformer further improves the performance.</a:t>
            </a:r>
            <a:endParaRPr sz="1900"/>
          </a:p>
          <a:p>
            <a:pPr marL="457200" lvl="0" indent="-349250" algn="l" rtl="0">
              <a:spcBef>
                <a:spcPts val="0"/>
              </a:spcBef>
              <a:spcAft>
                <a:spcPts val="0"/>
              </a:spcAft>
              <a:buSzPts val="1900"/>
              <a:buChar char="●"/>
            </a:pPr>
            <a:r>
              <a:rPr lang="en" sz="1900"/>
              <a:t>It outperforms state of the  art models.</a:t>
            </a:r>
            <a:endParaRPr sz="1900"/>
          </a:p>
          <a:p>
            <a:pPr marL="457200" lvl="0" indent="0" algn="l" rtl="0">
              <a:spcBef>
                <a:spcPts val="0"/>
              </a:spcBef>
              <a:spcAft>
                <a:spcPts val="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cxnSp>
        <p:nvCxnSpPr>
          <p:cNvPr id="332" name="Google Shape;332;p41"/>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333" name="Google Shape;333;p41"/>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334" name="Google Shape;334;p41"/>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335" name="Google Shape;335;p41"/>
          <p:cNvSpPr txBox="1"/>
          <p:nvPr/>
        </p:nvSpPr>
        <p:spPr>
          <a:xfrm>
            <a:off x="655038" y="1163363"/>
            <a:ext cx="3491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Lato"/>
                <a:ea typeface="Lato"/>
                <a:cs typeface="Lato"/>
                <a:sym typeface="Lato"/>
              </a:rPr>
              <a:t>Reference:</a:t>
            </a:r>
            <a:endParaRPr sz="2100" b="1">
              <a:latin typeface="Lato"/>
              <a:ea typeface="Lato"/>
              <a:cs typeface="Lato"/>
              <a:sym typeface="Lato"/>
            </a:endParaRPr>
          </a:p>
        </p:txBody>
      </p:sp>
      <p:sp>
        <p:nvSpPr>
          <p:cNvPr id="336" name="Google Shape;336;p41"/>
          <p:cNvSpPr txBox="1"/>
          <p:nvPr/>
        </p:nvSpPr>
        <p:spPr>
          <a:xfrm>
            <a:off x="735713" y="1579688"/>
            <a:ext cx="76584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[1]Jonathan Long, Evan Shelhamer, and Trevor Darrell. Fully Convolutional Networks for semantic segmentation. In CVPR, 2015</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[2] Ashish Vaswani, Noam Shazeer, Niki Parmar, Jakob Uszkoreit, Llion Jones, Aidan N Gomez, Ł ukasz Kaiser, and Illia Polosukhin. Attention is all you need. In NeurIPS, 2017.</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[3] Anurag Arnab, Mostafa Dehghani, Georg Heigold, Chen Sun, Mario Lucic, and Cordelia Schmid. ViViT: A video vision transformer. In ICCV, 2021.</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 [4] Lei Jimmy Ba, Jamie Ryan Kiros, and Geoffrey E. Hinton. Layer normalization. arXiv preprint, 2016. 6</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 [5] V. Badrinarayanan, A. Kendall, and R. Cipolla. SegNet: A deep convolutional encoder-decoder architecture for image segmentation. TPAMI, 2017. 2 </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[6] Huiyu Wang, Yukun Zhu, Hartwig Adam, Alan L. Yuille, and Liang-Chieh Chen. MaX-DeepLab: End-to-end panoptic segmentation with mask transformers. arXiv preprint, 2020</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 [7] Hugo Touvron, Matthieu Cord, Matthijs Douze, Francisco Massa, Alexandre Sablayrolles, and Herve J ´ egou. Training ´ Data-Efficient image Transformers and distillation through attention. arXiv preprint, 2020. </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[8]Jonathan Long, Evan Shelhamer, and Trevor Darrell. Fully Convolutional Networks for semantic segmentation. In CVPR, 2015</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729450" y="1322450"/>
            <a:ext cx="7688100" cy="8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Summary of previous presentation</a:t>
            </a:r>
            <a:endParaRPr sz="2800">
              <a:latin typeface="Arial"/>
              <a:ea typeface="Arial"/>
              <a:cs typeface="Arial"/>
              <a:sym typeface="Arial"/>
            </a:endParaRPr>
          </a:p>
        </p:txBody>
      </p:sp>
      <p:sp>
        <p:nvSpPr>
          <p:cNvPr id="106" name="Google Shape;106;p15"/>
          <p:cNvSpPr txBox="1">
            <a:spLocks noGrp="1"/>
          </p:cNvSpPr>
          <p:nvPr>
            <p:ph type="subTitle" idx="1"/>
          </p:nvPr>
        </p:nvSpPr>
        <p:spPr>
          <a:xfrm>
            <a:off x="729625" y="2177750"/>
            <a:ext cx="7688100" cy="2349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2"/>
              </a:buClr>
              <a:buSzPts val="2000"/>
              <a:buFont typeface="Arial"/>
              <a:buAutoNum type="arabicPeriod"/>
            </a:pPr>
            <a:r>
              <a:rPr lang="en" sz="2000">
                <a:solidFill>
                  <a:schemeClr val="dk2"/>
                </a:solidFill>
                <a:latin typeface="Arial"/>
                <a:ea typeface="Arial"/>
                <a:cs typeface="Arial"/>
                <a:sym typeface="Arial"/>
              </a:rPr>
              <a:t>Motivation of the paper</a:t>
            </a:r>
            <a:endParaRPr sz="2000">
              <a:solidFill>
                <a:schemeClr val="dk2"/>
              </a:solidFill>
              <a:latin typeface="Arial"/>
              <a:ea typeface="Arial"/>
              <a:cs typeface="Arial"/>
              <a:sym typeface="Arial"/>
            </a:endParaRPr>
          </a:p>
          <a:p>
            <a:pPr marL="457200" lvl="0" indent="-355600" algn="l" rtl="0">
              <a:spcBef>
                <a:spcPts val="0"/>
              </a:spcBef>
              <a:spcAft>
                <a:spcPts val="0"/>
              </a:spcAft>
              <a:buClr>
                <a:schemeClr val="dk2"/>
              </a:buClr>
              <a:buSzPts val="2000"/>
              <a:buFont typeface="Arial"/>
              <a:buAutoNum type="arabicPeriod"/>
            </a:pPr>
            <a:r>
              <a:rPr lang="en" sz="2000" b="1" u="sng">
                <a:solidFill>
                  <a:schemeClr val="dk2"/>
                </a:solidFill>
                <a:latin typeface="Arial"/>
                <a:ea typeface="Arial"/>
                <a:cs typeface="Arial"/>
                <a:sym typeface="Arial"/>
              </a:rPr>
              <a:t>What is semantic segmentation</a:t>
            </a:r>
            <a:endParaRPr sz="2000" b="1" u="sng">
              <a:solidFill>
                <a:schemeClr val="dk2"/>
              </a:solidFill>
              <a:latin typeface="Arial"/>
              <a:ea typeface="Arial"/>
              <a:cs typeface="Arial"/>
              <a:sym typeface="Arial"/>
            </a:endParaRPr>
          </a:p>
          <a:p>
            <a:pPr marL="457200" lvl="0" indent="-355600" algn="l" rtl="0">
              <a:spcBef>
                <a:spcPts val="0"/>
              </a:spcBef>
              <a:spcAft>
                <a:spcPts val="0"/>
              </a:spcAft>
              <a:buClr>
                <a:schemeClr val="dk2"/>
              </a:buClr>
              <a:buSzPts val="2000"/>
              <a:buFont typeface="Arial"/>
              <a:buAutoNum type="arabicPeriod"/>
            </a:pPr>
            <a:r>
              <a:rPr lang="en" sz="2000">
                <a:solidFill>
                  <a:schemeClr val="dk2"/>
                </a:solidFill>
                <a:latin typeface="Arial"/>
                <a:ea typeface="Arial"/>
                <a:cs typeface="Arial"/>
                <a:sym typeface="Arial"/>
              </a:rPr>
              <a:t>Need for Transformer</a:t>
            </a:r>
            <a:endParaRPr sz="2000">
              <a:solidFill>
                <a:schemeClr val="dk2"/>
              </a:solidFill>
              <a:latin typeface="Arial"/>
              <a:ea typeface="Arial"/>
              <a:cs typeface="Arial"/>
              <a:sym typeface="Arial"/>
            </a:endParaRPr>
          </a:p>
        </p:txBody>
      </p:sp>
      <p:pic>
        <p:nvPicPr>
          <p:cNvPr id="107" name="Google Shape;107;p15"/>
          <p:cNvPicPr preferRelativeResize="0"/>
          <p:nvPr/>
        </p:nvPicPr>
        <p:blipFill rotWithShape="1">
          <a:blip r:embed="rId3">
            <a:alphaModFix/>
          </a:blip>
          <a:srcRect/>
          <a:stretch/>
        </p:blipFill>
        <p:spPr>
          <a:xfrm>
            <a:off x="8458625" y="85475"/>
            <a:ext cx="525125" cy="529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cxnSp>
        <p:nvCxnSpPr>
          <p:cNvPr id="341" name="Google Shape;341;p42"/>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342" name="Google Shape;342;p42"/>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343" name="Google Shape;343;p42"/>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344" name="Google Shape;344;p42"/>
          <p:cNvSpPr txBox="1">
            <a:spLocks noGrp="1"/>
          </p:cNvSpPr>
          <p:nvPr>
            <p:ph type="ctrTitle"/>
          </p:nvPr>
        </p:nvSpPr>
        <p:spPr>
          <a:xfrm>
            <a:off x="729450" y="1745825"/>
            <a:ext cx="5219700" cy="48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cxnSp>
        <p:nvCxnSpPr>
          <p:cNvPr id="112" name="Google Shape;112;p16"/>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cxnSp>
        <p:nvCxnSpPr>
          <p:cNvPr id="113" name="Google Shape;113;p16"/>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pic>
        <p:nvPicPr>
          <p:cNvPr id="114" name="Google Shape;114;p16"/>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115" name="Google Shape;115;p16"/>
          <p:cNvSpPr txBox="1"/>
          <p:nvPr/>
        </p:nvSpPr>
        <p:spPr>
          <a:xfrm>
            <a:off x="355300" y="1284625"/>
            <a:ext cx="460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What is semantic segmentation?</a:t>
            </a:r>
            <a:endParaRPr sz="2000" b="1"/>
          </a:p>
        </p:txBody>
      </p:sp>
      <p:pic>
        <p:nvPicPr>
          <p:cNvPr id="116" name="Google Shape;116;p16"/>
          <p:cNvPicPr preferRelativeResize="0"/>
          <p:nvPr/>
        </p:nvPicPr>
        <p:blipFill>
          <a:blip r:embed="rId4">
            <a:alphaModFix/>
          </a:blip>
          <a:stretch>
            <a:fillRect/>
          </a:stretch>
        </p:blipFill>
        <p:spPr>
          <a:xfrm>
            <a:off x="1553475" y="1853425"/>
            <a:ext cx="6141849" cy="247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729450" y="1322450"/>
            <a:ext cx="7688100" cy="8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Summary of previous presentation</a:t>
            </a:r>
            <a:endParaRPr sz="2800">
              <a:latin typeface="Arial"/>
              <a:ea typeface="Arial"/>
              <a:cs typeface="Arial"/>
              <a:sym typeface="Arial"/>
            </a:endParaRPr>
          </a:p>
        </p:txBody>
      </p:sp>
      <p:sp>
        <p:nvSpPr>
          <p:cNvPr id="122" name="Google Shape;122;p17"/>
          <p:cNvSpPr txBox="1">
            <a:spLocks noGrp="1"/>
          </p:cNvSpPr>
          <p:nvPr>
            <p:ph type="subTitle" idx="1"/>
          </p:nvPr>
        </p:nvSpPr>
        <p:spPr>
          <a:xfrm>
            <a:off x="729625" y="2177750"/>
            <a:ext cx="7688100" cy="2349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2"/>
              </a:buClr>
              <a:buSzPts val="2000"/>
              <a:buFont typeface="Arial"/>
              <a:buAutoNum type="arabicPeriod"/>
            </a:pPr>
            <a:r>
              <a:rPr lang="en" sz="2000">
                <a:solidFill>
                  <a:schemeClr val="dk2"/>
                </a:solidFill>
                <a:latin typeface="Arial"/>
                <a:ea typeface="Arial"/>
                <a:cs typeface="Arial"/>
                <a:sym typeface="Arial"/>
              </a:rPr>
              <a:t>Motivation of the paper</a:t>
            </a:r>
            <a:endParaRPr sz="2000">
              <a:solidFill>
                <a:schemeClr val="dk2"/>
              </a:solidFill>
              <a:latin typeface="Arial"/>
              <a:ea typeface="Arial"/>
              <a:cs typeface="Arial"/>
              <a:sym typeface="Arial"/>
            </a:endParaRPr>
          </a:p>
          <a:p>
            <a:pPr marL="457200" lvl="0" indent="-355600" algn="l" rtl="0">
              <a:spcBef>
                <a:spcPts val="0"/>
              </a:spcBef>
              <a:spcAft>
                <a:spcPts val="0"/>
              </a:spcAft>
              <a:buClr>
                <a:schemeClr val="dk2"/>
              </a:buClr>
              <a:buSzPts val="2000"/>
              <a:buFont typeface="Arial"/>
              <a:buAutoNum type="arabicPeriod"/>
            </a:pPr>
            <a:r>
              <a:rPr lang="en" sz="2000">
                <a:solidFill>
                  <a:schemeClr val="dk2"/>
                </a:solidFill>
                <a:latin typeface="Arial"/>
                <a:ea typeface="Arial"/>
                <a:cs typeface="Arial"/>
                <a:sym typeface="Arial"/>
              </a:rPr>
              <a:t>What is semantic segmentation</a:t>
            </a:r>
            <a:endParaRPr sz="2000">
              <a:solidFill>
                <a:schemeClr val="dk2"/>
              </a:solidFill>
              <a:latin typeface="Arial"/>
              <a:ea typeface="Arial"/>
              <a:cs typeface="Arial"/>
              <a:sym typeface="Arial"/>
            </a:endParaRPr>
          </a:p>
          <a:p>
            <a:pPr marL="457200" lvl="0" indent="-355600" algn="l" rtl="0">
              <a:spcBef>
                <a:spcPts val="0"/>
              </a:spcBef>
              <a:spcAft>
                <a:spcPts val="0"/>
              </a:spcAft>
              <a:buClr>
                <a:schemeClr val="dk2"/>
              </a:buClr>
              <a:buSzPts val="2000"/>
              <a:buFont typeface="Arial"/>
              <a:buAutoNum type="arabicPeriod"/>
            </a:pPr>
            <a:r>
              <a:rPr lang="en" sz="2000" b="1" u="sng">
                <a:solidFill>
                  <a:schemeClr val="dk2"/>
                </a:solidFill>
                <a:latin typeface="Arial"/>
                <a:ea typeface="Arial"/>
                <a:cs typeface="Arial"/>
                <a:sym typeface="Arial"/>
              </a:rPr>
              <a:t>Need for Transformer</a:t>
            </a:r>
            <a:endParaRPr sz="2000" b="1" u="sng">
              <a:solidFill>
                <a:schemeClr val="dk2"/>
              </a:solidFill>
              <a:latin typeface="Arial"/>
              <a:ea typeface="Arial"/>
              <a:cs typeface="Arial"/>
              <a:sym typeface="Arial"/>
            </a:endParaRPr>
          </a:p>
        </p:txBody>
      </p:sp>
      <p:pic>
        <p:nvPicPr>
          <p:cNvPr id="123" name="Google Shape;123;p17"/>
          <p:cNvPicPr preferRelativeResize="0"/>
          <p:nvPr/>
        </p:nvPicPr>
        <p:blipFill rotWithShape="1">
          <a:blip r:embed="rId3">
            <a:alphaModFix/>
          </a:blip>
          <a:srcRect/>
          <a:stretch/>
        </p:blipFill>
        <p:spPr>
          <a:xfrm>
            <a:off x="8458625" y="85475"/>
            <a:ext cx="525125" cy="52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18"/>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cxnSp>
        <p:nvCxnSpPr>
          <p:cNvPr id="129" name="Google Shape;129;p18"/>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pic>
        <p:nvPicPr>
          <p:cNvPr id="130" name="Google Shape;130;p18"/>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131" name="Google Shape;131;p18"/>
          <p:cNvSpPr txBox="1"/>
          <p:nvPr/>
        </p:nvSpPr>
        <p:spPr>
          <a:xfrm>
            <a:off x="471150" y="1530975"/>
            <a:ext cx="8432700" cy="124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t>Proposed Architecture :</a:t>
            </a:r>
            <a:endParaRPr sz="2000" b="1"/>
          </a:p>
          <a:p>
            <a:pPr marL="0" lvl="0" indent="0" algn="l" rtl="0">
              <a:lnSpc>
                <a:spcPct val="115000"/>
              </a:lnSpc>
              <a:spcBef>
                <a:spcPts val="0"/>
              </a:spcBef>
              <a:spcAft>
                <a:spcPts val="0"/>
              </a:spcAft>
              <a:buNone/>
            </a:pPr>
            <a:r>
              <a:rPr lang="en"/>
              <a:t>A fully transformer-based encoder-decoder architecture mapping a sequence of patch embeddings to pixel-level class annotations.</a:t>
            </a:r>
            <a:endParaRPr/>
          </a:p>
          <a:p>
            <a:pPr marL="457200" lvl="0" indent="0" algn="l" rtl="0">
              <a:lnSpc>
                <a:spcPct val="115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19"/>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cxnSp>
        <p:nvCxnSpPr>
          <p:cNvPr id="137" name="Google Shape;137;p19"/>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900"/>
              </a:srgbClr>
            </a:outerShdw>
          </a:effectLst>
        </p:spPr>
      </p:cxnSp>
      <p:pic>
        <p:nvPicPr>
          <p:cNvPr id="138" name="Google Shape;138;p19"/>
          <p:cNvPicPr preferRelativeResize="0"/>
          <p:nvPr/>
        </p:nvPicPr>
        <p:blipFill rotWithShape="1">
          <a:blip r:embed="rId3">
            <a:alphaModFix/>
          </a:blip>
          <a:srcRect/>
          <a:stretch/>
        </p:blipFill>
        <p:spPr>
          <a:xfrm>
            <a:off x="8458625" y="85475"/>
            <a:ext cx="525125" cy="529900"/>
          </a:xfrm>
          <a:prstGeom prst="rect">
            <a:avLst/>
          </a:prstGeom>
          <a:noFill/>
          <a:ln>
            <a:noFill/>
          </a:ln>
        </p:spPr>
      </p:pic>
      <p:pic>
        <p:nvPicPr>
          <p:cNvPr id="139" name="Google Shape;139;p19"/>
          <p:cNvPicPr preferRelativeResize="0"/>
          <p:nvPr/>
        </p:nvPicPr>
        <p:blipFill>
          <a:blip r:embed="rId4">
            <a:alphaModFix/>
          </a:blip>
          <a:stretch>
            <a:fillRect/>
          </a:stretch>
        </p:blipFill>
        <p:spPr>
          <a:xfrm>
            <a:off x="13527" y="0"/>
            <a:ext cx="913047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20"/>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145" name="Google Shape;145;p20"/>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146" name="Google Shape;146;p20"/>
          <p:cNvPicPr preferRelativeResize="0"/>
          <p:nvPr/>
        </p:nvPicPr>
        <p:blipFill rotWithShape="1">
          <a:blip r:embed="rId3">
            <a:alphaModFix/>
          </a:blip>
          <a:srcRect/>
          <a:stretch/>
        </p:blipFill>
        <p:spPr>
          <a:xfrm>
            <a:off x="8458625" y="85475"/>
            <a:ext cx="525125" cy="529900"/>
          </a:xfrm>
          <a:prstGeom prst="rect">
            <a:avLst/>
          </a:prstGeom>
          <a:noFill/>
          <a:ln>
            <a:noFill/>
          </a:ln>
        </p:spPr>
      </p:pic>
      <p:pic>
        <p:nvPicPr>
          <p:cNvPr id="147" name="Google Shape;147;p20"/>
          <p:cNvPicPr preferRelativeResize="0"/>
          <p:nvPr/>
        </p:nvPicPr>
        <p:blipFill rotWithShape="1">
          <a:blip r:embed="rId4">
            <a:alphaModFix/>
          </a:blip>
          <a:srcRect/>
          <a:stretch/>
        </p:blipFill>
        <p:spPr>
          <a:xfrm>
            <a:off x="5350924" y="1053175"/>
            <a:ext cx="3525975" cy="2988200"/>
          </a:xfrm>
          <a:prstGeom prst="rect">
            <a:avLst/>
          </a:prstGeom>
          <a:noFill/>
          <a:ln>
            <a:noFill/>
          </a:ln>
        </p:spPr>
      </p:pic>
      <p:sp>
        <p:nvSpPr>
          <p:cNvPr id="148" name="Google Shape;148;p20"/>
          <p:cNvSpPr txBox="1"/>
          <p:nvPr/>
        </p:nvSpPr>
        <p:spPr>
          <a:xfrm>
            <a:off x="658225" y="1463825"/>
            <a:ext cx="4046400" cy="190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000000"/>
                </a:solidFill>
              </a:rPr>
              <a:t>Encoder</a:t>
            </a:r>
            <a:r>
              <a:rPr lang="en" sz="1400" b="1" i="0" u="none" strike="noStrike" cap="none">
                <a:solidFill>
                  <a:srgbClr val="000000"/>
                </a:solidFill>
              </a:rPr>
              <a:t>:</a:t>
            </a:r>
            <a:endParaRPr b="1"/>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400" b="1" i="0" u="none" strike="noStrike" cap="none">
                <a:solidFill>
                  <a:srgbClr val="000000"/>
                </a:solidFill>
              </a:rPr>
              <a:t>Components in each layer of encoder consist of</a:t>
            </a:r>
            <a:r>
              <a:rPr lang="en"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1. </a:t>
            </a:r>
            <a:r>
              <a:rPr lang="en"/>
              <a:t>M</a:t>
            </a:r>
            <a:r>
              <a:rPr lang="en" sz="1400" b="0" i="0" u="none" strike="noStrike" cap="none">
                <a:solidFill>
                  <a:srgbClr val="000000"/>
                </a:solidFill>
                <a:latin typeface="Arial"/>
                <a:ea typeface="Arial"/>
                <a:cs typeface="Arial"/>
                <a:sym typeface="Arial"/>
              </a:rPr>
              <a:t>ulti-headed self-attention (MSA) block.</a:t>
            </a:r>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2. Multi Layer perceptron. </a:t>
            </a:r>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3. Layer normalization and residual connection.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cxnSp>
        <p:nvCxnSpPr>
          <p:cNvPr id="153" name="Google Shape;153;p21"/>
          <p:cNvCxnSpPr/>
          <p:nvPr/>
        </p:nvCxnSpPr>
        <p:spPr>
          <a:xfrm>
            <a:off x="423727" y="880723"/>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cxnSp>
        <p:nvCxnSpPr>
          <p:cNvPr id="154" name="Google Shape;154;p21"/>
          <p:cNvCxnSpPr/>
          <p:nvPr/>
        </p:nvCxnSpPr>
        <p:spPr>
          <a:xfrm>
            <a:off x="471150" y="4586615"/>
            <a:ext cx="8201700" cy="0"/>
          </a:xfrm>
          <a:prstGeom prst="straightConnector1">
            <a:avLst/>
          </a:prstGeom>
          <a:noFill/>
          <a:ln w="19050" cap="flat" cmpd="sng">
            <a:solidFill>
              <a:srgbClr val="595959"/>
            </a:solidFill>
            <a:prstDash val="solid"/>
            <a:round/>
            <a:headEnd type="none" w="sm" len="sm"/>
            <a:tailEnd type="none" w="sm" len="sm"/>
          </a:ln>
          <a:effectLst>
            <a:outerShdw blurRad="57150" dist="19050" dir="5400000" algn="bl" rotWithShape="0">
              <a:srgbClr val="000000">
                <a:alpha val="34510"/>
              </a:srgbClr>
            </a:outerShdw>
          </a:effectLst>
        </p:spPr>
      </p:cxnSp>
      <p:pic>
        <p:nvPicPr>
          <p:cNvPr id="155" name="Google Shape;155;p21"/>
          <p:cNvPicPr preferRelativeResize="0"/>
          <p:nvPr/>
        </p:nvPicPr>
        <p:blipFill rotWithShape="1">
          <a:blip r:embed="rId3">
            <a:alphaModFix/>
          </a:blip>
          <a:srcRect/>
          <a:stretch/>
        </p:blipFill>
        <p:spPr>
          <a:xfrm>
            <a:off x="8458625" y="85475"/>
            <a:ext cx="525125" cy="529900"/>
          </a:xfrm>
          <a:prstGeom prst="rect">
            <a:avLst/>
          </a:prstGeom>
          <a:noFill/>
          <a:ln>
            <a:noFill/>
          </a:ln>
        </p:spPr>
      </p:pic>
      <p:sp>
        <p:nvSpPr>
          <p:cNvPr id="156" name="Google Shape;156;p21"/>
          <p:cNvSpPr txBox="1"/>
          <p:nvPr/>
        </p:nvSpPr>
        <p:spPr>
          <a:xfrm>
            <a:off x="471138" y="1249086"/>
            <a:ext cx="2946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000000"/>
                </a:solidFill>
              </a:rPr>
              <a:t>Encoder (cont…):</a:t>
            </a:r>
            <a:endParaRPr b="1"/>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Multi head self attention</a:t>
            </a:r>
            <a:endParaRPr/>
          </a:p>
        </p:txBody>
      </p:sp>
      <p:pic>
        <p:nvPicPr>
          <p:cNvPr id="157" name="Google Shape;157;p21"/>
          <p:cNvPicPr preferRelativeResize="0"/>
          <p:nvPr/>
        </p:nvPicPr>
        <p:blipFill rotWithShape="1">
          <a:blip r:embed="rId4">
            <a:alphaModFix/>
          </a:blip>
          <a:srcRect/>
          <a:stretch/>
        </p:blipFill>
        <p:spPr>
          <a:xfrm>
            <a:off x="471150" y="2406500"/>
            <a:ext cx="3718050" cy="853700"/>
          </a:xfrm>
          <a:prstGeom prst="rect">
            <a:avLst/>
          </a:prstGeom>
          <a:noFill/>
          <a:ln>
            <a:noFill/>
          </a:ln>
        </p:spPr>
      </p:pic>
      <p:sp>
        <p:nvSpPr>
          <p:cNvPr id="158" name="Google Shape;158;p21"/>
          <p:cNvSpPr/>
          <p:nvPr/>
        </p:nvSpPr>
        <p:spPr>
          <a:xfrm>
            <a:off x="3388935" y="2028211"/>
            <a:ext cx="1394700" cy="192000"/>
          </a:xfrm>
          <a:prstGeom prst="rightArrow">
            <a:avLst>
              <a:gd name="adj1" fmla="val 50000"/>
              <a:gd name="adj2" fmla="val 50000"/>
            </a:avLst>
          </a:prstGeom>
          <a:solidFill>
            <a:schemeClr val="accent1"/>
          </a:solidFill>
          <a:ln w="25400" cap="flat" cmpd="sng">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21"/>
          <p:cNvSpPr txBox="1"/>
          <p:nvPr/>
        </p:nvSpPr>
        <p:spPr>
          <a:xfrm>
            <a:off x="588150" y="2310150"/>
            <a:ext cx="2712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pic>
        <p:nvPicPr>
          <p:cNvPr id="160" name="Google Shape;160;p21"/>
          <p:cNvPicPr preferRelativeResize="0"/>
          <p:nvPr/>
        </p:nvPicPr>
        <p:blipFill>
          <a:blip r:embed="rId5">
            <a:alphaModFix/>
          </a:blip>
          <a:stretch>
            <a:fillRect/>
          </a:stretch>
        </p:blipFill>
        <p:spPr>
          <a:xfrm>
            <a:off x="5043150" y="1608188"/>
            <a:ext cx="4100849" cy="2450325"/>
          </a:xfrm>
          <a:prstGeom prst="rect">
            <a:avLst/>
          </a:prstGeom>
          <a:noFill/>
          <a:ln>
            <a:noFill/>
          </a:ln>
        </p:spPr>
      </p:pic>
      <p:pic>
        <p:nvPicPr>
          <p:cNvPr id="161" name="Google Shape;161;p21"/>
          <p:cNvPicPr preferRelativeResize="0"/>
          <p:nvPr/>
        </p:nvPicPr>
        <p:blipFill>
          <a:blip r:embed="rId6">
            <a:alphaModFix/>
          </a:blip>
          <a:stretch>
            <a:fillRect/>
          </a:stretch>
        </p:blipFill>
        <p:spPr>
          <a:xfrm>
            <a:off x="181050" y="3834500"/>
            <a:ext cx="4390950" cy="466725"/>
          </a:xfrm>
          <a:prstGeom prst="rect">
            <a:avLst/>
          </a:prstGeom>
          <a:noFill/>
          <a:ln>
            <a:noFill/>
          </a:ln>
        </p:spPr>
      </p:pic>
      <p:sp>
        <p:nvSpPr>
          <p:cNvPr id="162" name="Google Shape;162;p21"/>
          <p:cNvSpPr/>
          <p:nvPr/>
        </p:nvSpPr>
        <p:spPr>
          <a:xfrm>
            <a:off x="4293813" y="2802400"/>
            <a:ext cx="677700" cy="192000"/>
          </a:xfrm>
          <a:prstGeom prst="lef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2163425" y="3395575"/>
            <a:ext cx="258000" cy="3381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763</Words>
  <Application>Microsoft Office PowerPoint</Application>
  <PresentationFormat>On-screen Show (16:9)</PresentationFormat>
  <Paragraphs>129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Lato</vt:lpstr>
      <vt:lpstr>Raleway</vt:lpstr>
      <vt:lpstr>Arial</vt:lpstr>
      <vt:lpstr>Streamline</vt:lpstr>
      <vt:lpstr>Segmenter: Transformer for Semantic Segmentation  (Presented in ICCV 2021)</vt:lpstr>
      <vt:lpstr>Summary of previous presentation</vt:lpstr>
      <vt:lpstr>Summary of previous presentation</vt:lpstr>
      <vt:lpstr>PowerPoint Presentation</vt:lpstr>
      <vt:lpstr>Summary of previous presentation</vt:lpstr>
      <vt:lpstr>PowerPoint Presentation</vt:lpstr>
      <vt:lpstr>PowerPoint Presentation</vt:lpstr>
      <vt:lpstr>PowerPoint Presentation</vt:lpstr>
      <vt:lpstr>PowerPoint Presentation</vt:lpstr>
      <vt:lpstr>PowerPoint Presentation</vt:lpstr>
      <vt:lpstr>PowerPoint Presentation</vt:lpstr>
      <vt:lpstr>Loss function</vt:lpstr>
      <vt:lpstr>PowerPoint Presentation</vt:lpstr>
      <vt:lpstr>Model Implementation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Results reproduced</vt:lpstr>
      <vt:lpstr>PowerPoint Presentation</vt:lpstr>
      <vt:lpstr>PowerPoint Presentation</vt:lpstr>
      <vt:lpstr>PowerPoint Presentation</vt:lpstr>
      <vt:lpstr>Future works</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Segmenter: Transformer for Semantic Segmentation  (Presented in ICCV 2021)</dc:title>
  <cp:lastModifiedBy>Home</cp:lastModifiedBy>
  <cp:revision>2</cp:revision>
  <dcterms:modified xsi:type="dcterms:W3CDTF">2022-04-16T05:58:58Z</dcterms:modified>
</cp:coreProperties>
</file>