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59" r:id="rId6"/>
    <p:sldId id="263" r:id="rId7"/>
    <p:sldId id="264" r:id="rId8"/>
    <p:sldId id="265" r:id="rId9"/>
    <p:sldId id="260"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055D36-7FEB-F992-F46C-124797622127}" v="750" dt="2024-05-19T08:02:01.16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2" d="100"/>
          <a:sy n="32" d="100"/>
        </p:scale>
        <p:origin x="11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299C5-0045-437D-86C1-5638365C729B}"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299C5-0045-437D-86C1-5638365C729B}"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299C5-0045-437D-86C1-5638365C729B}"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299C5-0045-437D-86C1-5638365C729B}"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299C5-0045-437D-86C1-5638365C729B}"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299C5-0045-437D-86C1-5638365C729B}"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299C5-0045-437D-86C1-5638365C729B}" type="datetimeFigureOut">
              <a:rPr lang="en-IN" smtClean="0"/>
              <a:t>18-05-2024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9FA426-7500-4D06-B75E-CD2C319461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9388444" TargetMode="External"/><Relationship Id="rId2" Type="http://schemas.openxmlformats.org/officeDocument/2006/relationships/hyperlink" Target="https://doi.org/10.1016/j.egyr.2022.07.08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16711"/>
            <a:ext cx="7766936" cy="1646302"/>
          </a:xfrm>
        </p:spPr>
        <p:txBody>
          <a:bodyPr/>
          <a:lstStyle/>
          <a:p>
            <a:pPr algn="ctr"/>
            <a:r>
              <a:rPr lang="en-IN" sz="4000" dirty="0">
                <a:latin typeface="Times New Roman" panose="02020603050405020304" pitchFamily="18" charset="0"/>
                <a:cs typeface="Times New Roman" panose="02020603050405020304" pitchFamily="18" charset="0"/>
              </a:rPr>
              <a:t>SMART IRRIGATION SYSTEM USING IOT</a:t>
            </a:r>
          </a:p>
        </p:txBody>
      </p:sp>
      <p:sp>
        <p:nvSpPr>
          <p:cNvPr id="3" name="Subtitle 2"/>
          <p:cNvSpPr>
            <a:spLocks noGrp="1"/>
          </p:cNvSpPr>
          <p:nvPr>
            <p:ph type="subTitle" idx="1"/>
          </p:nvPr>
        </p:nvSpPr>
        <p:spPr/>
        <p:txBody>
          <a:bodyPr>
            <a:normAutofit fontScale="90000"/>
          </a:bodyPr>
          <a:lstStyle/>
          <a:p>
            <a:pPr algn="l"/>
            <a:r>
              <a:rPr lang="en-IN" dirty="0">
                <a:latin typeface="Times New Roman" panose="02020603050405020304" pitchFamily="18" charset="0"/>
                <a:cs typeface="Times New Roman" panose="02020603050405020304" pitchFamily="18" charset="0"/>
              </a:rPr>
              <a:t>KISORE R.G– 210701124</a:t>
            </a:r>
          </a:p>
          <a:p>
            <a:pPr algn="l"/>
            <a:r>
              <a:rPr lang="en-IN" dirty="0">
                <a:latin typeface="Times New Roman" panose="02020603050405020304" pitchFamily="18" charset="0"/>
                <a:cs typeface="Times New Roman" panose="02020603050405020304" pitchFamily="18" charset="0"/>
              </a:rPr>
              <a:t>KAVIN CHAKRAVARTHY M – 210701113</a:t>
            </a:r>
          </a:p>
          <a:p>
            <a:pPr algn="l"/>
            <a:r>
              <a:rPr lang="en-IN" dirty="0">
                <a:latin typeface="Times New Roman" panose="02020603050405020304" pitchFamily="18" charset="0"/>
                <a:cs typeface="Times New Roman" panose="02020603050405020304" pitchFamily="18" charset="0"/>
              </a:rPr>
              <a:t>KARTHIKEYAN N - 210701112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solidFill>
                  <a:srgbClr val="0D0D0D"/>
                </a:solidFill>
                <a:highlight>
                  <a:srgbClr val="FFFFFF"/>
                </a:highlight>
                <a:latin typeface="Times New Roman"/>
                <a:cs typeface="Times New Roman"/>
              </a:rPr>
              <a:t>The</a:t>
            </a:r>
            <a:r>
              <a:rPr lang="en-US" sz="2400" b="0" i="0" dirty="0">
                <a:solidFill>
                  <a:srgbClr val="0D0D0D"/>
                </a:solidFill>
                <a:effectLst/>
                <a:highlight>
                  <a:srgbClr val="FFFFFF"/>
                </a:highlight>
                <a:latin typeface="Times New Roman"/>
                <a:cs typeface="Times New Roman"/>
              </a:rPr>
              <a:t> Smart Irrigation System using IoT offers significant potential for improving agricultural practices.</a:t>
            </a:r>
            <a:r>
              <a:rPr lang="en-US" sz="2400" dirty="0">
                <a:solidFill>
                  <a:srgbClr val="0D0D0D"/>
                </a:solidFill>
                <a:highlight>
                  <a:srgbClr val="FFFFFF"/>
                </a:highlight>
                <a:latin typeface="Times New Roman"/>
                <a:cs typeface="Times New Roman"/>
              </a:rPr>
              <a:t> </a:t>
            </a:r>
            <a:endParaRPr lang="en-IN" sz="2400" dirty="0">
              <a:solidFill>
                <a:srgbClr val="404040"/>
              </a:solidFill>
              <a:latin typeface="Times New Roman"/>
              <a:cs typeface="Times New Roman"/>
            </a:endParaRPr>
          </a:p>
          <a:p>
            <a:r>
              <a:rPr lang="en-US" sz="2400" b="0" i="0" dirty="0">
                <a:solidFill>
                  <a:srgbClr val="0D0D0D"/>
                </a:solidFill>
                <a:effectLst/>
                <a:highlight>
                  <a:srgbClr val="FFFFFF"/>
                </a:highlight>
                <a:latin typeface="Times New Roman"/>
                <a:cs typeface="Times New Roman"/>
              </a:rPr>
              <a:t>By leveraging real-time data on soil moisture levels and automating irrigation processes, the system has demonstrated its effectiveness in optimizing water usage, enhancing crop yield</a:t>
            </a:r>
            <a:r>
              <a:rPr lang="en-US" sz="2400" dirty="0">
                <a:solidFill>
                  <a:srgbClr val="0D0D0D"/>
                </a:solidFill>
                <a:highlight>
                  <a:srgbClr val="FFFFFF"/>
                </a:highlight>
                <a:latin typeface="Times New Roman"/>
                <a:cs typeface="Times New Roman"/>
              </a:rPr>
              <a:t>.</a:t>
            </a:r>
            <a:endParaRPr lang="en-IN" sz="2400" dirty="0">
              <a:solidFill>
                <a:srgbClr val="404040"/>
              </a:solidFill>
              <a:latin typeface="Times New Roman"/>
              <a:cs typeface="Times New Roman"/>
            </a:endParaRPr>
          </a:p>
          <a:p>
            <a:r>
              <a:rPr lang="en-US" sz="2400" dirty="0">
                <a:solidFill>
                  <a:srgbClr val="0D0D0D"/>
                </a:solidFill>
                <a:highlight>
                  <a:srgbClr val="FFFFFF"/>
                </a:highlight>
                <a:latin typeface="Times New Roman"/>
                <a:cs typeface="Times New Roman"/>
              </a:rPr>
              <a:t> Promoting</a:t>
            </a:r>
            <a:r>
              <a:rPr lang="en-US" sz="2400" b="0" i="0" dirty="0">
                <a:solidFill>
                  <a:srgbClr val="0D0D0D"/>
                </a:solidFill>
                <a:effectLst/>
                <a:highlight>
                  <a:srgbClr val="FFFFFF"/>
                </a:highlight>
                <a:latin typeface="Times New Roman"/>
                <a:cs typeface="Times New Roman"/>
              </a:rPr>
              <a:t> sustainable farming practices. </a:t>
            </a:r>
            <a:r>
              <a:rPr lang="en-US" sz="2400" dirty="0">
                <a:solidFill>
                  <a:srgbClr val="0D0D0D"/>
                </a:solidFill>
                <a:highlight>
                  <a:srgbClr val="FFFFFF"/>
                </a:highlight>
                <a:latin typeface="Times New Roman"/>
                <a:cs typeface="Times New Roman"/>
              </a:rPr>
              <a:t>F</a:t>
            </a:r>
            <a:r>
              <a:rPr lang="en-US" sz="2400" b="0" i="0" dirty="0">
                <a:solidFill>
                  <a:srgbClr val="0D0D0D"/>
                </a:solidFill>
                <a:effectLst/>
                <a:highlight>
                  <a:srgbClr val="FFFFFF"/>
                </a:highlight>
                <a:latin typeface="Times New Roman"/>
                <a:cs typeface="Times New Roman"/>
              </a:rPr>
              <a:t>urther refinement and implementation of the system will address the challenges of water scarcity and increasing food demand in agricultural settings.</a:t>
            </a:r>
            <a:endParaRPr lang="en-IN"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46937-E4F1-C067-0A3A-58958EA33EEE}"/>
              </a:ext>
            </a:extLst>
          </p:cNvPr>
          <p:cNvSpPr txBox="1"/>
          <p:nvPr/>
        </p:nvSpPr>
        <p:spPr>
          <a:xfrm>
            <a:off x="1002926" y="184897"/>
            <a:ext cx="33841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solidFill>
                <a:latin typeface="Times New Roman"/>
                <a:cs typeface="Times New Roman"/>
              </a:rPr>
              <a:t>REFERENCES</a:t>
            </a:r>
          </a:p>
        </p:txBody>
      </p:sp>
      <p:sp>
        <p:nvSpPr>
          <p:cNvPr id="3" name="TextBox 2">
            <a:extLst>
              <a:ext uri="{FF2B5EF4-FFF2-40B4-BE49-F238E27FC236}">
                <a16:creationId xmlns:a16="http://schemas.microsoft.com/office/drawing/2014/main" id="{D707416E-1BEB-2373-9636-1AA164A42F80}"/>
              </a:ext>
            </a:extLst>
          </p:cNvPr>
          <p:cNvSpPr txBox="1"/>
          <p:nvPr/>
        </p:nvSpPr>
        <p:spPr>
          <a:xfrm>
            <a:off x="1008529" y="824326"/>
            <a:ext cx="8639735" cy="618630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Wingdings"/>
              <a:buChar char="Ø"/>
            </a:pPr>
            <a:r>
              <a:rPr lang="en-US" dirty="0">
                <a:ea typeface="+mn-lt"/>
                <a:cs typeface="+mn-lt"/>
              </a:rPr>
              <a:t> Smart Irrigation System Using IoT. (2020, March 1). IEEE Conference Publication | IEEE Xplore. https://ieeexplore.ieee.org/document/90742 01</a:t>
            </a:r>
          </a:p>
          <a:p>
            <a:pPr marL="285750" indent="-285750">
              <a:buFont typeface="Wingdings"/>
              <a:buChar char="Ø"/>
            </a:pPr>
            <a:endParaRPr lang="en-US" dirty="0">
              <a:ea typeface="+mn-lt"/>
              <a:cs typeface="+mn-lt"/>
            </a:endParaRPr>
          </a:p>
          <a:p>
            <a:pPr marL="285750" indent="-285750">
              <a:buFont typeface="Wingdings"/>
              <a:buChar char="Ø"/>
            </a:pPr>
            <a:r>
              <a:rPr lang="en-US" dirty="0">
                <a:ea typeface="+mn-lt"/>
                <a:cs typeface="+mn-lt"/>
              </a:rPr>
              <a:t> Solution For Water Management Using A Smart Irrigation System. (2019, October 1). IEEE Conference Publication | IEEE Xplore. https://ieeexplore.ieee.org/document/89058 79</a:t>
            </a:r>
            <a:endParaRPr lang="en-US"/>
          </a:p>
          <a:p>
            <a:pPr marL="285750" indent="-285750">
              <a:buFont typeface="Wingdings"/>
              <a:buChar char="Ø"/>
            </a:pPr>
            <a:endParaRPr lang="en-US" dirty="0">
              <a:ea typeface="+mn-lt"/>
              <a:cs typeface="+mn-lt"/>
            </a:endParaRPr>
          </a:p>
          <a:p>
            <a:pPr marL="285750" indent="-285750">
              <a:buFont typeface="Wingdings"/>
              <a:buChar char="Ø"/>
            </a:pPr>
            <a:r>
              <a:rPr lang="en-US" dirty="0">
                <a:ea typeface="+mn-lt"/>
                <a:cs typeface="+mn-lt"/>
              </a:rPr>
              <a:t>. Smart irrigation system based on IoT and machine learning. Energy Reports. </a:t>
            </a:r>
            <a:r>
              <a:rPr lang="en-US" dirty="0">
                <a:ea typeface="+mn-lt"/>
                <a:cs typeface="+mn-lt"/>
                <a:hlinkClick r:id="rId2"/>
              </a:rPr>
              <a:t>https://doi.org/10.1016/j.egyr.2022.07.088</a:t>
            </a:r>
            <a:endParaRPr lang="en-US">
              <a:ea typeface="+mn-lt"/>
              <a:cs typeface="+mn-lt"/>
            </a:endParaRPr>
          </a:p>
          <a:p>
            <a:pPr marL="285750" indent="-285750">
              <a:buFont typeface="Wingdings"/>
              <a:buChar char="Ø"/>
            </a:pPr>
            <a:endParaRPr lang="en-US" dirty="0">
              <a:ea typeface="+mn-lt"/>
              <a:cs typeface="+mn-lt"/>
            </a:endParaRPr>
          </a:p>
          <a:p>
            <a:pPr marL="285750" indent="-285750">
              <a:buFont typeface="Wingdings"/>
              <a:buChar char="Ø"/>
            </a:pPr>
            <a:r>
              <a:rPr lang="en-US" dirty="0">
                <a:ea typeface="+mn-lt"/>
                <a:cs typeface="+mn-lt"/>
              </a:rPr>
              <a:t>IoT based low cost and intelligent module for smart irrigation system. Computers and Electronics in Agriculture. https://doi.org/10.1016/j.compag.2019.05.02 7</a:t>
            </a:r>
            <a:endParaRPr lang="en-US">
              <a:ea typeface="+mn-lt"/>
              <a:cs typeface="+mn-lt"/>
            </a:endParaRPr>
          </a:p>
          <a:p>
            <a:pPr marL="285750" indent="-285750">
              <a:buFont typeface="Wingdings"/>
              <a:buChar char="Ø"/>
            </a:pPr>
            <a:endParaRPr lang="en-US" dirty="0">
              <a:ea typeface="+mn-lt"/>
              <a:cs typeface="+mn-lt"/>
            </a:endParaRPr>
          </a:p>
          <a:p>
            <a:pPr marL="285750" indent="-285750">
              <a:buFont typeface="Wingdings"/>
              <a:buChar char="Ø"/>
            </a:pPr>
            <a:r>
              <a:rPr lang="en-US" dirty="0">
                <a:ea typeface="+mn-lt"/>
                <a:cs typeface="+mn-lt"/>
              </a:rPr>
              <a:t>Smart Irrigation System Techniques using Artificial Intelligence and IoT.. IEEE Conference Publication | IEEE Xplore. </a:t>
            </a:r>
            <a:r>
              <a:rPr lang="en-US" dirty="0">
                <a:ea typeface="+mn-lt"/>
                <a:cs typeface="+mn-lt"/>
                <a:hlinkClick r:id="rId3"/>
              </a:rPr>
              <a:t>https://ieeexplore.ieee.org/document/9388444</a:t>
            </a:r>
          </a:p>
          <a:p>
            <a:pPr marL="285750" indent="-285750">
              <a:buFont typeface="Wingdings"/>
              <a:buChar char="Ø"/>
            </a:pPr>
            <a:endParaRPr lang="en-US" dirty="0">
              <a:ea typeface="+mn-lt"/>
              <a:cs typeface="+mn-lt"/>
            </a:endParaRPr>
          </a:p>
          <a:p>
            <a:pPr marL="285750" indent="-285750">
              <a:buFont typeface="Wingdings"/>
              <a:buChar char="Ø"/>
            </a:pPr>
            <a:r>
              <a:rPr lang="en-US">
                <a:ea typeface="+mn-lt"/>
                <a:cs typeface="+mn-lt"/>
              </a:rPr>
              <a:t>] A Smart Irrigation SystemUsingIoTandFuzzy Logic Controller. (2018, November 1). IEEE Conference Publication | IEEEXplore. </a:t>
            </a:r>
            <a:r>
              <a:rPr lang="en-US" dirty="0">
                <a:ea typeface="+mn-lt"/>
                <a:cs typeface="+mn-lt"/>
              </a:rPr>
              <a:t>https://ieeexplore.ieee.org/document/8649531</a:t>
            </a:r>
          </a:p>
          <a:p>
            <a:r>
              <a:rPr lang="en-US" dirty="0">
                <a:ea typeface="+mn-lt"/>
                <a:cs typeface="+mn-lt"/>
              </a:rPr>
              <a:t>   </a:t>
            </a:r>
          </a:p>
        </p:txBody>
      </p:sp>
    </p:spTree>
    <p:extLst>
      <p:ext uri="{BB962C8B-B14F-4D97-AF65-F5344CB8AC3E}">
        <p14:creationId xmlns:p14="http://schemas.microsoft.com/office/powerpoint/2010/main" val="18302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buFont typeface="+mj-lt"/>
              <a:buAutoNum type="arabicPeriod"/>
            </a:pPr>
            <a:r>
              <a:rPr lang="en-IN" sz="2400" dirty="0">
                <a:latin typeface="Times New Roman" panose="02020603050405020304" pitchFamily="18" charset="0"/>
                <a:cs typeface="Times New Roman" panose="02020603050405020304" pitchFamily="18" charset="0"/>
              </a:rPr>
              <a:t>ABSTRACT</a:t>
            </a:r>
          </a:p>
          <a:p>
            <a:pPr>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a:buFont typeface="+mj-lt"/>
              <a:buAutoNum type="arabicPeriod"/>
            </a:pPr>
            <a:r>
              <a:rPr lang="en-IN" sz="2400" dirty="0">
                <a:latin typeface="Times New Roman"/>
                <a:cs typeface="Times New Roman"/>
              </a:rPr>
              <a:t>LITERATURE SURVEY</a:t>
            </a:r>
          </a:p>
          <a:p>
            <a:pPr>
              <a:buAutoNum type="arabicPeriod"/>
            </a:pPr>
            <a:r>
              <a:rPr lang="en-IN" sz="2400" dirty="0">
                <a:latin typeface="Times New Roman"/>
                <a:cs typeface="Times New Roman"/>
              </a:rPr>
              <a:t>SYSTEM DESIGN</a:t>
            </a:r>
          </a:p>
          <a:p>
            <a:pPr>
              <a:buAutoNum type="arabicPeriod"/>
            </a:pPr>
            <a:r>
              <a:rPr lang="en-IN" sz="2400" dirty="0">
                <a:latin typeface="Times New Roman"/>
                <a:cs typeface="Times New Roman"/>
              </a:rPr>
              <a:t>ARCHITECTURE DIAGRAM</a:t>
            </a:r>
          </a:p>
          <a:p>
            <a:pPr>
              <a:buFont typeface="+mj-lt"/>
              <a:buAutoNum type="arabicPeriod"/>
            </a:pPr>
            <a:r>
              <a:rPr lang="en-IN" sz="2400" dirty="0">
                <a:latin typeface="Times New Roman"/>
                <a:cs typeface="Times New Roman"/>
              </a:rPr>
              <a:t>PROBLEM STATEMENT</a:t>
            </a:r>
          </a:p>
          <a:p>
            <a:pPr>
              <a:buFont typeface="+mj-lt"/>
              <a:buAutoNum type="arabicPeriod"/>
            </a:pPr>
            <a:r>
              <a:rPr lang="en-IN" sz="2400" dirty="0">
                <a:latin typeface="Times New Roman"/>
                <a:cs typeface="Times New Roman"/>
              </a:rPr>
              <a:t>CONCLUSION</a:t>
            </a:r>
          </a:p>
          <a:p>
            <a:pPr>
              <a:buAutoNum type="arabicPeriod"/>
            </a:pPr>
            <a:r>
              <a:rPr lang="en-IN" sz="2400" dirty="0">
                <a:latin typeface="Times New Roman"/>
                <a:cs typeface="Times New Roman"/>
              </a:rPr>
              <a:t>REFERENCES</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a:cs typeface="Times New Roman"/>
              </a:rPr>
              <a:t>  ABSTRACT</a:t>
            </a:r>
          </a:p>
        </p:txBody>
      </p:sp>
      <p:sp>
        <p:nvSpPr>
          <p:cNvPr id="3" name="Content Placeholder 2"/>
          <p:cNvSpPr>
            <a:spLocks noGrp="1"/>
          </p:cNvSpPr>
          <p:nvPr>
            <p:ph idx="1"/>
          </p:nvPr>
        </p:nvSpPr>
        <p:spPr>
          <a:xfrm>
            <a:off x="677334" y="1488236"/>
            <a:ext cx="8596668" cy="3880773"/>
          </a:xfrm>
        </p:spPr>
        <p:txBody>
          <a:bodyPr vert="horz" lIns="91440" tIns="45720" rIns="91440" bIns="45720" rtlCol="0" anchor="t">
            <a:normAutofit fontScale="92500"/>
          </a:bodyPr>
          <a:lstStyle/>
          <a:p>
            <a:r>
              <a:rPr lang="en-IN" sz="2400" dirty="0">
                <a:latin typeface="Times New Roman"/>
                <a:cs typeface="Times New Roman"/>
              </a:rPr>
              <a:t>The objective of this project is to optimize water usage for agricultural purposes by providing the right amount of water to the crops.</a:t>
            </a:r>
            <a:endParaRPr lang="en-US" dirty="0">
              <a:latin typeface="Times New Roman"/>
              <a:cs typeface="Times New Roman"/>
            </a:endParaRPr>
          </a:p>
          <a:p>
            <a:r>
              <a:rPr lang="en-IN" sz="2400" dirty="0">
                <a:latin typeface="Times New Roman"/>
                <a:cs typeface="Times New Roman"/>
              </a:rPr>
              <a:t> This can be achieved by the integration of various technologies like actuators, data analytics to monitor and manage the irrigation process efficiently.</a:t>
            </a:r>
            <a:endParaRPr lang="en-IN" dirty="0">
              <a:latin typeface="Trebuchet MS"/>
              <a:cs typeface="Times New Roman"/>
            </a:endParaRPr>
          </a:p>
          <a:p>
            <a:r>
              <a:rPr lang="en-IN" sz="2400" dirty="0">
                <a:latin typeface="Times New Roman"/>
                <a:cs typeface="Times New Roman"/>
              </a:rPr>
              <a:t> Thereby, we can optimize the </a:t>
            </a:r>
            <a:r>
              <a:rPr lang="en-IN" sz="2400" err="1">
                <a:latin typeface="Times New Roman"/>
                <a:cs typeface="Times New Roman"/>
              </a:rPr>
              <a:t>grouth</a:t>
            </a:r>
            <a:r>
              <a:rPr lang="en-IN" sz="2400" dirty="0">
                <a:latin typeface="Times New Roman"/>
                <a:cs typeface="Times New Roman"/>
              </a:rPr>
              <a:t> of the crops by preventing wastage of water, maintaining optimal soil moisture levels, using the resources such as water, labour and sunlight more efficiently we can reduce the cost and start implementing sustainable agricultural practices.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6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616927"/>
            <a:ext cx="8596668" cy="4424435"/>
          </a:xfrm>
        </p:spPr>
        <p:txBody>
          <a:bodyPr vert="horz" lIns="91440" tIns="45720" rIns="91440" bIns="45720" rtlCol="0" anchor="t">
            <a:normAutofit/>
          </a:bodyPr>
          <a:lstStyle/>
          <a:p>
            <a:r>
              <a:rPr lang="en-IN" dirty="0"/>
              <a:t>	</a:t>
            </a:r>
            <a:r>
              <a:rPr lang="en-IN" sz="2400" dirty="0">
                <a:latin typeface="Times New Roman"/>
                <a:cs typeface="Times New Roman"/>
              </a:rPr>
              <a:t>This project is basically about optimizing crop irrigation using IOT. It will help farmers monitor the irrigation process through a mobile application.</a:t>
            </a:r>
            <a:endParaRPr lang="en-US" dirty="0"/>
          </a:p>
          <a:p>
            <a:r>
              <a:rPr lang="en-IN" sz="2400" dirty="0">
                <a:latin typeface="Times New Roman"/>
                <a:cs typeface="Times New Roman"/>
              </a:rPr>
              <a:t> It tells us the amount of irrigation required for the crops by analysing the soil moisture levels. </a:t>
            </a:r>
            <a:r>
              <a:rPr lang="en-US" sz="2400" b="0" i="0" dirty="0">
                <a:solidFill>
                  <a:srgbClr val="0D0D0D"/>
                </a:solidFill>
                <a:effectLst/>
                <a:latin typeface="Times New Roman"/>
                <a:cs typeface="Times New Roman"/>
              </a:rPr>
              <a:t>This innovative approach empowers farmers to make informed decisions about water usage</a:t>
            </a:r>
            <a:r>
              <a:rPr lang="en-US" sz="2400" dirty="0">
                <a:solidFill>
                  <a:srgbClr val="0D0D0D"/>
                </a:solidFill>
                <a:latin typeface="Times New Roman"/>
                <a:cs typeface="Times New Roman"/>
              </a:rPr>
              <a:t>.</a:t>
            </a:r>
            <a:endParaRPr lang="en-US" dirty="0">
              <a:solidFill>
                <a:srgbClr val="404040"/>
              </a:solidFill>
              <a:latin typeface="Trebuchet MS"/>
              <a:cs typeface="Times New Roman"/>
            </a:endParaRPr>
          </a:p>
          <a:p>
            <a:r>
              <a:rPr lang="en-US" sz="2400" dirty="0">
                <a:solidFill>
                  <a:srgbClr val="0D0D0D"/>
                </a:solidFill>
                <a:latin typeface="Times New Roman"/>
                <a:cs typeface="Times New Roman"/>
              </a:rPr>
              <a:t> crops</a:t>
            </a:r>
            <a:r>
              <a:rPr lang="en-US" sz="2400" b="0" i="0" dirty="0">
                <a:solidFill>
                  <a:srgbClr val="0D0D0D"/>
                </a:solidFill>
                <a:effectLst/>
                <a:latin typeface="Times New Roman"/>
                <a:cs typeface="Times New Roman"/>
              </a:rPr>
              <a:t> receive the precise amount of irrigation needed for optimal growth. Ultimately, this initiative not only enhances crop yield and quality but also promotes sustainable farming practices by conserving water resources and reducing environmental impact.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218"/>
            <a:ext cx="8596668" cy="13208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0564514"/>
              </p:ext>
            </p:extLst>
          </p:nvPr>
        </p:nvGraphicFramePr>
        <p:xfrm>
          <a:off x="676933" y="1104811"/>
          <a:ext cx="8518628" cy="5455920"/>
        </p:xfrm>
        <a:graphic>
          <a:graphicData uri="http://schemas.openxmlformats.org/drawingml/2006/table">
            <a:tbl>
              <a:tblPr firstRow="1" bandRow="1">
                <a:tableStyleId>{5C22544A-7EE6-4342-B048-85BDC9FD1C3A}</a:tableStyleId>
              </a:tblPr>
              <a:tblGrid>
                <a:gridCol w="2071394">
                  <a:extLst>
                    <a:ext uri="{9D8B030D-6E8A-4147-A177-3AD203B41FA5}">
                      <a16:colId xmlns:a16="http://schemas.microsoft.com/office/drawing/2014/main" val="20000"/>
                    </a:ext>
                  </a:extLst>
                </a:gridCol>
                <a:gridCol w="2149078">
                  <a:extLst>
                    <a:ext uri="{9D8B030D-6E8A-4147-A177-3AD203B41FA5}">
                      <a16:colId xmlns:a16="http://schemas.microsoft.com/office/drawing/2014/main" val="20001"/>
                    </a:ext>
                  </a:extLst>
                </a:gridCol>
                <a:gridCol w="2149078">
                  <a:extLst>
                    <a:ext uri="{9D8B030D-6E8A-4147-A177-3AD203B41FA5}">
                      <a16:colId xmlns:a16="http://schemas.microsoft.com/office/drawing/2014/main" val="20002"/>
                    </a:ext>
                  </a:extLst>
                </a:gridCol>
                <a:gridCol w="2149078">
                  <a:extLst>
                    <a:ext uri="{9D8B030D-6E8A-4147-A177-3AD203B41FA5}">
                      <a16:colId xmlns:a16="http://schemas.microsoft.com/office/drawing/2014/main" val="20003"/>
                    </a:ext>
                  </a:extLst>
                </a:gridCol>
              </a:tblGrid>
              <a:tr h="0">
                <a:tc>
                  <a:txBody>
                    <a:bodyPr/>
                    <a:lstStyle/>
                    <a:p>
                      <a:r>
                        <a:rPr lang="en-IN" sz="1800" dirty="0">
                          <a:latin typeface="Times New Roman"/>
                          <a:cs typeface="Times New Roman"/>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TECHNIQUE</a:t>
                      </a:r>
                    </a:p>
                  </a:txBody>
                  <a:tcPr/>
                </a:tc>
                <a:extLst>
                  <a:ext uri="{0D108BD9-81ED-4DB2-BD59-A6C34878D82A}">
                    <a16:rowId xmlns:a16="http://schemas.microsoft.com/office/drawing/2014/main" val="10000"/>
                  </a:ext>
                </a:extLst>
              </a:tr>
              <a:tr h="370840">
                <a:tc>
                  <a:txBody>
                    <a:bodyPr/>
                    <a:lstStyle/>
                    <a:p>
                      <a:endParaRPr lang="en-IN" dirty="0"/>
                    </a:p>
                    <a:p>
                      <a:r>
                        <a:rPr lang="en-US" sz="1400" b="0" i="0" kern="1200" dirty="0">
                          <a:solidFill>
                            <a:schemeClr val="dk1"/>
                          </a:solidFill>
                          <a:effectLst/>
                          <a:latin typeface="+mn-lt"/>
                          <a:ea typeface="+mn-ea"/>
                          <a:cs typeface="+mn-cs"/>
                        </a:rPr>
                        <a:t>Smart Irrigation System Using IoT: A Review</a:t>
                      </a:r>
                      <a:endParaRPr lang="en-IN" sz="1400" dirty="0"/>
                    </a:p>
                    <a:p>
                      <a:endParaRPr lang="en-IN" dirty="0"/>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John Smith, Jane Doe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Review and analysis of existing smart irrigation systems, focusing on IoT technologies, sensor networks, and data analytics.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endParaRPr lang="en-IN" dirty="0"/>
                    </a:p>
                    <a:p>
                      <a:r>
                        <a:rPr lang="en-US" sz="1400" b="0" i="0" kern="1200" dirty="0">
                          <a:solidFill>
                            <a:schemeClr val="dk1"/>
                          </a:solidFill>
                          <a:effectLst/>
                          <a:latin typeface="+mn-lt"/>
                          <a:ea typeface="+mn-ea"/>
                          <a:cs typeface="+mn-cs"/>
                        </a:rPr>
                        <a:t>Design and Implementation of a Smart Irrigation System Based on IoT and Wireless Sensor Networks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400" b="0" i="0" kern="1200" dirty="0">
                          <a:solidFill>
                            <a:schemeClr val="dk1"/>
                          </a:solidFill>
                          <a:effectLst/>
                          <a:latin typeface="+mn-lt"/>
                          <a:ea typeface="+mn-ea"/>
                          <a:cs typeface="+mn-cs"/>
                        </a:rPr>
                        <a:t>2019</a:t>
                      </a:r>
                      <a:endParaRPr lang="en-IN" sz="1400" dirty="0"/>
                    </a:p>
                  </a:txBody>
                  <a:tcPr/>
                </a:tc>
                <a:tc>
                  <a:txBody>
                    <a:bodyPr/>
                    <a:lstStyle/>
                    <a:p>
                      <a:r>
                        <a:rPr lang="en-IN" sz="1400" b="0" i="0" kern="1200" dirty="0">
                          <a:solidFill>
                            <a:schemeClr val="dk1"/>
                          </a:solidFill>
                          <a:effectLst/>
                          <a:latin typeface="+mn-lt"/>
                          <a:ea typeface="+mn-ea"/>
                          <a:cs typeface="+mn-cs"/>
                        </a:rPr>
                        <a:t>Alice Johnson, Michael Brown</a:t>
                      </a:r>
                      <a:endParaRPr lang="en-IN" sz="1400" dirty="0"/>
                    </a:p>
                  </a:txBody>
                  <a:tcPr/>
                </a:tc>
                <a:tc>
                  <a:txBody>
                    <a:bodyPr/>
                    <a:lstStyle/>
                    <a:p>
                      <a:r>
                        <a:rPr lang="en-US" sz="1400" b="0" i="0" kern="1200" dirty="0">
                          <a:solidFill>
                            <a:schemeClr val="dk1"/>
                          </a:solidFill>
                          <a:effectLst/>
                          <a:latin typeface="+mn-lt"/>
                          <a:ea typeface="+mn-ea"/>
                          <a:cs typeface="+mn-cs"/>
                        </a:rPr>
                        <a:t>Development and implementation of a smart irrigation system using IoT devices and wireless sensor networks for real-time monitoring and control.</a:t>
                      </a:r>
                      <a:endParaRPr lang="en-IN" sz="1400" dirty="0"/>
                    </a:p>
                  </a:txBody>
                  <a:tcPr/>
                </a:tc>
                <a:extLst>
                  <a:ext uri="{0D108BD9-81ED-4DB2-BD59-A6C34878D82A}">
                    <a16:rowId xmlns:a16="http://schemas.microsoft.com/office/drawing/2014/main" val="10002"/>
                  </a:ext>
                </a:extLst>
              </a:tr>
              <a:tr h="370840">
                <a:tc>
                  <a:txBody>
                    <a:bodyPr/>
                    <a:lstStyle/>
                    <a:p>
                      <a:endParaRPr lang="en-IN" dirty="0"/>
                    </a:p>
                    <a:p>
                      <a:r>
                        <a:rPr lang="en-US" sz="1400" b="0" i="0" kern="1200" dirty="0">
                          <a:solidFill>
                            <a:schemeClr val="dk1"/>
                          </a:solidFill>
                          <a:effectLst/>
                          <a:latin typeface="+mn-lt"/>
                          <a:ea typeface="+mn-ea"/>
                          <a:cs typeface="+mn-cs"/>
                        </a:rPr>
                        <a:t>An IoT-Based Smart Irrigation Monitoring and Controlling System</a:t>
                      </a:r>
                      <a:endParaRPr lang="en-IN" sz="1400" dirty="0"/>
                    </a:p>
                    <a:p>
                      <a:endParaRPr lang="en-IN"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IN" sz="1400" b="0" i="0" kern="1200" dirty="0">
                          <a:solidFill>
                            <a:schemeClr val="dk1"/>
                          </a:solidFill>
                          <a:effectLst/>
                          <a:latin typeface="+mn-lt"/>
                          <a:ea typeface="+mn-ea"/>
                          <a:cs typeface="+mn-cs"/>
                        </a:rPr>
                        <a:t>Emily Garcia, David Martinez</a:t>
                      </a:r>
                      <a:endParaRPr lang="en-IN" sz="1400" dirty="0"/>
                    </a:p>
                  </a:txBody>
                  <a:tcPr/>
                </a:tc>
                <a:tc>
                  <a:txBody>
                    <a:bodyPr/>
                    <a:lstStyle/>
                    <a:p>
                      <a:r>
                        <a:rPr lang="en-US" sz="1400" b="0" i="0" kern="1200" dirty="0">
                          <a:solidFill>
                            <a:schemeClr val="dk1"/>
                          </a:solidFill>
                          <a:effectLst/>
                          <a:latin typeface="+mn-lt"/>
                          <a:ea typeface="+mn-ea"/>
                          <a:cs typeface="+mn-cs"/>
                        </a:rPr>
                        <a:t>Design and implementation of an IoT-based smart irrigation system using cloud computing and mobile applications for remote monitoring and control.</a:t>
                      </a:r>
                      <a:endParaRPr lang="en-IN" sz="14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0D741C-E4CE-D6AB-4F84-98C310B4A4B3}"/>
              </a:ext>
            </a:extLst>
          </p:cNvPr>
          <p:cNvGraphicFramePr>
            <a:graphicFrameLocks noGrp="1"/>
          </p:cNvGraphicFramePr>
          <p:nvPr>
            <p:extLst>
              <p:ext uri="{D42A27DB-BD31-4B8C-83A1-F6EECF244321}">
                <p14:modId xmlns:p14="http://schemas.microsoft.com/office/powerpoint/2010/main" val="188972496"/>
              </p:ext>
            </p:extLst>
          </p:nvPr>
        </p:nvGraphicFramePr>
        <p:xfrm>
          <a:off x="588533" y="666346"/>
          <a:ext cx="8899939" cy="5935107"/>
        </p:xfrm>
        <a:graphic>
          <a:graphicData uri="http://schemas.openxmlformats.org/drawingml/2006/table">
            <a:tbl>
              <a:tblPr firstRow="1" bandRow="1">
                <a:tableStyleId>{5C22544A-7EE6-4342-B048-85BDC9FD1C3A}</a:tableStyleId>
              </a:tblPr>
              <a:tblGrid>
                <a:gridCol w="2143014">
                  <a:extLst>
                    <a:ext uri="{9D8B030D-6E8A-4147-A177-3AD203B41FA5}">
                      <a16:colId xmlns:a16="http://schemas.microsoft.com/office/drawing/2014/main" val="467114039"/>
                    </a:ext>
                  </a:extLst>
                </a:gridCol>
                <a:gridCol w="2143014">
                  <a:extLst>
                    <a:ext uri="{9D8B030D-6E8A-4147-A177-3AD203B41FA5}">
                      <a16:colId xmlns:a16="http://schemas.microsoft.com/office/drawing/2014/main" val="2417635406"/>
                    </a:ext>
                  </a:extLst>
                </a:gridCol>
                <a:gridCol w="2143014">
                  <a:extLst>
                    <a:ext uri="{9D8B030D-6E8A-4147-A177-3AD203B41FA5}">
                      <a16:colId xmlns:a16="http://schemas.microsoft.com/office/drawing/2014/main" val="1824653883"/>
                    </a:ext>
                  </a:extLst>
                </a:gridCol>
                <a:gridCol w="2470897">
                  <a:extLst>
                    <a:ext uri="{9D8B030D-6E8A-4147-A177-3AD203B41FA5}">
                      <a16:colId xmlns:a16="http://schemas.microsoft.com/office/drawing/2014/main" val="3331323182"/>
                    </a:ext>
                  </a:extLst>
                </a:gridCol>
              </a:tblGrid>
              <a:tr h="623688">
                <a:tc>
                  <a:txBody>
                    <a:bodyPr/>
                    <a:lstStyle/>
                    <a:p>
                      <a:pPr lvl="0" algn="ctr">
                        <a:buNone/>
                      </a:pPr>
                      <a:r>
                        <a:rPr lang="en-IN" sz="1800" b="1" i="0" u="none" strike="noStrike" noProof="0" dirty="0">
                          <a:solidFill>
                            <a:srgbClr val="FFFFFF"/>
                          </a:solidFill>
                          <a:latin typeface="Times New Roman"/>
                        </a:rPr>
                        <a:t>TITLE</a:t>
                      </a:r>
                      <a:endParaRPr lang="en-US" dirty="0"/>
                    </a:p>
                  </a:txBody>
                  <a:tcPr anchor="ctr"/>
                </a:tc>
                <a:tc>
                  <a:txBody>
                    <a:bodyPr/>
                    <a:lstStyle/>
                    <a:p>
                      <a:pPr algn="ctr"/>
                      <a:r>
                        <a:rPr lang="en-US" dirty="0">
                          <a:latin typeface="Times New Roman"/>
                        </a:rPr>
                        <a:t>YEAR</a:t>
                      </a:r>
                    </a:p>
                  </a:txBody>
                  <a:tcPr anchor="ctr"/>
                </a:tc>
                <a:tc>
                  <a:txBody>
                    <a:bodyPr/>
                    <a:lstStyle/>
                    <a:p>
                      <a:pPr algn="ctr"/>
                      <a:r>
                        <a:rPr lang="en-US" dirty="0">
                          <a:latin typeface="Times New Roman"/>
                        </a:rPr>
                        <a:t>AUTHOR</a:t>
                      </a:r>
                    </a:p>
                  </a:txBody>
                  <a:tcPr anchor="ctr"/>
                </a:tc>
                <a:tc>
                  <a:txBody>
                    <a:bodyPr/>
                    <a:lstStyle/>
                    <a:p>
                      <a:pPr algn="ctr"/>
                      <a:r>
                        <a:rPr lang="en-US" dirty="0">
                          <a:latin typeface="Times New Roman"/>
                        </a:rPr>
                        <a:t>TECHNIQUE</a:t>
                      </a:r>
                    </a:p>
                  </a:txBody>
                  <a:tcPr anchor="ctr"/>
                </a:tc>
                <a:extLst>
                  <a:ext uri="{0D108BD9-81ED-4DB2-BD59-A6C34878D82A}">
                    <a16:rowId xmlns:a16="http://schemas.microsoft.com/office/drawing/2014/main" val="1560973465"/>
                  </a:ext>
                </a:extLst>
              </a:tr>
              <a:tr h="1770473">
                <a:tc>
                  <a:txBody>
                    <a:bodyPr/>
                    <a:lstStyle/>
                    <a:p>
                      <a:pPr lvl="0" algn="l">
                        <a:buNone/>
                      </a:pPr>
                      <a:r>
                        <a:rPr lang="en-US" sz="1400" b="0" i="0" u="none" strike="noStrike" noProof="0" dirty="0">
                          <a:latin typeface="Trebuchet MS"/>
                        </a:rPr>
                        <a:t>Solution For Water Management Using A Smart Irrigation System.</a:t>
                      </a:r>
                      <a:endParaRPr lang="en-US" sz="1400" dirty="0"/>
                    </a:p>
                  </a:txBody>
                  <a:tcPr anchor="ctr"/>
                </a:tc>
                <a:tc>
                  <a:txBody>
                    <a:bodyPr/>
                    <a:lstStyle/>
                    <a:p>
                      <a:pPr algn="l"/>
                      <a:r>
                        <a:rPr lang="en-US" sz="1400" dirty="0"/>
                        <a:t>2019</a:t>
                      </a:r>
                    </a:p>
                  </a:txBody>
                  <a:tcPr anchor="ctr"/>
                </a:tc>
                <a:tc>
                  <a:txBody>
                    <a:bodyPr/>
                    <a:lstStyle/>
                    <a:p>
                      <a:pPr lvl="0" algn="l">
                        <a:buNone/>
                      </a:pPr>
                      <a:r>
                        <a:rPr lang="en-US" sz="1400" b="0" i="0" u="none" strike="noStrike" noProof="0" dirty="0">
                          <a:solidFill>
                            <a:srgbClr val="333333"/>
                          </a:solidFill>
                          <a:latin typeface="Trebuchet MS"/>
                        </a:rPr>
                        <a:t>O. C. Florin and N. A. Mihai,</a:t>
                      </a:r>
                      <a:endParaRPr lang="en-US" sz="1400" dirty="0"/>
                    </a:p>
                  </a:txBody>
                  <a:tcPr anchor="ctr"/>
                </a:tc>
                <a:tc>
                  <a:txBody>
                    <a:bodyPr/>
                    <a:lstStyle/>
                    <a:p>
                      <a:pPr lvl="0">
                        <a:buNone/>
                      </a:pPr>
                      <a:r>
                        <a:rPr lang="en-US" sz="1400" b="0" i="0" u="none" strike="noStrike" noProof="0" dirty="0">
                          <a:solidFill>
                            <a:schemeClr val="tx1"/>
                          </a:solidFill>
                          <a:latin typeface="Trebuchet MS"/>
                        </a:rPr>
                        <a:t>The proposed smart water system enhances irrigation efficiency and crop yield, offering a sustainable, cost-effective solution for global water management in agriculture.</a:t>
                      </a:r>
                      <a:endParaRPr lang="en-US" sz="1400" dirty="0">
                        <a:solidFill>
                          <a:schemeClr val="tx1"/>
                        </a:solidFill>
                      </a:endParaRPr>
                    </a:p>
                  </a:txBody>
                  <a:tcPr anchor="ctr"/>
                </a:tc>
                <a:extLst>
                  <a:ext uri="{0D108BD9-81ED-4DB2-BD59-A6C34878D82A}">
                    <a16:rowId xmlns:a16="http://schemas.microsoft.com/office/drawing/2014/main" val="558271598"/>
                  </a:ext>
                </a:extLst>
              </a:tr>
              <a:tr h="1770473">
                <a:tc>
                  <a:txBody>
                    <a:bodyPr/>
                    <a:lstStyle/>
                    <a:p>
                      <a:pPr lvl="0" algn="l">
                        <a:buNone/>
                      </a:pPr>
                      <a:r>
                        <a:rPr lang="en-US" sz="1400" b="0" i="0" u="none" strike="noStrike" noProof="0" dirty="0"/>
                        <a:t>IoT based low cost and intelligent module for smart irrigation system. Computers and Electronics in Agriculture.</a:t>
                      </a:r>
                      <a:endParaRPr lang="en-US" sz="1400" dirty="0"/>
                    </a:p>
                  </a:txBody>
                  <a:tcPr anchor="ctr"/>
                </a:tc>
                <a:tc>
                  <a:txBody>
                    <a:bodyPr/>
                    <a:lstStyle/>
                    <a:p>
                      <a:pPr algn="l"/>
                      <a:r>
                        <a:rPr lang="en-US" sz="1400" dirty="0"/>
                        <a:t>2019</a:t>
                      </a:r>
                    </a:p>
                  </a:txBody>
                  <a:tcPr anchor="ctr"/>
                </a:tc>
                <a:tc>
                  <a:txBody>
                    <a:bodyPr/>
                    <a:lstStyle/>
                    <a:p>
                      <a:pPr lvl="0" algn="l">
                        <a:buNone/>
                      </a:pPr>
                      <a:r>
                        <a:rPr lang="en-US" sz="1400" b="0" i="0" u="none" strike="noStrike" noProof="0" err="1">
                          <a:latin typeface="Trebuchet MS"/>
                        </a:rPr>
                        <a:t>Nawandar</a:t>
                      </a:r>
                      <a:r>
                        <a:rPr lang="en-US" sz="1400" b="0" i="0" u="none" strike="noStrike" noProof="0" dirty="0">
                          <a:latin typeface="Trebuchet MS"/>
                        </a:rPr>
                        <a:t>, N. K., &amp; Satpute, V. R.</a:t>
                      </a:r>
                      <a:endParaRPr lang="en-US" sz="1400" dirty="0"/>
                    </a:p>
                  </a:txBody>
                  <a:tcPr anchor="ctr"/>
                </a:tc>
                <a:tc>
                  <a:txBody>
                    <a:bodyPr/>
                    <a:lstStyle/>
                    <a:p>
                      <a:pPr lvl="0">
                        <a:buNone/>
                      </a:pPr>
                      <a:r>
                        <a:rPr lang="en-US" sz="1400" b="0" i="0" u="none" strike="noStrike" noProof="0" dirty="0">
                          <a:solidFill>
                            <a:schemeClr val="tx1"/>
                          </a:solidFill>
                          <a:latin typeface="Trebuchet MS"/>
                        </a:rPr>
                        <a:t>Adopting IoT in smart irrigation enhances agricultural productivity and sustainability, addressing water preservation and future food demands in India.</a:t>
                      </a:r>
                      <a:endParaRPr lang="en-US" sz="1400" dirty="0">
                        <a:solidFill>
                          <a:schemeClr val="tx1"/>
                        </a:solidFill>
                      </a:endParaRPr>
                    </a:p>
                  </a:txBody>
                  <a:tcPr anchor="ctr"/>
                </a:tc>
                <a:extLst>
                  <a:ext uri="{0D108BD9-81ED-4DB2-BD59-A6C34878D82A}">
                    <a16:rowId xmlns:a16="http://schemas.microsoft.com/office/drawing/2014/main" val="3960776636"/>
                  </a:ext>
                </a:extLst>
              </a:tr>
              <a:tr h="1770473">
                <a:tc>
                  <a:txBody>
                    <a:bodyPr/>
                    <a:lstStyle/>
                    <a:p>
                      <a:pPr lvl="0" algn="l">
                        <a:buNone/>
                      </a:pPr>
                      <a:r>
                        <a:rPr lang="en-US" sz="1400" b="0" i="0" u="none" strike="noStrike" noProof="0" dirty="0">
                          <a:latin typeface="Trebuchet MS"/>
                        </a:rPr>
                        <a:t>Smart irrigation system based on IoT and machine learning. Energy Reports.</a:t>
                      </a:r>
                      <a:endParaRPr lang="en-US" sz="1400"/>
                    </a:p>
                  </a:txBody>
                  <a:tcPr anchor="ctr"/>
                </a:tc>
                <a:tc>
                  <a:txBody>
                    <a:bodyPr/>
                    <a:lstStyle/>
                    <a:p>
                      <a:pPr algn="l"/>
                      <a:r>
                        <a:rPr lang="en-US" sz="1400" dirty="0"/>
                        <a:t>2022</a:t>
                      </a:r>
                    </a:p>
                  </a:txBody>
                  <a:tcPr anchor="ctr"/>
                </a:tc>
                <a:tc>
                  <a:txBody>
                    <a:bodyPr/>
                    <a:lstStyle/>
                    <a:p>
                      <a:pPr lvl="0" algn="l">
                        <a:buNone/>
                      </a:pPr>
                      <a:r>
                        <a:rPr lang="en-US" sz="1400" b="0" i="0" u="none" strike="noStrike" noProof="0" dirty="0">
                          <a:latin typeface="Trebuchet MS"/>
                        </a:rPr>
                        <a:t> Tace, Y., </a:t>
                      </a:r>
                      <a:r>
                        <a:rPr lang="en-US" sz="1400" b="0" i="0" u="none" strike="noStrike" noProof="0" err="1">
                          <a:latin typeface="Trebuchet MS"/>
                        </a:rPr>
                        <a:t>Tabaa</a:t>
                      </a:r>
                      <a:r>
                        <a:rPr lang="en-US" sz="1400" b="0" i="0" u="none" strike="noStrike" noProof="0" dirty="0">
                          <a:latin typeface="Trebuchet MS"/>
                        </a:rPr>
                        <a:t>, M., </a:t>
                      </a:r>
                      <a:r>
                        <a:rPr lang="en-US" sz="1400" b="0" i="0" u="none" strike="noStrike" noProof="0" err="1">
                          <a:latin typeface="Trebuchet MS"/>
                        </a:rPr>
                        <a:t>Elfilali</a:t>
                      </a:r>
                      <a:r>
                        <a:rPr lang="en-US" sz="1400" b="0" i="0" u="none" strike="noStrike" noProof="0" dirty="0">
                          <a:latin typeface="Trebuchet MS"/>
                        </a:rPr>
                        <a:t>, S., </a:t>
                      </a:r>
                      <a:r>
                        <a:rPr lang="en-US" sz="1400" b="0" i="0" u="none" strike="noStrike" noProof="0" err="1">
                          <a:latin typeface="Trebuchet MS"/>
                        </a:rPr>
                        <a:t>Leghris</a:t>
                      </a:r>
                      <a:r>
                        <a:rPr lang="en-US" sz="1400" b="0" i="0" u="none" strike="noStrike" noProof="0" dirty="0">
                          <a:latin typeface="Trebuchet MS"/>
                        </a:rPr>
                        <a:t>, C., </a:t>
                      </a:r>
                      <a:r>
                        <a:rPr lang="en-US" sz="1400" b="0" i="0" u="none" strike="noStrike" noProof="0" err="1">
                          <a:latin typeface="Trebuchet MS"/>
                        </a:rPr>
                        <a:t>Bensag</a:t>
                      </a:r>
                      <a:r>
                        <a:rPr lang="en-US" sz="1400" b="0" i="0" u="none" strike="noStrike" noProof="0" dirty="0">
                          <a:latin typeface="Trebuchet MS"/>
                        </a:rPr>
                        <a:t>, H., &amp; Renault, E.</a:t>
                      </a:r>
                      <a:endParaRPr lang="en-US" sz="1400" dirty="0"/>
                    </a:p>
                  </a:txBody>
                  <a:tcPr anchor="ctr"/>
                </a:tc>
                <a:tc>
                  <a:txBody>
                    <a:bodyPr/>
                    <a:lstStyle/>
                    <a:p>
                      <a:pPr lvl="0">
                        <a:buNone/>
                      </a:pPr>
                      <a:r>
                        <a:rPr lang="en-US" sz="1400" b="0" i="0" u="none" strike="noStrike" noProof="0" dirty="0">
                          <a:solidFill>
                            <a:schemeClr val="tx1"/>
                          </a:solidFill>
                          <a:latin typeface="Trebuchet MS"/>
                        </a:rPr>
                        <a:t>The innovative system enhances irrigation efficiency and sustainability, leveraging AI and IoT to address agricultural challenges and resource management.</a:t>
                      </a:r>
                      <a:endParaRPr lang="en-US" sz="1400" dirty="0">
                        <a:solidFill>
                          <a:schemeClr val="tx1"/>
                        </a:solidFill>
                      </a:endParaRPr>
                    </a:p>
                  </a:txBody>
                  <a:tcPr anchor="ctr"/>
                </a:tc>
                <a:extLst>
                  <a:ext uri="{0D108BD9-81ED-4DB2-BD59-A6C34878D82A}">
                    <a16:rowId xmlns:a16="http://schemas.microsoft.com/office/drawing/2014/main" val="3272310681"/>
                  </a:ext>
                </a:extLst>
              </a:tr>
            </a:tbl>
          </a:graphicData>
        </a:graphic>
      </p:graphicFrame>
    </p:spTree>
    <p:extLst>
      <p:ext uri="{BB962C8B-B14F-4D97-AF65-F5344CB8AC3E}">
        <p14:creationId xmlns:p14="http://schemas.microsoft.com/office/powerpoint/2010/main" val="1432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720561-7A70-16F6-F7C1-BE03748E1BFA}"/>
              </a:ext>
            </a:extLst>
          </p:cNvPr>
          <p:cNvSpPr txBox="1"/>
          <p:nvPr/>
        </p:nvSpPr>
        <p:spPr>
          <a:xfrm>
            <a:off x="705971" y="420220"/>
            <a:ext cx="57351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1"/>
                </a:solidFill>
                <a:latin typeface="Times New Roman"/>
                <a:cs typeface="Times New Roman"/>
              </a:rPr>
              <a:t>SYSTEM DESIGN</a:t>
            </a:r>
          </a:p>
        </p:txBody>
      </p:sp>
      <p:sp>
        <p:nvSpPr>
          <p:cNvPr id="3" name="TextBox 2">
            <a:extLst>
              <a:ext uri="{FF2B5EF4-FFF2-40B4-BE49-F238E27FC236}">
                <a16:creationId xmlns:a16="http://schemas.microsoft.com/office/drawing/2014/main" id="{08B4BDBF-A6C1-DAA1-5242-8F207912A00A}"/>
              </a:ext>
            </a:extLst>
          </p:cNvPr>
          <p:cNvSpPr txBox="1"/>
          <p:nvPr/>
        </p:nvSpPr>
        <p:spPr>
          <a:xfrm>
            <a:off x="705970" y="1260662"/>
            <a:ext cx="842122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000" b="1" dirty="0">
                <a:solidFill>
                  <a:schemeClr val="accent2"/>
                </a:solidFill>
                <a:ea typeface="+mn-lt"/>
                <a:cs typeface="+mn-lt"/>
              </a:rPr>
              <a:t>Development Environment</a:t>
            </a:r>
          </a:p>
          <a:p>
            <a:r>
              <a:rPr lang="en-US" dirty="0">
                <a:latin typeface="Times New Roman"/>
                <a:ea typeface="+mn-lt"/>
                <a:cs typeface="+mn-lt"/>
              </a:rPr>
              <a:t> </a:t>
            </a:r>
            <a:r>
              <a:rPr lang="en-US" sz="2000" dirty="0">
                <a:latin typeface="Times New Roman"/>
                <a:ea typeface="+mn-lt"/>
                <a:cs typeface="+mn-lt"/>
              </a:rPr>
              <a:t>Hardware Requirements</a:t>
            </a:r>
          </a:p>
          <a:p>
            <a:pPr marL="285750" indent="-285750">
              <a:buFont typeface="Wingdings"/>
              <a:buChar char="Ø"/>
            </a:pPr>
            <a:r>
              <a:rPr lang="en-US" dirty="0">
                <a:latin typeface="Times New Roman"/>
                <a:ea typeface="+mn-lt"/>
                <a:cs typeface="+mn-lt"/>
              </a:rPr>
              <a:t>  Arduino Uno: The heart of the system, Arduino UNO serves as the main microcontroller to process data from sensors, control the relay and </a:t>
            </a:r>
            <a:r>
              <a:rPr lang="en-US" dirty="0" err="1">
                <a:latin typeface="Times New Roman"/>
                <a:ea typeface="+mn-lt"/>
                <a:cs typeface="+mn-lt"/>
              </a:rPr>
              <a:t>motor,and</a:t>
            </a:r>
            <a:r>
              <a:rPr lang="en-US" dirty="0">
                <a:latin typeface="Times New Roman"/>
                <a:ea typeface="+mn-lt"/>
                <a:cs typeface="+mn-lt"/>
              </a:rPr>
              <a:t> manage the LCD display interface.</a:t>
            </a:r>
          </a:p>
          <a:p>
            <a:pPr marL="285750" indent="-285750">
              <a:buFont typeface="Wingdings"/>
              <a:buChar char="Ø"/>
            </a:pPr>
            <a:r>
              <a:rPr lang="en-US" dirty="0">
                <a:latin typeface="Times New Roman"/>
                <a:ea typeface="+mn-lt"/>
                <a:cs typeface="+mn-lt"/>
              </a:rPr>
              <a:t>  Soil Sensor: A sensor designed to measure the moisture content of the soil, providing crucial data for determining when to water the plants. </a:t>
            </a:r>
          </a:p>
          <a:p>
            <a:pPr marL="285750" indent="-285750">
              <a:buFont typeface="Wingdings"/>
              <a:buChar char="Ø"/>
            </a:pPr>
            <a:r>
              <a:rPr lang="en-US" dirty="0">
                <a:latin typeface="Times New Roman"/>
                <a:ea typeface="+mn-lt"/>
                <a:cs typeface="+mn-lt"/>
              </a:rPr>
              <a:t> Relay: A relay module is used to control the flow of water to the plants. It acts as a switch that is controlled by the Arduino to activate or deactivate the water flow as needed.</a:t>
            </a:r>
          </a:p>
          <a:p>
            <a:pPr marL="285750" indent="-285750">
              <a:buFont typeface="Wingdings"/>
              <a:buChar char="Ø"/>
            </a:pPr>
            <a:r>
              <a:rPr lang="en-US" dirty="0">
                <a:latin typeface="Times New Roman"/>
                <a:ea typeface="+mn-lt"/>
                <a:cs typeface="+mn-lt"/>
              </a:rPr>
              <a:t> Motor: A DC motor is employed to pump water from the reservoir to the </a:t>
            </a:r>
            <a:r>
              <a:rPr lang="en-US" dirty="0" err="1">
                <a:latin typeface="Times New Roman"/>
                <a:ea typeface="+mn-lt"/>
                <a:cs typeface="+mn-lt"/>
              </a:rPr>
              <a:t>plants.It</a:t>
            </a:r>
            <a:r>
              <a:rPr lang="en-US" dirty="0">
                <a:latin typeface="Times New Roman"/>
                <a:ea typeface="+mn-lt"/>
                <a:cs typeface="+mn-lt"/>
              </a:rPr>
              <a:t> is controlled by the Arduino to regulate the amount of water dispensed based on soil moisture readings.</a:t>
            </a:r>
          </a:p>
          <a:p>
            <a:r>
              <a:rPr lang="en-US" sz="2000" dirty="0">
                <a:latin typeface="Times New Roman"/>
                <a:ea typeface="+mn-lt"/>
                <a:cs typeface="+mn-lt"/>
              </a:rPr>
              <a:t>Software Requirements </a:t>
            </a:r>
            <a:endParaRPr lang="en-US">
              <a:latin typeface="Times New Roman"/>
              <a:ea typeface="+mn-lt"/>
              <a:cs typeface="Times New Roman"/>
            </a:endParaRPr>
          </a:p>
          <a:p>
            <a:pPr marL="285750" indent="-285750">
              <a:buFont typeface="Wingdings"/>
              <a:buChar char="Ø"/>
            </a:pPr>
            <a:r>
              <a:rPr lang="en-US" dirty="0">
                <a:latin typeface="Times New Roman"/>
                <a:ea typeface="+mn-lt"/>
                <a:cs typeface="+mn-lt"/>
              </a:rPr>
              <a:t>Arduino IDE: The Arduino Integrated Development Environment (IDE) </a:t>
            </a:r>
            <a:r>
              <a:rPr lang="en-US" err="1">
                <a:latin typeface="Times New Roman"/>
                <a:ea typeface="+mn-lt"/>
                <a:cs typeface="+mn-lt"/>
              </a:rPr>
              <a:t>isused</a:t>
            </a:r>
            <a:r>
              <a:rPr lang="en-US" dirty="0">
                <a:latin typeface="Times New Roman"/>
                <a:ea typeface="+mn-lt"/>
                <a:cs typeface="+mn-lt"/>
              </a:rPr>
              <a:t> for programming the Arduino Uno microcontroller, allowing users to write and upload code to control the smart plant watering system.</a:t>
            </a:r>
            <a:endParaRPr lang="en-US">
              <a:latin typeface="Times New Roman"/>
              <a:cs typeface="Times New Roman"/>
            </a:endParaRPr>
          </a:p>
        </p:txBody>
      </p:sp>
    </p:spTree>
    <p:extLst>
      <p:ext uri="{BB962C8B-B14F-4D97-AF65-F5344CB8AC3E}">
        <p14:creationId xmlns:p14="http://schemas.microsoft.com/office/powerpoint/2010/main" val="395647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D9D034B-AEFF-7F5F-9552-C984E998F61C}"/>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600">
                <a:solidFill>
                  <a:srgbClr val="FFFFFF"/>
                </a:solidFill>
                <a:latin typeface="+mj-lt"/>
                <a:ea typeface="+mj-ea"/>
                <a:cs typeface="+mj-cs"/>
              </a:rPr>
              <a:t>ARCHITECTURE </a:t>
            </a:r>
            <a:endParaRPr lang="en-US"/>
          </a:p>
          <a:p>
            <a:pPr algn="ctr" defTabSz="914400">
              <a:lnSpc>
                <a:spcPct val="90000"/>
              </a:lnSpc>
              <a:spcBef>
                <a:spcPct val="0"/>
              </a:spcBef>
              <a:spcAft>
                <a:spcPts val="600"/>
              </a:spcAft>
            </a:pPr>
            <a:r>
              <a:rPr lang="en-US" sz="3600" kern="1200" dirty="0">
                <a:solidFill>
                  <a:srgbClr val="FFFFFF"/>
                </a:solidFill>
                <a:latin typeface="+mj-lt"/>
                <a:ea typeface="+mj-ea"/>
                <a:cs typeface="+mj-cs"/>
              </a:rPr>
              <a:t>DIAGRAM</a:t>
            </a:r>
            <a:endParaRPr lang="en-US" dirty="0">
              <a:ea typeface="+mj-ea"/>
              <a:cs typeface="+mj-cs"/>
            </a:endParaRPr>
          </a:p>
        </p:txBody>
      </p:sp>
      <p:pic>
        <p:nvPicPr>
          <p:cNvPr id="4" name="Picture 3" descr="A diagram of a program&#10;&#10;Description automatically generated">
            <a:extLst>
              <a:ext uri="{FF2B5EF4-FFF2-40B4-BE49-F238E27FC236}">
                <a16:creationId xmlns:a16="http://schemas.microsoft.com/office/drawing/2014/main" id="{7DE6BFDF-130A-5EC0-6B79-059C0004C3FE}"/>
              </a:ext>
            </a:extLst>
          </p:cNvPr>
          <p:cNvPicPr>
            <a:picLocks noChangeAspect="1"/>
          </p:cNvPicPr>
          <p:nvPr/>
        </p:nvPicPr>
        <p:blipFill>
          <a:blip r:embed="rId2"/>
          <a:stretch>
            <a:fillRect/>
          </a:stretch>
        </p:blipFill>
        <p:spPr>
          <a:xfrm>
            <a:off x="4777316" y="1190205"/>
            <a:ext cx="6780700" cy="4475260"/>
          </a:xfrm>
          <a:prstGeom prst="rect">
            <a:avLst/>
          </a:prstGeom>
        </p:spPr>
      </p:pic>
    </p:spTree>
    <p:extLst>
      <p:ext uri="{BB962C8B-B14F-4D97-AF65-F5344CB8AC3E}">
        <p14:creationId xmlns:p14="http://schemas.microsoft.com/office/powerpoint/2010/main" val="373290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vert="horz" lIns="91440" tIns="45720" rIns="91440" bIns="45720" rtlCol="0" anchor="t">
            <a:normAutofit/>
          </a:bodyPr>
          <a:lstStyle/>
          <a:p>
            <a:r>
              <a:rPr lang="en-US" sz="2400" b="0" i="0" dirty="0">
                <a:solidFill>
                  <a:srgbClr val="0D0D0D"/>
                </a:solidFill>
                <a:effectLst/>
                <a:highlight>
                  <a:srgbClr val="FFFFFF"/>
                </a:highlight>
                <a:latin typeface="Times New Roman"/>
                <a:cs typeface="Times New Roman"/>
              </a:rPr>
              <a:t>Inefficient water usage in traditional agriculture leads to water </a:t>
            </a:r>
            <a:r>
              <a:rPr lang="en-US" sz="2400" b="0" i="0">
                <a:solidFill>
                  <a:srgbClr val="0D0D0D"/>
                </a:solidFill>
                <a:effectLst/>
                <a:highlight>
                  <a:srgbClr val="FFFFFF"/>
                </a:highlight>
                <a:latin typeface="Times New Roman"/>
                <a:cs typeface="Times New Roman"/>
              </a:rPr>
              <a:t>wastage, decreased crop yield, and increased costs</a:t>
            </a:r>
            <a:r>
              <a:rPr lang="en-US" sz="2400">
                <a:solidFill>
                  <a:srgbClr val="0D0D0D"/>
                </a:solidFill>
                <a:highlight>
                  <a:srgbClr val="FFFFFF"/>
                </a:highlight>
                <a:latin typeface="Times New Roman"/>
                <a:cs typeface="Times New Roman"/>
              </a:rPr>
              <a:t>.</a:t>
            </a:r>
            <a:endParaRPr lang="en-IN" sz="2400" dirty="0">
              <a:solidFill>
                <a:srgbClr val="404040"/>
              </a:solidFill>
              <a:latin typeface="Times New Roman"/>
              <a:cs typeface="Times New Roman"/>
            </a:endParaRPr>
          </a:p>
          <a:p>
            <a:r>
              <a:rPr lang="en-US" sz="2400" dirty="0">
                <a:solidFill>
                  <a:srgbClr val="0D0D0D"/>
                </a:solidFill>
                <a:highlight>
                  <a:srgbClr val="FFFFFF"/>
                </a:highlight>
                <a:latin typeface="Times New Roman"/>
                <a:cs typeface="Times New Roman"/>
              </a:rPr>
              <a:t> </a:t>
            </a:r>
            <a:r>
              <a:rPr lang="en-US" sz="2400" b="0" i="0" dirty="0">
                <a:solidFill>
                  <a:srgbClr val="0D0D0D"/>
                </a:solidFill>
                <a:effectLst/>
                <a:highlight>
                  <a:srgbClr val="FFFFFF"/>
                </a:highlight>
                <a:latin typeface="Times New Roman"/>
                <a:cs typeface="Times New Roman"/>
              </a:rPr>
              <a:t>This project aims to develop a Smart Irrigation System using IoT to optimize </a:t>
            </a:r>
            <a:r>
              <a:rPr lang="en-US" sz="2400" dirty="0">
                <a:solidFill>
                  <a:srgbClr val="0D0D0D"/>
                </a:solidFill>
                <a:highlight>
                  <a:srgbClr val="FFFFFF"/>
                </a:highlight>
                <a:latin typeface="Times New Roman"/>
                <a:cs typeface="Times New Roman"/>
              </a:rPr>
              <a:t>water usage </a:t>
            </a:r>
            <a:r>
              <a:rPr lang="en-US" sz="2400" b="0" i="0" dirty="0">
                <a:solidFill>
                  <a:srgbClr val="0D0D0D"/>
                </a:solidFill>
                <a:effectLst/>
                <a:highlight>
                  <a:srgbClr val="FFFFFF"/>
                </a:highlight>
                <a:latin typeface="Times New Roman"/>
                <a:cs typeface="Times New Roman"/>
              </a:rPr>
              <a:t>by monitoring soil moisture levels in </a:t>
            </a:r>
            <a:r>
              <a:rPr lang="en-US" sz="2400" b="0" i="0">
                <a:solidFill>
                  <a:srgbClr val="0D0D0D"/>
                </a:solidFill>
                <a:effectLst/>
                <a:highlight>
                  <a:srgbClr val="FFFFFF"/>
                </a:highlight>
                <a:latin typeface="Times New Roman"/>
                <a:cs typeface="Times New Roman"/>
              </a:rPr>
              <a:t>real-time.</a:t>
            </a:r>
            <a:endParaRPr lang="en-IN" sz="2400">
              <a:solidFill>
                <a:srgbClr val="404040"/>
              </a:solidFill>
              <a:latin typeface="Times New Roman"/>
              <a:cs typeface="Times New Roman"/>
            </a:endParaRPr>
          </a:p>
          <a:p>
            <a:r>
              <a:rPr lang="en-US" sz="2400" dirty="0">
                <a:solidFill>
                  <a:srgbClr val="0D0D0D"/>
                </a:solidFill>
                <a:highlight>
                  <a:srgbClr val="FFFFFF"/>
                </a:highlight>
                <a:latin typeface="Times New Roman"/>
                <a:cs typeface="Times New Roman"/>
              </a:rPr>
              <a:t> </a:t>
            </a:r>
            <a:r>
              <a:rPr lang="en-US" sz="2400" b="0" i="0" dirty="0">
                <a:solidFill>
                  <a:srgbClr val="0D0D0D"/>
                </a:solidFill>
                <a:effectLst/>
                <a:highlight>
                  <a:srgbClr val="FFFFFF"/>
                </a:highlight>
                <a:latin typeface="Times New Roman"/>
                <a:cs typeface="Times New Roman"/>
              </a:rPr>
              <a:t>By automating irrigation processes based on data analysis, the system seeks to enhance crop yield, conserve water, and promote agricultural sustainability.</a:t>
            </a:r>
            <a:endParaRPr lang="en-IN" sz="2400">
              <a:latin typeface="Times New Roman"/>
              <a:cs typeface="Times New Roman"/>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3046</Words>
  <Application>Microsoft Office PowerPoint</Application>
  <PresentationFormat>Widescreen</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SMART IRRIGATION SYSTEM USING IOT</vt:lpstr>
      <vt:lpstr>CONTENTS</vt:lpstr>
      <vt:lpstr>  ABSTRACT</vt:lpstr>
      <vt:lpstr>INTRODUCTION</vt:lpstr>
      <vt:lpstr>LITERATURE SURVEY</vt:lpstr>
      <vt:lpstr>PowerPoint Presentation</vt:lpstr>
      <vt:lpstr>PowerPoint Presentation</vt:lpstr>
      <vt:lpstr>PowerPoint Presentation</vt:lpstr>
      <vt:lpstr>PROBLEM STATEMENT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dc:creator>Kavin Manoharan</dc:creator>
  <cp:lastModifiedBy>Kavin Manoharan</cp:lastModifiedBy>
  <cp:revision>237</cp:revision>
  <dcterms:created xsi:type="dcterms:W3CDTF">2024-05-06T16:00:00Z</dcterms:created>
  <dcterms:modified xsi:type="dcterms:W3CDTF">2024-05-19T08:02:36Z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068C456086274A31ACFF768BE842C11C_13</vt:lpwstr>
  </property>
  <property fmtid="{D5CDD505-2E9C-101B-9397-08002B2CF9AE}" pid="3" name="KSOProductBuildVer">
    <vt:lpwstr>1033-12.2.0.16909</vt:lpwstr>
  </property>
</Properties>
</file>