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71" r:id="rId4"/>
    <p:sldId id="272" r:id="rId5"/>
    <p:sldId id="273" r:id="rId6"/>
    <p:sldId id="258" r:id="rId7"/>
    <p:sldId id="259" r:id="rId8"/>
    <p:sldId id="270" r:id="rId9"/>
    <p:sldId id="260" r:id="rId10"/>
    <p:sldId id="261" r:id="rId11"/>
    <p:sldId id="262" r:id="rId12"/>
    <p:sldId id="263" r:id="rId13"/>
    <p:sldId id="264" r:id="rId14"/>
    <p:sldId id="265" r:id="rId15"/>
    <p:sldId id="266"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2F23A-CD05-044A-8708-FACD3091E338}" v="12" dt="2018-09-26T20:15:54.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51"/>
    <p:restoredTop sz="70306"/>
  </p:normalViewPr>
  <p:slideViewPr>
    <p:cSldViewPr snapToGrid="0" snapToObjects="1">
      <p:cViewPr varScale="1">
        <p:scale>
          <a:sx n="90" d="100"/>
          <a:sy n="90" d="100"/>
        </p:scale>
        <p:origin x="1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98347C28-2957-534B-A443-21BDF85E0E94}"/>
    <pc:docChg chg="custSel modSld">
      <pc:chgData name="Michaeljon Miller" userId="c575fe5cddd8b8cf" providerId="LiveId" clId="{98347C28-2957-534B-A443-21BDF85E0E94}" dt="2018-09-27T00:48:20.588" v="14" actId="20577"/>
      <pc:docMkLst>
        <pc:docMk/>
      </pc:docMkLst>
      <pc:sldChg chg="modSp">
        <pc:chgData name="Michaeljon Miller" userId="c575fe5cddd8b8cf" providerId="LiveId" clId="{98347C28-2957-534B-A443-21BDF85E0E94}" dt="2018-09-27T00:48:20.588" v="14" actId="20577"/>
        <pc:sldMkLst>
          <pc:docMk/>
          <pc:sldMk cId="1096853142" sldId="256"/>
        </pc:sldMkLst>
        <pc:spChg chg="mod">
          <ac:chgData name="Michaeljon Miller" userId="c575fe5cddd8b8cf" providerId="LiveId" clId="{98347C28-2957-534B-A443-21BDF85E0E94}" dt="2018-09-27T00:48:20.588" v="14" actId="20577"/>
          <ac:spMkLst>
            <pc:docMk/>
            <pc:sldMk cId="1096853142" sldId="256"/>
            <ac:spMk id="3" creationId="{00000000-0000-0000-0000-000000000000}"/>
          </ac:spMkLst>
        </pc:spChg>
      </pc:sldChg>
    </pc:docChg>
  </pc:docChgLst>
  <pc:docChgLst>
    <pc:chgData name="Michaeljon Miller" userId="c575fe5cddd8b8cf" providerId="LiveId" clId="{FE12F23A-CD05-044A-8708-FACD3091E338}"/>
    <pc:docChg chg="undo custSel addSld delSld modSld">
      <pc:chgData name="Michaeljon Miller" userId="c575fe5cddd8b8cf" providerId="LiveId" clId="{FE12F23A-CD05-044A-8708-FACD3091E338}" dt="2018-09-26T20:18:20.160" v="545" actId="20577"/>
      <pc:docMkLst>
        <pc:docMk/>
      </pc:docMkLst>
      <pc:sldChg chg="modSp">
        <pc:chgData name="Michaeljon Miller" userId="c575fe5cddd8b8cf" providerId="LiveId" clId="{FE12F23A-CD05-044A-8708-FACD3091E338}" dt="2018-09-26T20:09:20.831" v="10" actId="20577"/>
        <pc:sldMkLst>
          <pc:docMk/>
          <pc:sldMk cId="1096853142" sldId="256"/>
        </pc:sldMkLst>
        <pc:spChg chg="mod">
          <ac:chgData name="Michaeljon Miller" userId="c575fe5cddd8b8cf" providerId="LiveId" clId="{FE12F23A-CD05-044A-8708-FACD3091E338}" dt="2018-09-26T20:09:16.818" v="8" actId="20577"/>
          <ac:spMkLst>
            <pc:docMk/>
            <pc:sldMk cId="1096853142" sldId="256"/>
            <ac:spMk id="2" creationId="{00000000-0000-0000-0000-000000000000}"/>
          </ac:spMkLst>
        </pc:spChg>
        <pc:spChg chg="mod">
          <ac:chgData name="Michaeljon Miller" userId="c575fe5cddd8b8cf" providerId="LiveId" clId="{FE12F23A-CD05-044A-8708-FACD3091E338}" dt="2018-09-26T20:09:20.831" v="10" actId="20577"/>
          <ac:spMkLst>
            <pc:docMk/>
            <pc:sldMk cId="1096853142" sldId="256"/>
            <ac:spMk id="3" creationId="{00000000-0000-0000-0000-000000000000}"/>
          </ac:spMkLst>
        </pc:spChg>
      </pc:sldChg>
      <pc:sldChg chg="modSp">
        <pc:chgData name="Michaeljon Miller" userId="c575fe5cddd8b8cf" providerId="LiveId" clId="{FE12F23A-CD05-044A-8708-FACD3091E338}" dt="2018-09-26T20:16:14.048" v="483" actId="403"/>
        <pc:sldMkLst>
          <pc:docMk/>
          <pc:sldMk cId="477774613" sldId="257"/>
        </pc:sldMkLst>
        <pc:spChg chg="mod">
          <ac:chgData name="Michaeljon Miller" userId="c575fe5cddd8b8cf" providerId="LiveId" clId="{FE12F23A-CD05-044A-8708-FACD3091E338}" dt="2018-09-26T20:16:14.048" v="483" actId="403"/>
          <ac:spMkLst>
            <pc:docMk/>
            <pc:sldMk cId="477774613" sldId="257"/>
            <ac:spMk id="3" creationId="{00000000-0000-0000-0000-000000000000}"/>
          </ac:spMkLst>
        </pc:spChg>
      </pc:sldChg>
      <pc:sldChg chg="modSp">
        <pc:chgData name="Michaeljon Miller" userId="c575fe5cddd8b8cf" providerId="LiveId" clId="{FE12F23A-CD05-044A-8708-FACD3091E338}" dt="2018-09-26T20:16:32.438" v="486" actId="12"/>
        <pc:sldMkLst>
          <pc:docMk/>
          <pc:sldMk cId="36375522" sldId="258"/>
        </pc:sldMkLst>
        <pc:spChg chg="mod">
          <ac:chgData name="Michaeljon Miller" userId="c575fe5cddd8b8cf" providerId="LiveId" clId="{FE12F23A-CD05-044A-8708-FACD3091E338}" dt="2018-09-26T20:16:32.438" v="486" actId="12"/>
          <ac:spMkLst>
            <pc:docMk/>
            <pc:sldMk cId="36375522" sldId="258"/>
            <ac:spMk id="3" creationId="{00000000-0000-0000-0000-000000000000}"/>
          </ac:spMkLst>
        </pc:spChg>
      </pc:sldChg>
      <pc:sldChg chg="modSp">
        <pc:chgData name="Michaeljon Miller" userId="c575fe5cddd8b8cf" providerId="LiveId" clId="{FE12F23A-CD05-044A-8708-FACD3091E338}" dt="2018-09-26T20:16:40.514" v="487" actId="12"/>
        <pc:sldMkLst>
          <pc:docMk/>
          <pc:sldMk cId="1707209613" sldId="260"/>
        </pc:sldMkLst>
        <pc:spChg chg="mod">
          <ac:chgData name="Michaeljon Miller" userId="c575fe5cddd8b8cf" providerId="LiveId" clId="{FE12F23A-CD05-044A-8708-FACD3091E338}" dt="2018-09-26T20:16:40.514" v="487" actId="12"/>
          <ac:spMkLst>
            <pc:docMk/>
            <pc:sldMk cId="1707209613" sldId="260"/>
            <ac:spMk id="3" creationId="{00000000-0000-0000-0000-000000000000}"/>
          </ac:spMkLst>
        </pc:spChg>
      </pc:sldChg>
      <pc:sldChg chg="modSp">
        <pc:chgData name="Michaeljon Miller" userId="c575fe5cddd8b8cf" providerId="LiveId" clId="{FE12F23A-CD05-044A-8708-FACD3091E338}" dt="2018-09-26T20:15:54.065" v="481" actId="207"/>
        <pc:sldMkLst>
          <pc:docMk/>
          <pc:sldMk cId="622004372" sldId="261"/>
        </pc:sldMkLst>
        <pc:spChg chg="mod">
          <ac:chgData name="Michaeljon Miller" userId="c575fe5cddd8b8cf" providerId="LiveId" clId="{FE12F23A-CD05-044A-8708-FACD3091E338}" dt="2018-09-26T20:15:54.065" v="481" actId="207"/>
          <ac:spMkLst>
            <pc:docMk/>
            <pc:sldMk cId="622004372" sldId="261"/>
            <ac:spMk id="4" creationId="{00000000-0000-0000-0000-000000000000}"/>
          </ac:spMkLst>
        </pc:spChg>
        <pc:spChg chg="mod">
          <ac:chgData name="Michaeljon Miller" userId="c575fe5cddd8b8cf" providerId="LiveId" clId="{FE12F23A-CD05-044A-8708-FACD3091E338}" dt="2018-09-26T20:15:54.065" v="481" actId="207"/>
          <ac:spMkLst>
            <pc:docMk/>
            <pc:sldMk cId="622004372" sldId="261"/>
            <ac:spMk id="5" creationId="{00000000-0000-0000-0000-000000000000}"/>
          </ac:spMkLst>
        </pc:spChg>
        <pc:spChg chg="mod">
          <ac:chgData name="Michaeljon Miller" userId="c575fe5cddd8b8cf" providerId="LiveId" clId="{FE12F23A-CD05-044A-8708-FACD3091E338}" dt="2018-09-26T20:15:54.065" v="481" actId="207"/>
          <ac:spMkLst>
            <pc:docMk/>
            <pc:sldMk cId="622004372" sldId="261"/>
            <ac:spMk id="6" creationId="{00000000-0000-0000-0000-000000000000}"/>
          </ac:spMkLst>
        </pc:spChg>
        <pc:spChg chg="mod">
          <ac:chgData name="Michaeljon Miller" userId="c575fe5cddd8b8cf" providerId="LiveId" clId="{FE12F23A-CD05-044A-8708-FACD3091E338}" dt="2018-09-26T20:15:54.065" v="481" actId="207"/>
          <ac:spMkLst>
            <pc:docMk/>
            <pc:sldMk cId="622004372" sldId="261"/>
            <ac:spMk id="7" creationId="{00000000-0000-0000-0000-000000000000}"/>
          </ac:spMkLst>
        </pc:spChg>
        <pc:spChg chg="mod">
          <ac:chgData name="Michaeljon Miller" userId="c575fe5cddd8b8cf" providerId="LiveId" clId="{FE12F23A-CD05-044A-8708-FACD3091E338}" dt="2018-09-26T20:15:54.065" v="481" actId="207"/>
          <ac:spMkLst>
            <pc:docMk/>
            <pc:sldMk cId="622004372" sldId="261"/>
            <ac:spMk id="8" creationId="{00000000-0000-0000-0000-000000000000}"/>
          </ac:spMkLst>
        </pc:spChg>
        <pc:spChg chg="mod">
          <ac:chgData name="Michaeljon Miller" userId="c575fe5cddd8b8cf" providerId="LiveId" clId="{FE12F23A-CD05-044A-8708-FACD3091E338}" dt="2018-09-26T20:15:54.065" v="481" actId="207"/>
          <ac:spMkLst>
            <pc:docMk/>
            <pc:sldMk cId="622004372" sldId="261"/>
            <ac:spMk id="9" creationId="{00000000-0000-0000-0000-000000000000}"/>
          </ac:spMkLst>
        </pc:spChg>
        <pc:spChg chg="mod">
          <ac:chgData name="Michaeljon Miller" userId="c575fe5cddd8b8cf" providerId="LiveId" clId="{FE12F23A-CD05-044A-8708-FACD3091E338}" dt="2018-09-26T20:15:54.065" v="481" actId="207"/>
          <ac:spMkLst>
            <pc:docMk/>
            <pc:sldMk cId="622004372" sldId="261"/>
            <ac:spMk id="10" creationId="{00000000-0000-0000-0000-000000000000}"/>
          </ac:spMkLst>
        </pc:spChg>
        <pc:cxnChg chg="mod">
          <ac:chgData name="Michaeljon Miller" userId="c575fe5cddd8b8cf" providerId="LiveId" clId="{FE12F23A-CD05-044A-8708-FACD3091E338}" dt="2018-09-26T20:15:54.065" v="481" actId="207"/>
          <ac:cxnSpMkLst>
            <pc:docMk/>
            <pc:sldMk cId="622004372" sldId="261"/>
            <ac:cxnSpMk id="12" creationId="{00000000-0000-0000-0000-000000000000}"/>
          </ac:cxnSpMkLst>
        </pc:cxnChg>
        <pc:cxnChg chg="mod">
          <ac:chgData name="Michaeljon Miller" userId="c575fe5cddd8b8cf" providerId="LiveId" clId="{FE12F23A-CD05-044A-8708-FACD3091E338}" dt="2018-09-26T20:15:54.065" v="481" actId="207"/>
          <ac:cxnSpMkLst>
            <pc:docMk/>
            <pc:sldMk cId="622004372" sldId="261"/>
            <ac:cxnSpMk id="13" creationId="{00000000-0000-0000-0000-000000000000}"/>
          </ac:cxnSpMkLst>
        </pc:cxnChg>
        <pc:cxnChg chg="mod">
          <ac:chgData name="Michaeljon Miller" userId="c575fe5cddd8b8cf" providerId="LiveId" clId="{FE12F23A-CD05-044A-8708-FACD3091E338}" dt="2018-09-26T20:15:54.065" v="481" actId="207"/>
          <ac:cxnSpMkLst>
            <pc:docMk/>
            <pc:sldMk cId="622004372" sldId="261"/>
            <ac:cxnSpMk id="16" creationId="{00000000-0000-0000-0000-000000000000}"/>
          </ac:cxnSpMkLst>
        </pc:cxnChg>
        <pc:cxnChg chg="mod">
          <ac:chgData name="Michaeljon Miller" userId="c575fe5cddd8b8cf" providerId="LiveId" clId="{FE12F23A-CD05-044A-8708-FACD3091E338}" dt="2018-09-26T20:15:54.065" v="481" actId="207"/>
          <ac:cxnSpMkLst>
            <pc:docMk/>
            <pc:sldMk cId="622004372" sldId="261"/>
            <ac:cxnSpMk id="19" creationId="{00000000-0000-0000-0000-000000000000}"/>
          </ac:cxnSpMkLst>
        </pc:cxnChg>
        <pc:cxnChg chg="mod">
          <ac:chgData name="Michaeljon Miller" userId="c575fe5cddd8b8cf" providerId="LiveId" clId="{FE12F23A-CD05-044A-8708-FACD3091E338}" dt="2018-09-26T20:15:54.065" v="481" actId="207"/>
          <ac:cxnSpMkLst>
            <pc:docMk/>
            <pc:sldMk cId="622004372" sldId="261"/>
            <ac:cxnSpMk id="22" creationId="{00000000-0000-0000-0000-000000000000}"/>
          </ac:cxnSpMkLst>
        </pc:cxnChg>
        <pc:cxnChg chg="mod">
          <ac:chgData name="Michaeljon Miller" userId="c575fe5cddd8b8cf" providerId="LiveId" clId="{FE12F23A-CD05-044A-8708-FACD3091E338}" dt="2018-09-26T20:15:54.065" v="481" actId="207"/>
          <ac:cxnSpMkLst>
            <pc:docMk/>
            <pc:sldMk cId="622004372" sldId="261"/>
            <ac:cxnSpMk id="25" creationId="{00000000-0000-0000-0000-000000000000}"/>
          </ac:cxnSpMkLst>
        </pc:cxnChg>
      </pc:sldChg>
      <pc:sldChg chg="modSp">
        <pc:chgData name="Michaeljon Miller" userId="c575fe5cddd8b8cf" providerId="LiveId" clId="{FE12F23A-CD05-044A-8708-FACD3091E338}" dt="2018-09-26T20:16:51.553" v="489" actId="12"/>
        <pc:sldMkLst>
          <pc:docMk/>
          <pc:sldMk cId="54789975" sldId="262"/>
        </pc:sldMkLst>
        <pc:spChg chg="mod">
          <ac:chgData name="Michaeljon Miller" userId="c575fe5cddd8b8cf" providerId="LiveId" clId="{FE12F23A-CD05-044A-8708-FACD3091E338}" dt="2018-09-26T20:16:51.553" v="489" actId="12"/>
          <ac:spMkLst>
            <pc:docMk/>
            <pc:sldMk cId="54789975" sldId="262"/>
            <ac:spMk id="3" creationId="{00000000-0000-0000-0000-000000000000}"/>
          </ac:spMkLst>
        </pc:spChg>
      </pc:sldChg>
      <pc:sldChg chg="modSp">
        <pc:chgData name="Michaeljon Miller" userId="c575fe5cddd8b8cf" providerId="LiveId" clId="{FE12F23A-CD05-044A-8708-FACD3091E338}" dt="2018-09-26T20:16:54.628" v="490" actId="12"/>
        <pc:sldMkLst>
          <pc:docMk/>
          <pc:sldMk cId="1750664952" sldId="263"/>
        </pc:sldMkLst>
        <pc:spChg chg="mod">
          <ac:chgData name="Michaeljon Miller" userId="c575fe5cddd8b8cf" providerId="LiveId" clId="{FE12F23A-CD05-044A-8708-FACD3091E338}" dt="2018-09-26T20:16:54.628" v="490" actId="12"/>
          <ac:spMkLst>
            <pc:docMk/>
            <pc:sldMk cId="1750664952" sldId="263"/>
            <ac:spMk id="3" creationId="{00000000-0000-0000-0000-000000000000}"/>
          </ac:spMkLst>
        </pc:spChg>
      </pc:sldChg>
      <pc:sldChg chg="modSp">
        <pc:chgData name="Michaeljon Miller" userId="c575fe5cddd8b8cf" providerId="LiveId" clId="{FE12F23A-CD05-044A-8708-FACD3091E338}" dt="2018-09-26T20:17:11.562" v="491" actId="12"/>
        <pc:sldMkLst>
          <pc:docMk/>
          <pc:sldMk cId="631731306" sldId="266"/>
        </pc:sldMkLst>
        <pc:spChg chg="mod">
          <ac:chgData name="Michaeljon Miller" userId="c575fe5cddd8b8cf" providerId="LiveId" clId="{FE12F23A-CD05-044A-8708-FACD3091E338}" dt="2018-09-26T20:17:11.562" v="491" actId="12"/>
          <ac:spMkLst>
            <pc:docMk/>
            <pc:sldMk cId="631731306" sldId="266"/>
            <ac:spMk id="3" creationId="{00000000-0000-0000-0000-000000000000}"/>
          </ac:spMkLst>
        </pc:spChg>
      </pc:sldChg>
      <pc:sldChg chg="modSp">
        <pc:chgData name="Michaeljon Miller" userId="c575fe5cddd8b8cf" providerId="LiveId" clId="{FE12F23A-CD05-044A-8708-FACD3091E338}" dt="2018-09-26T20:18:20.160" v="545" actId="20577"/>
        <pc:sldMkLst>
          <pc:docMk/>
          <pc:sldMk cId="1558986522" sldId="267"/>
        </pc:sldMkLst>
        <pc:spChg chg="mod">
          <ac:chgData name="Michaeljon Miller" userId="c575fe5cddd8b8cf" providerId="LiveId" clId="{FE12F23A-CD05-044A-8708-FACD3091E338}" dt="2018-09-26T20:18:20.160" v="545" actId="20577"/>
          <ac:spMkLst>
            <pc:docMk/>
            <pc:sldMk cId="1558986522" sldId="267"/>
            <ac:spMk id="3" creationId="{00000000-0000-0000-0000-000000000000}"/>
          </ac:spMkLst>
        </pc:spChg>
      </pc:sldChg>
      <pc:sldChg chg="del">
        <pc:chgData name="Michaeljon Miller" userId="c575fe5cddd8b8cf" providerId="LiveId" clId="{FE12F23A-CD05-044A-8708-FACD3091E338}" dt="2018-09-26T20:11:34.906" v="237" actId="2696"/>
        <pc:sldMkLst>
          <pc:docMk/>
          <pc:sldMk cId="925062295" sldId="268"/>
        </pc:sldMkLst>
      </pc:sldChg>
      <pc:sldChg chg="modSp">
        <pc:chgData name="Michaeljon Miller" userId="c575fe5cddd8b8cf" providerId="LiveId" clId="{FE12F23A-CD05-044A-8708-FACD3091E338}" dt="2018-09-26T20:17:15.199" v="492" actId="12"/>
        <pc:sldMkLst>
          <pc:docMk/>
          <pc:sldMk cId="318460285" sldId="269"/>
        </pc:sldMkLst>
        <pc:spChg chg="mod">
          <ac:chgData name="Michaeljon Miller" userId="c575fe5cddd8b8cf" providerId="LiveId" clId="{FE12F23A-CD05-044A-8708-FACD3091E338}" dt="2018-09-26T20:17:15.199" v="492" actId="12"/>
          <ac:spMkLst>
            <pc:docMk/>
            <pc:sldMk cId="318460285" sldId="269"/>
            <ac:spMk id="3" creationId="{00000000-0000-0000-0000-000000000000}"/>
          </ac:spMkLst>
        </pc:spChg>
      </pc:sldChg>
      <pc:sldChg chg="modSp add">
        <pc:chgData name="Michaeljon Miller" userId="c575fe5cddd8b8cf" providerId="LiveId" clId="{FE12F23A-CD05-044A-8708-FACD3091E338}" dt="2018-09-26T20:12:24.692" v="313" actId="20577"/>
        <pc:sldMkLst>
          <pc:docMk/>
          <pc:sldMk cId="2816123075" sldId="271"/>
        </pc:sldMkLst>
        <pc:spChg chg="mod">
          <ac:chgData name="Michaeljon Miller" userId="c575fe5cddd8b8cf" providerId="LiveId" clId="{FE12F23A-CD05-044A-8708-FACD3091E338}" dt="2018-09-26T20:10:19.821" v="56" actId="20577"/>
          <ac:spMkLst>
            <pc:docMk/>
            <pc:sldMk cId="2816123075" sldId="271"/>
            <ac:spMk id="2" creationId="{4B7CEED0-0FB2-8748-96C4-1A7495A549DE}"/>
          </ac:spMkLst>
        </pc:spChg>
        <pc:spChg chg="mod">
          <ac:chgData name="Michaeljon Miller" userId="c575fe5cddd8b8cf" providerId="LiveId" clId="{FE12F23A-CD05-044A-8708-FACD3091E338}" dt="2018-09-26T20:12:24.692" v="313" actId="20577"/>
          <ac:spMkLst>
            <pc:docMk/>
            <pc:sldMk cId="2816123075" sldId="271"/>
            <ac:spMk id="3" creationId="{BCDE9BA5-D79F-9F41-B6F2-5507DEC3CF0A}"/>
          </ac:spMkLst>
        </pc:spChg>
      </pc:sldChg>
      <pc:sldChg chg="modSp add">
        <pc:chgData name="Michaeljon Miller" userId="c575fe5cddd8b8cf" providerId="LiveId" clId="{FE12F23A-CD05-044A-8708-FACD3091E338}" dt="2018-09-26T20:16:23.557" v="485" actId="113"/>
        <pc:sldMkLst>
          <pc:docMk/>
          <pc:sldMk cId="3078440787" sldId="272"/>
        </pc:sldMkLst>
        <pc:spChg chg="mod">
          <ac:chgData name="Michaeljon Miller" userId="c575fe5cddd8b8cf" providerId="LiveId" clId="{FE12F23A-CD05-044A-8708-FACD3091E338}" dt="2018-09-26T20:13:43.010" v="411" actId="20577"/>
          <ac:spMkLst>
            <pc:docMk/>
            <pc:sldMk cId="3078440787" sldId="272"/>
            <ac:spMk id="2" creationId="{095A785C-0560-9F41-A643-4F5E8BC3CC66}"/>
          </ac:spMkLst>
        </pc:spChg>
        <pc:spChg chg="mod">
          <ac:chgData name="Michaeljon Miller" userId="c575fe5cddd8b8cf" providerId="LiveId" clId="{FE12F23A-CD05-044A-8708-FACD3091E338}" dt="2018-09-26T20:16:23.557" v="485" actId="113"/>
          <ac:spMkLst>
            <pc:docMk/>
            <pc:sldMk cId="3078440787" sldId="272"/>
            <ac:spMk id="3" creationId="{09D0B488-2D12-D246-8704-893F1372932C}"/>
          </ac:spMkLst>
        </pc:spChg>
      </pc:sldChg>
      <pc:sldChg chg="addSp delSp modSp add">
        <pc:chgData name="Michaeljon Miller" userId="c575fe5cddd8b8cf" providerId="LiveId" clId="{FE12F23A-CD05-044A-8708-FACD3091E338}" dt="2018-09-26T20:15:02.055" v="479" actId="20577"/>
        <pc:sldMkLst>
          <pc:docMk/>
          <pc:sldMk cId="1347418667" sldId="273"/>
        </pc:sldMkLst>
        <pc:spChg chg="del">
          <ac:chgData name="Michaeljon Miller" userId="c575fe5cddd8b8cf" providerId="LiveId" clId="{FE12F23A-CD05-044A-8708-FACD3091E338}" dt="2018-09-26T20:14:45.324" v="429"/>
          <ac:spMkLst>
            <pc:docMk/>
            <pc:sldMk cId="1347418667" sldId="273"/>
            <ac:spMk id="2" creationId="{6D69C663-C08C-3942-95A5-347934EA0C67}"/>
          </ac:spMkLst>
        </pc:spChg>
        <pc:spChg chg="del">
          <ac:chgData name="Michaeljon Miller" userId="c575fe5cddd8b8cf" providerId="LiveId" clId="{FE12F23A-CD05-044A-8708-FACD3091E338}" dt="2018-09-26T20:14:45.324" v="429"/>
          <ac:spMkLst>
            <pc:docMk/>
            <pc:sldMk cId="1347418667" sldId="273"/>
            <ac:spMk id="3" creationId="{0F43566D-A8F4-D140-84C6-79454CB41DFC}"/>
          </ac:spMkLst>
        </pc:spChg>
        <pc:spChg chg="add del mod">
          <ac:chgData name="Michaeljon Miller" userId="c575fe5cddd8b8cf" providerId="LiveId" clId="{FE12F23A-CD05-044A-8708-FACD3091E338}" dt="2018-09-26T20:14:47.739" v="430"/>
          <ac:spMkLst>
            <pc:docMk/>
            <pc:sldMk cId="1347418667" sldId="273"/>
            <ac:spMk id="4" creationId="{191F0036-5EF2-8B4F-A3B5-4942B60A90AC}"/>
          </ac:spMkLst>
        </pc:spChg>
        <pc:spChg chg="add del mod">
          <ac:chgData name="Michaeljon Miller" userId="c575fe5cddd8b8cf" providerId="LiveId" clId="{FE12F23A-CD05-044A-8708-FACD3091E338}" dt="2018-09-26T20:14:47.739" v="430"/>
          <ac:spMkLst>
            <pc:docMk/>
            <pc:sldMk cId="1347418667" sldId="273"/>
            <ac:spMk id="5" creationId="{B1C4E05C-FF46-2B48-AD57-177EE63A322E}"/>
          </ac:spMkLst>
        </pc:spChg>
        <pc:spChg chg="add del mod">
          <ac:chgData name="Michaeljon Miller" userId="c575fe5cddd8b8cf" providerId="LiveId" clId="{FE12F23A-CD05-044A-8708-FACD3091E338}" dt="2018-09-26T20:14:47.739" v="430"/>
          <ac:spMkLst>
            <pc:docMk/>
            <pc:sldMk cId="1347418667" sldId="273"/>
            <ac:spMk id="6" creationId="{2B747597-FD53-B744-96BB-2226EA2DC1B9}"/>
          </ac:spMkLst>
        </pc:spChg>
        <pc:spChg chg="add mod">
          <ac:chgData name="Michaeljon Miller" userId="c575fe5cddd8b8cf" providerId="LiveId" clId="{FE12F23A-CD05-044A-8708-FACD3091E338}" dt="2018-09-26T20:14:52.038" v="446" actId="20577"/>
          <ac:spMkLst>
            <pc:docMk/>
            <pc:sldMk cId="1347418667" sldId="273"/>
            <ac:spMk id="7" creationId="{A0AA8DCE-3D60-354C-AD21-0D3B1509DE0B}"/>
          </ac:spMkLst>
        </pc:spChg>
        <pc:spChg chg="add mod">
          <ac:chgData name="Michaeljon Miller" userId="c575fe5cddd8b8cf" providerId="LiveId" clId="{FE12F23A-CD05-044A-8708-FACD3091E338}" dt="2018-09-26T20:15:02.055" v="479" actId="20577"/>
          <ac:spMkLst>
            <pc:docMk/>
            <pc:sldMk cId="1347418667" sldId="273"/>
            <ac:spMk id="8" creationId="{D939CD06-43A1-B945-9B65-8B93AA5004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9/26/18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definition acknowledges</a:t>
            </a:r>
            <a:r>
              <a:rPr lang="en-US" baseline="0" dirty="0"/>
              <a:t> the diverse types of information that collectively are referred to as “the requirements”. Requirements encompass both the user’s view of the external system behavior and the developer’s view of some internal characteristics. They include both the behavior of the system under specific conditions and those properties that make the system suitable – and maybe even enjoyable – for use by its intended operators.</a:t>
            </a:r>
            <a:endParaRPr lang="en-US" dirty="0"/>
          </a:p>
        </p:txBody>
      </p:sp>
      <p:sp>
        <p:nvSpPr>
          <p:cNvPr id="4" name="Slide Number Placeholder 3"/>
          <p:cNvSpPr>
            <a:spLocks noGrp="1"/>
          </p:cNvSpPr>
          <p:nvPr>
            <p:ph type="sldNum" sz="quarter" idx="10"/>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12830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certification and compliance requirements</a:t>
            </a:r>
          </a:p>
          <a:p>
            <a:r>
              <a:rPr lang="en-US" dirty="0"/>
              <a:t>Revised</a:t>
            </a:r>
            <a:r>
              <a:rPr lang="en-US" baseline="0" dirty="0"/>
              <a:t> policies and procedures, organizational structures</a:t>
            </a:r>
          </a:p>
          <a:p>
            <a:r>
              <a:rPr lang="en-US" baseline="0" dirty="0"/>
              <a:t>Souring, acquisition, or licensing of third-party software and hardware (includes OSS)</a:t>
            </a:r>
          </a:p>
          <a:p>
            <a:r>
              <a:rPr lang="en-US" baseline="0" dirty="0"/>
              <a:t>Beta testing, manufacturing, packaging, marketing</a:t>
            </a:r>
          </a:p>
          <a:p>
            <a:r>
              <a:rPr lang="en-US" baseline="0" dirty="0"/>
              <a:t>Customer service-level agreements</a:t>
            </a:r>
          </a:p>
          <a:p>
            <a:r>
              <a:rPr lang="en-US" baseline="0" dirty="0"/>
              <a:t>Requirements for obtaining legal protection (patents, trademarks, copyrights)</a:t>
            </a:r>
          </a:p>
          <a:p>
            <a:endParaRPr lang="en-US" baseline="0" dirty="0"/>
          </a:p>
          <a:p>
            <a:r>
              <a:rPr lang="en-US" baseline="0" dirty="0"/>
              <a:t>We won’t cover this material unless the class decides it’s interesting. In which case we’ll take half a class later in the quarter.</a:t>
            </a:r>
          </a:p>
        </p:txBody>
      </p:sp>
      <p:sp>
        <p:nvSpPr>
          <p:cNvPr id="4" name="Slide Number Placeholder 3"/>
          <p:cNvSpPr>
            <a:spLocks noGrp="1"/>
          </p:cNvSpPr>
          <p:nvPr>
            <p:ph type="sldNum" sz="quarter" idx="10"/>
          </p:nvPr>
        </p:nvSpPr>
        <p:spPr/>
        <p:txBody>
          <a:bodyPr/>
          <a:lstStyle/>
          <a:p>
            <a:fld id="{381C0AFF-717B-624F-A292-8957F33A0DBB}" type="slidenum">
              <a:rPr lang="en-US" smtClean="0"/>
              <a:t>9</a:t>
            </a:fld>
            <a:endParaRPr lang="en-US"/>
          </a:p>
        </p:txBody>
      </p:sp>
    </p:spTree>
    <p:extLst>
      <p:ext uri="{BB962C8B-B14F-4D97-AF65-F5344CB8AC3E}">
        <p14:creationId xmlns:p14="http://schemas.microsoft.com/office/powerpoint/2010/main" val="10711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Elicitation</a:t>
            </a:r>
          </a:p>
          <a:p>
            <a:pPr marL="171450" indent="-171450">
              <a:buFont typeface="Arial" charset="0"/>
              <a:buChar char="•"/>
            </a:pPr>
            <a:r>
              <a:rPr lang="en-US" baseline="0" dirty="0"/>
              <a:t>Identifying the product’s expected user classes and other stakeholders</a:t>
            </a:r>
          </a:p>
          <a:p>
            <a:pPr marL="171450" indent="-171450">
              <a:buFont typeface="Arial" charset="0"/>
              <a:buChar char="•"/>
            </a:pPr>
            <a:r>
              <a:rPr lang="en-US" baseline="0" dirty="0"/>
              <a:t>Understanding user tasks and goals and the business objectives with which those tasks align</a:t>
            </a:r>
          </a:p>
          <a:p>
            <a:pPr marL="171450" indent="-171450">
              <a:buFont typeface="Arial" charset="0"/>
              <a:buChar char="•"/>
            </a:pPr>
            <a:r>
              <a:rPr lang="en-US" baseline="0" dirty="0"/>
              <a:t>Learning about the environment in which the new product will be used</a:t>
            </a:r>
          </a:p>
          <a:p>
            <a:pPr marL="171450" indent="-171450">
              <a:buFont typeface="Arial" charset="0"/>
              <a:buChar char="•"/>
            </a:pPr>
            <a:r>
              <a:rPr lang="en-US" baseline="0" dirty="0"/>
              <a:t>Working with individuals who represent each user class to understand their functionality needs and their quality expectations</a:t>
            </a:r>
          </a:p>
          <a:p>
            <a:pPr marL="171450" indent="-171450">
              <a:buFont typeface="Arial" charset="0"/>
              <a:buChar char="•"/>
            </a:pPr>
            <a:endParaRPr lang="en-US" baseline="0" dirty="0"/>
          </a:p>
          <a:p>
            <a:pPr marL="0" indent="0">
              <a:buFont typeface="Arial" charset="0"/>
              <a:buNone/>
            </a:pPr>
            <a:r>
              <a:rPr lang="en-US" b="1" baseline="0" dirty="0"/>
              <a:t>Analysis</a:t>
            </a:r>
          </a:p>
          <a:p>
            <a:pPr marL="171450" indent="-171450">
              <a:buFont typeface="Arial" charset="0"/>
              <a:buChar char="•"/>
            </a:pPr>
            <a:r>
              <a:rPr lang="en-US" baseline="0" dirty="0"/>
              <a:t>Analyzing the information received from users to distinguish their task goals functional requirements, quality expectations, business rules, suggested solutions, and other information</a:t>
            </a:r>
          </a:p>
          <a:p>
            <a:pPr marL="171450" indent="-171450">
              <a:buFont typeface="Arial" charset="0"/>
              <a:buChar char="•"/>
            </a:pPr>
            <a:r>
              <a:rPr lang="en-US" baseline="0" dirty="0"/>
              <a:t>Decomposing high-level requirements into an appropriate level of detail</a:t>
            </a:r>
          </a:p>
          <a:p>
            <a:pPr marL="171450" indent="-171450">
              <a:buFont typeface="Arial" charset="0"/>
              <a:buChar char="•"/>
            </a:pPr>
            <a:r>
              <a:rPr lang="en-US" baseline="0" dirty="0"/>
              <a:t>Deriving functional requirements from other requirements information</a:t>
            </a:r>
          </a:p>
          <a:p>
            <a:pPr marL="171450" indent="-171450">
              <a:buFont typeface="Arial" charset="0"/>
              <a:buChar char="•"/>
            </a:pPr>
            <a:r>
              <a:rPr lang="en-US" baseline="0" dirty="0"/>
              <a:t>Understanding the relative importance of quality attributes</a:t>
            </a:r>
          </a:p>
          <a:p>
            <a:pPr marL="171450" indent="-171450">
              <a:buFont typeface="Arial" charset="0"/>
              <a:buChar char="•"/>
            </a:pPr>
            <a:r>
              <a:rPr lang="en-US" baseline="0" dirty="0"/>
              <a:t>Allocating requirements to software components defined in the system architecture</a:t>
            </a:r>
          </a:p>
          <a:p>
            <a:pPr marL="171450" indent="-171450">
              <a:buFont typeface="Arial" charset="0"/>
              <a:buChar char="•"/>
            </a:pPr>
            <a:r>
              <a:rPr lang="en-US" baseline="0" dirty="0"/>
              <a:t>Negotiating implementation priorities</a:t>
            </a:r>
          </a:p>
          <a:p>
            <a:pPr marL="171450" indent="-171450">
              <a:buFont typeface="Arial" charset="0"/>
              <a:buChar char="•"/>
            </a:pPr>
            <a:r>
              <a:rPr lang="en-US" baseline="0" dirty="0"/>
              <a:t>Identifying gaps in requirements or unnecessary requirements as they relation to the defined scope</a:t>
            </a:r>
          </a:p>
          <a:p>
            <a:pPr marL="0" indent="0">
              <a:buFont typeface="Arial" charset="0"/>
              <a:buNone/>
            </a:pPr>
            <a:endParaRPr lang="en-US" baseline="0" dirty="0"/>
          </a:p>
          <a:p>
            <a:pPr marL="0" indent="0">
              <a:buFont typeface="Arial" charset="0"/>
              <a:buNone/>
            </a:pPr>
            <a:r>
              <a:rPr lang="en-US" b="1" baseline="0" dirty="0"/>
              <a:t>Specification</a:t>
            </a:r>
          </a:p>
          <a:p>
            <a:pPr marL="171450" indent="-171450">
              <a:buFont typeface="Arial" charset="0"/>
              <a:buChar char="•"/>
            </a:pPr>
            <a:r>
              <a:rPr lang="en-US" baseline="0" dirty="0"/>
              <a:t>Translating the collected user needs into written requirements and diagrams suitable for comprehension, review, and use by their intended audiences</a:t>
            </a:r>
          </a:p>
          <a:p>
            <a:pPr marL="0" indent="0">
              <a:buFont typeface="Arial" charset="0"/>
              <a:buNone/>
            </a:pPr>
            <a:endParaRPr lang="en-US" baseline="0" dirty="0"/>
          </a:p>
          <a:p>
            <a:pPr marL="0" indent="0">
              <a:buFont typeface="Arial" charset="0"/>
              <a:buNone/>
            </a:pPr>
            <a:r>
              <a:rPr lang="en-US" b="1" baseline="0" dirty="0"/>
              <a:t>Validation</a:t>
            </a:r>
          </a:p>
          <a:p>
            <a:pPr marL="171450" indent="-171450">
              <a:buFont typeface="Arial" charset="0"/>
              <a:buChar char="•"/>
            </a:pPr>
            <a:r>
              <a:rPr lang="en-US" baseline="0" dirty="0"/>
              <a:t>Reviewing the documented requirements to correct any problems before the development group accepts them</a:t>
            </a:r>
          </a:p>
          <a:p>
            <a:pPr marL="171450" indent="-171450">
              <a:buFont typeface="Arial" charset="0"/>
              <a:buChar char="•"/>
            </a:pPr>
            <a:r>
              <a:rPr lang="en-US" baseline="0" dirty="0"/>
              <a:t>Developing acceptance tests and criteria to confirm that a product based on the requirements would meet customer needs and achieve the business objectives</a:t>
            </a:r>
          </a:p>
          <a:p>
            <a:pPr marL="171450" indent="-171450">
              <a:buFont typeface="Arial" charset="0"/>
              <a:buChar char="•"/>
            </a:pPr>
            <a:endParaRPr lang="en-US" baseline="0" dirty="0"/>
          </a:p>
        </p:txBody>
      </p:sp>
      <p:sp>
        <p:nvSpPr>
          <p:cNvPr id="4" name="Slide Number Placeholder 3"/>
          <p:cNvSpPr>
            <a:spLocks noGrp="1"/>
          </p:cNvSpPr>
          <p:nvPr>
            <p:ph type="sldNum" sz="quarter" idx="10"/>
          </p:nvPr>
        </p:nvSpPr>
        <p:spPr/>
        <p:txBody>
          <a:bodyPr/>
          <a:lstStyle/>
          <a:p>
            <a:fld id="{381C0AFF-717B-624F-A292-8957F33A0DBB}" type="slidenum">
              <a:rPr lang="en-US" smtClean="0"/>
              <a:t>11</a:t>
            </a:fld>
            <a:endParaRPr lang="en-US"/>
          </a:p>
        </p:txBody>
      </p:sp>
    </p:spTree>
    <p:extLst>
      <p:ext uri="{BB962C8B-B14F-4D97-AF65-F5344CB8AC3E}">
        <p14:creationId xmlns:p14="http://schemas.microsoft.com/office/powerpoint/2010/main" val="17387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9/26/18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9/26/18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9/26/18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9/26/18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9/26/18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9/26/18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faculty.salisbury.edu/~xswang/Research/Papers/SERelated/no-silver-bullet.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illerm@seattleu.edu" TargetMode="External"/><Relationship Id="rId2" Type="http://schemas.openxmlformats.org/officeDocument/2006/relationships/hyperlink" Target="mailto:michaeljon.miller@outlook.com" TargetMode="External"/><Relationship Id="rId1" Type="http://schemas.openxmlformats.org/officeDocument/2006/relationships/slideLayout" Target="../slideLayouts/slideLayout2.xml"/><Relationship Id="rId4" Type="http://schemas.openxmlformats.org/officeDocument/2006/relationships/hyperlink" Target="https://github.com/michaeljon/SU_CPSC_5100_18F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Sept 26 – Introduction </a:t>
            </a:r>
            <a:r>
              <a:rPr lang="en-US"/>
              <a:t>and stuff</a:t>
            </a:r>
            <a:endParaRPr lang="en-US" dirty="0"/>
          </a:p>
        </p:txBody>
      </p:sp>
    </p:spTree>
    <p:extLst>
      <p:ext uri="{BB962C8B-B14F-4D97-AF65-F5344CB8AC3E}">
        <p14:creationId xmlns:p14="http://schemas.microsoft.com/office/powerpoint/2010/main" val="109685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and management</a:t>
            </a:r>
          </a:p>
        </p:txBody>
      </p:sp>
      <p:sp>
        <p:nvSpPr>
          <p:cNvPr id="4" name="Rectangle 3"/>
          <p:cNvSpPr/>
          <p:nvPr/>
        </p:nvSpPr>
        <p:spPr>
          <a:xfrm>
            <a:off x="3557116" y="1788607"/>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Requirements engineering</a:t>
            </a:r>
          </a:p>
        </p:txBody>
      </p:sp>
      <p:sp>
        <p:nvSpPr>
          <p:cNvPr id="5" name="Rectangle 4"/>
          <p:cNvSpPr/>
          <p:nvPr/>
        </p:nvSpPr>
        <p:spPr>
          <a:xfrm>
            <a:off x="1458685" y="2905649"/>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development</a:t>
            </a:r>
          </a:p>
        </p:txBody>
      </p:sp>
      <p:sp>
        <p:nvSpPr>
          <p:cNvPr id="6" name="Rectangle 5"/>
          <p:cNvSpPr/>
          <p:nvPr/>
        </p:nvSpPr>
        <p:spPr>
          <a:xfrm>
            <a:off x="6096000" y="2905648"/>
            <a:ext cx="4371033"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Requirements management</a:t>
            </a:r>
          </a:p>
        </p:txBody>
      </p:sp>
      <p:sp>
        <p:nvSpPr>
          <p:cNvPr id="7" name="Rectangle 6"/>
          <p:cNvSpPr/>
          <p:nvPr/>
        </p:nvSpPr>
        <p:spPr>
          <a:xfrm>
            <a:off x="475621" y="4213610"/>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Elicitation</a:t>
            </a:r>
          </a:p>
        </p:txBody>
      </p:sp>
      <p:sp>
        <p:nvSpPr>
          <p:cNvPr id="8" name="Rectangle 7"/>
          <p:cNvSpPr/>
          <p:nvPr/>
        </p:nvSpPr>
        <p:spPr>
          <a:xfrm>
            <a:off x="2133599" y="4213609"/>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Analysis</a:t>
            </a:r>
          </a:p>
        </p:txBody>
      </p:sp>
      <p:sp>
        <p:nvSpPr>
          <p:cNvPr id="9" name="Rectangle 8"/>
          <p:cNvSpPr/>
          <p:nvPr/>
        </p:nvSpPr>
        <p:spPr>
          <a:xfrm>
            <a:off x="3791577" y="4213609"/>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Specification</a:t>
            </a:r>
          </a:p>
        </p:txBody>
      </p:sp>
      <p:sp>
        <p:nvSpPr>
          <p:cNvPr id="10" name="Rectangle 9"/>
          <p:cNvSpPr/>
          <p:nvPr/>
        </p:nvSpPr>
        <p:spPr>
          <a:xfrm>
            <a:off x="5449555" y="4213608"/>
            <a:ext cx="1423517" cy="492369"/>
          </a:xfrm>
          <a:prstGeom prst="rect">
            <a:avLst/>
          </a:prstGeom>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Validation</a:t>
            </a:r>
          </a:p>
        </p:txBody>
      </p:sp>
      <p:cxnSp>
        <p:nvCxnSpPr>
          <p:cNvPr id="12" name="Straight Connector 11"/>
          <p:cNvCxnSpPr>
            <a:stCxn id="4" idx="2"/>
            <a:endCxn id="5" idx="0"/>
          </p:cNvCxnSpPr>
          <p:nvPr/>
        </p:nvCxnSpPr>
        <p:spPr>
          <a:xfrm flipH="1">
            <a:off x="3644202" y="2280976"/>
            <a:ext cx="2098431" cy="624673"/>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Connector 12"/>
          <p:cNvCxnSpPr>
            <a:stCxn id="4" idx="2"/>
            <a:endCxn id="6" idx="0"/>
          </p:cNvCxnSpPr>
          <p:nvPr/>
        </p:nvCxnSpPr>
        <p:spPr>
          <a:xfrm>
            <a:off x="5742633" y="2280976"/>
            <a:ext cx="2538884" cy="62467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6" name="Straight Connector 15"/>
          <p:cNvCxnSpPr>
            <a:stCxn id="5" idx="2"/>
            <a:endCxn id="7" idx="0"/>
          </p:cNvCxnSpPr>
          <p:nvPr/>
        </p:nvCxnSpPr>
        <p:spPr>
          <a:xfrm flipH="1">
            <a:off x="1187380" y="3398018"/>
            <a:ext cx="2456822" cy="815592"/>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19" name="Straight Connector 18"/>
          <p:cNvCxnSpPr>
            <a:stCxn id="5" idx="2"/>
            <a:endCxn id="8" idx="0"/>
          </p:cNvCxnSpPr>
          <p:nvPr/>
        </p:nvCxnSpPr>
        <p:spPr>
          <a:xfrm flipH="1">
            <a:off x="2845358" y="3398018"/>
            <a:ext cx="79884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22" name="Straight Connector 21"/>
          <p:cNvCxnSpPr>
            <a:stCxn id="5" idx="2"/>
            <a:endCxn id="9" idx="0"/>
          </p:cNvCxnSpPr>
          <p:nvPr/>
        </p:nvCxnSpPr>
        <p:spPr>
          <a:xfrm>
            <a:off x="3644202" y="3398018"/>
            <a:ext cx="859134" cy="815591"/>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cxnSp>
        <p:nvCxnSpPr>
          <p:cNvPr id="25" name="Straight Connector 24"/>
          <p:cNvCxnSpPr>
            <a:stCxn id="5" idx="2"/>
            <a:endCxn id="10" idx="0"/>
          </p:cNvCxnSpPr>
          <p:nvPr/>
        </p:nvCxnSpPr>
        <p:spPr>
          <a:xfrm>
            <a:off x="3644202" y="3398018"/>
            <a:ext cx="2517112" cy="815590"/>
          </a:xfrm>
          <a:prstGeom prst="line">
            <a:avLst/>
          </a:prstGeom>
          <a:ln/>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62200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a:t>
            </a:r>
          </a:p>
        </p:txBody>
      </p:sp>
      <p:sp>
        <p:nvSpPr>
          <p:cNvPr id="3" name="Content Placeholder 2"/>
          <p:cNvSpPr>
            <a:spLocks noGrp="1"/>
          </p:cNvSpPr>
          <p:nvPr>
            <p:ph idx="1"/>
          </p:nvPr>
        </p:nvSpPr>
        <p:spPr/>
        <p:txBody>
          <a:bodyPr>
            <a:normAutofit lnSpcReduction="10000"/>
          </a:bodyPr>
          <a:lstStyle/>
          <a:p>
            <a:pPr marL="0" indent="0">
              <a:buNone/>
            </a:pPr>
            <a:r>
              <a:rPr lang="en-US" dirty="0"/>
              <a:t>Elicitation</a:t>
            </a:r>
          </a:p>
          <a:p>
            <a:pPr marL="457200" lvl="1" indent="0">
              <a:buNone/>
            </a:pPr>
            <a:r>
              <a:rPr lang="en-US" dirty="0"/>
              <a:t>Encompasses all of the activities involved in discovering requirements</a:t>
            </a:r>
          </a:p>
          <a:p>
            <a:pPr marL="457200" lvl="1" indent="0">
              <a:buNone/>
            </a:pPr>
            <a:endParaRPr lang="en-US" dirty="0"/>
          </a:p>
          <a:p>
            <a:pPr marL="0" indent="0">
              <a:buNone/>
            </a:pPr>
            <a:r>
              <a:rPr lang="en-US" dirty="0"/>
              <a:t>Analysis</a:t>
            </a:r>
          </a:p>
          <a:p>
            <a:pPr marL="457200" lvl="1" indent="0">
              <a:buNone/>
            </a:pPr>
            <a:r>
              <a:rPr lang="en-US" dirty="0"/>
              <a:t>Involves reaching a richer and more precise understanding</a:t>
            </a:r>
          </a:p>
          <a:p>
            <a:pPr marL="457200" lvl="1" indent="0">
              <a:buNone/>
            </a:pPr>
            <a:endParaRPr lang="en-US" dirty="0"/>
          </a:p>
          <a:p>
            <a:pPr marL="0" indent="0">
              <a:buNone/>
            </a:pPr>
            <a:r>
              <a:rPr lang="en-US" dirty="0"/>
              <a:t>Specification</a:t>
            </a:r>
          </a:p>
          <a:p>
            <a:pPr marL="457200" lvl="1" indent="0">
              <a:buNone/>
            </a:pPr>
            <a:r>
              <a:rPr lang="en-US" dirty="0"/>
              <a:t>Involves representing and storing the collection requirements knowledge</a:t>
            </a:r>
          </a:p>
          <a:p>
            <a:pPr marL="457200" lvl="1" indent="0">
              <a:buNone/>
            </a:pPr>
            <a:endParaRPr lang="en-US" dirty="0"/>
          </a:p>
          <a:p>
            <a:pPr marL="0" indent="0">
              <a:buNone/>
            </a:pPr>
            <a:r>
              <a:rPr lang="en-US" dirty="0"/>
              <a:t>Validation</a:t>
            </a:r>
          </a:p>
          <a:p>
            <a:pPr marL="457200" lvl="1" indent="0">
              <a:buNone/>
            </a:pPr>
            <a:r>
              <a:rPr lang="en-US" dirty="0"/>
              <a:t>Confirms that you have the correct set of requirements</a:t>
            </a:r>
          </a:p>
        </p:txBody>
      </p:sp>
    </p:spTree>
    <p:extLst>
      <p:ext uri="{BB962C8B-B14F-4D97-AF65-F5344CB8AC3E}">
        <p14:creationId xmlns:p14="http://schemas.microsoft.com/office/powerpoint/2010/main" val="5478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p>
        </p:txBody>
      </p:sp>
      <p:sp>
        <p:nvSpPr>
          <p:cNvPr id="3" name="Content Placeholder 2"/>
          <p:cNvSpPr>
            <a:spLocks noGrp="1"/>
          </p:cNvSpPr>
          <p:nvPr>
            <p:ph idx="1"/>
          </p:nvPr>
        </p:nvSpPr>
        <p:spPr/>
        <p:txBody>
          <a:bodyPr/>
          <a:lstStyle/>
          <a:p>
            <a:pPr marL="0" indent="0">
              <a:buNone/>
            </a:pPr>
            <a:r>
              <a:rPr lang="en-US" dirty="0"/>
              <a:t>Defining the baseline, a snapshot in time representing the agreed-upon requirements</a:t>
            </a:r>
          </a:p>
          <a:p>
            <a:pPr marL="0" indent="0">
              <a:buNone/>
            </a:pPr>
            <a:r>
              <a:rPr lang="en-US" dirty="0"/>
              <a:t>Evaluating impact of proposed changes and incorporating changes</a:t>
            </a:r>
          </a:p>
          <a:p>
            <a:pPr marL="0" indent="0">
              <a:buNone/>
            </a:pPr>
            <a:r>
              <a:rPr lang="en-US" dirty="0"/>
              <a:t>Keeping project plans current with the requirements</a:t>
            </a:r>
          </a:p>
          <a:p>
            <a:pPr marL="0" indent="0">
              <a:buNone/>
            </a:pPr>
            <a:r>
              <a:rPr lang="en-US" dirty="0"/>
              <a:t>Negotiating new requirements based on estimated impact</a:t>
            </a:r>
          </a:p>
          <a:p>
            <a:pPr marL="0" indent="0">
              <a:buNone/>
            </a:pPr>
            <a:r>
              <a:rPr lang="en-US" dirty="0"/>
              <a:t>Defining relationships and dependencies between requirements</a:t>
            </a:r>
          </a:p>
          <a:p>
            <a:pPr marL="0" indent="0">
              <a:buNone/>
            </a:pPr>
            <a:r>
              <a:rPr lang="en-US" dirty="0"/>
              <a:t>Tracing individual requirements to their development artifacts</a:t>
            </a:r>
          </a:p>
          <a:p>
            <a:pPr marL="0" indent="0">
              <a:buNone/>
            </a:pPr>
            <a:r>
              <a:rPr lang="en-US" dirty="0"/>
              <a:t>Tracking requirements status and change activity</a:t>
            </a:r>
          </a:p>
        </p:txBody>
      </p:sp>
    </p:spTree>
    <p:extLst>
      <p:ext uri="{BB962C8B-B14F-4D97-AF65-F5344CB8AC3E}">
        <p14:creationId xmlns:p14="http://schemas.microsoft.com/office/powerpoint/2010/main" val="175066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project has requirements</a:t>
            </a:r>
          </a:p>
        </p:txBody>
      </p:sp>
      <p:sp>
        <p:nvSpPr>
          <p:cNvPr id="3" name="Content Placeholder 2"/>
          <p:cNvSpPr>
            <a:spLocks noGrp="1"/>
          </p:cNvSpPr>
          <p:nvPr>
            <p:ph idx="1"/>
          </p:nvPr>
        </p:nvSpPr>
        <p:spPr/>
        <p:txBody>
          <a:bodyPr/>
          <a:lstStyle/>
          <a:p>
            <a:pPr marL="0" indent="0" algn="ctr">
              <a:buNone/>
            </a:pPr>
            <a:r>
              <a:rPr lang="en-US" i="1" dirty="0"/>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resulting system if done wrong. No other part is more difficult to rectify later.</a:t>
            </a:r>
          </a:p>
          <a:p>
            <a:pPr marL="0" indent="0" algn="ctr">
              <a:buNone/>
            </a:pPr>
            <a:endParaRPr lang="en-US" i="1" dirty="0"/>
          </a:p>
          <a:p>
            <a:pPr marL="0" indent="0" algn="r">
              <a:buNone/>
            </a:pPr>
            <a:r>
              <a:rPr lang="en-US" sz="2400" i="1" dirty="0"/>
              <a:t>Fred Brooks, 1987</a:t>
            </a:r>
          </a:p>
          <a:p>
            <a:pPr marL="0" indent="0" algn="r">
              <a:buNone/>
            </a:pPr>
            <a:r>
              <a:rPr lang="en-US" sz="2000" i="1" dirty="0"/>
              <a:t>No Silver Bullet: Essence and Accidents of Software Engineering</a:t>
            </a:r>
          </a:p>
        </p:txBody>
      </p:sp>
    </p:spTree>
    <p:extLst>
      <p:ext uri="{BB962C8B-B14F-4D97-AF65-F5344CB8AC3E}">
        <p14:creationId xmlns:p14="http://schemas.microsoft.com/office/powerpoint/2010/main" val="22695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bad requirements happen</a:t>
            </a:r>
          </a:p>
        </p:txBody>
      </p:sp>
      <p:sp>
        <p:nvSpPr>
          <p:cNvPr id="3" name="Content Placeholder 2"/>
          <p:cNvSpPr>
            <a:spLocks noGrp="1"/>
          </p:cNvSpPr>
          <p:nvPr>
            <p:ph idx="1"/>
          </p:nvPr>
        </p:nvSpPr>
        <p:spPr/>
        <p:txBody>
          <a:bodyPr>
            <a:normAutofit lnSpcReduction="10000"/>
          </a:bodyPr>
          <a:lstStyle/>
          <a:p>
            <a:r>
              <a:rPr lang="en-US" dirty="0"/>
              <a:t>Rework often consumes 30 to 50 percent</a:t>
            </a:r>
          </a:p>
          <a:p>
            <a:pPr marL="0" indent="0">
              <a:buNone/>
            </a:pPr>
            <a:r>
              <a:rPr lang="en-US" dirty="0"/>
              <a:t>	</a:t>
            </a:r>
            <a:r>
              <a:rPr lang="en-US" sz="2400" dirty="0"/>
              <a:t>Shull, et al. 2002; GAO 2004</a:t>
            </a:r>
            <a:endParaRPr lang="en-US" dirty="0"/>
          </a:p>
          <a:p>
            <a:r>
              <a:rPr lang="en-US" dirty="0"/>
              <a:t>Requirements error can account for 70 to 85 percent of rework cost</a:t>
            </a:r>
          </a:p>
          <a:p>
            <a:pPr marL="0" indent="0">
              <a:buNone/>
            </a:pPr>
            <a:r>
              <a:rPr lang="en-US" dirty="0"/>
              <a:t>	</a:t>
            </a:r>
            <a:r>
              <a:rPr lang="en-US" sz="2400" dirty="0" err="1"/>
              <a:t>Leffingwell</a:t>
            </a:r>
            <a:r>
              <a:rPr lang="en-US" sz="2400" dirty="0"/>
              <a:t> 1997</a:t>
            </a:r>
            <a:endParaRPr lang="en-US" dirty="0"/>
          </a:p>
          <a:p>
            <a:r>
              <a:rPr lang="en-US" dirty="0"/>
              <a:t>Cost to correct a requirement once in product: 100x</a:t>
            </a:r>
          </a:p>
          <a:p>
            <a:pPr marL="0" indent="0">
              <a:buNone/>
            </a:pPr>
            <a:r>
              <a:rPr lang="en-US" dirty="0"/>
              <a:t>	</a:t>
            </a:r>
            <a:r>
              <a:rPr lang="en-US" sz="2400" dirty="0"/>
              <a:t>Boehm 1981; Grady 1999; Haskins 2004</a:t>
            </a:r>
            <a:endParaRPr lang="en-US" dirty="0"/>
          </a:p>
          <a:p>
            <a:r>
              <a:rPr lang="en-US" dirty="0"/>
              <a:t>Cost to correct requirement during design / code review: 200x</a:t>
            </a:r>
          </a:p>
          <a:p>
            <a:r>
              <a:rPr lang="en-US" dirty="0"/>
              <a:t>Cost to correct requirement reported by user: 2400x</a:t>
            </a:r>
          </a:p>
          <a:p>
            <a:pPr marL="0" indent="0">
              <a:buNone/>
            </a:pPr>
            <a:r>
              <a:rPr lang="en-US" dirty="0"/>
              <a:t>	</a:t>
            </a:r>
            <a:r>
              <a:rPr lang="en-US" sz="2400" dirty="0" err="1"/>
              <a:t>Wiegers</a:t>
            </a:r>
            <a:r>
              <a:rPr lang="en-US" sz="2400" dirty="0"/>
              <a:t> &amp; Beatty 2014</a:t>
            </a:r>
            <a:endParaRPr lang="en-US" dirty="0"/>
          </a:p>
        </p:txBody>
      </p:sp>
    </p:spTree>
    <p:extLst>
      <p:ext uri="{BB962C8B-B14F-4D97-AF65-F5344CB8AC3E}">
        <p14:creationId xmlns:p14="http://schemas.microsoft.com/office/powerpoint/2010/main" val="117113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bad requirements</a:t>
            </a:r>
          </a:p>
        </p:txBody>
      </p:sp>
      <p:sp>
        <p:nvSpPr>
          <p:cNvPr id="3" name="Content Placeholder 2"/>
          <p:cNvSpPr>
            <a:spLocks noGrp="1"/>
          </p:cNvSpPr>
          <p:nvPr>
            <p:ph idx="1"/>
          </p:nvPr>
        </p:nvSpPr>
        <p:spPr/>
        <p:txBody>
          <a:bodyPr/>
          <a:lstStyle/>
          <a:p>
            <a:pPr marL="0" indent="0">
              <a:buNone/>
            </a:pPr>
            <a:r>
              <a:rPr lang="en-US" dirty="0"/>
              <a:t>Insufficient user involvement</a:t>
            </a:r>
          </a:p>
          <a:p>
            <a:pPr marL="0" indent="0">
              <a:buNone/>
            </a:pPr>
            <a:r>
              <a:rPr lang="en-US" dirty="0"/>
              <a:t>Inaccurate planning</a:t>
            </a:r>
          </a:p>
          <a:p>
            <a:pPr marL="0" indent="0">
              <a:buNone/>
            </a:pPr>
            <a:r>
              <a:rPr lang="en-US" dirty="0"/>
              <a:t>Creeping user requirements</a:t>
            </a:r>
          </a:p>
          <a:p>
            <a:pPr marL="0" indent="0">
              <a:buNone/>
            </a:pPr>
            <a:r>
              <a:rPr lang="en-US" dirty="0"/>
              <a:t>Ambiguous requirements</a:t>
            </a:r>
          </a:p>
          <a:p>
            <a:pPr marL="0" indent="0">
              <a:buNone/>
            </a:pPr>
            <a:r>
              <a:rPr lang="en-US" dirty="0"/>
              <a:t>Gold plating / Orb polishing</a:t>
            </a:r>
          </a:p>
          <a:p>
            <a:pPr marL="0" indent="0">
              <a:buNone/>
            </a:pPr>
            <a:r>
              <a:rPr lang="en-US" dirty="0"/>
              <a:t>Overlooked stakeholders</a:t>
            </a:r>
          </a:p>
        </p:txBody>
      </p:sp>
    </p:spTree>
    <p:extLst>
      <p:ext uri="{BB962C8B-B14F-4D97-AF65-F5344CB8AC3E}">
        <p14:creationId xmlns:p14="http://schemas.microsoft.com/office/powerpoint/2010/main" val="63173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p:txBody>
          <a:bodyPr/>
          <a:lstStyle/>
          <a:p>
            <a:pPr marL="0" indent="0">
              <a:buNone/>
            </a:pPr>
            <a:r>
              <a:rPr lang="en-US" dirty="0"/>
              <a:t>High-level definition of a “requirement”</a:t>
            </a:r>
          </a:p>
          <a:p>
            <a:pPr marL="0" indent="0">
              <a:buNone/>
            </a:pPr>
            <a:r>
              <a:rPr lang="en-US" dirty="0"/>
              <a:t>Some types of requirements</a:t>
            </a:r>
          </a:p>
          <a:p>
            <a:pPr marL="0" indent="0">
              <a:buNone/>
            </a:pPr>
            <a:r>
              <a:rPr lang="en-US" dirty="0"/>
              <a:t>Product vs. project requirements</a:t>
            </a:r>
          </a:p>
          <a:p>
            <a:pPr marL="0" indent="0">
              <a:buNone/>
            </a:pPr>
            <a:r>
              <a:rPr lang="en-US" dirty="0"/>
              <a:t>Overview of what we’ll talk about this quarter</a:t>
            </a:r>
          </a:p>
          <a:p>
            <a:pPr marL="0" indent="0">
              <a:buNone/>
            </a:pPr>
            <a:r>
              <a:rPr lang="en-US" dirty="0"/>
              <a:t>The impact of bad requirements</a:t>
            </a:r>
          </a:p>
        </p:txBody>
      </p:sp>
    </p:spTree>
    <p:extLst>
      <p:ext uri="{BB962C8B-B14F-4D97-AF65-F5344CB8AC3E}">
        <p14:creationId xmlns:p14="http://schemas.microsoft.com/office/powerpoint/2010/main" val="318460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week</a:t>
            </a:r>
          </a:p>
        </p:txBody>
      </p:sp>
      <p:sp>
        <p:nvSpPr>
          <p:cNvPr id="3" name="Content Placeholder 2"/>
          <p:cNvSpPr>
            <a:spLocks noGrp="1"/>
          </p:cNvSpPr>
          <p:nvPr>
            <p:ph idx="1"/>
          </p:nvPr>
        </p:nvSpPr>
        <p:spPr/>
        <p:txBody>
          <a:bodyPr/>
          <a:lstStyle/>
          <a:p>
            <a:pPr marL="0" indent="0">
              <a:buNone/>
            </a:pPr>
            <a:r>
              <a:rPr lang="en-US" dirty="0"/>
              <a:t>Read Brooks paper and be prepared to discuss</a:t>
            </a:r>
          </a:p>
          <a:p>
            <a:pPr marL="457200" lvl="1" indent="0">
              <a:buNone/>
            </a:pPr>
            <a:r>
              <a:rPr lang="en-US" sz="2000" dirty="0">
                <a:hlinkClick r:id="rId2"/>
              </a:rPr>
              <a:t>http://faculty.salisbury.edu/~xswang/Research/Papers/SERelated/no-silver-bullet.pdf</a:t>
            </a:r>
            <a:endParaRPr lang="en-US" sz="2000" dirty="0"/>
          </a:p>
          <a:p>
            <a:pPr marL="457200" lvl="1" indent="0">
              <a:buNone/>
            </a:pPr>
            <a:endParaRPr lang="en-US" sz="2000" dirty="0"/>
          </a:p>
          <a:p>
            <a:pPr marL="0" indent="0">
              <a:buNone/>
            </a:pPr>
            <a:r>
              <a:rPr lang="en-US" dirty="0"/>
              <a:t>Read </a:t>
            </a:r>
            <a:r>
              <a:rPr lang="en-US"/>
              <a:t>Leffingwell Chapter 1</a:t>
            </a:r>
            <a:endParaRPr lang="en-US" dirty="0"/>
          </a:p>
        </p:txBody>
      </p:sp>
    </p:spTree>
    <p:extLst>
      <p:ext uri="{BB962C8B-B14F-4D97-AF65-F5344CB8AC3E}">
        <p14:creationId xmlns:p14="http://schemas.microsoft.com/office/powerpoint/2010/main" val="15589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Who I am</a:t>
            </a:r>
          </a:p>
          <a:p>
            <a:pPr marL="0" indent="0">
              <a:buNone/>
            </a:pPr>
            <a:r>
              <a:rPr lang="en-US" sz="3200" dirty="0"/>
              <a:t>Who you are</a:t>
            </a:r>
          </a:p>
          <a:p>
            <a:pPr marL="0" indent="0">
              <a:buNone/>
            </a:pPr>
            <a:r>
              <a:rPr lang="en-US" sz="3200" dirty="0"/>
              <a:t>Course structure</a:t>
            </a:r>
          </a:p>
          <a:p>
            <a:pPr marL="0" indent="0">
              <a:buNone/>
            </a:pPr>
            <a:r>
              <a:rPr lang="en-US" sz="3200" dirty="0"/>
              <a:t>What to expect</a:t>
            </a:r>
          </a:p>
          <a:p>
            <a:pPr marL="0" indent="0">
              <a:buNone/>
            </a:pPr>
            <a:r>
              <a:rPr lang="en-US" sz="3200" dirty="0"/>
              <a:t>What I expect</a:t>
            </a:r>
          </a:p>
        </p:txBody>
      </p:sp>
    </p:spTree>
    <p:extLst>
      <p:ext uri="{BB962C8B-B14F-4D97-AF65-F5344CB8AC3E}">
        <p14:creationId xmlns:p14="http://schemas.microsoft.com/office/powerpoint/2010/main" val="47777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EED0-0FB2-8748-96C4-1A7495A549DE}"/>
              </a:ext>
            </a:extLst>
          </p:cNvPr>
          <p:cNvSpPr>
            <a:spLocks noGrp="1"/>
          </p:cNvSpPr>
          <p:nvPr>
            <p:ph type="title"/>
          </p:nvPr>
        </p:nvSpPr>
        <p:spPr/>
        <p:txBody>
          <a:bodyPr/>
          <a:lstStyle/>
          <a:p>
            <a:r>
              <a:rPr lang="en-US" dirty="0"/>
              <a:t>Other </a:t>
            </a:r>
            <a:r>
              <a:rPr lang="en-US" dirty="0" err="1"/>
              <a:t>administrivia</a:t>
            </a:r>
            <a:endParaRPr lang="en-US" dirty="0"/>
          </a:p>
        </p:txBody>
      </p:sp>
      <p:sp>
        <p:nvSpPr>
          <p:cNvPr id="3" name="Content Placeholder 2">
            <a:extLst>
              <a:ext uri="{FF2B5EF4-FFF2-40B4-BE49-F238E27FC236}">
                <a16:creationId xmlns:a16="http://schemas.microsoft.com/office/drawing/2014/main" id="{BCDE9BA5-D79F-9F41-B6F2-5507DEC3CF0A}"/>
              </a:ext>
            </a:extLst>
          </p:cNvPr>
          <p:cNvSpPr>
            <a:spLocks noGrp="1"/>
          </p:cNvSpPr>
          <p:nvPr>
            <p:ph idx="1"/>
          </p:nvPr>
        </p:nvSpPr>
        <p:spPr/>
        <p:txBody>
          <a:bodyPr/>
          <a:lstStyle/>
          <a:p>
            <a:pPr marL="0" indent="0">
              <a:buNone/>
            </a:pPr>
            <a:r>
              <a:rPr lang="en-US" dirty="0"/>
              <a:t>Email: </a:t>
            </a:r>
            <a:r>
              <a:rPr lang="en-US" dirty="0">
                <a:hlinkClick r:id="rId2"/>
              </a:rPr>
              <a:t>michaeljon.miller@outlook.com</a:t>
            </a:r>
            <a:r>
              <a:rPr lang="en-US" dirty="0"/>
              <a:t> / </a:t>
            </a:r>
            <a:r>
              <a:rPr lang="en-US" dirty="0">
                <a:hlinkClick r:id="rId3"/>
              </a:rPr>
              <a:t>millerm@seattleu.edu</a:t>
            </a:r>
            <a:endParaRPr lang="en-US" dirty="0"/>
          </a:p>
          <a:p>
            <a:pPr marL="0" indent="0">
              <a:buNone/>
            </a:pPr>
            <a:r>
              <a:rPr lang="en-US" dirty="0"/>
              <a:t>Phone: 425-503-4367</a:t>
            </a:r>
          </a:p>
          <a:p>
            <a:pPr marL="0" indent="0">
              <a:buNone/>
            </a:pPr>
            <a:r>
              <a:rPr lang="en-US" dirty="0"/>
              <a:t>Office hours: Monday and Wednesday before class</a:t>
            </a:r>
          </a:p>
          <a:p>
            <a:pPr marL="0" indent="0">
              <a:buNone/>
            </a:pPr>
            <a:r>
              <a:rPr lang="en-US" dirty="0"/>
              <a:t>Site: </a:t>
            </a:r>
            <a:r>
              <a:rPr lang="en-US" dirty="0">
                <a:hlinkClick r:id="rId4"/>
              </a:rPr>
              <a:t>https://github.com/michaeljon/SU_CPSC_5100_18FQ</a:t>
            </a:r>
            <a:endParaRPr lang="en-US" dirty="0"/>
          </a:p>
          <a:p>
            <a:pPr marL="0" indent="0">
              <a:buNone/>
            </a:pPr>
            <a:r>
              <a:rPr lang="en-US" dirty="0"/>
              <a:t>Book: Leffingwell Agile Software Requirements</a:t>
            </a:r>
          </a:p>
        </p:txBody>
      </p:sp>
    </p:spTree>
    <p:extLst>
      <p:ext uri="{BB962C8B-B14F-4D97-AF65-F5344CB8AC3E}">
        <p14:creationId xmlns:p14="http://schemas.microsoft.com/office/powerpoint/2010/main" val="281612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785C-0560-9F41-A643-4F5E8BC3CC66}"/>
              </a:ext>
            </a:extLst>
          </p:cNvPr>
          <p:cNvSpPr>
            <a:spLocks noGrp="1"/>
          </p:cNvSpPr>
          <p:nvPr>
            <p:ph type="title"/>
          </p:nvPr>
        </p:nvSpPr>
        <p:spPr/>
        <p:txBody>
          <a:bodyPr/>
          <a:lstStyle/>
          <a:p>
            <a:r>
              <a:rPr lang="en-US" dirty="0"/>
              <a:t>Grading, homework, etc.</a:t>
            </a:r>
          </a:p>
        </p:txBody>
      </p:sp>
      <p:sp>
        <p:nvSpPr>
          <p:cNvPr id="3" name="Content Placeholder 2">
            <a:extLst>
              <a:ext uri="{FF2B5EF4-FFF2-40B4-BE49-F238E27FC236}">
                <a16:creationId xmlns:a16="http://schemas.microsoft.com/office/drawing/2014/main" id="{09D0B488-2D12-D246-8704-893F1372932C}"/>
              </a:ext>
            </a:extLst>
          </p:cNvPr>
          <p:cNvSpPr>
            <a:spLocks noGrp="1"/>
          </p:cNvSpPr>
          <p:nvPr>
            <p:ph idx="1"/>
          </p:nvPr>
        </p:nvSpPr>
        <p:spPr/>
        <p:txBody>
          <a:bodyPr>
            <a:normAutofit fontScale="92500" lnSpcReduction="20000"/>
          </a:bodyPr>
          <a:lstStyle/>
          <a:p>
            <a:pPr marL="0" indent="0">
              <a:buNone/>
            </a:pPr>
            <a:r>
              <a:rPr lang="en-US" sz="3000" b="1" dirty="0"/>
              <a:t>95+ points – A</a:t>
            </a:r>
          </a:p>
          <a:p>
            <a:pPr marL="0" indent="0">
              <a:buNone/>
            </a:pPr>
            <a:r>
              <a:rPr lang="en-US" sz="3000" b="1" dirty="0"/>
              <a:t>90+ points – B</a:t>
            </a:r>
          </a:p>
          <a:p>
            <a:pPr marL="0" indent="0">
              <a:buNone/>
            </a:pPr>
            <a:r>
              <a:rPr lang="en-US" sz="3000" b="1" dirty="0"/>
              <a:t>85+ points – C</a:t>
            </a:r>
          </a:p>
          <a:p>
            <a:pPr marL="0" indent="0">
              <a:buNone/>
            </a:pPr>
            <a:endParaRPr lang="en-US" dirty="0"/>
          </a:p>
          <a:p>
            <a:pPr marL="0" indent="0">
              <a:buNone/>
            </a:pPr>
            <a:r>
              <a:rPr lang="en-US" dirty="0"/>
              <a:t>Outside reading assignments (1-pagers)</a:t>
            </a:r>
          </a:p>
          <a:p>
            <a:pPr marL="0" indent="0">
              <a:buNone/>
            </a:pPr>
            <a:r>
              <a:rPr lang="en-US" dirty="0"/>
              <a:t>The BRD (paper)</a:t>
            </a:r>
          </a:p>
          <a:p>
            <a:pPr marL="0" indent="0">
              <a:buNone/>
            </a:pPr>
            <a:r>
              <a:rPr lang="en-US" dirty="0"/>
              <a:t>The SRS (paper)</a:t>
            </a:r>
          </a:p>
          <a:p>
            <a:pPr marL="0" indent="0">
              <a:buNone/>
            </a:pPr>
            <a:r>
              <a:rPr lang="en-US" dirty="0"/>
              <a:t>Use cases and user stories (paper, UML, etc.)</a:t>
            </a:r>
          </a:p>
          <a:p>
            <a:pPr marL="0" indent="0">
              <a:buNone/>
            </a:pPr>
            <a:r>
              <a:rPr lang="en-US" dirty="0"/>
              <a:t>In-class discussions</a:t>
            </a:r>
          </a:p>
          <a:p>
            <a:pPr marL="0" indent="0">
              <a:buNone/>
            </a:pPr>
            <a:r>
              <a:rPr lang="en-US" dirty="0"/>
              <a:t>Pop quizzes in-class</a:t>
            </a:r>
          </a:p>
        </p:txBody>
      </p:sp>
    </p:spTree>
    <p:extLst>
      <p:ext uri="{BB962C8B-B14F-4D97-AF65-F5344CB8AC3E}">
        <p14:creationId xmlns:p14="http://schemas.microsoft.com/office/powerpoint/2010/main" val="307844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AA8DCE-3D60-354C-AD21-0D3B1509DE0B}"/>
              </a:ext>
            </a:extLst>
          </p:cNvPr>
          <p:cNvSpPr>
            <a:spLocks noGrp="1"/>
          </p:cNvSpPr>
          <p:nvPr>
            <p:ph type="title"/>
          </p:nvPr>
        </p:nvSpPr>
        <p:spPr/>
        <p:txBody>
          <a:bodyPr/>
          <a:lstStyle/>
          <a:p>
            <a:r>
              <a:rPr lang="en-US" dirty="0"/>
              <a:t>Requirements</a:t>
            </a:r>
          </a:p>
        </p:txBody>
      </p:sp>
      <p:sp>
        <p:nvSpPr>
          <p:cNvPr id="8" name="Text Placeholder 7">
            <a:extLst>
              <a:ext uri="{FF2B5EF4-FFF2-40B4-BE49-F238E27FC236}">
                <a16:creationId xmlns:a16="http://schemas.microsoft.com/office/drawing/2014/main" id="{D939CD06-43A1-B945-9B65-8B93AA500486}"/>
              </a:ext>
            </a:extLst>
          </p:cNvPr>
          <p:cNvSpPr>
            <a:spLocks noGrp="1"/>
          </p:cNvSpPr>
          <p:nvPr>
            <p:ph type="body" idx="1"/>
          </p:nvPr>
        </p:nvSpPr>
        <p:spPr/>
        <p:txBody>
          <a:bodyPr/>
          <a:lstStyle/>
          <a:p>
            <a:r>
              <a:rPr lang="en-US" dirty="0"/>
              <a:t>Let’s get (this party) started</a:t>
            </a:r>
          </a:p>
        </p:txBody>
      </p:sp>
    </p:spTree>
    <p:extLst>
      <p:ext uri="{BB962C8B-B14F-4D97-AF65-F5344CB8AC3E}">
        <p14:creationId xmlns:p14="http://schemas.microsoft.com/office/powerpoint/2010/main" val="13474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“requirement”</a:t>
            </a:r>
          </a:p>
        </p:txBody>
      </p:sp>
      <p:sp>
        <p:nvSpPr>
          <p:cNvPr id="3" name="Content Placeholder 2"/>
          <p:cNvSpPr>
            <a:spLocks noGrp="1"/>
          </p:cNvSpPr>
          <p:nvPr>
            <p:ph idx="1"/>
          </p:nvPr>
        </p:nvSpPr>
        <p:spPr/>
        <p:txBody>
          <a:bodyPr/>
          <a:lstStyle/>
          <a:p>
            <a:pPr marL="0" indent="0" algn="ctr">
              <a:buNone/>
            </a:pPr>
            <a:r>
              <a:rPr lang="en-US" i="1" dirty="0"/>
              <a:t>Requirements are a specification of what should be implemented. They are descriptions of how the system should behave, or of a system property or attribute. They may be a constraint on the development process of the system.</a:t>
            </a:r>
          </a:p>
          <a:p>
            <a:pPr marL="0" indent="0">
              <a:buNone/>
            </a:pPr>
            <a:endParaRPr lang="en-US" dirty="0"/>
          </a:p>
          <a:p>
            <a:pPr marL="0" indent="0">
              <a:buNone/>
            </a:pPr>
            <a:r>
              <a:rPr lang="en-US" dirty="0"/>
              <a:t>Not how the system is designed or built</a:t>
            </a:r>
          </a:p>
          <a:p>
            <a:pPr marL="0" indent="0">
              <a:buNone/>
            </a:pPr>
            <a:r>
              <a:rPr lang="en-US" dirty="0"/>
              <a:t>Not the business goals or preferred outcome</a:t>
            </a:r>
          </a:p>
          <a:p>
            <a:pPr marL="0" indent="0">
              <a:buNone/>
            </a:pPr>
            <a:r>
              <a:rPr lang="en-US" dirty="0"/>
              <a:t>Not made up without stakeholder input</a:t>
            </a:r>
          </a:p>
          <a:p>
            <a:pPr marL="0" indent="0">
              <a:buNone/>
            </a:pPr>
            <a:r>
              <a:rPr lang="en-US" dirty="0"/>
              <a:t>Not created on the fly – making it up as you go</a:t>
            </a:r>
          </a:p>
        </p:txBody>
      </p:sp>
    </p:spTree>
    <p:extLst>
      <p:ext uri="{BB962C8B-B14F-4D97-AF65-F5344CB8AC3E}">
        <p14:creationId xmlns:p14="http://schemas.microsoft.com/office/powerpoint/2010/main" val="3637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and types of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7643165"/>
              </p:ext>
            </p:extLst>
          </p:nvPr>
        </p:nvGraphicFramePr>
        <p:xfrm>
          <a:off x="838200" y="1825625"/>
          <a:ext cx="10265023" cy="4338320"/>
        </p:xfrm>
        <a:graphic>
          <a:graphicData uri="http://schemas.openxmlformats.org/drawingml/2006/table">
            <a:tbl>
              <a:tblPr firstRow="1" bandRow="1">
                <a:tableStyleId>{1FECB4D8-DB02-4DC6-A0A2-4F2EBAE1DC90}</a:tableStyleId>
              </a:tblPr>
              <a:tblGrid>
                <a:gridCol w="2448243">
                  <a:extLst>
                    <a:ext uri="{9D8B030D-6E8A-4147-A177-3AD203B41FA5}">
                      <a16:colId xmlns:a16="http://schemas.microsoft.com/office/drawing/2014/main" val="20000"/>
                    </a:ext>
                  </a:extLst>
                </a:gridCol>
                <a:gridCol w="7816780">
                  <a:extLst>
                    <a:ext uri="{9D8B030D-6E8A-4147-A177-3AD203B41FA5}">
                      <a16:colId xmlns:a16="http://schemas.microsoft.com/office/drawing/2014/main" val="20001"/>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r>
                        <a:rPr lang="en-US" sz="1400" dirty="0"/>
                        <a:t>Business requirement</a:t>
                      </a:r>
                    </a:p>
                  </a:txBody>
                  <a:tcPr/>
                </a:tc>
                <a:tc>
                  <a:txBody>
                    <a:bodyPr/>
                    <a:lstStyle/>
                    <a:p>
                      <a:r>
                        <a:rPr lang="en-US" sz="1200" dirty="0"/>
                        <a:t>A high-level business objective of the organization that builds a product or of a customer</a:t>
                      </a:r>
                      <a:r>
                        <a:rPr lang="en-US" sz="1200" baseline="0" dirty="0"/>
                        <a:t> who procures it.</a:t>
                      </a:r>
                      <a:endParaRPr lang="en-US" sz="1200" dirty="0"/>
                    </a:p>
                  </a:txBody>
                  <a:tcPr/>
                </a:tc>
                <a:extLst>
                  <a:ext uri="{0D108BD9-81ED-4DB2-BD59-A6C34878D82A}">
                    <a16:rowId xmlns:a16="http://schemas.microsoft.com/office/drawing/2014/main" val="10001"/>
                  </a:ext>
                </a:extLst>
              </a:tr>
              <a:tr h="370840">
                <a:tc>
                  <a:txBody>
                    <a:bodyPr/>
                    <a:lstStyle/>
                    <a:p>
                      <a:r>
                        <a:rPr lang="en-US" sz="1400" dirty="0"/>
                        <a:t>Business rule</a:t>
                      </a:r>
                    </a:p>
                  </a:txBody>
                  <a:tcPr/>
                </a:tc>
                <a:tc>
                  <a:txBody>
                    <a:bodyPr/>
                    <a:lstStyle/>
                    <a:p>
                      <a:r>
                        <a:rPr lang="en-US" sz="1200" dirty="0"/>
                        <a:t>A policy, guideline, standard,</a:t>
                      </a:r>
                      <a:r>
                        <a:rPr lang="en-US" sz="1200" baseline="0" dirty="0"/>
                        <a:t> or regulation that defines or constrains some aspect of the business. Not a software requirement in itself, but the origin of several types of software requirements.</a:t>
                      </a:r>
                      <a:endParaRPr lang="en-US" sz="1200" dirty="0"/>
                    </a:p>
                  </a:txBody>
                  <a:tcPr/>
                </a:tc>
                <a:extLst>
                  <a:ext uri="{0D108BD9-81ED-4DB2-BD59-A6C34878D82A}">
                    <a16:rowId xmlns:a16="http://schemas.microsoft.com/office/drawing/2014/main" val="10002"/>
                  </a:ext>
                </a:extLst>
              </a:tr>
              <a:tr h="370840">
                <a:tc>
                  <a:txBody>
                    <a:bodyPr/>
                    <a:lstStyle/>
                    <a:p>
                      <a:r>
                        <a:rPr lang="en-US" sz="1400" dirty="0"/>
                        <a:t>Constraint</a:t>
                      </a:r>
                    </a:p>
                  </a:txBody>
                  <a:tcPr/>
                </a:tc>
                <a:tc>
                  <a:txBody>
                    <a:bodyPr/>
                    <a:lstStyle/>
                    <a:p>
                      <a:r>
                        <a:rPr lang="en-US" sz="1200" dirty="0"/>
                        <a:t>A restriction that is imposed on the choices available to the developer</a:t>
                      </a:r>
                      <a:r>
                        <a:rPr lang="en-US" sz="1200" baseline="0" dirty="0"/>
                        <a:t> for the design and construction of a product.</a:t>
                      </a:r>
                      <a:endParaRPr lang="en-US" sz="1200" dirty="0"/>
                    </a:p>
                  </a:txBody>
                  <a:tcPr/>
                </a:tc>
                <a:extLst>
                  <a:ext uri="{0D108BD9-81ED-4DB2-BD59-A6C34878D82A}">
                    <a16:rowId xmlns:a16="http://schemas.microsoft.com/office/drawing/2014/main" val="10003"/>
                  </a:ext>
                </a:extLst>
              </a:tr>
              <a:tr h="370840">
                <a:tc>
                  <a:txBody>
                    <a:bodyPr/>
                    <a:lstStyle/>
                    <a:p>
                      <a:r>
                        <a:rPr lang="en-US" sz="1400" dirty="0"/>
                        <a:t>External</a:t>
                      </a:r>
                      <a:r>
                        <a:rPr lang="en-US" sz="1400" baseline="0" dirty="0"/>
                        <a:t> interface requirement</a:t>
                      </a:r>
                      <a:endParaRPr lang="en-US" sz="1400" dirty="0"/>
                    </a:p>
                  </a:txBody>
                  <a:tcPr/>
                </a:tc>
                <a:tc>
                  <a:txBody>
                    <a:bodyPr/>
                    <a:lstStyle/>
                    <a:p>
                      <a:r>
                        <a:rPr lang="en-US" sz="1200" dirty="0"/>
                        <a:t>A description</a:t>
                      </a:r>
                      <a:r>
                        <a:rPr lang="en-US" sz="1200" baseline="0" dirty="0"/>
                        <a:t> of a connection between a software system and user, another software system, or a hardware device.</a:t>
                      </a:r>
                      <a:endParaRPr lang="en-US" sz="1200" dirty="0"/>
                    </a:p>
                  </a:txBody>
                  <a:tcPr/>
                </a:tc>
                <a:extLst>
                  <a:ext uri="{0D108BD9-81ED-4DB2-BD59-A6C34878D82A}">
                    <a16:rowId xmlns:a16="http://schemas.microsoft.com/office/drawing/2014/main" val="10004"/>
                  </a:ext>
                </a:extLst>
              </a:tr>
              <a:tr h="370840">
                <a:tc>
                  <a:txBody>
                    <a:bodyPr/>
                    <a:lstStyle/>
                    <a:p>
                      <a:r>
                        <a:rPr lang="en-US" sz="1400" dirty="0"/>
                        <a:t>Feature</a:t>
                      </a:r>
                    </a:p>
                  </a:txBody>
                  <a:tcPr/>
                </a:tc>
                <a:tc>
                  <a:txBody>
                    <a:bodyPr/>
                    <a:lstStyle/>
                    <a:p>
                      <a:r>
                        <a:rPr lang="en-US" sz="1200" dirty="0"/>
                        <a:t>One or more logically related</a:t>
                      </a:r>
                      <a:r>
                        <a:rPr lang="en-US" sz="1200" baseline="0" dirty="0"/>
                        <a:t> system capabilities that provide value to a user and are described by a set of functional requirements.</a:t>
                      </a:r>
                      <a:endParaRPr lang="en-US" sz="1200" dirty="0"/>
                    </a:p>
                  </a:txBody>
                  <a:tcPr/>
                </a:tc>
                <a:extLst>
                  <a:ext uri="{0D108BD9-81ED-4DB2-BD59-A6C34878D82A}">
                    <a16:rowId xmlns:a16="http://schemas.microsoft.com/office/drawing/2014/main" val="10005"/>
                  </a:ext>
                </a:extLst>
              </a:tr>
              <a:tr h="370840">
                <a:tc>
                  <a:txBody>
                    <a:bodyPr/>
                    <a:lstStyle/>
                    <a:p>
                      <a:r>
                        <a:rPr lang="en-US" sz="1400" dirty="0"/>
                        <a:t>Functional requirement</a:t>
                      </a:r>
                    </a:p>
                  </a:txBody>
                  <a:tcPr/>
                </a:tc>
                <a:tc>
                  <a:txBody>
                    <a:bodyPr/>
                    <a:lstStyle/>
                    <a:p>
                      <a:r>
                        <a:rPr lang="en-US" sz="1200" dirty="0"/>
                        <a:t>A description of a</a:t>
                      </a:r>
                      <a:r>
                        <a:rPr lang="en-US" sz="1200" baseline="0" dirty="0"/>
                        <a:t> behavior that a system will exhibit under specific conditions.</a:t>
                      </a:r>
                      <a:endParaRPr lang="en-US" sz="1200" dirty="0"/>
                    </a:p>
                  </a:txBody>
                  <a:tcPr/>
                </a:tc>
                <a:extLst>
                  <a:ext uri="{0D108BD9-81ED-4DB2-BD59-A6C34878D82A}">
                    <a16:rowId xmlns:a16="http://schemas.microsoft.com/office/drawing/2014/main" val="10006"/>
                  </a:ext>
                </a:extLst>
              </a:tr>
              <a:tr h="370840">
                <a:tc>
                  <a:txBody>
                    <a:bodyPr/>
                    <a:lstStyle/>
                    <a:p>
                      <a:r>
                        <a:rPr lang="en-US" sz="1400" dirty="0"/>
                        <a:t>Nonfunctional requirement</a:t>
                      </a:r>
                    </a:p>
                  </a:txBody>
                  <a:tcPr/>
                </a:tc>
                <a:tc>
                  <a:txBody>
                    <a:bodyPr/>
                    <a:lstStyle/>
                    <a:p>
                      <a:r>
                        <a:rPr lang="en-US" sz="1200" dirty="0"/>
                        <a:t>A description of a property of characteristic that a system</a:t>
                      </a:r>
                      <a:r>
                        <a:rPr lang="en-US" sz="1200" baseline="0" dirty="0"/>
                        <a:t> must exhibit or a constraint that it must respect.</a:t>
                      </a:r>
                      <a:endParaRPr lang="en-US" sz="1200" dirty="0"/>
                    </a:p>
                  </a:txBody>
                  <a:tcPr/>
                </a:tc>
                <a:extLst>
                  <a:ext uri="{0D108BD9-81ED-4DB2-BD59-A6C34878D82A}">
                    <a16:rowId xmlns:a16="http://schemas.microsoft.com/office/drawing/2014/main" val="10007"/>
                  </a:ext>
                </a:extLst>
              </a:tr>
              <a:tr h="370840">
                <a:tc>
                  <a:txBody>
                    <a:bodyPr/>
                    <a:lstStyle/>
                    <a:p>
                      <a:r>
                        <a:rPr lang="en-US" sz="1400" dirty="0"/>
                        <a:t>Quality attribute</a:t>
                      </a:r>
                    </a:p>
                  </a:txBody>
                  <a:tcPr/>
                </a:tc>
                <a:tc>
                  <a:txBody>
                    <a:bodyPr/>
                    <a:lstStyle/>
                    <a:p>
                      <a:r>
                        <a:rPr lang="en-US" sz="1200" dirty="0"/>
                        <a:t>A kind of nonfunctional</a:t>
                      </a:r>
                      <a:r>
                        <a:rPr lang="en-US" sz="1200" baseline="0" dirty="0"/>
                        <a:t> requirement that describes a service or performance characteristic of a product.</a:t>
                      </a:r>
                      <a:endParaRPr lang="en-US" sz="1200" dirty="0"/>
                    </a:p>
                  </a:txBody>
                  <a:tcPr/>
                </a:tc>
                <a:extLst>
                  <a:ext uri="{0D108BD9-81ED-4DB2-BD59-A6C34878D82A}">
                    <a16:rowId xmlns:a16="http://schemas.microsoft.com/office/drawing/2014/main" val="10008"/>
                  </a:ext>
                </a:extLst>
              </a:tr>
              <a:tr h="370840">
                <a:tc>
                  <a:txBody>
                    <a:bodyPr/>
                    <a:lstStyle/>
                    <a:p>
                      <a:r>
                        <a:rPr lang="en-US" sz="1400" dirty="0"/>
                        <a:t>System requirement</a:t>
                      </a:r>
                    </a:p>
                  </a:txBody>
                  <a:tcPr/>
                </a:tc>
                <a:tc>
                  <a:txBody>
                    <a:bodyPr/>
                    <a:lstStyle/>
                    <a:p>
                      <a:r>
                        <a:rPr lang="en-US" sz="1200" dirty="0"/>
                        <a:t>A top-level requirement for a product</a:t>
                      </a:r>
                      <a:r>
                        <a:rPr lang="en-US" sz="1200" baseline="0" dirty="0"/>
                        <a:t> that contains multiple subsystems, which could be all software or software and hardware.</a:t>
                      </a:r>
                      <a:endParaRPr lang="en-US" sz="1200" dirty="0"/>
                    </a:p>
                  </a:txBody>
                  <a:tcPr/>
                </a:tc>
                <a:extLst>
                  <a:ext uri="{0D108BD9-81ED-4DB2-BD59-A6C34878D82A}">
                    <a16:rowId xmlns:a16="http://schemas.microsoft.com/office/drawing/2014/main" val="10009"/>
                  </a:ext>
                </a:extLst>
              </a:tr>
              <a:tr h="370840">
                <a:tc>
                  <a:txBody>
                    <a:bodyPr/>
                    <a:lstStyle/>
                    <a:p>
                      <a:r>
                        <a:rPr lang="en-US" sz="1400" dirty="0"/>
                        <a:t>User requirement</a:t>
                      </a:r>
                    </a:p>
                  </a:txBody>
                  <a:tcPr/>
                </a:tc>
                <a:tc>
                  <a:txBody>
                    <a:bodyPr/>
                    <a:lstStyle/>
                    <a:p>
                      <a:r>
                        <a:rPr lang="en-US" sz="1200" dirty="0"/>
                        <a:t>A goal or task</a:t>
                      </a:r>
                      <a:r>
                        <a:rPr lang="en-US" sz="1200" baseline="0" dirty="0"/>
                        <a:t> that specific classes of users must be able to perform with a system, or a desired product attribute.</a:t>
                      </a:r>
                      <a:endParaRPr lang="en-US"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1227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through </a:t>
            </a:r>
            <a:r>
              <a:rPr lang="en-US"/>
              <a:t>three levels</a:t>
            </a:r>
            <a:endParaRPr lang="en-US" dirty="0"/>
          </a:p>
        </p:txBody>
      </p:sp>
      <p:sp>
        <p:nvSpPr>
          <p:cNvPr id="4" name="Cloud 3"/>
          <p:cNvSpPr/>
          <p:nvPr/>
        </p:nvSpPr>
        <p:spPr>
          <a:xfrm>
            <a:off x="924448" y="1778558"/>
            <a:ext cx="2080009" cy="1115367"/>
          </a:xfrm>
          <a:prstGeom prst="clou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t>Business Need</a:t>
            </a:r>
          </a:p>
        </p:txBody>
      </p:sp>
      <p:sp>
        <p:nvSpPr>
          <p:cNvPr id="5" name="Cloud 4"/>
          <p:cNvSpPr/>
          <p:nvPr/>
        </p:nvSpPr>
        <p:spPr>
          <a:xfrm>
            <a:off x="924448" y="4252128"/>
            <a:ext cx="2080009" cy="1115367"/>
          </a:xfrm>
          <a:prstGeom prst="clou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a:t>Market Need</a:t>
            </a:r>
          </a:p>
        </p:txBody>
      </p:sp>
      <p:sp>
        <p:nvSpPr>
          <p:cNvPr id="6" name="Oval 5"/>
          <p:cNvSpPr/>
          <p:nvPr/>
        </p:nvSpPr>
        <p:spPr>
          <a:xfrm>
            <a:off x="3235569" y="3138060"/>
            <a:ext cx="2110154" cy="94454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Business Requirements</a:t>
            </a:r>
          </a:p>
        </p:txBody>
      </p:sp>
      <p:sp>
        <p:nvSpPr>
          <p:cNvPr id="7" name="Oval 6"/>
          <p:cNvSpPr/>
          <p:nvPr/>
        </p:nvSpPr>
        <p:spPr>
          <a:xfrm>
            <a:off x="5699090" y="3138060"/>
            <a:ext cx="2110154" cy="94454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User</a:t>
            </a:r>
          </a:p>
          <a:p>
            <a:pPr algn="ctr"/>
            <a:r>
              <a:rPr lang="en-US" dirty="0"/>
              <a:t>Requirements</a:t>
            </a:r>
          </a:p>
        </p:txBody>
      </p:sp>
      <p:sp>
        <p:nvSpPr>
          <p:cNvPr id="8" name="Oval 7"/>
          <p:cNvSpPr/>
          <p:nvPr/>
        </p:nvSpPr>
        <p:spPr>
          <a:xfrm>
            <a:off x="8162611" y="3138059"/>
            <a:ext cx="2110154" cy="94454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Functional</a:t>
            </a:r>
          </a:p>
          <a:p>
            <a:pPr algn="ctr"/>
            <a:r>
              <a:rPr lang="en-US" dirty="0"/>
              <a:t>Requirements</a:t>
            </a:r>
          </a:p>
        </p:txBody>
      </p:sp>
      <p:sp>
        <p:nvSpPr>
          <p:cNvPr id="9" name="TextBox 8"/>
          <p:cNvSpPr txBox="1"/>
          <p:nvPr/>
        </p:nvSpPr>
        <p:spPr>
          <a:xfrm rot="16200000">
            <a:off x="-574431" y="2151575"/>
            <a:ext cx="2110154" cy="369332"/>
          </a:xfrm>
          <a:prstGeom prst="rect">
            <a:avLst/>
          </a:prstGeom>
          <a:noFill/>
        </p:spPr>
        <p:txBody>
          <a:bodyPr wrap="square" rtlCol="0">
            <a:spAutoFit/>
          </a:bodyPr>
          <a:lstStyle/>
          <a:p>
            <a:pPr algn="ctr"/>
            <a:r>
              <a:rPr lang="en-US" dirty="0"/>
              <a:t>Corporate Roles</a:t>
            </a:r>
          </a:p>
        </p:txBody>
      </p:sp>
      <p:sp>
        <p:nvSpPr>
          <p:cNvPr id="10" name="TextBox 9"/>
          <p:cNvSpPr txBox="1"/>
          <p:nvPr/>
        </p:nvSpPr>
        <p:spPr>
          <a:xfrm rot="16200000">
            <a:off x="-574431" y="4793917"/>
            <a:ext cx="2110154" cy="369332"/>
          </a:xfrm>
          <a:prstGeom prst="rect">
            <a:avLst/>
          </a:prstGeom>
          <a:noFill/>
        </p:spPr>
        <p:txBody>
          <a:bodyPr wrap="square" rtlCol="0">
            <a:spAutoFit/>
          </a:bodyPr>
          <a:lstStyle/>
          <a:p>
            <a:pPr algn="ctr"/>
            <a:r>
              <a:rPr lang="en-US" dirty="0"/>
              <a:t>Commercial Roles</a:t>
            </a:r>
          </a:p>
        </p:txBody>
      </p:sp>
      <p:cxnSp>
        <p:nvCxnSpPr>
          <p:cNvPr id="12" name="Straight Arrow Connector 11"/>
          <p:cNvCxnSpPr>
            <a:stCxn id="4" idx="0"/>
            <a:endCxn id="6" idx="0"/>
          </p:cNvCxnSpPr>
          <p:nvPr/>
        </p:nvCxnSpPr>
        <p:spPr>
          <a:xfrm>
            <a:off x="3002724" y="2336242"/>
            <a:ext cx="1287922" cy="80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6" idx="4"/>
          </p:cNvCxnSpPr>
          <p:nvPr/>
        </p:nvCxnSpPr>
        <p:spPr>
          <a:xfrm flipV="1">
            <a:off x="3002724" y="4082605"/>
            <a:ext cx="1287922" cy="7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6" idx="0"/>
            <a:endCxn id="7" idx="0"/>
          </p:cNvCxnSpPr>
          <p:nvPr/>
        </p:nvCxnSpPr>
        <p:spPr>
          <a:xfrm rot="5400000" flipH="1" flipV="1">
            <a:off x="5522406" y="1906300"/>
            <a:ext cx="12700" cy="246352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flipH="1" flipV="1">
            <a:off x="7979578" y="1884074"/>
            <a:ext cx="12700" cy="246352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4"/>
            <a:endCxn id="7" idx="4"/>
          </p:cNvCxnSpPr>
          <p:nvPr/>
        </p:nvCxnSpPr>
        <p:spPr>
          <a:xfrm rot="16200000" flipH="1">
            <a:off x="5522406" y="2850844"/>
            <a:ext cx="12700" cy="246352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rot="16200000" flipH="1">
            <a:off x="7973228" y="2863544"/>
            <a:ext cx="12700" cy="246352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flipV="1">
            <a:off x="10272765" y="3610331"/>
            <a:ext cx="8407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10331983" y="3474609"/>
            <a:ext cx="2110154" cy="369332"/>
          </a:xfrm>
          <a:prstGeom prst="rect">
            <a:avLst/>
          </a:prstGeom>
          <a:noFill/>
        </p:spPr>
        <p:txBody>
          <a:bodyPr wrap="square" rtlCol="0">
            <a:spAutoFit/>
          </a:bodyPr>
          <a:lstStyle/>
          <a:p>
            <a:pPr algn="ctr"/>
            <a:r>
              <a:rPr lang="en-US" dirty="0"/>
              <a:t>Engineering</a:t>
            </a:r>
          </a:p>
        </p:txBody>
      </p:sp>
      <p:sp>
        <p:nvSpPr>
          <p:cNvPr id="28" name="TextBox 27"/>
          <p:cNvSpPr txBox="1"/>
          <p:nvPr/>
        </p:nvSpPr>
        <p:spPr>
          <a:xfrm rot="2106278">
            <a:off x="3159133" y="2441877"/>
            <a:ext cx="1055077" cy="276999"/>
          </a:xfrm>
          <a:prstGeom prst="rect">
            <a:avLst/>
          </a:prstGeom>
          <a:noFill/>
        </p:spPr>
        <p:txBody>
          <a:bodyPr wrap="square" rtlCol="0">
            <a:spAutoFit/>
          </a:bodyPr>
          <a:lstStyle/>
          <a:p>
            <a:pPr algn="ctr"/>
            <a:r>
              <a:rPr lang="en-US" sz="1200"/>
              <a:t>Manager</a:t>
            </a:r>
            <a:endParaRPr lang="en-US"/>
          </a:p>
        </p:txBody>
      </p:sp>
      <p:sp>
        <p:nvSpPr>
          <p:cNvPr id="29" name="TextBox 28"/>
          <p:cNvSpPr txBox="1"/>
          <p:nvPr/>
        </p:nvSpPr>
        <p:spPr>
          <a:xfrm rot="19607561">
            <a:off x="3153121" y="4477502"/>
            <a:ext cx="1055077" cy="276999"/>
          </a:xfrm>
          <a:prstGeom prst="rect">
            <a:avLst/>
          </a:prstGeom>
          <a:noFill/>
        </p:spPr>
        <p:txBody>
          <a:bodyPr wrap="square" rtlCol="0">
            <a:spAutoFit/>
          </a:bodyPr>
          <a:lstStyle/>
          <a:p>
            <a:pPr algn="ctr"/>
            <a:r>
              <a:rPr lang="en-US" sz="1200" dirty="0"/>
              <a:t>Marketing</a:t>
            </a:r>
            <a:endParaRPr lang="en-US" dirty="0"/>
          </a:p>
        </p:txBody>
      </p:sp>
      <p:sp>
        <p:nvSpPr>
          <p:cNvPr id="30" name="TextBox 29"/>
          <p:cNvSpPr txBox="1"/>
          <p:nvPr/>
        </p:nvSpPr>
        <p:spPr>
          <a:xfrm>
            <a:off x="5001217" y="2522264"/>
            <a:ext cx="1055077" cy="276999"/>
          </a:xfrm>
          <a:prstGeom prst="rect">
            <a:avLst/>
          </a:prstGeom>
          <a:noFill/>
        </p:spPr>
        <p:txBody>
          <a:bodyPr wrap="square" rtlCol="0">
            <a:spAutoFit/>
          </a:bodyPr>
          <a:lstStyle/>
          <a:p>
            <a:pPr algn="ctr"/>
            <a:r>
              <a:rPr lang="en-US" sz="1200" dirty="0"/>
              <a:t>BA and Users</a:t>
            </a:r>
            <a:endParaRPr lang="en-US" dirty="0"/>
          </a:p>
        </p:txBody>
      </p:sp>
      <p:sp>
        <p:nvSpPr>
          <p:cNvPr id="31" name="TextBox 30"/>
          <p:cNvSpPr txBox="1"/>
          <p:nvPr/>
        </p:nvSpPr>
        <p:spPr>
          <a:xfrm>
            <a:off x="5001217" y="4349963"/>
            <a:ext cx="1055077" cy="461665"/>
          </a:xfrm>
          <a:prstGeom prst="rect">
            <a:avLst/>
          </a:prstGeom>
          <a:noFill/>
        </p:spPr>
        <p:txBody>
          <a:bodyPr wrap="square" rtlCol="0">
            <a:spAutoFit/>
          </a:bodyPr>
          <a:lstStyle/>
          <a:p>
            <a:pPr algn="ctr"/>
            <a:r>
              <a:rPr lang="en-US" sz="1200" dirty="0"/>
              <a:t>Product Manager</a:t>
            </a:r>
            <a:endParaRPr lang="en-US" dirty="0"/>
          </a:p>
        </p:txBody>
      </p:sp>
      <p:sp>
        <p:nvSpPr>
          <p:cNvPr id="33" name="TextBox 32"/>
          <p:cNvSpPr txBox="1"/>
          <p:nvPr/>
        </p:nvSpPr>
        <p:spPr>
          <a:xfrm>
            <a:off x="7458389" y="2522264"/>
            <a:ext cx="1055077" cy="276999"/>
          </a:xfrm>
          <a:prstGeom prst="rect">
            <a:avLst/>
          </a:prstGeom>
          <a:noFill/>
        </p:spPr>
        <p:txBody>
          <a:bodyPr wrap="square" rtlCol="0">
            <a:spAutoFit/>
          </a:bodyPr>
          <a:lstStyle/>
          <a:p>
            <a:pPr algn="ctr"/>
            <a:r>
              <a:rPr lang="en-US" sz="1200" dirty="0"/>
              <a:t>BA</a:t>
            </a:r>
            <a:endParaRPr lang="en-US" dirty="0"/>
          </a:p>
        </p:txBody>
      </p:sp>
      <p:sp>
        <p:nvSpPr>
          <p:cNvPr id="34" name="TextBox 33"/>
          <p:cNvSpPr txBox="1"/>
          <p:nvPr/>
        </p:nvSpPr>
        <p:spPr>
          <a:xfrm>
            <a:off x="7446334" y="4348146"/>
            <a:ext cx="1055077" cy="461665"/>
          </a:xfrm>
          <a:prstGeom prst="rect">
            <a:avLst/>
          </a:prstGeom>
          <a:noFill/>
        </p:spPr>
        <p:txBody>
          <a:bodyPr wrap="square" rtlCol="0">
            <a:spAutoFit/>
          </a:bodyPr>
          <a:lstStyle/>
          <a:p>
            <a:pPr algn="ctr"/>
            <a:r>
              <a:rPr lang="en-US" sz="1200" dirty="0"/>
              <a:t>BA or Product Manager</a:t>
            </a:r>
            <a:endParaRPr lang="en-US" dirty="0"/>
          </a:p>
        </p:txBody>
      </p:sp>
    </p:spTree>
    <p:extLst>
      <p:ext uri="{BB962C8B-B14F-4D97-AF65-F5344CB8AC3E}">
        <p14:creationId xmlns:p14="http://schemas.microsoft.com/office/powerpoint/2010/main" val="106280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vs. project requirements</a:t>
            </a:r>
          </a:p>
        </p:txBody>
      </p:sp>
      <p:sp>
        <p:nvSpPr>
          <p:cNvPr id="3" name="Content Placeholder 2"/>
          <p:cNvSpPr>
            <a:spLocks noGrp="1"/>
          </p:cNvSpPr>
          <p:nvPr>
            <p:ph idx="1"/>
          </p:nvPr>
        </p:nvSpPr>
        <p:spPr/>
        <p:txBody>
          <a:bodyPr/>
          <a:lstStyle/>
          <a:p>
            <a:pPr marL="0" indent="0">
              <a:buNone/>
            </a:pPr>
            <a:r>
              <a:rPr lang="en-US" dirty="0"/>
              <a:t>Physical resources the development team needs</a:t>
            </a:r>
          </a:p>
          <a:p>
            <a:pPr marL="0" indent="0">
              <a:buNone/>
            </a:pPr>
            <a:r>
              <a:rPr lang="en-US" dirty="0"/>
              <a:t>Staff training needs</a:t>
            </a:r>
          </a:p>
          <a:p>
            <a:pPr marL="0" indent="0">
              <a:buNone/>
            </a:pPr>
            <a:r>
              <a:rPr lang="en-US" dirty="0"/>
              <a:t>User documentation, training materials, manuals, release notes</a:t>
            </a:r>
          </a:p>
          <a:p>
            <a:pPr marL="0" indent="0">
              <a:buNone/>
            </a:pPr>
            <a:r>
              <a:rPr lang="en-US" dirty="0"/>
              <a:t>Support and operational documentation</a:t>
            </a:r>
          </a:p>
          <a:p>
            <a:pPr marL="0" indent="0">
              <a:buNone/>
            </a:pPr>
            <a:r>
              <a:rPr lang="en-US" dirty="0"/>
              <a:t>Infrastructure changes</a:t>
            </a:r>
          </a:p>
          <a:p>
            <a:pPr marL="0" indent="0">
              <a:buNone/>
            </a:pPr>
            <a:r>
              <a:rPr lang="en-US" dirty="0"/>
              <a:t>Requirements and procedures for releasing the product</a:t>
            </a:r>
          </a:p>
          <a:p>
            <a:pPr marL="0" indent="0">
              <a:buNone/>
            </a:pPr>
            <a:r>
              <a:rPr lang="en-US" dirty="0"/>
              <a:t>Upgrade, migration, end-of-life procedures</a:t>
            </a:r>
          </a:p>
          <a:p>
            <a:pPr marL="0" indent="0">
              <a:buNone/>
            </a:pPr>
            <a:r>
              <a:rPr lang="en-US" dirty="0"/>
              <a:t>…</a:t>
            </a:r>
          </a:p>
        </p:txBody>
      </p:sp>
    </p:spTree>
    <p:extLst>
      <p:ext uri="{BB962C8B-B14F-4D97-AF65-F5344CB8AC3E}">
        <p14:creationId xmlns:p14="http://schemas.microsoft.com/office/powerpoint/2010/main" val="1707209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8918</TotalTime>
  <Words>1168</Words>
  <Application>Microsoft Macintosh PowerPoint</Application>
  <PresentationFormat>Widescreen</PresentationFormat>
  <Paragraphs>177</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CPSC 5100</vt:lpstr>
      <vt:lpstr>Administrivia</vt:lpstr>
      <vt:lpstr>Other administrivia</vt:lpstr>
      <vt:lpstr>Grading, homework, etc.</vt:lpstr>
      <vt:lpstr>Requirements</vt:lpstr>
      <vt:lpstr>What do we mean by “requirement”</vt:lpstr>
      <vt:lpstr>Levels and types of requirements</vt:lpstr>
      <vt:lpstr>Working through three levels</vt:lpstr>
      <vt:lpstr>Product vs. project requirements</vt:lpstr>
      <vt:lpstr>Requirements development and management</vt:lpstr>
      <vt:lpstr>Requirements development</vt:lpstr>
      <vt:lpstr>Requirements management</vt:lpstr>
      <vt:lpstr>Every project has requirements</vt:lpstr>
      <vt:lpstr>When bad requirements happen</vt:lpstr>
      <vt:lpstr>Sources of bad requirements</vt:lpstr>
      <vt:lpstr>Wrap-up</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30</cp:revision>
  <dcterms:created xsi:type="dcterms:W3CDTF">2015-09-08T02:12:43Z</dcterms:created>
  <dcterms:modified xsi:type="dcterms:W3CDTF">2018-09-27T00:48:25Z</dcterms:modified>
</cp:coreProperties>
</file>