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5"/>
  </p:notesMasterIdLst>
  <p:sldIdLst>
    <p:sldId id="280" r:id="rId5"/>
    <p:sldId id="331" r:id="rId6"/>
    <p:sldId id="293" r:id="rId7"/>
    <p:sldId id="332" r:id="rId8"/>
    <p:sldId id="336" r:id="rId9"/>
    <p:sldId id="333" r:id="rId10"/>
    <p:sldId id="334" r:id="rId11"/>
    <p:sldId id="337" r:id="rId12"/>
    <p:sldId id="335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9" r:id="rId23"/>
    <p:sldId id="347" r:id="rId24"/>
    <p:sldId id="348" r:id="rId25"/>
    <p:sldId id="350" r:id="rId26"/>
    <p:sldId id="351" r:id="rId27"/>
    <p:sldId id="352" r:id="rId28"/>
    <p:sldId id="353" r:id="rId29"/>
    <p:sldId id="277" r:id="rId30"/>
    <p:sldId id="354" r:id="rId31"/>
    <p:sldId id="301" r:id="rId32"/>
    <p:sldId id="330" r:id="rId33"/>
    <p:sldId id="304" r:id="rId34"/>
    <p:sldId id="305" r:id="rId35"/>
    <p:sldId id="306" r:id="rId36"/>
    <p:sldId id="294" r:id="rId37"/>
    <p:sldId id="307" r:id="rId38"/>
    <p:sldId id="308" r:id="rId39"/>
    <p:sldId id="309" r:id="rId40"/>
    <p:sldId id="295" r:id="rId41"/>
    <p:sldId id="310" r:id="rId42"/>
    <p:sldId id="362" r:id="rId43"/>
    <p:sldId id="364" r:id="rId44"/>
    <p:sldId id="317" r:id="rId45"/>
    <p:sldId id="365" r:id="rId46"/>
    <p:sldId id="315" r:id="rId47"/>
    <p:sldId id="366" r:id="rId48"/>
    <p:sldId id="316" r:id="rId49"/>
    <p:sldId id="363" r:id="rId50"/>
    <p:sldId id="321" r:id="rId51"/>
    <p:sldId id="323" r:id="rId52"/>
    <p:sldId id="318" r:id="rId53"/>
    <p:sldId id="303" r:id="rId54"/>
    <p:sldId id="329" r:id="rId55"/>
    <p:sldId id="313" r:id="rId56"/>
    <p:sldId id="325" r:id="rId57"/>
    <p:sldId id="326" r:id="rId58"/>
    <p:sldId id="327" r:id="rId59"/>
    <p:sldId id="367" r:id="rId60"/>
    <p:sldId id="368" r:id="rId61"/>
    <p:sldId id="369" r:id="rId62"/>
    <p:sldId id="370" r:id="rId63"/>
    <p:sldId id="371" r:id="rId64"/>
    <p:sldId id="372" r:id="rId65"/>
    <p:sldId id="373" r:id="rId66"/>
    <p:sldId id="374" r:id="rId67"/>
    <p:sldId id="375" r:id="rId68"/>
    <p:sldId id="376" r:id="rId69"/>
    <p:sldId id="377" r:id="rId70"/>
    <p:sldId id="378" r:id="rId71"/>
    <p:sldId id="379" r:id="rId72"/>
    <p:sldId id="380" r:id="rId73"/>
    <p:sldId id="30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09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31292-998F-7331-0242-72D7BA00BE79}"/>
              </a:ext>
            </a:extLst>
          </p:cNvPr>
          <p:cNvSpPr/>
          <p:nvPr/>
        </p:nvSpPr>
        <p:spPr>
          <a:xfrm>
            <a:off x="8799574" y="604059"/>
            <a:ext cx="3392425" cy="20172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976872" cy="4992624"/>
          </a:xfrm>
        </p:spPr>
        <p:txBody>
          <a:bodyPr/>
          <a:lstStyle/>
          <a:p>
            <a:r>
              <a:rPr lang="en-US" dirty="0"/>
              <a:t>HALLUCINATION DETECTION IN LLMs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337" y="878101"/>
            <a:ext cx="3392424" cy="2514600"/>
          </a:xfrm>
        </p:spPr>
        <p:txBody>
          <a:bodyPr>
            <a:normAutofit/>
          </a:bodyPr>
          <a:lstStyle/>
          <a:p>
            <a:r>
              <a:rPr lang="en-US" sz="1800" dirty="0"/>
              <a:t>by:</a:t>
            </a:r>
          </a:p>
          <a:p>
            <a:r>
              <a:rPr lang="en-US" sz="1800" dirty="0"/>
              <a:t>Karthikeyan S</a:t>
            </a:r>
          </a:p>
          <a:p>
            <a:r>
              <a:rPr lang="en-US" sz="1800" dirty="0"/>
              <a:t>Krithika C</a:t>
            </a:r>
          </a:p>
          <a:p>
            <a:r>
              <a:rPr lang="en-US" sz="1800" dirty="0"/>
              <a:t>Lavanya Vasudevan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AFDAB-8114-CA93-3F90-390DC620FB36}"/>
              </a:ext>
            </a:extLst>
          </p:cNvPr>
          <p:cNvSpPr txBox="1"/>
          <p:nvPr/>
        </p:nvSpPr>
        <p:spPr>
          <a:xfrm>
            <a:off x="914400" y="58669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UCS2604 – PRINCIPLES OF MACHINE LEARNING 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UCS2612 – MACHINE LEARNING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35C0-5474-DE10-D9E3-BC22485E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C4D9D-FA90-2AF5-877E-630A1217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42301-7BCC-E3CD-8EC5-DE2A11613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4857"/>
            <a:ext cx="6999514" cy="35121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Loading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the hallucination dataset with columns: Id, Prompt, Answer, Target.</a:t>
            </a:r>
          </a:p>
          <a:p>
            <a:pPr>
              <a:buNone/>
            </a:pPr>
            <a:r>
              <a:rPr lang="en-US" b="1" dirty="0"/>
              <a:t>2.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descriptive statistics to identify trends and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word clouds for hallucinated ("No") and factual ("Yes")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text length differences between the two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class imbalance with "No" responses dominating.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9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644F-8FAD-D1B9-AF1D-647869BB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79F7E-FCB9-5701-688F-7F3B2F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DBC8-41F6-A3FC-EF73-E7FD8667BC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73086"/>
            <a:ext cx="6890657" cy="35339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3.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special characters, punctuation, and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Tokenize text into words using NLTK and remove stop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lemmatization to reduce words to their base forms.</a:t>
            </a:r>
          </a:p>
          <a:p>
            <a:pPr>
              <a:buNone/>
            </a:pPr>
            <a:r>
              <a:rPr lang="en-US" b="1" dirty="0"/>
              <a:t>4. Vectorization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TF-IDF: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term importance using TF-IDF scores and generate a sparse matrix for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BERT Embeddings: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pre-trained BERT tokenizer and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embeddings from </a:t>
            </a:r>
            <a:r>
              <a:rPr lang="en-US" dirty="0" err="1"/>
              <a:t>last_hidden_state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embeddings to processed text for model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3487-B31A-4C0E-4881-3AA4A7D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6B36D-38AB-ED75-EE8D-6D1B134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DC86B-2C2D-642C-3983-9AF588B603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590799"/>
            <a:ext cx="7336971" cy="36754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5.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 models to classify hallucinated ("No") and factual ("Yes") responses using TF-IDF and BERT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>
              <a:buNone/>
            </a:pPr>
            <a:r>
              <a:rPr lang="en-IN" b="1" dirty="0"/>
              <a:t>6. 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Assess model performance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Precision, Recall, and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Confusion Matrix and ROC Curves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8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C3-09FA-B949-CD6D-E7CE3EF1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FF28E-2EFD-71B7-ACC8-2DF6FB1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12DF-65BF-6BD1-A64D-E9B09DC17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6E61-1101-CB6D-C3C6-2A089C06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13" y="2362102"/>
            <a:ext cx="5435657" cy="37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2AD-ACB9-CE7C-E67E-AE50E4AD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32DB6-19CD-7876-D9C6-6C071B78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7DAF-E53D-90D4-1E5F-EFE4CCCAEF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0985" y="2822046"/>
            <a:ext cx="10570029" cy="44278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Lowercasing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Converts all text to lowercase to maintain uniformity and ensure case insensitivity during analysis.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Removing Special Characters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Eliminates punctuation, numbers, and special symbols, retaining only alphabetic letters and spaces to focus on meaningful text content.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Tokenization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Splits the text into individual words (tokens) using from NLTK, enabling easier manipulation of textual data.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 err="1">
                <a:effectLst/>
                <a:ea typeface="Arial" panose="020B0604020202020204" pitchFamily="34" charset="0"/>
              </a:rPr>
              <a:t>Stopword</a:t>
            </a: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 Removal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Removes commonly used words (e.g., "the," "is," "and") from the text using NLTK's </a:t>
            </a: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stopwords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 list to emphasize important terms.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Lemmatization</a:t>
            </a:r>
            <a:r>
              <a:rPr lang="en-IN" sz="1600" u="none" strike="noStrike" dirty="0">
                <a:effectLst/>
                <a:ea typeface="Arial Unicode MS"/>
              </a:rPr>
              <a:t>: Reduces words to their base form (e.g., "running" → "run"), ensuring consistency and reducing dimensionality.</a:t>
            </a:r>
            <a:endParaRPr lang="en-IN" sz="1600" u="none" strike="noStrike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Joining Tokens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Combines the processed tokens back into a single string with spaces for further processing in the vectorization step.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600" dirty="0">
              <a:effectLst/>
              <a:ea typeface="Arial" panose="020B0604020202020204" pitchFamily="34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591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2856-8D01-E841-F2F0-A97D272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7B3A75-55B9-20E6-D55A-9D948C4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F764-917E-63FA-7FB5-19CDB4C457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029" y="1741715"/>
            <a:ext cx="11070771" cy="316382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TF-IDF Vectorization: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Converts text into a sparse numerical matrix by assigning weights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words based on their importance, making it suitable for traditional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BERT Embeddings: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Uses a pre-trained BERT model to generate dense vector representations of text, capturing contextual meaning for advanced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756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4D8-3AC9-81C4-0D9B-9F1F7D8F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37" y="274499"/>
            <a:ext cx="10360152" cy="1179576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FD5CA-38F6-183B-223D-49889043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5E85-35FE-7EA0-B490-EBB09B9AE0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32D63-9FCC-A12B-BC94-9E10CE1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36"/>
          <a:stretch/>
        </p:blipFill>
        <p:spPr>
          <a:xfrm>
            <a:off x="732137" y="2917371"/>
            <a:ext cx="5363863" cy="3076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76B1D-3ABF-D0C7-8F81-9391B398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77"/>
          <a:stretch/>
        </p:blipFill>
        <p:spPr>
          <a:xfrm>
            <a:off x="6537996" y="2917371"/>
            <a:ext cx="5374889" cy="29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F789-3A88-6DE8-9F5E-EF9CAA29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17" y="286511"/>
            <a:ext cx="10360152" cy="1179576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DBEB1-7DF3-073C-FDE6-05EBEDC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AF84-B449-3775-A736-E60C885084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1083F-BC18-832D-A661-E93192B8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4" y="2470226"/>
            <a:ext cx="5040693" cy="3840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E921D-A853-9E92-E679-708B763E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35" y="2523637"/>
            <a:ext cx="4475781" cy="3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A479-BEF9-3B1B-C11C-1D11C6A3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4CAA4-DA89-59D9-8C20-F574763E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49AA6-A1AC-1E8D-E11E-CC047CFB17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15687"/>
          <a:stretch/>
        </p:blipFill>
        <p:spPr>
          <a:xfrm>
            <a:off x="4071257" y="2327683"/>
            <a:ext cx="4811485" cy="3615917"/>
          </a:xfrm>
        </p:spPr>
      </p:pic>
    </p:spTree>
    <p:extLst>
      <p:ext uri="{BB962C8B-B14F-4D97-AF65-F5344CB8AC3E}">
        <p14:creationId xmlns:p14="http://schemas.microsoft.com/office/powerpoint/2010/main" val="18202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DF30-1511-C655-29A6-1E1A131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 (logistic regression)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4D69F-9391-1C16-B35B-68CA46CA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CC54A-D7A8-A322-85C4-54D70161D0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28662" y="2390511"/>
            <a:ext cx="8131628" cy="3553089"/>
          </a:xfrm>
        </p:spPr>
      </p:pic>
    </p:spTree>
    <p:extLst>
      <p:ext uri="{BB962C8B-B14F-4D97-AF65-F5344CB8AC3E}">
        <p14:creationId xmlns:p14="http://schemas.microsoft.com/office/powerpoint/2010/main" val="30132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10A-DA54-2002-7742-5E966D9C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737C1-5292-63F1-8B6C-B6023BB0E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8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45B2-A09D-3416-F532-4DA99D2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CURVES </a:t>
            </a:r>
            <a:r>
              <a:rPr lang="en-IN" u="none" dirty="0"/>
              <a:t>(RF+TFIDF , RF+BERT)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D81AD-0E44-E8EB-8434-80FF1A1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126B2-F60F-9128-94BB-E514C08FEA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535" y="2427515"/>
            <a:ext cx="3964165" cy="31638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4EE53-07F8-4E7A-6FCF-D7495EA4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24" y="2369971"/>
            <a:ext cx="4162532" cy="32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2B7-3378-2983-FCA5-55366EC2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E0C98-0A47-C7B0-8B8B-6AF5D794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647BC-7A9B-55DB-C26A-5BB03DFB18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42F60-69CD-B466-E6C8-F629D648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3" y="2247934"/>
            <a:ext cx="5117076" cy="3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DC8-75AB-A54D-AE48-FF5D8CE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</a:t>
            </a:r>
            <a:r>
              <a:rPr lang="en-IN" dirty="0" err="1"/>
              <a:t>TRAIn</a:t>
            </a:r>
            <a:r>
              <a:rPr lang="en-IN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0DE0C-B71D-51EF-A773-6A4E3D21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3324-36D6-8B38-D45D-ED0DBD950A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1057" y="2290300"/>
            <a:ext cx="7449615" cy="356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2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4EBA-E382-8626-14EB-B7172B3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(TEST)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C6BBC-C6BB-699F-C2EE-18941AE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392A-0DB4-7364-4815-ABD84B2B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85" y="2093976"/>
            <a:ext cx="6827950" cy="41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4574-F3FC-CF56-A070-75AE2666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44B65-3B74-3E60-8919-8C4FA1EB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75D2-F78C-2359-4415-25BB84FD1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9AB7F-7E39-BE3A-50F8-267C70E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97" y="2171430"/>
            <a:ext cx="3143689" cy="3886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2D611-89A7-0288-7629-45C928D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18" y="2357925"/>
            <a:ext cx="331516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FE98-D364-EDD7-F98C-05A40A2F9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B838-5E00-3978-68E0-6F5ED653C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7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AC2BC53-0CE7-3117-0C3D-9435FF27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5FE201-66E6-9884-8CE5-29160B5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3601A2-1153-809A-A08D-4131BD4FF6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  <a:p>
            <a:r>
              <a:rPr lang="en-US" dirty="0"/>
              <a:t>Hyper-parameter and model-parameter tuning</a:t>
            </a:r>
          </a:p>
          <a:p>
            <a:r>
              <a:rPr lang="en-US" dirty="0"/>
              <a:t>Optimized Model</a:t>
            </a:r>
          </a:p>
          <a:p>
            <a:r>
              <a:rPr lang="en-US" dirty="0"/>
              <a:t>Results prior to Optimization</a:t>
            </a:r>
          </a:p>
          <a:p>
            <a:r>
              <a:rPr lang="en-US" dirty="0"/>
              <a:t>Results post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6528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B998-F754-BA7C-91C2-9EF7A91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REVISED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9CBBE-20AB-6118-54D7-05E4845C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F39C-9D50-0FDB-0036-A624C15986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93F2-4201-018B-7132-B97941D7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15"/>
          <a:stretch/>
        </p:blipFill>
        <p:spPr>
          <a:xfrm>
            <a:off x="2862943" y="2524717"/>
            <a:ext cx="6854550" cy="36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534A-9A25-B39B-DF0B-4773E36D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66A-0575-9EE4-5935-B9774AFA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4B7D-BBA2-0F8D-87EB-958326B39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406712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B6814-7DBA-B378-48A0-C48F35EE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6CFB-E9BA-21DD-3102-76C8B71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PRINCIPAL COMPONENTS ANALYSIS ( PCA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87219-E67E-4BE9-4821-4D3499DB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C739B-0CE3-C0D9-F84D-D772A0C6A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Unsupervised dimensionality reduction technique preserving variance.</a:t>
            </a:r>
          </a:p>
          <a:p>
            <a:r>
              <a:rPr lang="en-US" dirty="0"/>
              <a:t>Uses eigenvalue decomposition of the covariance matrix.</a:t>
            </a:r>
          </a:p>
          <a:p>
            <a:r>
              <a:rPr lang="en-US" dirty="0"/>
              <a:t>Helps in feature extraction, noise reduction, and visualization.</a:t>
            </a:r>
          </a:p>
          <a:p>
            <a:r>
              <a:rPr lang="en-US" dirty="0"/>
              <a:t>Assumes linear relationships and is sensitive to scaling.</a:t>
            </a:r>
          </a:p>
          <a:p>
            <a:r>
              <a:rPr lang="en-US" dirty="0"/>
              <a:t>Improves efficiency by reducing redundancy in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22011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E622F-4D29-CE2E-94C6-5793975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14529-13B2-5F66-A8E9-EA890736E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10360152" cy="316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problem is to detect hallucinations in Large Language Models (LLMs) using supervised learning, ensuring accurate and trustworthy AI-generated content, particularly in critical domains such as healthcare, law, finance,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3187-8545-9DCD-D64B-9DFEBF8D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588F7-3C99-ADC4-F188-2065685B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Linear discriminant analysis ( </a:t>
            </a:r>
            <a:r>
              <a:rPr lang="en-IN" dirty="0" err="1"/>
              <a:t>lda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02D70-38BF-0C55-8B37-9069CDA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438BE-CE03-40F8-00AD-7CAB0225F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Supervised technique maximizing class separability.</a:t>
            </a:r>
          </a:p>
          <a:p>
            <a:r>
              <a:rPr lang="en-US" dirty="0"/>
              <a:t>Computes scatter matrices to optimize class distinction.</a:t>
            </a:r>
          </a:p>
          <a:p>
            <a:r>
              <a:rPr lang="en-US" dirty="0"/>
              <a:t>Effective for classification with dimensionality reduction.</a:t>
            </a:r>
          </a:p>
          <a:p>
            <a:r>
              <a:rPr lang="en-US" dirty="0"/>
              <a:t>Assumes normal distribution and equal class covariances.</a:t>
            </a:r>
          </a:p>
          <a:p>
            <a:r>
              <a:rPr lang="en-US" dirty="0"/>
              <a:t>Used in face recognition and text classification.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26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7971-0FF1-948A-987B-CD8AAE0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CAFA0-7A21-8446-AA42-62FF4B67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92865"/>
            <a:ext cx="10360152" cy="1179576"/>
          </a:xfrm>
        </p:spPr>
        <p:txBody>
          <a:bodyPr/>
          <a:lstStyle/>
          <a:p>
            <a:r>
              <a:rPr lang="en-IN" dirty="0"/>
              <a:t>TRUNCATED SINGULAR VALUE DECOMPOSITION </a:t>
            </a:r>
            <a:br>
              <a:rPr lang="en-IN" dirty="0"/>
            </a:br>
            <a:r>
              <a:rPr lang="en-IN" dirty="0"/>
              <a:t>( TSVD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72F03-4FA3-72E9-EA7F-8C542506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4428B-5B37-C257-E154-327C3C2BA6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IN" dirty="0"/>
              <a:t>Matrix factorization technique reducing data dimensionality.</a:t>
            </a:r>
          </a:p>
          <a:p>
            <a:r>
              <a:rPr lang="en-IN" dirty="0"/>
              <a:t>Works directly on the original matrix, unlike PCA.</a:t>
            </a:r>
          </a:p>
          <a:p>
            <a:r>
              <a:rPr lang="en-IN" dirty="0"/>
              <a:t>Useful for sparse, high-dimensional data (e.g., text processing).</a:t>
            </a:r>
          </a:p>
          <a:p>
            <a:r>
              <a:rPr lang="en-IN" dirty="0"/>
              <a:t>Applied in Latent Semantic Analysis (LSA) for NLP.</a:t>
            </a:r>
          </a:p>
          <a:p>
            <a:r>
              <a:rPr lang="en-IN" dirty="0"/>
              <a:t>Computationally efficient but does not preserve variance or class structure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5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822E5-F1F8-4932-2745-F117013A6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E0067-5B87-9117-2C69-6F4B0ED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 err="1"/>
              <a:t>SelectKBest</a:t>
            </a:r>
            <a:r>
              <a:rPr lang="en-IN" dirty="0"/>
              <a:t> for Feature Selection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16D1C-D259-F08C-9BD6-4FBD144A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D6DD7-1E84-0B4B-6A3E-24B96D229D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IN" dirty="0"/>
              <a:t>Selects top k features based on statistical tests.</a:t>
            </a:r>
          </a:p>
          <a:p>
            <a:r>
              <a:rPr lang="en-IN" dirty="0"/>
              <a:t>Improves model performance by removing irrelevant features.</a:t>
            </a:r>
          </a:p>
          <a:p>
            <a:r>
              <a:rPr lang="en-IN" dirty="0"/>
              <a:t>Methods include chi-square (</a:t>
            </a:r>
            <a:r>
              <a:rPr lang="el-GR" dirty="0"/>
              <a:t>χ²) </a:t>
            </a:r>
            <a:r>
              <a:rPr lang="en-IN" dirty="0"/>
              <a:t>for classification &amp; mutual info for regression.</a:t>
            </a:r>
          </a:p>
          <a:p>
            <a:r>
              <a:rPr lang="en-IN" dirty="0"/>
              <a:t>Retains original features, unlike PCA or TSVD.</a:t>
            </a:r>
          </a:p>
          <a:p>
            <a:r>
              <a:rPr lang="en-IN" dirty="0"/>
              <a:t>Proper k selection is crucial to avoid underfitting or complexity.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7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1DD-9A1B-F636-68CB-E8BB4C6D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E90F-D6A3-DE10-0562-A8CB5322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110975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8D400-B8DB-5D40-2885-83993B9A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B3623-C4C8-4130-BD8C-D6C70910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Logistic Regression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02C86-FCA1-69FB-1D4F-60D18E2A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1D458-5F5F-D313-85CC-B42915F7E3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743200"/>
            <a:ext cx="6890657" cy="3113314"/>
          </a:xfrm>
        </p:spPr>
        <p:txBody>
          <a:bodyPr/>
          <a:lstStyle/>
          <a:p>
            <a:r>
              <a:rPr lang="en-IN" dirty="0"/>
              <a:t>Parameters: Coefficients (weights) &amp; intercept.</a:t>
            </a:r>
          </a:p>
          <a:p>
            <a:r>
              <a:rPr lang="en-IN" dirty="0"/>
              <a:t>Hyperparameters:</a:t>
            </a:r>
          </a:p>
          <a:p>
            <a:r>
              <a:rPr lang="en-IN" b="1" dirty="0" err="1"/>
              <a:t>max_iter</a:t>
            </a:r>
            <a:r>
              <a:rPr lang="en-IN" b="1" dirty="0"/>
              <a:t>=50: </a:t>
            </a:r>
            <a:r>
              <a:rPr lang="en-IN" dirty="0"/>
              <a:t>Maximum optimization iterations.</a:t>
            </a:r>
          </a:p>
          <a:p>
            <a:r>
              <a:rPr lang="en-IN" b="1" dirty="0"/>
              <a:t>penalty='l2'</a:t>
            </a:r>
            <a:r>
              <a:rPr lang="en-IN" dirty="0"/>
              <a:t>: L2 regularization to prevent overfitting.</a:t>
            </a:r>
          </a:p>
          <a:p>
            <a:r>
              <a:rPr lang="en-IN" b="1" dirty="0"/>
              <a:t>C=0.01: </a:t>
            </a:r>
            <a:r>
              <a:rPr lang="en-IN" dirty="0"/>
              <a:t>Controls regularization strength.</a:t>
            </a:r>
          </a:p>
          <a:p>
            <a:r>
              <a:rPr lang="en-IN" b="1" dirty="0"/>
              <a:t>solver='</a:t>
            </a:r>
            <a:r>
              <a:rPr lang="en-IN" b="1" dirty="0" err="1"/>
              <a:t>liblinear</a:t>
            </a:r>
            <a:r>
              <a:rPr lang="en-IN" b="1" dirty="0"/>
              <a:t>': </a:t>
            </a:r>
            <a:r>
              <a:rPr lang="en-IN" dirty="0"/>
              <a:t>Preferred for small datasets.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84BD-F786-DC6C-0F64-DBC2F62C1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09EAE-AF78-3F70-7D11-095E8341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Random Forest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EAD3-E719-6567-590C-EA029158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97EC-D879-CC81-0DC3-4E7531092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Parameters: Tree splits &amp; feature importance learned during training.</a:t>
            </a:r>
          </a:p>
          <a:p>
            <a:r>
              <a:rPr lang="en-US" dirty="0"/>
              <a:t>Hyperparameters:</a:t>
            </a:r>
          </a:p>
          <a:p>
            <a:r>
              <a:rPr lang="en-US" b="1" dirty="0" err="1"/>
              <a:t>n_estimators</a:t>
            </a:r>
            <a:r>
              <a:rPr lang="en-US" b="1" dirty="0"/>
              <a:t>=20: </a:t>
            </a:r>
            <a:r>
              <a:rPr lang="en-US" dirty="0"/>
              <a:t>Number of trees in the forest.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=5</a:t>
            </a:r>
            <a:r>
              <a:rPr lang="en-US" dirty="0"/>
              <a:t>: Limits tree depth to prevent overfitting.</a:t>
            </a:r>
          </a:p>
          <a:p>
            <a:r>
              <a:rPr lang="en-US" b="1" dirty="0" err="1"/>
              <a:t>max_features</a:t>
            </a:r>
            <a:r>
              <a:rPr lang="en-US" b="1" dirty="0"/>
              <a:t>='sqrt': </a:t>
            </a:r>
            <a:r>
              <a:rPr lang="en-US" dirty="0"/>
              <a:t>Selects subset of features per split for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08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82B5-0CF6-2DE1-3AE3-C4FC49B4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699FA-A2B8-D031-933E-3163D8B5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>
            <a:normAutofit/>
          </a:bodyPr>
          <a:lstStyle/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FCE07-0AD6-725D-2605-2A4B8421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0EAA54-628A-95A9-3004-500FE9E0D7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Non-parametric model relying on stored training examples.</a:t>
            </a:r>
          </a:p>
          <a:p>
            <a:r>
              <a:rPr lang="en-US" dirty="0"/>
              <a:t>Hyperparameters:</a:t>
            </a:r>
          </a:p>
          <a:p>
            <a:r>
              <a:rPr lang="en-US" b="1" dirty="0" err="1"/>
              <a:t>n_neighbors</a:t>
            </a:r>
            <a:r>
              <a:rPr lang="en-US" b="1" dirty="0"/>
              <a:t>=5: </a:t>
            </a:r>
            <a:r>
              <a:rPr lang="en-US" dirty="0"/>
              <a:t>Number of nearest neighbors considered.</a:t>
            </a:r>
          </a:p>
          <a:p>
            <a:r>
              <a:rPr lang="en-US" b="1" dirty="0"/>
              <a:t>weights</a:t>
            </a:r>
            <a:r>
              <a:rPr lang="en-US" dirty="0"/>
              <a:t>: 'uniform' (equal influence) or 'distance' (closer neighbors matter more).</a:t>
            </a:r>
          </a:p>
          <a:p>
            <a:r>
              <a:rPr lang="en-US" b="1" dirty="0"/>
              <a:t>metric</a:t>
            </a:r>
            <a:r>
              <a:rPr lang="en-US" dirty="0"/>
              <a:t>: Distance calculation method ('</a:t>
            </a:r>
            <a:r>
              <a:rPr lang="en-US" dirty="0" err="1"/>
              <a:t>euclidean</a:t>
            </a:r>
            <a:r>
              <a:rPr lang="en-US" dirty="0"/>
              <a:t>', '</a:t>
            </a:r>
            <a:r>
              <a:rPr lang="en-US" dirty="0" err="1"/>
              <a:t>manhattan</a:t>
            </a:r>
            <a:r>
              <a:rPr lang="en-US" dirty="0"/>
              <a:t>').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17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EE1B8-2446-2DF7-962B-DB92A94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A3497-079A-3258-D681-B00DC23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CB1CA-92D4-EACA-46E4-D8C553B38A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Exhaustive search over a predefined set of hyperparameters.</a:t>
            </a:r>
          </a:p>
          <a:p>
            <a:r>
              <a:rPr lang="en-US" dirty="0"/>
              <a:t>Evaluates all possible combinations to find the optimal set.</a:t>
            </a:r>
          </a:p>
          <a:p>
            <a:r>
              <a:rPr lang="en-US" dirty="0"/>
              <a:t>Guarantees the best tuning but is computationally expensive.</a:t>
            </a:r>
          </a:p>
          <a:p>
            <a:r>
              <a:rPr lang="en-US" dirty="0"/>
              <a:t>Works best for small hyperparameter spaces.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IN" sz="1800" dirty="0">
              <a:effectLst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24FC2-0E55-2829-E9EA-001E363B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3" y="2093976"/>
            <a:ext cx="4242437" cy="38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55D3-4D59-E1E8-03E5-BDF18069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335C2-049A-DE9B-3C5F-C3F6654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RANDOM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DB25B-452C-B5CB-7882-20E75C4C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8B9B9-EB9D-8B76-00E2-873B0314E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Randomly selects hyperparameters from a given range.</a:t>
            </a:r>
          </a:p>
          <a:p>
            <a:r>
              <a:rPr lang="en-US" dirty="0"/>
              <a:t>More efficient than Grid Search for large search spaces.</a:t>
            </a:r>
          </a:p>
          <a:p>
            <a:r>
              <a:rPr lang="en-US" dirty="0"/>
              <a:t>Finds near-optimal values faster in high-dimensional spaces.</a:t>
            </a:r>
          </a:p>
          <a:p>
            <a:r>
              <a:rPr lang="en-US" dirty="0"/>
              <a:t>Preferred when computational resources are limited.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96084-1A6D-1316-B5B9-4E1B064F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98" y="2569889"/>
            <a:ext cx="4992738" cy="27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B26-2245-F001-902D-F75B76BE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Models across Dimensionality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C97E0-CCFF-A5B4-5477-6C93128BC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2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C155-2CAD-AF24-4A79-97FCE8A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Hallucination detection in </a:t>
            </a:r>
            <a:r>
              <a:rPr lang="en-IN" dirty="0" err="1"/>
              <a:t>llmS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1DD15-FD8D-D54A-FF92-91EA7FC0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4E091-A36A-9B12-CBD5-D6C6BDCF1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75114"/>
            <a:ext cx="9740901" cy="32874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Hallucination in LLMs</a:t>
            </a:r>
          </a:p>
          <a:p>
            <a:pPr>
              <a:buNone/>
            </a:pPr>
            <a:r>
              <a:rPr lang="en-US" dirty="0"/>
              <a:t>LLMs generate fabricated or factually incorrect outputs.</a:t>
            </a:r>
          </a:p>
          <a:p>
            <a:pPr>
              <a:buNone/>
            </a:pPr>
            <a:r>
              <a:rPr lang="en-US" dirty="0"/>
              <a:t>Errors arise due to missing training data or faulty reasoning in retrieved knowledge.</a:t>
            </a:r>
          </a:p>
          <a:p>
            <a:pPr>
              <a:buNone/>
            </a:pPr>
            <a:r>
              <a:rPr lang="en-US" dirty="0"/>
              <a:t>High impact in critical domains like healthcare, law, and finance.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Retrieval-Augmented Generation (RAGs)</a:t>
            </a:r>
          </a:p>
          <a:p>
            <a:pPr>
              <a:buNone/>
            </a:pPr>
            <a:r>
              <a:rPr lang="en-US" dirty="0"/>
              <a:t>Enhances factual accuracy by retrieving external knowledge.</a:t>
            </a:r>
          </a:p>
          <a:p>
            <a:pPr marL="0" indent="0">
              <a:buNone/>
            </a:pPr>
            <a:r>
              <a:rPr lang="en-US" dirty="0"/>
              <a:t>Still prone to hallucinations if retrieval is incomplete or reasoning is flawed.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F9F4-601A-98E7-DD17-D7D3DC8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15EBD-9FE9-75BE-B0BC-E85B147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5E5DE-F42E-3596-B36D-BA440C02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86" y="2093976"/>
            <a:ext cx="719237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6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9C5B-42F9-32E2-1214-86A8B05BB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B5ECDF-7198-19CE-356B-8954C32F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86F5-171E-C88C-FF0D-DC7D2C57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0EE3D-C818-5AA2-4262-B5B4FEC2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76" y="2295994"/>
            <a:ext cx="6427800" cy="41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5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A44-0F16-B1A1-9022-99C1BA23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9BDF3-6183-358E-47F5-46F789ED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F61DA-5F6D-54AE-08AE-5FF8A784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24" y="2200740"/>
            <a:ext cx="737337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5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3055-D2F6-3F38-77B3-D3203CF6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9E8A6-C8E5-221C-F199-DDB9D252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32D7F-581B-4E3A-41F3-13DD8CA6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C1D93-CBCC-9ABD-F8E9-8A54D43B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32" y="2093976"/>
            <a:ext cx="6441990" cy="40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8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0A8D-DDE6-8150-A74A-129D984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</a:t>
            </a:r>
            <a:r>
              <a:rPr lang="en-IN" dirty="0"/>
              <a:t> 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9A525-B9E0-F9FC-D678-824FEDB2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A04F0-FBE3-5FBA-D7E5-6914A839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17" y="2186451"/>
            <a:ext cx="724953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93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1CED-E40B-0734-0E13-6FDD768AD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1F5D2-872D-9EF9-86F9-476F23DC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E4C6E-3B15-D0B7-3A28-BE487D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1F4A4-0A07-3497-77E8-3D872447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91" y="2093976"/>
            <a:ext cx="6594817" cy="40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7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BA9B-9365-C56B-9994-8E04FF0F2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Models across hyper-parameter tuning using search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0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6FEDC-6C08-1234-E57E-D4E8272C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42A0D-CBCF-AD09-D375-9C4C0E54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Train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BD127-F2A9-CF82-0BB2-6F71546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8CB37-8DA9-06A0-F405-E9860C59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971" y="2268147"/>
            <a:ext cx="7017150" cy="409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41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8849-8CF3-26BF-D84E-9AB39674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68569-FC4E-47A2-10C0-6767BEF4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7246-E21F-72EB-17B1-E700065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3ABB1-5711-B4F8-C88D-BCD8D457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2325079"/>
            <a:ext cx="5791025" cy="3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47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76DD-3EDF-9B37-007D-A2A9B381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52D36-EA44-F43C-A086-9EC676FF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DISCUSSION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145C4-1CE6-1870-0558-86882CE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D6136-C120-26EC-B373-3E62888D1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10820400" cy="3163824"/>
          </a:xfrm>
        </p:spPr>
        <p:txBody>
          <a:bodyPr>
            <a:normAutofit/>
          </a:bodyPr>
          <a:lstStyle/>
          <a:p>
            <a:r>
              <a:rPr lang="en-IN" dirty="0"/>
              <a:t>Model accuracy varies based on encoding and dimensionality reduction techniques.</a:t>
            </a:r>
          </a:p>
          <a:p>
            <a:r>
              <a:rPr lang="en-IN" dirty="0"/>
              <a:t>Logistic Regression (LR) performs well with TF-IDF but drops with </a:t>
            </a:r>
            <a:r>
              <a:rPr lang="en-IN" dirty="0" err="1"/>
              <a:t>SelectKBest</a:t>
            </a:r>
            <a:r>
              <a:rPr lang="en-IN" dirty="0"/>
              <a:t> due to feature loss.</a:t>
            </a:r>
          </a:p>
          <a:p>
            <a:r>
              <a:rPr lang="en-IN" dirty="0"/>
              <a:t>BERT + LDA for LR achieves the highest accuracy (0.7946) as LDA enhances class separation.</a:t>
            </a:r>
          </a:p>
          <a:p>
            <a:r>
              <a:rPr lang="en-IN" dirty="0"/>
              <a:t>Random Forest (RF) improves with PCA on BERT (0.8875) and TSVD on TF-IDF (0.8400) by reducing noise.</a:t>
            </a:r>
          </a:p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benefits most from TSVD on TF-IDF (0.9872) due to sensitivity to high-dimensional data.</a:t>
            </a:r>
          </a:p>
          <a:p>
            <a:r>
              <a:rPr lang="en-IN" dirty="0"/>
              <a:t>Hyperparameter tuning impact is minor, with RF + BERT + PCA achieving 0.9990 accuracy using Grid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8918F-DDF8-9691-6001-926A3A6E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1A87-8663-C8C7-6E42-6C07027BF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DD59-41A4-F3BC-CE9B-3CD5E1DC5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18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4D270-CE8F-B2A1-6E3D-F70F6C55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57E-E5BA-4B84-A493-47A8C456D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0FAC-E3AB-E06F-A8A5-3011CCFC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4207941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1B57-04EE-5A5C-C990-BF60DDD1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12E948-0F17-3D36-FB8B-C53EC4E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F2D4F-41ED-EB3B-83DE-0A99C1BF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2" name="Content Placeholder 12" descr="A screenshot of a graph&#10;&#10;AI-generated content may be incorrect.">
            <a:extLst>
              <a:ext uri="{FF2B5EF4-FFF2-40B4-BE49-F238E27FC236}">
                <a16:creationId xmlns:a16="http://schemas.microsoft.com/office/drawing/2014/main" id="{1FDE3401-D782-B03D-17F9-6B2405E1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206"/>
          <a:stretch/>
        </p:blipFill>
        <p:spPr>
          <a:xfrm>
            <a:off x="1279525" y="2520354"/>
            <a:ext cx="4664075" cy="2552389"/>
          </a:xfrm>
          <a:prstGeom prst="rect">
            <a:avLst/>
          </a:prstGeom>
        </p:spPr>
      </p:pic>
      <p:pic>
        <p:nvPicPr>
          <p:cNvPr id="6" name="Content Placeholder 13" descr="A screenshot of a graph&#10;&#10;AI-generated content may be incorrect.">
            <a:extLst>
              <a:ext uri="{FF2B5EF4-FFF2-40B4-BE49-F238E27FC236}">
                <a16:creationId xmlns:a16="http://schemas.microsoft.com/office/drawing/2014/main" id="{F0CC4C72-167A-4051-A38D-0C365906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057"/>
          <a:stretch/>
        </p:blipFill>
        <p:spPr>
          <a:xfrm>
            <a:off x="6308725" y="2480366"/>
            <a:ext cx="4664075" cy="25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0DB9-7ACA-4DFC-F376-76EC8F32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8AD54-C7A5-9D47-75EC-0C37B5A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F0BB8-F8E1-9AE6-D2E4-E719D47F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8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3636041F-25AE-4E3F-AEB3-82C5D6A5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359"/>
          <a:stretch/>
        </p:blipFill>
        <p:spPr>
          <a:xfrm>
            <a:off x="1279525" y="2611363"/>
            <a:ext cx="4664075" cy="2592008"/>
          </a:xfrm>
          <a:prstGeom prst="rect">
            <a:avLst/>
          </a:prstGeom>
        </p:spPr>
      </p:pic>
      <p:pic>
        <p:nvPicPr>
          <p:cNvPr id="10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337C575A-6B57-B294-27D7-EC194382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3" t="1588" r="-1293" b="17426"/>
          <a:stretch/>
        </p:blipFill>
        <p:spPr>
          <a:xfrm>
            <a:off x="6308725" y="2560554"/>
            <a:ext cx="4664075" cy="25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6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490F-D456-CD0C-AA2A-229C24E7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0FB33-A704-7439-62F6-94C14B4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K NEAREST NEIGHBOURS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9742D-F2BB-9E31-4E3A-E7B38E0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" name="Content Placeholder 2" descr="A diagram of heatmap&#10;&#10;AI-generated content may be incorrect.">
            <a:extLst>
              <a:ext uri="{FF2B5EF4-FFF2-40B4-BE49-F238E27FC236}">
                <a16:creationId xmlns:a16="http://schemas.microsoft.com/office/drawing/2014/main" id="{60446848-D15C-6063-7EF0-569E2639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68" y="2432275"/>
            <a:ext cx="4664075" cy="33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1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E153-0498-063A-1401-087951D2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CF88E-E234-F1B8-11DF-4BB287F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ROC CURVES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4B3CA-7242-62DD-B654-1A590441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78600-A5BD-A6C4-E2D2-C24A1DD1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20" y="2093976"/>
            <a:ext cx="8751711" cy="40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25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6B63-3B73-3DF2-FC66-A8552421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9E62C-0AC4-5A4C-FEA9-72D1D08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ROC CURVES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17667-0A52-D2AF-3479-B5D4CAC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140B6-4833-8454-C13B-63564147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36" y="2093976"/>
            <a:ext cx="8387280" cy="39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F612-27C5-6CC7-7194-28DDDDFA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0981-1110-3469-238C-126F03F5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850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088-95AC-7560-A411-4B9B946C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3143"/>
            <a:ext cx="10360152" cy="1179576"/>
          </a:xfrm>
        </p:spPr>
        <p:txBody>
          <a:bodyPr/>
          <a:lstStyle/>
          <a:p>
            <a:r>
              <a:rPr lang="en-IN" dirty="0"/>
              <a:t>ENSEMBLE MODELS feasibility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2AFAD-CA6C-09D3-4571-DD77EF7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A30A-2D66-BDF8-E82A-12628EE842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6629"/>
            <a:ext cx="8773886" cy="3490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Feasibility of Ensemble Approaches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models enhance </a:t>
            </a:r>
            <a:r>
              <a:rPr lang="en-US" b="1" dirty="0"/>
              <a:t>robustness and generalization</a:t>
            </a:r>
            <a:r>
              <a:rPr lang="en-US" dirty="0"/>
              <a:t> by combining multiple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Bagging and boosting</a:t>
            </a:r>
            <a:r>
              <a:rPr lang="en-US" dirty="0"/>
              <a:t> techniques help reduce </a:t>
            </a:r>
            <a:r>
              <a:rPr lang="en-US" b="1" dirty="0"/>
              <a:t>variance</a:t>
            </a:r>
            <a:r>
              <a:rPr lang="en-US" dirty="0"/>
              <a:t> and </a:t>
            </a:r>
            <a:r>
              <a:rPr lang="en-US" b="1" dirty="0"/>
              <a:t>bias</a:t>
            </a:r>
            <a:r>
              <a:rPr lang="en-US" dirty="0"/>
              <a:t>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like </a:t>
            </a:r>
            <a:r>
              <a:rPr lang="en-US" b="1" dirty="0"/>
              <a:t>Random Forest</a:t>
            </a:r>
            <a:r>
              <a:rPr lang="en-US" dirty="0"/>
              <a:t> (bagging) and </a:t>
            </a:r>
            <a:r>
              <a:rPr lang="en-US" b="1" dirty="0"/>
              <a:t>Gradient Boosting</a:t>
            </a:r>
            <a:r>
              <a:rPr lang="en-US" dirty="0"/>
              <a:t> (boosting) capture complex linguistic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in detecting </a:t>
            </a:r>
            <a:r>
              <a:rPr lang="en-US" b="1" dirty="0"/>
              <a:t>subtle hallucinations</a:t>
            </a:r>
            <a:r>
              <a:rPr lang="en-US" dirty="0"/>
              <a:t> or </a:t>
            </a:r>
            <a:r>
              <a:rPr lang="en-US" b="1" dirty="0"/>
              <a:t>fabricated content</a:t>
            </a:r>
            <a:r>
              <a:rPr lang="en-US" dirty="0"/>
              <a:t> from language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integrate </a:t>
            </a:r>
            <a:r>
              <a:rPr lang="en-US" b="1" dirty="0"/>
              <a:t>diverse feature representations</a:t>
            </a:r>
            <a:r>
              <a:rPr lang="en-US" dirty="0"/>
              <a:t> (e.g., TF-IDF and BERT embeddings).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Though computationally intensive, they </a:t>
            </a:r>
            <a:r>
              <a:rPr lang="en-US" b="1" dirty="0"/>
              <a:t>significantly improve accuracy and reliability.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93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D623-76FB-D47A-D283-606DEE4B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3BE9D-ECB9-4C5C-A2CB-98F4C52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3BD2-CCA5-4F82-8213-2D974F9EF4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AdaBoost (Adaptive Boosting)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Sequentially combines </a:t>
            </a:r>
            <a:r>
              <a:rPr lang="en-US" b="1" dirty="0"/>
              <a:t>multiple weak learners</a:t>
            </a:r>
            <a:r>
              <a:rPr lang="en-US" dirty="0"/>
              <a:t> (e.g., decision stumps).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learner focuses on </a:t>
            </a:r>
            <a:r>
              <a:rPr lang="en-US" b="1" dirty="0"/>
              <a:t>previously misclassified</a:t>
            </a:r>
            <a:r>
              <a:rPr lang="en-US" dirty="0"/>
              <a:t>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Effectively reduces </a:t>
            </a:r>
            <a:r>
              <a:rPr lang="en-US" b="1" dirty="0"/>
              <a:t>bias</a:t>
            </a:r>
            <a:r>
              <a:rPr lang="en-US" dirty="0"/>
              <a:t> in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on </a:t>
            </a:r>
            <a:r>
              <a:rPr lang="en-US" b="1" dirty="0"/>
              <a:t>clean and structured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Gradually improves performance by emphasizing </a:t>
            </a:r>
            <a:r>
              <a:rPr lang="en-US" b="1" dirty="0"/>
              <a:t>difficult cases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 </a:t>
            </a:r>
            <a:r>
              <a:rPr lang="en-US" b="1" dirty="0"/>
              <a:t>hallucination detection pipelines</a:t>
            </a:r>
            <a:r>
              <a:rPr lang="en-US" dirty="0"/>
              <a:t> for improved reliability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98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371-62B8-4C35-7744-A9EB4D2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CA9A-CF00-D110-B76A-FFFC372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5780-9BCB-E810-FADB-4B4C85F55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093976"/>
            <a:ext cx="9405257" cy="349039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Gradient Boosting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an ensemble of </a:t>
            </a:r>
            <a:r>
              <a:rPr lang="en-US" b="1" dirty="0"/>
              <a:t>decision trees</a:t>
            </a:r>
            <a:r>
              <a:rPr lang="en-US" dirty="0"/>
              <a:t> in a stage-wise fashion.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Optimizes a </a:t>
            </a:r>
            <a:r>
              <a:rPr lang="en-US" b="1" dirty="0"/>
              <a:t>differentiable loss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Balances </a:t>
            </a:r>
            <a:r>
              <a:rPr lang="en-US" b="1" dirty="0"/>
              <a:t>bias and variance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Flexible tuning for </a:t>
            </a:r>
            <a:r>
              <a:rPr lang="en-US" b="1" dirty="0"/>
              <a:t>learning rate, depth, and regularization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Excels at modeling </a:t>
            </a:r>
            <a:r>
              <a:rPr lang="en-US" b="1" dirty="0"/>
              <a:t>complex relationships</a:t>
            </a:r>
            <a:r>
              <a:rPr lang="en-US" dirty="0"/>
              <a:t>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value to </a:t>
            </a:r>
            <a:r>
              <a:rPr lang="en-US" b="1" dirty="0"/>
              <a:t>hallucination detection</a:t>
            </a:r>
            <a:r>
              <a:rPr lang="en-US" dirty="0"/>
              <a:t> by improving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33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310-ABB0-7635-7705-52806CF2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E6725-08D3-7A0A-24F5-E6E28C10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5C5C-0756-1967-7C29-300CDB864F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329543"/>
            <a:ext cx="6727371" cy="3577481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dataset contains 16,687 entries with four columns: Id, Prompt, Answer, and Target.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It has a class imbalance, with ~15,000 "No" (factual) and ~1,000 "Yes" (hallucinated) labels.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SMOTE is applied to oversample the minority class for balanced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BERT embeddings require ADASYN, as SMOTE struggles with high-density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 bar plot visualizes the improved balance after resampling.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24.jpg">
            <a:extLst>
              <a:ext uri="{FF2B5EF4-FFF2-40B4-BE49-F238E27FC236}">
                <a16:creationId xmlns:a16="http://schemas.microsoft.com/office/drawing/2014/main" id="{CD66644B-CA10-3ED7-84A5-9C43DAFB8F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74567" y="1880341"/>
            <a:ext cx="3890120" cy="35774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9176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A233-31E6-2070-DF66-BB49B5FD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78DE0-D333-D7CB-E70C-93EA736A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2AB3-5C5C-FB9F-C8B5-CBCAD3EAB9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4857"/>
            <a:ext cx="9176657" cy="325091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efficient and </a:t>
            </a:r>
            <a:r>
              <a:rPr lang="en-US" b="1" dirty="0"/>
              <a:t>scalable boosting</a:t>
            </a:r>
            <a:r>
              <a:rPr lang="en-US" dirty="0"/>
              <a:t> technique.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gradient descent</a:t>
            </a:r>
            <a:r>
              <a:rPr lang="en-US" dirty="0"/>
              <a:t> with built-in </a:t>
            </a:r>
            <a:r>
              <a:rPr lang="en-US" b="1" dirty="0"/>
              <a:t>regularization</a:t>
            </a:r>
            <a:r>
              <a:rPr lang="en-US" dirty="0"/>
              <a:t>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Delivers high accuracy on </a:t>
            </a:r>
            <a:r>
              <a:rPr lang="en-US" b="1" dirty="0"/>
              <a:t>structured/tabular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strong performance across </a:t>
            </a:r>
            <a:r>
              <a:rPr lang="en-US" b="1" dirty="0"/>
              <a:t>diverse classification tasks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Known for </a:t>
            </a:r>
            <a:r>
              <a:rPr lang="en-US" b="1" dirty="0"/>
              <a:t>speed, efficiency, and accuracy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hallucination detection through </a:t>
            </a:r>
            <a:r>
              <a:rPr lang="en-US" b="1" dirty="0"/>
              <a:t>robust learning mechanisms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386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5DB5-DC3E-08A6-7450-5F4B8712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Deploying in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94A06-0D57-1ABF-B477-93843BF6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ADF6D3-8298-934B-F8D6-D76F8C58A8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2674898"/>
            <a:ext cx="105700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version control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Applied essential Git commands: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Initialized the local repository.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add 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Staged all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commit -m "Initial commit"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Committed changes with a message.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remote add origin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repository_url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Linked to GitHub.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push -u origin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Pushed code to the main branch.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diff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Tracked changes and history.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branch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checkout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Handled branches for feature development.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nvertocat GitHub Logo">
            <a:extLst>
              <a:ext uri="{FF2B5EF4-FFF2-40B4-BE49-F238E27FC236}">
                <a16:creationId xmlns:a16="http://schemas.microsoft.com/office/drawing/2014/main" id="{CA98D89C-CF14-4574-E87B-B1A5F770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43" y="914399"/>
            <a:ext cx="3011477" cy="17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83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080-130B-5D0C-A1D0-B6E45180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45772"/>
            <a:ext cx="10360152" cy="30083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Ensemble Models </a:t>
            </a:r>
            <a:r>
              <a:rPr lang="en-US" dirty="0" err="1"/>
              <a:t>acrossDimensionality</a:t>
            </a:r>
            <a:r>
              <a:rPr lang="en-US" dirty="0"/>
              <a:t>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19B3-1BD1-843D-B207-EC7965B4C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9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2EFF-1968-9924-B16E-221BB111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F9472-C54E-5419-0B04-C5B11A32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ABFA-7888-FA99-58D8-C3016D6E6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2D138-90B8-A50C-DF6A-0A9010A3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703362"/>
            <a:ext cx="9111342" cy="56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8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B157-2CBA-5E46-7FE9-F1794725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28532-4A73-E0AB-DD3F-0F8C1889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9EF6B-5F62-EF7F-7A47-D0CD4277F0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6028" y="914399"/>
            <a:ext cx="8490857" cy="5136771"/>
          </a:xfrm>
        </p:spPr>
      </p:pic>
    </p:spTree>
    <p:extLst>
      <p:ext uri="{BB962C8B-B14F-4D97-AF65-F5344CB8AC3E}">
        <p14:creationId xmlns:p14="http://schemas.microsoft.com/office/powerpoint/2010/main" val="4147050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C352-9F48-A40A-8516-1E38B18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5770E-FBAA-4C11-D10F-A3E23C18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11CD9-D5BC-BF80-AB22-10F06AFDFC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E4087-F447-B958-4CD2-CDF8A1BA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2" y="950976"/>
            <a:ext cx="7994338" cy="49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55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6981-A424-A240-1C69-049C7CFCA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85257"/>
            <a:ext cx="10360152" cy="30083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Ensemble Models across</a:t>
            </a:r>
            <a:br>
              <a:rPr lang="en-US" dirty="0"/>
            </a:br>
            <a:r>
              <a:rPr lang="en-US" dirty="0"/>
              <a:t>hyper-parameter  optimization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5185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0E7-0736-D556-DB60-2B1F8E94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2E351-369D-AB8D-2197-6DABD91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4E62-941A-5B6D-706D-2CB7920AA8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E4762-9AF4-0772-3FD6-43254F89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763378"/>
            <a:ext cx="8431566" cy="51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E4E2-916E-0025-E926-5F877D2C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98" y="350502"/>
            <a:ext cx="10360152" cy="678833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537C9-4CCE-D6AF-FFC2-3ACDC4C7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B3EAB7-FD56-E86F-B9B4-A09D87947F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5012" y="1025233"/>
            <a:ext cx="3532759" cy="521544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69DA1-41C7-403A-F708-FEDA1803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966937"/>
            <a:ext cx="3649199" cy="53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994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1C0A6-43F9-8D53-A770-05D0356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C83-6B10-B5AF-7A1D-DB9E4E54E3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116E84-90DD-B65E-47F1-B586F918B89E}"/>
              </a:ext>
            </a:extLst>
          </p:cNvPr>
          <p:cNvSpPr txBox="1">
            <a:spLocks/>
          </p:cNvSpPr>
          <p:nvPr/>
        </p:nvSpPr>
        <p:spPr>
          <a:xfrm>
            <a:off x="834898" y="350502"/>
            <a:ext cx="10360152" cy="67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u="sng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VISUALIZATION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E93CC-86A2-73A9-D4E3-E8DF37C4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5" y="689918"/>
            <a:ext cx="382958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3239-4159-2F94-D5C7-C5300E3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Class distribution after resampling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5905-CFC2-F68A-C12F-E86C3E16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B861-0E42-2B99-29B4-0ED5898ED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08D2-7003-53C3-2DCA-D5190F9F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1" y="2182857"/>
            <a:ext cx="4462708" cy="38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8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743" y="2220685"/>
            <a:ext cx="5788152" cy="499262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BB7-535C-0079-C462-B24C8730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E37D3-BC7C-582D-5D17-6F39EC6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47286-E4A2-6293-F346-7353601C7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3832-8C9F-9E11-CC13-841F9277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0" y="2228608"/>
            <a:ext cx="11207679" cy="3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FA09-55BA-9702-1DCC-96C4D152A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A3781-7D96-A792-7D22-456CB35BF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178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5DA7B19D-87CC-4C2C-AA8E-9627D3BFD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159</TotalTime>
  <Words>1765</Words>
  <Application>Microsoft Office PowerPoint</Application>
  <PresentationFormat>Widescreen</PresentationFormat>
  <Paragraphs>276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Arial Unicode MS</vt:lpstr>
      <vt:lpstr>Calibri</vt:lpstr>
      <vt:lpstr>Corbel</vt:lpstr>
      <vt:lpstr>Depth</vt:lpstr>
      <vt:lpstr>HALLUCINATION DETECTION IN LLMs</vt:lpstr>
      <vt:lpstr>ASSIGNMENT - 1</vt:lpstr>
      <vt:lpstr>PROBLEM STATEMENT</vt:lpstr>
      <vt:lpstr>Hallucination detection in llmS</vt:lpstr>
      <vt:lpstr>DATASET</vt:lpstr>
      <vt:lpstr>DATASET DESCRIPTION</vt:lpstr>
      <vt:lpstr>Class distribution after resampling</vt:lpstr>
      <vt:lpstr>WORD CLOUDS</vt:lpstr>
      <vt:lpstr>PROPOSED SOLUTION</vt:lpstr>
      <vt:lpstr>PROPOSED SYSTEM</vt:lpstr>
      <vt:lpstr>Proposed system</vt:lpstr>
      <vt:lpstr>PROPOSED  SYSTEM</vt:lpstr>
      <vt:lpstr>OVERALL WORKFLOW</vt:lpstr>
      <vt:lpstr>PREPROCESSING TECHNIQUES</vt:lpstr>
      <vt:lpstr>VECTORIZATION</vt:lpstr>
      <vt:lpstr>LOGISTIC REGRESSION</vt:lpstr>
      <vt:lpstr>RANDOM FOREST</vt:lpstr>
      <vt:lpstr>KNN</vt:lpstr>
      <vt:lpstr>Roc curve (logistic regression)</vt:lpstr>
      <vt:lpstr>ROC CURVES (RF+TFIDF , RF+BERT)</vt:lpstr>
      <vt:lpstr>ROC CURVE (KNN)</vt:lpstr>
      <vt:lpstr>RESULTS (TRAIn)</vt:lpstr>
      <vt:lpstr>RESULTS (TEST)</vt:lpstr>
      <vt:lpstr>discussion</vt:lpstr>
      <vt:lpstr>ASSIGNMENT-2</vt:lpstr>
      <vt:lpstr>CONTENTS</vt:lpstr>
      <vt:lpstr>REVISED WORKFLOW</vt:lpstr>
      <vt:lpstr>DIMENSIONALITY REDUCTION TECHNIQUES</vt:lpstr>
      <vt:lpstr>PRINCIPAL COMPONENTS ANALYSIS ( PCA )</vt:lpstr>
      <vt:lpstr>Linear discriminant analysis ( lda )</vt:lpstr>
      <vt:lpstr>TRUNCATED SINGULAR VALUE DECOMPOSITION  ( TSVD )</vt:lpstr>
      <vt:lpstr>SelectKBest for Feature Selection</vt:lpstr>
      <vt:lpstr>Hyper parameter tuning</vt:lpstr>
      <vt:lpstr>Logistic Regression Hyperparameters</vt:lpstr>
      <vt:lpstr>Random Forest Hyperparameters</vt:lpstr>
      <vt:lpstr>K-Nearest Neighbors (KNN) Hyperparameters</vt:lpstr>
      <vt:lpstr>GRID SEARCH</vt:lpstr>
      <vt:lpstr>RANDOM SEARCH</vt:lpstr>
      <vt:lpstr>Comparative Analysis of Models across Dimensionality Reduction</vt:lpstr>
      <vt:lpstr>Logistic regression(Train accuracy)</vt:lpstr>
      <vt:lpstr>Test accuracy</vt:lpstr>
      <vt:lpstr>Random forest (Train accuracy)</vt:lpstr>
      <vt:lpstr>Test accuracy</vt:lpstr>
      <vt:lpstr>Knn (train accuracy)</vt:lpstr>
      <vt:lpstr>KNN</vt:lpstr>
      <vt:lpstr>Comparative Analysis of Models across hyper-parameter tuning using search techniques</vt:lpstr>
      <vt:lpstr>Train accuracy</vt:lpstr>
      <vt:lpstr>Test accuracy</vt:lpstr>
      <vt:lpstr>DISCUSSION</vt:lpstr>
      <vt:lpstr>RESULTS</vt:lpstr>
      <vt:lpstr>LOGISTIC REGRESSION</vt:lpstr>
      <vt:lpstr>Random Forest</vt:lpstr>
      <vt:lpstr>K NEAREST NEIGHBOURS</vt:lpstr>
      <vt:lpstr>ROC CURVES</vt:lpstr>
      <vt:lpstr>ROC CURVES</vt:lpstr>
      <vt:lpstr>MINI PROJECT</vt:lpstr>
      <vt:lpstr>ENSEMBLE MODELS feasibility</vt:lpstr>
      <vt:lpstr>Ensemble models used</vt:lpstr>
      <vt:lpstr>Ensemble models used</vt:lpstr>
      <vt:lpstr>Ensemble models used</vt:lpstr>
      <vt:lpstr>Deploying in github</vt:lpstr>
      <vt:lpstr>Comparative Analysis of Ensemble Models acrossDimensionality Reduction</vt:lpstr>
      <vt:lpstr>PowerPoint Presentation</vt:lpstr>
      <vt:lpstr>PowerPoint Presentation</vt:lpstr>
      <vt:lpstr>PowerPoint Presentation</vt:lpstr>
      <vt:lpstr>Comparative Analysis of Ensemble Models across hyper-parameter  optimization techniques</vt:lpstr>
      <vt:lpstr>PowerPoint Presentation</vt:lpstr>
      <vt:lpstr>VISUALIZATION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Vasudevan</dc:creator>
  <cp:lastModifiedBy>Karthikeyan Swaminathan</cp:lastModifiedBy>
  <cp:revision>90</cp:revision>
  <dcterms:created xsi:type="dcterms:W3CDTF">2025-04-06T02:03:49Z</dcterms:created>
  <dcterms:modified xsi:type="dcterms:W3CDTF">2025-04-08T06:38:01Z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