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08" r:id="rId7"/>
    <p:sldId id="411" r:id="rId8"/>
    <p:sldId id="4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0DFF0-693F-4E83-92A3-A733C8E6937C}" v="28" dt="2024-03-25T15:25:17.886"/>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Raja" userId="c63c8943-da5a-4b43-8f18-a3858b7a7533" providerId="ADAL" clId="{5310DFF0-693F-4E83-92A3-A733C8E6937C}"/>
    <pc:docChg chg="undo custSel modSld">
      <pc:chgData name="Karthikeyan Raja" userId="c63c8943-da5a-4b43-8f18-a3858b7a7533" providerId="ADAL" clId="{5310DFF0-693F-4E83-92A3-A733C8E6937C}" dt="2024-03-25T15:35:08.749" v="400" actId="113"/>
      <pc:docMkLst>
        <pc:docMk/>
      </pc:docMkLst>
      <pc:sldChg chg="addSp modSp mod">
        <pc:chgData name="Karthikeyan Raja" userId="c63c8943-da5a-4b43-8f18-a3858b7a7533" providerId="ADAL" clId="{5310DFF0-693F-4E83-92A3-A733C8E6937C}" dt="2024-03-25T15:33:53.235" v="398" actId="2711"/>
        <pc:sldMkLst>
          <pc:docMk/>
          <pc:sldMk cId="1850768898" sldId="404"/>
        </pc:sldMkLst>
        <pc:spChg chg="mod">
          <ac:chgData name="Karthikeyan Raja" userId="c63c8943-da5a-4b43-8f18-a3858b7a7533" providerId="ADAL" clId="{5310DFF0-693F-4E83-92A3-A733C8E6937C}" dt="2024-03-25T15:33:53.235" v="398" actId="2711"/>
          <ac:spMkLst>
            <pc:docMk/>
            <pc:sldMk cId="1850768898" sldId="404"/>
            <ac:spMk id="3" creationId="{4096FB3A-B62C-3DAB-4FD1-B4EBDD650AEF}"/>
          </ac:spMkLst>
        </pc:spChg>
        <pc:picChg chg="add mod">
          <ac:chgData name="Karthikeyan Raja" userId="c63c8943-da5a-4b43-8f18-a3858b7a7533" providerId="ADAL" clId="{5310DFF0-693F-4E83-92A3-A733C8E6937C}" dt="2024-03-25T15:22:07.608" v="303" actId="1076"/>
          <ac:picMkLst>
            <pc:docMk/>
            <pc:sldMk cId="1850768898" sldId="404"/>
            <ac:picMk id="5" creationId="{53705FC1-8AC0-23DB-9244-8B2B508939BE}"/>
          </ac:picMkLst>
        </pc:picChg>
        <pc:picChg chg="add mod">
          <ac:chgData name="Karthikeyan Raja" userId="c63c8943-da5a-4b43-8f18-a3858b7a7533" providerId="ADAL" clId="{5310DFF0-693F-4E83-92A3-A733C8E6937C}" dt="2024-03-25T15:24:34.292" v="321" actId="1076"/>
          <ac:picMkLst>
            <pc:docMk/>
            <pc:sldMk cId="1850768898" sldId="404"/>
            <ac:picMk id="11" creationId="{DBD6E8B1-821A-C79B-1504-1884EB8098CA}"/>
          </ac:picMkLst>
        </pc:picChg>
        <pc:picChg chg="add mod">
          <ac:chgData name="Karthikeyan Raja" userId="c63c8943-da5a-4b43-8f18-a3858b7a7533" providerId="ADAL" clId="{5310DFF0-693F-4E83-92A3-A733C8E6937C}" dt="2024-03-25T15:25:40.958" v="329" actId="1076"/>
          <ac:picMkLst>
            <pc:docMk/>
            <pc:sldMk cId="1850768898" sldId="404"/>
            <ac:picMk id="17" creationId="{82F1E98B-5825-83BB-AD91-C0186AD80B4C}"/>
          </ac:picMkLst>
        </pc:picChg>
        <pc:cxnChg chg="add mod">
          <ac:chgData name="Karthikeyan Raja" userId="c63c8943-da5a-4b43-8f18-a3858b7a7533" providerId="ADAL" clId="{5310DFF0-693F-4E83-92A3-A733C8E6937C}" dt="2024-03-25T15:22:40.467" v="308" actId="208"/>
          <ac:cxnSpMkLst>
            <pc:docMk/>
            <pc:sldMk cId="1850768898" sldId="404"/>
            <ac:cxnSpMk id="7" creationId="{02C1D78E-D430-357B-3E4C-87C9B282EA63}"/>
          </ac:cxnSpMkLst>
        </pc:cxnChg>
        <pc:cxnChg chg="add mod">
          <ac:chgData name="Karthikeyan Raja" userId="c63c8943-da5a-4b43-8f18-a3858b7a7533" providerId="ADAL" clId="{5310DFF0-693F-4E83-92A3-A733C8E6937C}" dt="2024-03-25T15:24:31.224" v="320" actId="1076"/>
          <ac:cxnSpMkLst>
            <pc:docMk/>
            <pc:sldMk cId="1850768898" sldId="404"/>
            <ac:cxnSpMk id="13" creationId="{1DD75549-0BA8-BFB5-3A17-4AF8C7A969DC}"/>
          </ac:cxnSpMkLst>
        </pc:cxnChg>
        <pc:cxnChg chg="add mod">
          <ac:chgData name="Karthikeyan Raja" userId="c63c8943-da5a-4b43-8f18-a3858b7a7533" providerId="ADAL" clId="{5310DFF0-693F-4E83-92A3-A733C8E6937C}" dt="2024-03-25T15:26:09.512" v="334" actId="1076"/>
          <ac:cxnSpMkLst>
            <pc:docMk/>
            <pc:sldMk cId="1850768898" sldId="404"/>
            <ac:cxnSpMk id="19" creationId="{05B5FB55-874F-A59D-617D-97134E9254E6}"/>
          </ac:cxnSpMkLst>
        </pc:cxnChg>
      </pc:sldChg>
      <pc:sldChg chg="modSp mod">
        <pc:chgData name="Karthikeyan Raja" userId="c63c8943-da5a-4b43-8f18-a3858b7a7533" providerId="ADAL" clId="{5310DFF0-693F-4E83-92A3-A733C8E6937C}" dt="2024-03-25T15:35:08.749" v="400" actId="113"/>
        <pc:sldMkLst>
          <pc:docMk/>
          <pc:sldMk cId="888484295" sldId="408"/>
        </pc:sldMkLst>
        <pc:spChg chg="mod">
          <ac:chgData name="Karthikeyan Raja" userId="c63c8943-da5a-4b43-8f18-a3858b7a7533" providerId="ADAL" clId="{5310DFF0-693F-4E83-92A3-A733C8E6937C}" dt="2024-03-25T15:35:08.749" v="400" actId="113"/>
          <ac:spMkLst>
            <pc:docMk/>
            <pc:sldMk cId="888484295" sldId="408"/>
            <ac:spMk id="3" creationId="{DB097449-5B72-ADA0-3B2D-1CBC160D6B90}"/>
          </ac:spMkLst>
        </pc:spChg>
        <pc:picChg chg="mod">
          <ac:chgData name="Karthikeyan Raja" userId="c63c8943-da5a-4b43-8f18-a3858b7a7533" providerId="ADAL" clId="{5310DFF0-693F-4E83-92A3-A733C8E6937C}" dt="2024-03-25T15:30:41.763" v="375" actId="1076"/>
          <ac:picMkLst>
            <pc:docMk/>
            <pc:sldMk cId="888484295" sldId="408"/>
            <ac:picMk id="15" creationId="{DA6CF0BA-396D-4DC0-2F13-5E9FEBA8D84B}"/>
          </ac:picMkLst>
        </pc:picChg>
        <pc:picChg chg="mod">
          <ac:chgData name="Karthikeyan Raja" userId="c63c8943-da5a-4b43-8f18-a3858b7a7533" providerId="ADAL" clId="{5310DFF0-693F-4E83-92A3-A733C8E6937C}" dt="2024-03-25T15:30:54.198" v="377" actId="1076"/>
          <ac:picMkLst>
            <pc:docMk/>
            <pc:sldMk cId="888484295" sldId="408"/>
            <ac:picMk id="26" creationId="{DB382E58-9F77-D55B-5CE8-F8B3802F7AC2}"/>
          </ac:picMkLst>
        </pc:picChg>
        <pc:cxnChg chg="mod">
          <ac:chgData name="Karthikeyan Raja" userId="c63c8943-da5a-4b43-8f18-a3858b7a7533" providerId="ADAL" clId="{5310DFF0-693F-4E83-92A3-A733C8E6937C}" dt="2024-03-25T15:30:26.998" v="372" actId="1076"/>
          <ac:cxnSpMkLst>
            <pc:docMk/>
            <pc:sldMk cId="888484295" sldId="408"/>
            <ac:cxnSpMk id="9" creationId="{8BD6EFE3-FA58-1F42-F682-90FA7A487D03}"/>
          </ac:cxnSpMkLst>
        </pc:cxnChg>
        <pc:cxnChg chg="mod">
          <ac:chgData name="Karthikeyan Raja" userId="c63c8943-da5a-4b43-8f18-a3858b7a7533" providerId="ADAL" clId="{5310DFF0-693F-4E83-92A3-A733C8E6937C}" dt="2024-03-25T15:30:34.505" v="373" actId="1076"/>
          <ac:cxnSpMkLst>
            <pc:docMk/>
            <pc:sldMk cId="888484295" sldId="408"/>
            <ac:cxnSpMk id="17" creationId="{938A0971-29B6-9FFE-D39D-0305F8FAE996}"/>
          </ac:cxnSpMkLst>
        </pc:cxnChg>
        <pc:cxnChg chg="mod">
          <ac:chgData name="Karthikeyan Raja" userId="c63c8943-da5a-4b43-8f18-a3858b7a7533" providerId="ADAL" clId="{5310DFF0-693F-4E83-92A3-A733C8E6937C}" dt="2024-03-25T15:30:49.206" v="376" actId="1076"/>
          <ac:cxnSpMkLst>
            <pc:docMk/>
            <pc:sldMk cId="888484295" sldId="408"/>
            <ac:cxnSpMk id="28" creationId="{858474A4-4869-F0D0-90C8-49D130384A27}"/>
          </ac:cxnSpMkLst>
        </pc:cxnChg>
      </pc:sldChg>
      <pc:sldChg chg="addSp delSp modSp mod">
        <pc:chgData name="Karthikeyan Raja" userId="c63c8943-da5a-4b43-8f18-a3858b7a7533" providerId="ADAL" clId="{5310DFF0-693F-4E83-92A3-A733C8E6937C}" dt="2024-03-25T15:28:21.709" v="366" actId="20577"/>
        <pc:sldMkLst>
          <pc:docMk/>
          <pc:sldMk cId="3576756427" sldId="411"/>
        </pc:sldMkLst>
        <pc:spChg chg="mod">
          <ac:chgData name="Karthikeyan Raja" userId="c63c8943-da5a-4b43-8f18-a3858b7a7533" providerId="ADAL" clId="{5310DFF0-693F-4E83-92A3-A733C8E6937C}" dt="2024-03-25T15:28:21.709" v="366" actId="20577"/>
          <ac:spMkLst>
            <pc:docMk/>
            <pc:sldMk cId="3576756427" sldId="411"/>
            <ac:spMk id="3" creationId="{DB097449-5B72-ADA0-3B2D-1CBC160D6B90}"/>
          </ac:spMkLst>
        </pc:spChg>
        <pc:spChg chg="add del mod">
          <ac:chgData name="Karthikeyan Raja" userId="c63c8943-da5a-4b43-8f18-a3858b7a7533" providerId="ADAL" clId="{5310DFF0-693F-4E83-92A3-A733C8E6937C}" dt="2024-03-25T15:09:59.137" v="174" actId="47"/>
          <ac:spMkLst>
            <pc:docMk/>
            <pc:sldMk cId="3576756427" sldId="411"/>
            <ac:spMk id="17" creationId="{FE747FF2-60AA-A814-1567-B730FC8CA1DA}"/>
          </ac:spMkLst>
        </pc:spChg>
        <pc:picChg chg="add mod">
          <ac:chgData name="Karthikeyan Raja" userId="c63c8943-da5a-4b43-8f18-a3858b7a7533" providerId="ADAL" clId="{5310DFF0-693F-4E83-92A3-A733C8E6937C}" dt="2024-03-25T15:27:35.697" v="341" actId="1076"/>
          <ac:picMkLst>
            <pc:docMk/>
            <pc:sldMk cId="3576756427" sldId="411"/>
            <ac:picMk id="5" creationId="{41B5E37C-6A89-3F2A-5F8C-BDFAC7B5F6FE}"/>
          </ac:picMkLst>
        </pc:picChg>
        <pc:picChg chg="mod">
          <ac:chgData name="Karthikeyan Raja" userId="c63c8943-da5a-4b43-8f18-a3858b7a7533" providerId="ADAL" clId="{5310DFF0-693F-4E83-92A3-A733C8E6937C}" dt="2024-03-25T15:27:46.533" v="343" actId="1076"/>
          <ac:picMkLst>
            <pc:docMk/>
            <pc:sldMk cId="3576756427" sldId="411"/>
            <ac:picMk id="6" creationId="{C2C53278-B08F-F00F-92F0-3C1D53439A94}"/>
          </ac:picMkLst>
        </pc:picChg>
        <pc:picChg chg="add mod">
          <ac:chgData name="Karthikeyan Raja" userId="c63c8943-da5a-4b43-8f18-a3858b7a7533" providerId="ADAL" clId="{5310DFF0-693F-4E83-92A3-A733C8E6937C}" dt="2024-03-25T15:27:30.435" v="340" actId="1076"/>
          <ac:picMkLst>
            <pc:docMk/>
            <pc:sldMk cId="3576756427" sldId="411"/>
            <ac:picMk id="16" creationId="{500C23BF-699A-CFA1-7677-FAB7E28CBF98}"/>
          </ac:picMkLst>
        </pc:picChg>
        <pc:cxnChg chg="mod">
          <ac:chgData name="Karthikeyan Raja" userId="c63c8943-da5a-4b43-8f18-a3858b7a7533" providerId="ADAL" clId="{5310DFF0-693F-4E83-92A3-A733C8E6937C}" dt="2024-03-25T15:27:42.895" v="342" actId="1076"/>
          <ac:cxnSpMkLst>
            <pc:docMk/>
            <pc:sldMk cId="3576756427" sldId="411"/>
            <ac:cxnSpMk id="8" creationId="{A50DC89F-9B12-AC78-ACEE-6ACD29FA1C64}"/>
          </ac:cxnSpMkLst>
        </pc:cxnChg>
        <pc:cxnChg chg="add mod">
          <ac:chgData name="Karthikeyan Raja" userId="c63c8943-da5a-4b43-8f18-a3858b7a7533" providerId="ADAL" clId="{5310DFF0-693F-4E83-92A3-A733C8E6937C}" dt="2024-03-25T15:15:09.764" v="238" actId="14100"/>
          <ac:cxnSpMkLst>
            <pc:docMk/>
            <pc:sldMk cId="3576756427" sldId="411"/>
            <ac:cxnSpMk id="9" creationId="{02CC27DB-818C-6ACA-DD3B-E6DBE00E5CCD}"/>
          </ac:cxnSpMkLst>
        </pc:cxnChg>
        <pc:cxnChg chg="add mod">
          <ac:chgData name="Karthikeyan Raja" userId="c63c8943-da5a-4b43-8f18-a3858b7a7533" providerId="ADAL" clId="{5310DFF0-693F-4E83-92A3-A733C8E6937C}" dt="2024-03-25T15:27:26.084" v="339" actId="14100"/>
          <ac:cxnSpMkLst>
            <pc:docMk/>
            <pc:sldMk cId="3576756427" sldId="411"/>
            <ac:cxnSpMk id="19" creationId="{668584C7-399F-9C53-8E3F-8AF10C132AE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97847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openclipart.org/detail/89275/computer-icon" TargetMode="External"/><Relationship Id="rId3" Type="http://schemas.openxmlformats.org/officeDocument/2006/relationships/hyperlink" Target="https://www.syncfusion.co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openclipart.org/detail/86401/fwd__bubble_hand_drawn-by-rejon-177666"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hyperlink" Target="https://openclipart.org/detail/89275/computer-icon" TargetMode="External"/><Relationship Id="rId3" Type="http://schemas.openxmlformats.org/officeDocument/2006/relationships/hyperlink" Target="https://www.syncfusion.com/"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openclipart.org/detail/86401/fwd__bubble_hand_drawn-by-rejon-177666" TargetMode="External"/><Relationship Id="rId5" Type="http://schemas.openxmlformats.org/officeDocument/2006/relationships/image" Target="../media/image2.png"/><Relationship Id="rId10" Type="http://schemas.openxmlformats.org/officeDocument/2006/relationships/hyperlink" Target="https://www.pngall.com/gadget-png/download/79662" TargetMode="External"/><Relationship Id="rId4" Type="http://schemas.openxmlformats.org/officeDocument/2006/relationships/image" Target="../media/image4.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openclipart.org/detail/89275/computer-icon" TargetMode="External"/><Relationship Id="rId3" Type="http://schemas.openxmlformats.org/officeDocument/2006/relationships/hyperlink" Target="https://www.syncfusion.com/"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openclipart.org/detail/86401/fwd__bubble_hand_drawn-by-rejon-177666" TargetMode="External"/><Relationship Id="rId5" Type="http://schemas.openxmlformats.org/officeDocument/2006/relationships/image" Target="../media/image2.png"/><Relationship Id="rId10" Type="http://schemas.openxmlformats.org/officeDocument/2006/relationships/hyperlink" Target="https://pixabay.com/ko/%EB%AA%A8%EB%B0%94%EC%9D%BC-%ED%9C%B4%EB%8C%80-%EC%A0%84%ED%99%94-%EC%8A%A4%EB%A7%88%ED%8A%B8%ED%8F%B0-%EC%95%84%EC%9D%B4%EC%BD%98-gui-%EB%8C%80%EB%8B%B5%ED%95%98%EB%8A%94-%EC%9D%B8%ED%84%B0%EB%84%B7-1976104/" TargetMode="External"/><Relationship Id="rId4"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871882" y="259975"/>
            <a:ext cx="6015317" cy="4858871"/>
          </a:xfrm>
        </p:spPr>
        <p:txBody>
          <a:bodyPr/>
          <a:lstStyle/>
          <a:p>
            <a:r>
              <a:rPr lang="en-US" dirty="0"/>
              <a:t>Most Popular Components in </a:t>
            </a:r>
            <a:r>
              <a:rPr lang="en-US" dirty="0" err="1"/>
              <a:t>Syncfusion</a:t>
            </a:r>
            <a:br>
              <a:rPr lang="en-US" dirty="0"/>
            </a:br>
            <a:r>
              <a:rPr lang="en-US" dirty="0"/>
              <a:t>                 by</a:t>
            </a:r>
            <a:br>
              <a:rPr lang="en-US" dirty="0"/>
            </a:br>
            <a:r>
              <a:rPr lang="en-US" dirty="0"/>
              <a:t>Karthikeyan Raja</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Components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8514" y="2514320"/>
            <a:ext cx="6788150" cy="3709987"/>
          </a:xfrm>
        </p:spPr>
        <p:txBody>
          <a:bodyPr tIns="457200">
            <a:normAutofit fontScale="92500" lnSpcReduction="20000"/>
          </a:bodyPr>
          <a:lstStyle/>
          <a:p>
            <a:r>
              <a:rPr lang="en-US" dirty="0"/>
              <a:t>DataGrid</a:t>
            </a:r>
          </a:p>
          <a:p>
            <a:r>
              <a:rPr lang="en-US" dirty="0"/>
              <a:t>Charts</a:t>
            </a:r>
          </a:p>
          <a:p>
            <a:r>
              <a:rPr lang="en-US" dirty="0"/>
              <a:t>List View</a:t>
            </a:r>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406193" y="0"/>
            <a:ext cx="9746338" cy="790575"/>
          </a:xfrm>
        </p:spPr>
        <p:txBody>
          <a:bodyPr/>
          <a:lstStyle/>
          <a:p>
            <a:r>
              <a:rPr lang="en-US" dirty="0"/>
              <a:t>DataGrid</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75143" y="1056046"/>
            <a:ext cx="5146434" cy="5970494"/>
          </a:xfrm>
        </p:spPr>
        <p:txBody>
          <a:bodyPr>
            <a:normAutofit/>
          </a:bodyPr>
          <a:lstStyle/>
          <a:p>
            <a:pPr algn="l"/>
            <a:r>
              <a:rPr lang="en-US" sz="1200" b="0" i="0" dirty="0">
                <a:solidFill>
                  <a:srgbClr val="1A1A1A"/>
                </a:solidFill>
                <a:effectLst/>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r>
              <a:rPr lang="en-US" b="1" dirty="0"/>
              <a:t>Supported Platforms</a:t>
            </a:r>
          </a:p>
          <a:p>
            <a:pPr marL="171450" indent="-1714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3"/>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Javascript</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Angular</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Vue</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Blazor</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3"/>
              </a:rPr>
              <a:t>     Flutter</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React</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ASp.Net</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 MVC</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ASP.Net</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 Core</a:t>
            </a:r>
            <a:r>
              <a:rPr lang="en-US" sz="1200" dirty="0">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3"/>
              </a:rPr>
              <a:t>WinForms</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WPI</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WinUI</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Flutter</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Xamarin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3"/>
              </a:rPr>
              <a:t>UWP</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.NET MAUI</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3"/>
              </a:rPr>
              <a:t>Xamarin</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Flutter</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UWP</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Javascript</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.NET MAUI</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Content Placeholder 4">
            <a:extLst>
              <a:ext uri="{FF2B5EF4-FFF2-40B4-BE49-F238E27FC236}">
                <a16:creationId xmlns:a16="http://schemas.microsoft.com/office/drawing/2014/main" id="{AACCD4C4-E5BA-DD1C-7E1A-BAA22E6D4C47}"/>
              </a:ext>
            </a:extLst>
          </p:cNvPr>
          <p:cNvPicPr>
            <a:picLocks noGrp="1" noChangeAspect="1"/>
          </p:cNvPicPr>
          <p:nvPr>
            <p:ph sz="quarter" idx="16"/>
          </p:nvPr>
        </p:nvPicPr>
        <p:blipFill>
          <a:blip r:embed="rId4"/>
          <a:stretch>
            <a:fillRect/>
          </a:stretch>
        </p:blipFill>
        <p:spPr>
          <a:xfrm>
            <a:off x="5883275" y="1155072"/>
            <a:ext cx="4489450" cy="3823955"/>
          </a:xfrm>
          <a:prstGeom prst="rect">
            <a:avLst/>
          </a:prstGeom>
        </p:spPr>
      </p:pic>
      <p:pic>
        <p:nvPicPr>
          <p:cNvPr id="7" name="Picture 6" descr="A white globe in a grey circle&#10;&#10;Description automatically generated">
            <a:extLst>
              <a:ext uri="{FF2B5EF4-FFF2-40B4-BE49-F238E27FC236}">
                <a16:creationId xmlns:a16="http://schemas.microsoft.com/office/drawing/2014/main" id="{B146A5B8-73DD-D74E-8B49-3AD68898C65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69062" y="2813292"/>
            <a:ext cx="190665" cy="190665"/>
          </a:xfrm>
          <a:prstGeom prst="rect">
            <a:avLst/>
          </a:prstGeom>
        </p:spPr>
      </p:pic>
      <p:cxnSp>
        <p:nvCxnSpPr>
          <p:cNvPr id="9" name="Straight Connector 8">
            <a:extLst>
              <a:ext uri="{FF2B5EF4-FFF2-40B4-BE49-F238E27FC236}">
                <a16:creationId xmlns:a16="http://schemas.microsoft.com/office/drawing/2014/main" id="{8BD6EFE3-FA58-1F42-F682-90FA7A487D03}"/>
              </a:ext>
            </a:extLst>
          </p:cNvPr>
          <p:cNvCxnSpPr>
            <a:cxnSpLocks/>
          </p:cNvCxnSpPr>
          <p:nvPr/>
        </p:nvCxnSpPr>
        <p:spPr>
          <a:xfrm flipV="1">
            <a:off x="428959" y="2674982"/>
            <a:ext cx="0" cy="467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descr="A computer screen with a black background&#10;&#10;Description automatically generated">
            <a:extLst>
              <a:ext uri="{FF2B5EF4-FFF2-40B4-BE49-F238E27FC236}">
                <a16:creationId xmlns:a16="http://schemas.microsoft.com/office/drawing/2014/main" id="{DA6CF0BA-396D-4DC0-2F13-5E9FEBA8D84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19929" y="3515484"/>
            <a:ext cx="252651" cy="252651"/>
          </a:xfrm>
          <a:prstGeom prst="rect">
            <a:avLst/>
          </a:prstGeom>
        </p:spPr>
      </p:pic>
      <p:cxnSp>
        <p:nvCxnSpPr>
          <p:cNvPr id="17" name="Straight Connector 16">
            <a:extLst>
              <a:ext uri="{FF2B5EF4-FFF2-40B4-BE49-F238E27FC236}">
                <a16:creationId xmlns:a16="http://schemas.microsoft.com/office/drawing/2014/main" id="{938A0971-29B6-9FFE-D39D-0305F8FAE996}"/>
              </a:ext>
            </a:extLst>
          </p:cNvPr>
          <p:cNvCxnSpPr>
            <a:cxnSpLocks/>
          </p:cNvCxnSpPr>
          <p:nvPr/>
        </p:nvCxnSpPr>
        <p:spPr>
          <a:xfrm>
            <a:off x="426062" y="3429000"/>
            <a:ext cx="0" cy="4805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Picture 25" descr="A computer screen with a black background&#10;&#10;Description automatically generated">
            <a:extLst>
              <a:ext uri="{FF2B5EF4-FFF2-40B4-BE49-F238E27FC236}">
                <a16:creationId xmlns:a16="http://schemas.microsoft.com/office/drawing/2014/main" id="{DB382E58-9F77-D55B-5CE8-F8B3802F7AC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52782" y="4185956"/>
            <a:ext cx="252651" cy="252651"/>
          </a:xfrm>
          <a:prstGeom prst="rect">
            <a:avLst/>
          </a:prstGeom>
        </p:spPr>
      </p:pic>
      <p:cxnSp>
        <p:nvCxnSpPr>
          <p:cNvPr id="28" name="Straight Connector 27">
            <a:extLst>
              <a:ext uri="{FF2B5EF4-FFF2-40B4-BE49-F238E27FC236}">
                <a16:creationId xmlns:a16="http://schemas.microsoft.com/office/drawing/2014/main" id="{858474A4-4869-F0D0-90C8-49D130384A27}"/>
              </a:ext>
            </a:extLst>
          </p:cNvPr>
          <p:cNvCxnSpPr>
            <a:cxnSpLocks/>
          </p:cNvCxnSpPr>
          <p:nvPr/>
        </p:nvCxnSpPr>
        <p:spPr>
          <a:xfrm>
            <a:off x="450908" y="4133824"/>
            <a:ext cx="0" cy="356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510765"/>
          </a:xfrm>
        </p:spPr>
        <p:txBody>
          <a:bodyPr/>
          <a:lstStyle/>
          <a:p>
            <a:r>
              <a:rPr lang="en-US" dirty="0"/>
              <a:t>Charts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746017" y="974877"/>
            <a:ext cx="4782826" cy="4492862"/>
          </a:xfrm>
        </p:spPr>
        <p:txBody>
          <a:bodyPr>
            <a:normAutofit/>
          </a:bodyPr>
          <a:lstStyle/>
          <a:p>
            <a:r>
              <a:rPr lang="en-US" sz="12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sz="1200" dirty="0">
              <a:solidFill>
                <a:srgbClr val="1A1A1A"/>
              </a:solidFill>
              <a:latin typeface="Open Sans" panose="020B0606030504020204" pitchFamily="34" charset="0"/>
            </a:endParaRPr>
          </a:p>
          <a:p>
            <a:pPr algn="l"/>
            <a:r>
              <a:rPr lang="en-US" sz="1400" b="1" i="0" dirty="0">
                <a:solidFill>
                  <a:srgbClr val="1A1A1A"/>
                </a:solidFill>
                <a:effectLst/>
                <a:latin typeface="Open Sans" panose="020B0606030504020204" pitchFamily="34" charset="0"/>
              </a:rPr>
              <a:t>SUPPORTED PLATFORMS</a:t>
            </a:r>
          </a:p>
          <a:p>
            <a:pPr algn="l"/>
            <a:endParaRPr lang="en-US" sz="1400" b="1" dirty="0">
              <a:solidFill>
                <a:srgbClr val="1A1A1A"/>
              </a:solidFill>
              <a:latin typeface="Open Sans" panose="020B0606030504020204" pitchFamily="34" charset="0"/>
            </a:endParaRPr>
          </a:p>
          <a:p>
            <a:pPr marL="285750" indent="-285750" algn="l">
              <a:buFont typeface="Arial" panose="020B0604020202020204" pitchFamily="34" charset="0"/>
              <a:buChar char="•"/>
            </a:pPr>
            <a:r>
              <a:rPr lang="en-US" sz="1200" b="0" i="0" dirty="0" err="1">
                <a:solidFill>
                  <a:srgbClr val="666666"/>
                </a:solidFill>
                <a:effectLst/>
                <a:latin typeface="Open Sans" panose="020B0606030504020204" pitchFamily="34" charset="0"/>
                <a:hlinkClick r:id="rId3"/>
              </a:rPr>
              <a:t>Javascript</a:t>
            </a:r>
            <a:r>
              <a:rPr lang="en-US" sz="1200" b="0" i="0" dirty="0">
                <a:solidFill>
                  <a:srgbClr val="666666"/>
                </a:solidFill>
                <a:effectLst/>
                <a:latin typeface="Open Sans" panose="020B0606030504020204" pitchFamily="34" charset="0"/>
              </a:rPr>
              <a:t> </a:t>
            </a:r>
            <a:r>
              <a:rPr lang="en-US" sz="14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Angular</a:t>
            </a:r>
            <a:r>
              <a:rPr lang="en-US" sz="1200" b="0" i="0" dirty="0">
                <a:solidFill>
                  <a:srgbClr val="666666"/>
                </a:solidFill>
                <a:effectLst/>
                <a:latin typeface="Open Sans" panose="020B0606030504020204" pitchFamily="34" charset="0"/>
              </a:rPr>
              <a:t>  </a:t>
            </a:r>
            <a:r>
              <a:rPr lang="en-US" sz="14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React</a:t>
            </a: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Vue</a:t>
            </a:r>
            <a:r>
              <a:rPr lang="en-US" sz="1200" b="0" i="0" dirty="0">
                <a:solidFill>
                  <a:srgbClr val="666666"/>
                </a:solidFill>
                <a:effectLst/>
                <a:latin typeface="Open Sans" panose="020B0606030504020204" pitchFamily="34" charset="0"/>
              </a:rPr>
              <a:t>     </a:t>
            </a:r>
            <a:r>
              <a:rPr lang="en-US" sz="1200" b="0" i="0" dirty="0" err="1">
                <a:solidFill>
                  <a:srgbClr val="666666"/>
                </a:solidFill>
                <a:effectLst/>
                <a:latin typeface="Open Sans" panose="020B0606030504020204" pitchFamily="34" charset="0"/>
                <a:hlinkClick r:id="rId3"/>
              </a:rPr>
              <a:t>Blazor</a:t>
            </a:r>
            <a:endParaRPr lang="en-US" sz="1200" b="0" i="0" dirty="0">
              <a:solidFill>
                <a:srgbClr val="666666"/>
              </a:solidFill>
              <a:effectLst/>
              <a:latin typeface="Open Sans" panose="020B0606030504020204" pitchFamily="34" charset="0"/>
            </a:endParaRPr>
          </a:p>
          <a:p>
            <a:pPr marL="171450" indent="-171450" algn="l">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dirty="0" err="1">
                <a:solidFill>
                  <a:srgbClr val="666666"/>
                </a:solidFill>
                <a:effectLst/>
                <a:latin typeface="Open Sans" panose="020B0606030504020204" pitchFamily="34" charset="0"/>
                <a:hlinkClick r:id="rId3"/>
              </a:rPr>
              <a:t>Fluttter</a:t>
            </a: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ASP.NET MVC</a:t>
            </a: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ASP.NET MV CORE</a:t>
            </a:r>
            <a:endParaRPr lang="en-US" sz="1200" b="0" i="0" dirty="0">
              <a:solidFill>
                <a:srgbClr val="666666"/>
              </a:solidFill>
              <a:effectLst/>
              <a:latin typeface="Open Sans" panose="020B0606030504020204" pitchFamily="34" charset="0"/>
            </a:endParaRPr>
          </a:p>
          <a:p>
            <a:pPr marL="171450" indent="-171450" algn="l">
              <a:buFont typeface="Arial" panose="020B0604020202020204" pitchFamily="34" charset="0"/>
              <a:buChar char="•"/>
            </a:pPr>
            <a:r>
              <a:rPr lang="en-US" sz="1200" dirty="0">
                <a:solidFill>
                  <a:srgbClr val="666666"/>
                </a:solidFill>
                <a:latin typeface="Open Sans" panose="020B0606030504020204" pitchFamily="34" charset="0"/>
              </a:rPr>
              <a:t>    </a:t>
            </a:r>
            <a:r>
              <a:rPr lang="en-US" sz="1200" dirty="0" err="1">
                <a:solidFill>
                  <a:srgbClr val="666666"/>
                </a:solidFill>
                <a:latin typeface="Open Sans" panose="020B0606030504020204" pitchFamily="34" charset="0"/>
                <a:hlinkClick r:id="rId3"/>
              </a:rPr>
              <a:t>Winforms</a:t>
            </a:r>
            <a:r>
              <a:rPr lang="en-US" sz="1200" dirty="0">
                <a:solidFill>
                  <a:srgbClr val="666666"/>
                </a:solidFill>
                <a:latin typeface="Open Sans" panose="020B0606030504020204" pitchFamily="34" charset="0"/>
              </a:rPr>
              <a:t>     </a:t>
            </a:r>
            <a:r>
              <a:rPr lang="en-US" sz="1200" dirty="0">
                <a:solidFill>
                  <a:srgbClr val="666666"/>
                </a:solidFill>
                <a:latin typeface="Open Sans" panose="020B0606030504020204" pitchFamily="34" charset="0"/>
                <a:hlinkClick r:id="rId3"/>
              </a:rPr>
              <a:t>WPF</a:t>
            </a:r>
            <a:r>
              <a:rPr lang="en-US" sz="1200" dirty="0">
                <a:solidFill>
                  <a:srgbClr val="666666"/>
                </a:solidFill>
                <a:latin typeface="Open Sans" panose="020B0606030504020204" pitchFamily="34" charset="0"/>
              </a:rPr>
              <a:t>       </a:t>
            </a:r>
            <a:r>
              <a:rPr lang="en-US" sz="1200" dirty="0" err="1">
                <a:solidFill>
                  <a:srgbClr val="666666"/>
                </a:solidFill>
                <a:latin typeface="Open Sans" panose="020B0606030504020204" pitchFamily="34" charset="0"/>
                <a:hlinkClick r:id="rId3"/>
              </a:rPr>
              <a:t>WinUI</a:t>
            </a:r>
            <a:r>
              <a:rPr lang="en-US" sz="1200" dirty="0">
                <a:solidFill>
                  <a:srgbClr val="666666"/>
                </a:solidFill>
                <a:latin typeface="Open Sans" panose="020B0606030504020204" pitchFamily="34" charset="0"/>
              </a:rPr>
              <a:t>      </a:t>
            </a:r>
            <a:r>
              <a:rPr lang="en-US" sz="1200" dirty="0">
                <a:solidFill>
                  <a:srgbClr val="666666"/>
                </a:solidFill>
                <a:latin typeface="Open Sans" panose="020B0606030504020204" pitchFamily="34" charset="0"/>
                <a:hlinkClick r:id="rId3"/>
              </a:rPr>
              <a:t>Flutter</a:t>
            </a:r>
            <a:r>
              <a:rPr lang="en-US" sz="1200" dirty="0">
                <a:solidFill>
                  <a:srgbClr val="666666"/>
                </a:solidFill>
                <a:latin typeface="Open Sans" panose="020B0606030504020204" pitchFamily="34" charset="0"/>
              </a:rPr>
              <a:t>     </a:t>
            </a:r>
            <a:r>
              <a:rPr lang="en-US" sz="1200" dirty="0">
                <a:solidFill>
                  <a:srgbClr val="666666"/>
                </a:solidFill>
                <a:latin typeface="Open Sans" panose="020B0606030504020204" pitchFamily="34" charset="0"/>
                <a:hlinkClick r:id="rId3"/>
              </a:rPr>
              <a:t>Xamarin</a:t>
            </a:r>
            <a:endParaRPr lang="en-US" sz="1200" dirty="0">
              <a:solidFill>
                <a:srgbClr val="666666"/>
              </a:solidFill>
              <a:latin typeface="Open Sans" panose="020B0606030504020204" pitchFamily="34" charset="0"/>
            </a:endParaRPr>
          </a:p>
          <a:p>
            <a:pPr marL="171450" indent="-171450" algn="l">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UWP</a:t>
            </a:r>
            <a:r>
              <a:rPr lang="en-US" sz="1200" b="0" i="0" dirty="0">
                <a:solidFill>
                  <a:srgbClr val="666666"/>
                </a:solidFill>
                <a:effectLst/>
                <a:latin typeface="Open Sans" panose="020B0606030504020204" pitchFamily="34" charset="0"/>
              </a:rPr>
              <a:t>        </a:t>
            </a:r>
            <a:r>
              <a:rPr lang="en-US" sz="1200" b="0" i="0" dirty="0" err="1">
                <a:solidFill>
                  <a:srgbClr val="666666"/>
                </a:solidFill>
                <a:effectLst/>
                <a:latin typeface="Open Sans" panose="020B0606030504020204" pitchFamily="34" charset="0"/>
                <a:hlinkClick r:id="rId3"/>
              </a:rPr>
              <a:t>.Net</a:t>
            </a:r>
            <a:r>
              <a:rPr lang="en-US" sz="1200" b="0" i="0" dirty="0">
                <a:solidFill>
                  <a:srgbClr val="666666"/>
                </a:solidFill>
                <a:effectLst/>
                <a:latin typeface="Open Sans" panose="020B0606030504020204" pitchFamily="34" charset="0"/>
                <a:hlinkClick r:id="rId3"/>
              </a:rPr>
              <a:t> MAUI</a:t>
            </a:r>
            <a:endParaRPr lang="en-US" sz="1200" b="0" i="0" dirty="0">
              <a:solidFill>
                <a:srgbClr val="666666"/>
              </a:solidFill>
              <a:effectLst/>
              <a:latin typeface="Open Sans" panose="020B0606030504020204" pitchFamily="34" charset="0"/>
            </a:endParaRPr>
          </a:p>
          <a:p>
            <a:pPr marL="171450" indent="-171450" algn="l">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Xamarin</a:t>
            </a: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Flutter</a:t>
            </a:r>
            <a:r>
              <a:rPr lang="en-US" sz="1200" b="0" i="0" dirty="0">
                <a:solidFill>
                  <a:srgbClr val="666666"/>
                </a:solidFill>
                <a:effectLst/>
                <a:latin typeface="Open Sans" panose="020B0606030504020204" pitchFamily="34" charset="0"/>
              </a:rPr>
              <a:t>    </a:t>
            </a:r>
            <a:r>
              <a:rPr lang="en-US" sz="1200" b="0" i="0" dirty="0">
                <a:solidFill>
                  <a:srgbClr val="666666"/>
                </a:solidFill>
                <a:effectLst/>
                <a:latin typeface="Open Sans" panose="020B0606030504020204" pitchFamily="34" charset="0"/>
                <a:hlinkClick r:id="rId3"/>
              </a:rPr>
              <a:t>UWP</a:t>
            </a:r>
            <a:r>
              <a:rPr lang="en-US" sz="1200" b="0" i="0" dirty="0">
                <a:solidFill>
                  <a:srgbClr val="666666"/>
                </a:solidFill>
                <a:effectLst/>
                <a:latin typeface="Open Sans" panose="020B0606030504020204" pitchFamily="34" charset="0"/>
              </a:rPr>
              <a:t>    </a:t>
            </a:r>
            <a:r>
              <a:rPr lang="en-US" sz="1200" b="0" i="0" dirty="0" err="1">
                <a:solidFill>
                  <a:srgbClr val="666666"/>
                </a:solidFill>
                <a:effectLst/>
                <a:latin typeface="Open Sans" panose="020B0606030504020204" pitchFamily="34" charset="0"/>
                <a:hlinkClick r:id="rId3"/>
              </a:rPr>
              <a:t>Javascript</a:t>
            </a:r>
            <a:r>
              <a:rPr lang="en-US" sz="1200" b="0" i="0" dirty="0">
                <a:solidFill>
                  <a:srgbClr val="666666"/>
                </a:solidFill>
                <a:effectLst/>
                <a:latin typeface="Open Sans" panose="020B0606030504020204" pitchFamily="34" charset="0"/>
              </a:rPr>
              <a:t>     </a:t>
            </a:r>
            <a:r>
              <a:rPr lang="en-US" sz="1200" b="0" i="0" dirty="0" err="1">
                <a:solidFill>
                  <a:srgbClr val="666666"/>
                </a:solidFill>
                <a:effectLst/>
                <a:latin typeface="Open Sans" panose="020B0606030504020204" pitchFamily="34" charset="0"/>
              </a:rPr>
              <a:t>.</a:t>
            </a:r>
            <a:r>
              <a:rPr lang="en-US" sz="1100" b="0" i="0" dirty="0" err="1">
                <a:solidFill>
                  <a:srgbClr val="666666"/>
                </a:solidFill>
                <a:effectLst/>
                <a:latin typeface="Open Sans" panose="020B0606030504020204" pitchFamily="34" charset="0"/>
                <a:hlinkClick r:id="rId3"/>
              </a:rPr>
              <a:t>Net</a:t>
            </a:r>
            <a:r>
              <a:rPr lang="en-US" sz="1100" b="0" i="0" dirty="0">
                <a:solidFill>
                  <a:srgbClr val="666666"/>
                </a:solidFill>
                <a:effectLst/>
                <a:latin typeface="Open Sans" panose="020B0606030504020204" pitchFamily="34" charset="0"/>
                <a:hlinkClick r:id="rId3"/>
              </a:rPr>
              <a:t> MAUI</a:t>
            </a:r>
            <a:br>
              <a:rPr lang="en-US" sz="1100" b="0" i="0" dirty="0">
                <a:solidFill>
                  <a:srgbClr val="666666"/>
                </a:solidFill>
                <a:effectLst/>
                <a:latin typeface="Open Sans" panose="020B0606030504020204" pitchFamily="34" charset="0"/>
              </a:rPr>
            </a:br>
            <a:endParaRPr lang="en-US" sz="1200" dirty="0"/>
          </a:p>
        </p:txBody>
      </p:sp>
      <p:pic>
        <p:nvPicPr>
          <p:cNvPr id="1026" name="Picture 2" descr="Syncfusion Essential Chart">
            <a:extLst>
              <a:ext uri="{FF2B5EF4-FFF2-40B4-BE49-F238E27FC236}">
                <a16:creationId xmlns:a16="http://schemas.microsoft.com/office/drawing/2014/main" id="{9309B110-7A72-2E58-C8F7-0B6AB88CC5B2}"/>
              </a:ext>
            </a:extLst>
          </p:cNvPr>
          <p:cNvPicPr>
            <a:picLocks noGrp="1" noChangeAspect="1" noChangeArrowheads="1"/>
          </p:cNvPicPr>
          <p:nvPr>
            <p:ph sz="quarter" idx="16"/>
          </p:nvPr>
        </p:nvPicPr>
        <p:blipFill>
          <a:blip r:embed="rId4">
            <a:extLst>
              <a:ext uri="{28A0092B-C50C-407E-A947-70E740481C1C}">
                <a14:useLocalDpi xmlns:a14="http://schemas.microsoft.com/office/drawing/2010/main" val="0"/>
              </a:ext>
            </a:extLst>
          </a:blip>
          <a:srcRect/>
          <a:stretch>
            <a:fillRect/>
          </a:stretch>
        </p:blipFill>
        <p:spPr bwMode="auto">
          <a:xfrm>
            <a:off x="6349457" y="1161489"/>
            <a:ext cx="4023268" cy="3597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white globe in a grey circle&#10;&#10;Description automatically generated">
            <a:extLst>
              <a:ext uri="{FF2B5EF4-FFF2-40B4-BE49-F238E27FC236}">
                <a16:creationId xmlns:a16="http://schemas.microsoft.com/office/drawing/2014/main" id="{C2C53278-B08F-F00F-92F0-3C1D53439A9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9081" y="3456354"/>
            <a:ext cx="290003" cy="252667"/>
          </a:xfrm>
          <a:prstGeom prst="rect">
            <a:avLst/>
          </a:prstGeom>
        </p:spPr>
      </p:pic>
      <p:cxnSp>
        <p:nvCxnSpPr>
          <p:cNvPr id="8" name="Straight Connector 7">
            <a:extLst>
              <a:ext uri="{FF2B5EF4-FFF2-40B4-BE49-F238E27FC236}">
                <a16:creationId xmlns:a16="http://schemas.microsoft.com/office/drawing/2014/main" id="{A50DC89F-9B12-AC78-ACEE-6ACD29FA1C64}"/>
              </a:ext>
            </a:extLst>
          </p:cNvPr>
          <p:cNvCxnSpPr>
            <a:cxnSpLocks/>
          </p:cNvCxnSpPr>
          <p:nvPr/>
        </p:nvCxnSpPr>
        <p:spPr>
          <a:xfrm>
            <a:off x="617173" y="3356508"/>
            <a:ext cx="0" cy="452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computer screen with a black background&#10;&#10;Description automatically generated">
            <a:extLst>
              <a:ext uri="{FF2B5EF4-FFF2-40B4-BE49-F238E27FC236}">
                <a16:creationId xmlns:a16="http://schemas.microsoft.com/office/drawing/2014/main" id="{41B5E37C-6A89-3F2A-5F8C-BDFAC7B5F6F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83388" y="4185767"/>
            <a:ext cx="327132" cy="327132"/>
          </a:xfrm>
          <a:prstGeom prst="rect">
            <a:avLst/>
          </a:prstGeom>
        </p:spPr>
      </p:pic>
      <p:cxnSp>
        <p:nvCxnSpPr>
          <p:cNvPr id="9" name="Straight Connector 8">
            <a:extLst>
              <a:ext uri="{FF2B5EF4-FFF2-40B4-BE49-F238E27FC236}">
                <a16:creationId xmlns:a16="http://schemas.microsoft.com/office/drawing/2014/main" id="{02CC27DB-818C-6ACA-DD3B-E6DBE00E5CCD}"/>
              </a:ext>
            </a:extLst>
          </p:cNvPr>
          <p:cNvCxnSpPr>
            <a:cxnSpLocks/>
          </p:cNvCxnSpPr>
          <p:nvPr/>
        </p:nvCxnSpPr>
        <p:spPr>
          <a:xfrm>
            <a:off x="607166" y="4150926"/>
            <a:ext cx="0" cy="3675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descr="A cell phone with a black background&#10;&#10;Description automatically generated">
            <a:extLst>
              <a:ext uri="{FF2B5EF4-FFF2-40B4-BE49-F238E27FC236}">
                <a16:creationId xmlns:a16="http://schemas.microsoft.com/office/drawing/2014/main" id="{500C23BF-699A-CFA1-7677-FAB7E28CBF98}"/>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flipH="1">
            <a:off x="179161" y="4824809"/>
            <a:ext cx="327132" cy="327132"/>
          </a:xfrm>
          <a:prstGeom prst="rect">
            <a:avLst/>
          </a:prstGeom>
        </p:spPr>
      </p:pic>
      <p:sp>
        <p:nvSpPr>
          <p:cNvPr id="17" name="TextBox 16">
            <a:extLst>
              <a:ext uri="{FF2B5EF4-FFF2-40B4-BE49-F238E27FC236}">
                <a16:creationId xmlns:a16="http://schemas.microsoft.com/office/drawing/2014/main" id="{FE747FF2-60AA-A814-1567-B730FC8CA1DA}"/>
              </a:ext>
            </a:extLst>
          </p:cNvPr>
          <p:cNvSpPr txBox="1"/>
          <p:nvPr/>
        </p:nvSpPr>
        <p:spPr>
          <a:xfrm>
            <a:off x="1241532" y="6265507"/>
            <a:ext cx="1714286" cy="230832"/>
          </a:xfrm>
          <a:prstGeom prst="rect">
            <a:avLst/>
          </a:prstGeom>
          <a:noFill/>
        </p:spPr>
        <p:txBody>
          <a:bodyPr wrap="square" rtlCol="0">
            <a:spAutoFit/>
          </a:bodyPr>
          <a:lstStyle/>
          <a:p>
            <a:endParaRPr lang="en-US" sz="900" dirty="0"/>
          </a:p>
        </p:txBody>
      </p:sp>
      <p:cxnSp>
        <p:nvCxnSpPr>
          <p:cNvPr id="19" name="Straight Connector 18">
            <a:extLst>
              <a:ext uri="{FF2B5EF4-FFF2-40B4-BE49-F238E27FC236}">
                <a16:creationId xmlns:a16="http://schemas.microsoft.com/office/drawing/2014/main" id="{668584C7-399F-9C53-8E3F-8AF10C132AE7}"/>
              </a:ext>
            </a:extLst>
          </p:cNvPr>
          <p:cNvCxnSpPr>
            <a:cxnSpLocks/>
          </p:cNvCxnSpPr>
          <p:nvPr/>
        </p:nvCxnSpPr>
        <p:spPr>
          <a:xfrm>
            <a:off x="594360" y="4850684"/>
            <a:ext cx="0" cy="2753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5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77819" y="-626345"/>
            <a:ext cx="10972800" cy="1574317"/>
          </a:xfrm>
        </p:spPr>
        <p:txBody>
          <a:bodyPr/>
          <a:lstStyle/>
          <a:p>
            <a:r>
              <a:rPr lang="en-US" dirty="0"/>
              <a:t>LIST VIEW</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394447" y="1201271"/>
            <a:ext cx="5947826" cy="5072724"/>
          </a:xfrm>
        </p:spPr>
        <p:txBody>
          <a:bodyPr>
            <a:normAutofit/>
          </a:bodyPr>
          <a:lstStyle/>
          <a:p>
            <a:pPr lvl="1"/>
            <a:r>
              <a:rPr lang="en-US" sz="1200" b="0" i="0" dirty="0">
                <a:solidFill>
                  <a:srgbClr val="1A1A1A"/>
                </a:solidFill>
                <a:effectLst/>
                <a:latin typeface="Open Sans" panose="020B0606030504020204" pitchFamily="34" charset="0"/>
              </a:rPr>
              <a:t>The </a:t>
            </a:r>
            <a:r>
              <a:rPr lang="en-US" sz="1200" b="0" i="0" dirty="0" err="1">
                <a:solidFill>
                  <a:srgbClr val="1A1A1A"/>
                </a:solidFill>
                <a:effectLst/>
                <a:latin typeface="Open Sans" panose="020B0606030504020204" pitchFamily="34" charset="0"/>
              </a:rPr>
              <a:t>ListView</a:t>
            </a:r>
            <a:r>
              <a:rPr lang="en-US" sz="12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200" b="0" i="0" dirty="0" err="1">
                <a:solidFill>
                  <a:srgbClr val="1A1A1A"/>
                </a:solidFill>
                <a:effectLst/>
                <a:latin typeface="Open Sans" panose="020B0606030504020204" pitchFamily="34" charset="0"/>
              </a:rPr>
              <a:t>ListView</a:t>
            </a:r>
            <a:r>
              <a:rPr lang="en-US" sz="1200" b="0" i="0" dirty="0">
                <a:solidFill>
                  <a:srgbClr val="1A1A1A"/>
                </a:solidFill>
                <a:effectLst/>
                <a:latin typeface="Open Sans" panose="020B0606030504020204" pitchFamily="34" charset="0"/>
              </a:rPr>
              <a:t> control has been optimized to work with large amounts of data.</a:t>
            </a:r>
          </a:p>
          <a:p>
            <a:pPr lvl="1"/>
            <a:endParaRPr lang="en-US" sz="1200" dirty="0">
              <a:solidFill>
                <a:srgbClr val="1A1A1A"/>
              </a:solidFill>
              <a:latin typeface="Open Sans" panose="020B0606030504020204" pitchFamily="34" charset="0"/>
            </a:endParaRPr>
          </a:p>
          <a:p>
            <a:pPr lvl="1"/>
            <a:endParaRPr lang="en-US" sz="1200" dirty="0">
              <a:solidFill>
                <a:srgbClr val="1A1A1A"/>
              </a:solidFill>
              <a:latin typeface="Open Sans" panose="020B0606030504020204" pitchFamily="34" charset="0"/>
            </a:endParaRPr>
          </a:p>
          <a:p>
            <a:pPr lvl="1"/>
            <a:r>
              <a:rPr lang="en-US" sz="1400" b="1" dirty="0">
                <a:solidFill>
                  <a:srgbClr val="1A1A1A"/>
                </a:solidFill>
                <a:latin typeface="Open Sans" panose="020B0606030504020204" pitchFamily="34" charset="0"/>
              </a:rPr>
              <a:t>Supported Platforms</a:t>
            </a:r>
          </a:p>
          <a:p>
            <a:pPr lvl="1"/>
            <a:endParaRPr lang="en-US" sz="1400" b="1" dirty="0">
              <a:solidFill>
                <a:srgbClr val="1A1A1A"/>
              </a:solidFill>
              <a:latin typeface="Open Sans" panose="020B0606030504020204" pitchFamily="34" charset="0"/>
            </a:endParaRPr>
          </a:p>
          <a:p>
            <a:pPr lvl="1"/>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Javascript</a:t>
            </a:r>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Angular</a:t>
            </a:r>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React</a:t>
            </a:r>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Vue</a:t>
            </a:r>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Blazor</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lvl="1"/>
            <a:r>
              <a:rPr lang="en-US" sz="1200" dirty="0">
                <a:latin typeface="Open Sans" panose="020B0606030504020204" pitchFamily="34" charset="0"/>
                <a:ea typeface="Open Sans" panose="020B0606030504020204" pitchFamily="34" charset="0"/>
                <a:cs typeface="Open Sans" panose="020B0606030504020204" pitchFamily="34" charset="0"/>
                <a:hlinkClick r:id="rId3"/>
              </a:rPr>
              <a:t>ASP.NET MVC</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ASP.NET Core</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402336" lvl="1" indent="0">
              <a:buNone/>
            </a:pP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lvl="1"/>
            <a:r>
              <a:rPr lang="en-US" sz="1200" b="1"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WinForms</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.NET MAUI</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Xamarin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lvl="1"/>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lvl="1"/>
            <a:r>
              <a:rPr lang="en-US" sz="1200" b="1" dirty="0">
                <a:latin typeface="Open Sans" panose="020B0606030504020204" pitchFamily="34" charset="0"/>
                <a:ea typeface="Open Sans" panose="020B0606030504020204" pitchFamily="34" charset="0"/>
                <a:cs typeface="Open Sans" panose="020B0606030504020204" pitchFamily="34" charset="0"/>
                <a:hlinkClick r:id="rId3"/>
              </a:rPr>
              <a:t>.</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NET MAUI</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hlinkClick r:id="rId3"/>
              </a:rPr>
              <a:t>Xamarin</a:t>
            </a: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3"/>
              </a:rPr>
              <a:t>Javascript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descr="Syncfusion List View">
            <a:extLst>
              <a:ext uri="{FF2B5EF4-FFF2-40B4-BE49-F238E27FC236}">
                <a16:creationId xmlns:a16="http://schemas.microsoft.com/office/drawing/2014/main" id="{4F2A56F5-760B-1401-DE10-25C228A74FC3}"/>
              </a:ext>
            </a:extLst>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6732494" y="1772725"/>
            <a:ext cx="3946525" cy="3361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white globe in a grey circle&#10;&#10;Description automatically generated">
            <a:extLst>
              <a:ext uri="{FF2B5EF4-FFF2-40B4-BE49-F238E27FC236}">
                <a16:creationId xmlns:a16="http://schemas.microsoft.com/office/drawing/2014/main" id="{53705FC1-8AC0-23DB-9244-8B2B508939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79190" y="3313743"/>
            <a:ext cx="230514" cy="230514"/>
          </a:xfrm>
          <a:prstGeom prst="rect">
            <a:avLst/>
          </a:prstGeom>
        </p:spPr>
      </p:pic>
      <p:cxnSp>
        <p:nvCxnSpPr>
          <p:cNvPr id="7" name="Straight Connector 6">
            <a:extLst>
              <a:ext uri="{FF2B5EF4-FFF2-40B4-BE49-F238E27FC236}">
                <a16:creationId xmlns:a16="http://schemas.microsoft.com/office/drawing/2014/main" id="{02C1D78E-D430-357B-3E4C-87C9B282EA63}"/>
              </a:ext>
            </a:extLst>
          </p:cNvPr>
          <p:cNvCxnSpPr>
            <a:cxnSpLocks/>
          </p:cNvCxnSpPr>
          <p:nvPr/>
        </p:nvCxnSpPr>
        <p:spPr>
          <a:xfrm>
            <a:off x="647186" y="3260104"/>
            <a:ext cx="0" cy="2841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A computer screen with a black background&#10;&#10;Description automatically generated">
            <a:extLst>
              <a:ext uri="{FF2B5EF4-FFF2-40B4-BE49-F238E27FC236}">
                <a16:creationId xmlns:a16="http://schemas.microsoft.com/office/drawing/2014/main" id="{DBD6E8B1-821A-C79B-1504-1884EB8098C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6965" y="3857862"/>
            <a:ext cx="287186" cy="287186"/>
          </a:xfrm>
          <a:prstGeom prst="rect">
            <a:avLst/>
          </a:prstGeom>
        </p:spPr>
      </p:pic>
      <p:cxnSp>
        <p:nvCxnSpPr>
          <p:cNvPr id="13" name="Straight Connector 12">
            <a:extLst>
              <a:ext uri="{FF2B5EF4-FFF2-40B4-BE49-F238E27FC236}">
                <a16:creationId xmlns:a16="http://schemas.microsoft.com/office/drawing/2014/main" id="{1DD75549-0BA8-BFB5-3A17-4AF8C7A969DC}"/>
              </a:ext>
            </a:extLst>
          </p:cNvPr>
          <p:cNvCxnSpPr>
            <a:cxnSpLocks/>
          </p:cNvCxnSpPr>
          <p:nvPr/>
        </p:nvCxnSpPr>
        <p:spPr>
          <a:xfrm>
            <a:off x="647186" y="3845589"/>
            <a:ext cx="0" cy="287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descr="A cell phone with a black background&#10;&#10;Description automatically generated">
            <a:extLst>
              <a:ext uri="{FF2B5EF4-FFF2-40B4-BE49-F238E27FC236}">
                <a16:creationId xmlns:a16="http://schemas.microsoft.com/office/drawing/2014/main" id="{82F1E98B-5825-83BB-AD91-C0186AD80B4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52370" y="4375020"/>
            <a:ext cx="284153" cy="284153"/>
          </a:xfrm>
          <a:prstGeom prst="rect">
            <a:avLst/>
          </a:prstGeom>
        </p:spPr>
      </p:pic>
      <p:cxnSp>
        <p:nvCxnSpPr>
          <p:cNvPr id="19" name="Straight Connector 18">
            <a:extLst>
              <a:ext uri="{FF2B5EF4-FFF2-40B4-BE49-F238E27FC236}">
                <a16:creationId xmlns:a16="http://schemas.microsoft.com/office/drawing/2014/main" id="{05B5FB55-874F-A59D-617D-97134E9254E6}"/>
              </a:ext>
            </a:extLst>
          </p:cNvPr>
          <p:cNvCxnSpPr>
            <a:cxnSpLocks/>
          </p:cNvCxnSpPr>
          <p:nvPr/>
        </p:nvCxnSpPr>
        <p:spPr>
          <a:xfrm>
            <a:off x="647186" y="4375020"/>
            <a:ext cx="0" cy="225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6889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{8BA1AE24-9C8A-464B-A91D-5A227A2D6ADA}tf78853419_win32</Template>
  <TotalTime>79</TotalTime>
  <Words>296</Words>
  <Application>Microsoft Office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Open Sans</vt:lpstr>
      <vt:lpstr>Custom</vt:lpstr>
      <vt:lpstr>Most Popular Components in Syncfusion                  by Karthikeyan Raja</vt:lpstr>
      <vt:lpstr>Components</vt:lpstr>
      <vt:lpstr>DataGrid</vt:lpstr>
      <vt:lpstr>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by Karthikeyan Raja</dc:title>
  <dc:creator>Karthikeyan Raja</dc:creator>
  <cp:lastModifiedBy>Karthikeyan Raja</cp:lastModifiedBy>
  <cp:revision>1</cp:revision>
  <dcterms:created xsi:type="dcterms:W3CDTF">2024-03-25T09:32:32Z</dcterms:created>
  <dcterms:modified xsi:type="dcterms:W3CDTF">2024-03-25T15:35:18Z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