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8" r:id="rId2"/>
    <p:sldId id="257" r:id="rId3"/>
    <p:sldId id="258" r:id="rId4"/>
    <p:sldId id="265" r:id="rId5"/>
    <p:sldId id="262" r:id="rId6"/>
    <p:sldId id="263" r:id="rId7"/>
    <p:sldId id="264" r:id="rId8"/>
    <p:sldId id="271" r:id="rId9"/>
    <p:sldId id="273" r:id="rId10"/>
    <p:sldId id="274" r:id="rId11"/>
    <p:sldId id="275" r:id="rId12"/>
    <p:sldId id="276" r:id="rId13"/>
    <p:sldId id="288" r:id="rId14"/>
    <p:sldId id="277" r:id="rId15"/>
    <p:sldId id="283" r:id="rId16"/>
    <p:sldId id="279" r:id="rId17"/>
    <p:sldId id="284" r:id="rId18"/>
    <p:sldId id="282" r:id="rId19"/>
    <p:sldId id="287" r:id="rId20"/>
    <p:sldId id="285" r:id="rId21"/>
    <p:sldId id="290" r:id="rId22"/>
    <p:sldId id="291" r:id="rId23"/>
    <p:sldId id="292" r:id="rId24"/>
    <p:sldId id="293"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th nivas yadlapalli" initials="ly" lastIdx="1" clrIdx="0">
    <p:extLst>
      <p:ext uri="{19B8F6BF-5375-455C-9EA6-DF929625EA0E}">
        <p15:presenceInfo xmlns:p15="http://schemas.microsoft.com/office/powerpoint/2012/main" userId="e71db3e748811a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173" autoAdjust="0"/>
  </p:normalViewPr>
  <p:slideViewPr>
    <p:cSldViewPr snapToGrid="0">
      <p:cViewPr varScale="1">
        <p:scale>
          <a:sx n="79" d="100"/>
          <a:sy n="79" d="100"/>
        </p:scale>
        <p:origin x="27"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1991EC-4B98-4739-B265-1D84B82142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D518909-FA74-45E3-8AAA-0763179C78F0}">
      <dgm:prSet/>
      <dgm:spPr/>
      <dgm:t>
        <a:bodyPr/>
        <a:lstStyle/>
        <a:p>
          <a:r>
            <a:rPr lang="en-IN" dirty="0">
              <a:latin typeface="Times New Roman" panose="02020603050405020304" pitchFamily="18" charset="0"/>
              <a:cs typeface="Times New Roman" panose="02020603050405020304" pitchFamily="18" charset="0"/>
            </a:rPr>
            <a:t>Agenda</a:t>
          </a:r>
          <a:r>
            <a:rPr lang="en-IN" dirty="0"/>
            <a:t>		</a:t>
          </a:r>
        </a:p>
      </dgm:t>
    </dgm:pt>
    <dgm:pt modelId="{8281DD70-49BC-4E1D-9187-4187E1259ECF}" type="parTrans" cxnId="{3AC82A30-BAFC-4280-94B6-F9EA28098AB4}">
      <dgm:prSet/>
      <dgm:spPr/>
      <dgm:t>
        <a:bodyPr/>
        <a:lstStyle/>
        <a:p>
          <a:endParaRPr lang="en-IN"/>
        </a:p>
      </dgm:t>
    </dgm:pt>
    <dgm:pt modelId="{6FA6299D-DF94-45DC-87D2-CBAC5623949F}" type="sibTrans" cxnId="{3AC82A30-BAFC-4280-94B6-F9EA28098AB4}">
      <dgm:prSet/>
      <dgm:spPr/>
      <dgm:t>
        <a:bodyPr/>
        <a:lstStyle/>
        <a:p>
          <a:endParaRPr lang="en-IN"/>
        </a:p>
      </dgm:t>
    </dgm:pt>
    <dgm:pt modelId="{4EA9A6C9-30B2-4A4B-B3B0-2ACB19126E07}" type="pres">
      <dgm:prSet presAssocID="{E61991EC-4B98-4739-B265-1D84B8214251}" presName="linear" presStyleCnt="0">
        <dgm:presLayoutVars>
          <dgm:animLvl val="lvl"/>
          <dgm:resizeHandles val="exact"/>
        </dgm:presLayoutVars>
      </dgm:prSet>
      <dgm:spPr/>
    </dgm:pt>
    <dgm:pt modelId="{C95ACACE-52FB-43CE-91DA-EFC8EFB23961}" type="pres">
      <dgm:prSet presAssocID="{3D518909-FA74-45E3-8AAA-0763179C78F0}" presName="parentText" presStyleLbl="node1" presStyleIdx="0" presStyleCnt="1">
        <dgm:presLayoutVars>
          <dgm:chMax val="0"/>
          <dgm:bulletEnabled val="1"/>
        </dgm:presLayoutVars>
      </dgm:prSet>
      <dgm:spPr/>
    </dgm:pt>
  </dgm:ptLst>
  <dgm:cxnLst>
    <dgm:cxn modelId="{3AC82A30-BAFC-4280-94B6-F9EA28098AB4}" srcId="{E61991EC-4B98-4739-B265-1D84B8214251}" destId="{3D518909-FA74-45E3-8AAA-0763179C78F0}" srcOrd="0" destOrd="0" parTransId="{8281DD70-49BC-4E1D-9187-4187E1259ECF}" sibTransId="{6FA6299D-DF94-45DC-87D2-CBAC5623949F}"/>
    <dgm:cxn modelId="{B5555A6D-B309-4B48-A098-16B9512826C1}" type="presOf" srcId="{E61991EC-4B98-4739-B265-1D84B8214251}" destId="{4EA9A6C9-30B2-4A4B-B3B0-2ACB19126E07}" srcOrd="0" destOrd="0" presId="urn:microsoft.com/office/officeart/2005/8/layout/vList2"/>
    <dgm:cxn modelId="{B1697C6E-AEC1-4FCF-BF59-3C75696D6D3A}" type="presOf" srcId="{3D518909-FA74-45E3-8AAA-0763179C78F0}" destId="{C95ACACE-52FB-43CE-91DA-EFC8EFB23961}" srcOrd="0" destOrd="0" presId="urn:microsoft.com/office/officeart/2005/8/layout/vList2"/>
    <dgm:cxn modelId="{A29ACAFD-463D-4224-BD96-1537290268B3}" type="presParOf" srcId="{4EA9A6C9-30B2-4A4B-B3B0-2ACB19126E07}" destId="{C95ACACE-52FB-43CE-91DA-EFC8EFB2396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0C89E-DC1D-4419-829D-1FE8F6F11D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ED349FC-A5A3-4D32-8F1E-48C278DC3CD0}">
      <dgm:prSet/>
      <dgm:spPr/>
      <dgm:t>
        <a:bodyPr/>
        <a:lstStyle/>
        <a:p>
          <a:r>
            <a:rPr lang="en-IN" dirty="0">
              <a:latin typeface="Times New Roman" panose="02020603050405020304" pitchFamily="18" charset="0"/>
              <a:cs typeface="Times New Roman" panose="02020603050405020304" pitchFamily="18" charset="0"/>
            </a:rPr>
            <a:t>Abstract</a:t>
          </a:r>
          <a:r>
            <a:rPr lang="en-IN" dirty="0"/>
            <a:t> </a:t>
          </a:r>
        </a:p>
      </dgm:t>
    </dgm:pt>
    <dgm:pt modelId="{786E052C-9EB7-4008-A434-E033C503890C}" type="parTrans" cxnId="{F477A1B6-9382-4DA8-97EF-5E8266FA17C2}">
      <dgm:prSet/>
      <dgm:spPr/>
      <dgm:t>
        <a:bodyPr/>
        <a:lstStyle/>
        <a:p>
          <a:endParaRPr lang="en-IN"/>
        </a:p>
      </dgm:t>
    </dgm:pt>
    <dgm:pt modelId="{C4685034-049F-4019-A6F0-F0A5DED612D1}" type="sibTrans" cxnId="{F477A1B6-9382-4DA8-97EF-5E8266FA17C2}">
      <dgm:prSet/>
      <dgm:spPr/>
      <dgm:t>
        <a:bodyPr/>
        <a:lstStyle/>
        <a:p>
          <a:endParaRPr lang="en-IN"/>
        </a:p>
      </dgm:t>
    </dgm:pt>
    <dgm:pt modelId="{897995BF-845E-4072-9D90-C81D46A7C0B9}" type="pres">
      <dgm:prSet presAssocID="{CC50C89E-DC1D-4419-829D-1FE8F6F11D66}" presName="linear" presStyleCnt="0">
        <dgm:presLayoutVars>
          <dgm:animLvl val="lvl"/>
          <dgm:resizeHandles val="exact"/>
        </dgm:presLayoutVars>
      </dgm:prSet>
      <dgm:spPr/>
    </dgm:pt>
    <dgm:pt modelId="{A1A4CF47-B7E5-4439-B570-9F8426A6FF99}" type="pres">
      <dgm:prSet presAssocID="{0ED349FC-A5A3-4D32-8F1E-48C278DC3CD0}" presName="parentText" presStyleLbl="node1" presStyleIdx="0" presStyleCnt="1">
        <dgm:presLayoutVars>
          <dgm:chMax val="0"/>
          <dgm:bulletEnabled val="1"/>
        </dgm:presLayoutVars>
      </dgm:prSet>
      <dgm:spPr/>
    </dgm:pt>
  </dgm:ptLst>
  <dgm:cxnLst>
    <dgm:cxn modelId="{C3413DA5-2B94-41E8-9792-F4CC1362FDE2}" type="presOf" srcId="{0ED349FC-A5A3-4D32-8F1E-48C278DC3CD0}" destId="{A1A4CF47-B7E5-4439-B570-9F8426A6FF99}" srcOrd="0" destOrd="0" presId="urn:microsoft.com/office/officeart/2005/8/layout/vList2"/>
    <dgm:cxn modelId="{811B95B6-DACC-4F9B-B6E7-7560408C185B}" type="presOf" srcId="{CC50C89E-DC1D-4419-829D-1FE8F6F11D66}" destId="{897995BF-845E-4072-9D90-C81D46A7C0B9}" srcOrd="0" destOrd="0" presId="urn:microsoft.com/office/officeart/2005/8/layout/vList2"/>
    <dgm:cxn modelId="{F477A1B6-9382-4DA8-97EF-5E8266FA17C2}" srcId="{CC50C89E-DC1D-4419-829D-1FE8F6F11D66}" destId="{0ED349FC-A5A3-4D32-8F1E-48C278DC3CD0}" srcOrd="0" destOrd="0" parTransId="{786E052C-9EB7-4008-A434-E033C503890C}" sibTransId="{C4685034-049F-4019-A6F0-F0A5DED612D1}"/>
    <dgm:cxn modelId="{8A174E0E-849B-4CBC-AE02-8452B7A36DCE}" type="presParOf" srcId="{897995BF-845E-4072-9D90-C81D46A7C0B9}" destId="{A1A4CF47-B7E5-4439-B570-9F8426A6FF9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D998E2-34A3-43BF-8AA2-12A07E0E4C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D7930DF-B51D-4618-B02E-0AF4EF90BB84}">
      <dgm:prSet/>
      <dgm:spPr/>
      <dgm:t>
        <a:bodyPr/>
        <a:lstStyle/>
        <a:p>
          <a:r>
            <a:rPr lang="en-IN" dirty="0">
              <a:latin typeface="Times New Roman" panose="02020603050405020304" pitchFamily="18" charset="0"/>
              <a:cs typeface="Times New Roman" panose="02020603050405020304" pitchFamily="18" charset="0"/>
            </a:rPr>
            <a:t>Problem Statement</a:t>
          </a:r>
        </a:p>
      </dgm:t>
    </dgm:pt>
    <dgm:pt modelId="{05ACA6A9-F5DA-461D-9B7F-6D06F51F5235}" type="parTrans" cxnId="{85FD3876-1E90-44F6-9081-A9F0044A3605}">
      <dgm:prSet/>
      <dgm:spPr/>
      <dgm:t>
        <a:bodyPr/>
        <a:lstStyle/>
        <a:p>
          <a:endParaRPr lang="en-IN"/>
        </a:p>
      </dgm:t>
    </dgm:pt>
    <dgm:pt modelId="{62D35310-C6FC-4752-832C-1BCFE167A71C}" type="sibTrans" cxnId="{85FD3876-1E90-44F6-9081-A9F0044A3605}">
      <dgm:prSet/>
      <dgm:spPr/>
      <dgm:t>
        <a:bodyPr/>
        <a:lstStyle/>
        <a:p>
          <a:endParaRPr lang="en-IN"/>
        </a:p>
      </dgm:t>
    </dgm:pt>
    <dgm:pt modelId="{4D810E0E-D4AD-432D-9908-B461ABAE8054}" type="pres">
      <dgm:prSet presAssocID="{2AD998E2-34A3-43BF-8AA2-12A07E0E4CE2}" presName="linear" presStyleCnt="0">
        <dgm:presLayoutVars>
          <dgm:animLvl val="lvl"/>
          <dgm:resizeHandles val="exact"/>
        </dgm:presLayoutVars>
      </dgm:prSet>
      <dgm:spPr/>
    </dgm:pt>
    <dgm:pt modelId="{DEA925ED-1E26-40AD-9C78-41A30BC503F9}" type="pres">
      <dgm:prSet presAssocID="{CD7930DF-B51D-4618-B02E-0AF4EF90BB84}" presName="parentText" presStyleLbl="node1" presStyleIdx="0" presStyleCnt="1" custLinFactNeighborY="-2715">
        <dgm:presLayoutVars>
          <dgm:chMax val="0"/>
          <dgm:bulletEnabled val="1"/>
        </dgm:presLayoutVars>
      </dgm:prSet>
      <dgm:spPr/>
    </dgm:pt>
  </dgm:ptLst>
  <dgm:cxnLst>
    <dgm:cxn modelId="{30666C72-4A52-4A72-BD78-DAD40D56BC79}" type="presOf" srcId="{CD7930DF-B51D-4618-B02E-0AF4EF90BB84}" destId="{DEA925ED-1E26-40AD-9C78-41A30BC503F9}" srcOrd="0" destOrd="0" presId="urn:microsoft.com/office/officeart/2005/8/layout/vList2"/>
    <dgm:cxn modelId="{85FD3876-1E90-44F6-9081-A9F0044A3605}" srcId="{2AD998E2-34A3-43BF-8AA2-12A07E0E4CE2}" destId="{CD7930DF-B51D-4618-B02E-0AF4EF90BB84}" srcOrd="0" destOrd="0" parTransId="{05ACA6A9-F5DA-461D-9B7F-6D06F51F5235}" sibTransId="{62D35310-C6FC-4752-832C-1BCFE167A71C}"/>
    <dgm:cxn modelId="{87C6ABF7-59A2-4AB5-BE3E-C7F1DE8F865D}" type="presOf" srcId="{2AD998E2-34A3-43BF-8AA2-12A07E0E4CE2}" destId="{4D810E0E-D4AD-432D-9908-B461ABAE8054}" srcOrd="0" destOrd="0" presId="urn:microsoft.com/office/officeart/2005/8/layout/vList2"/>
    <dgm:cxn modelId="{2FB28286-D049-4C1D-BC4E-CD6290BEA362}" type="presParOf" srcId="{4D810E0E-D4AD-432D-9908-B461ABAE8054}" destId="{DEA925ED-1E26-40AD-9C78-41A30BC503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F41023-7482-4DD0-9151-61525112BE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5072367-44DF-48FD-810B-D007AF45F84F}">
      <dgm:prSet/>
      <dgm:spPr/>
      <dgm:t>
        <a:bodyPr/>
        <a:lstStyle/>
        <a:p>
          <a:r>
            <a:rPr lang="en-IN" dirty="0">
              <a:latin typeface="Times New Roman" panose="02020603050405020304" pitchFamily="18" charset="0"/>
              <a:cs typeface="Times New Roman" panose="02020603050405020304" pitchFamily="18" charset="0"/>
            </a:rPr>
            <a:t>Existing System</a:t>
          </a:r>
        </a:p>
      </dgm:t>
    </dgm:pt>
    <dgm:pt modelId="{17D48EA0-6B5D-406C-A4AE-EF17AD5EC1CB}" type="parTrans" cxnId="{9DDBFF94-FF6E-4796-A1A9-E39C729A94DC}">
      <dgm:prSet/>
      <dgm:spPr/>
      <dgm:t>
        <a:bodyPr/>
        <a:lstStyle/>
        <a:p>
          <a:endParaRPr lang="en-IN"/>
        </a:p>
      </dgm:t>
    </dgm:pt>
    <dgm:pt modelId="{D7A40050-7EAC-4D3A-9D04-79069352855C}" type="sibTrans" cxnId="{9DDBFF94-FF6E-4796-A1A9-E39C729A94DC}">
      <dgm:prSet/>
      <dgm:spPr/>
      <dgm:t>
        <a:bodyPr/>
        <a:lstStyle/>
        <a:p>
          <a:endParaRPr lang="en-IN"/>
        </a:p>
      </dgm:t>
    </dgm:pt>
    <dgm:pt modelId="{531F8105-415E-44EE-B21A-8E7155C32747}" type="pres">
      <dgm:prSet presAssocID="{85F41023-7482-4DD0-9151-61525112BE06}" presName="linear" presStyleCnt="0">
        <dgm:presLayoutVars>
          <dgm:animLvl val="lvl"/>
          <dgm:resizeHandles val="exact"/>
        </dgm:presLayoutVars>
      </dgm:prSet>
      <dgm:spPr/>
    </dgm:pt>
    <dgm:pt modelId="{92E511BD-EEF5-4ED9-BB7E-EB461DB8F640}" type="pres">
      <dgm:prSet presAssocID="{B5072367-44DF-48FD-810B-D007AF45F84F}" presName="parentText" presStyleLbl="node1" presStyleIdx="0" presStyleCnt="1" custLinFactNeighborX="-6941" custLinFactNeighborY="373">
        <dgm:presLayoutVars>
          <dgm:chMax val="0"/>
          <dgm:bulletEnabled val="1"/>
        </dgm:presLayoutVars>
      </dgm:prSet>
      <dgm:spPr/>
    </dgm:pt>
  </dgm:ptLst>
  <dgm:cxnLst>
    <dgm:cxn modelId="{9D6F7A2B-5685-4A42-99E8-B570F777B9FE}" type="presOf" srcId="{85F41023-7482-4DD0-9151-61525112BE06}" destId="{531F8105-415E-44EE-B21A-8E7155C32747}" srcOrd="0" destOrd="0" presId="urn:microsoft.com/office/officeart/2005/8/layout/vList2"/>
    <dgm:cxn modelId="{9F385A39-6589-43C1-8D00-6D3C1F862728}" type="presOf" srcId="{B5072367-44DF-48FD-810B-D007AF45F84F}" destId="{92E511BD-EEF5-4ED9-BB7E-EB461DB8F640}" srcOrd="0" destOrd="0" presId="urn:microsoft.com/office/officeart/2005/8/layout/vList2"/>
    <dgm:cxn modelId="{9DDBFF94-FF6E-4796-A1A9-E39C729A94DC}" srcId="{85F41023-7482-4DD0-9151-61525112BE06}" destId="{B5072367-44DF-48FD-810B-D007AF45F84F}" srcOrd="0" destOrd="0" parTransId="{17D48EA0-6B5D-406C-A4AE-EF17AD5EC1CB}" sibTransId="{D7A40050-7EAC-4D3A-9D04-79069352855C}"/>
    <dgm:cxn modelId="{0B9FD376-D17A-4358-8FF4-84FAC3DBD92B}" type="presParOf" srcId="{531F8105-415E-44EE-B21A-8E7155C32747}" destId="{92E511BD-EEF5-4ED9-BB7E-EB461DB8F64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B69087-D02D-4C51-A0D3-5339769E42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988E3A8-56E3-42BC-A6F3-D86F276AB585}">
      <dgm:prSet/>
      <dgm:spPr/>
      <dgm:t>
        <a:bodyPr/>
        <a:lstStyle/>
        <a:p>
          <a:r>
            <a:rPr lang="en-IN" dirty="0">
              <a:latin typeface="Times New Roman" panose="02020603050405020304" pitchFamily="18" charset="0"/>
              <a:cs typeface="Times New Roman" panose="02020603050405020304" pitchFamily="18" charset="0"/>
            </a:rPr>
            <a:t>Drawbacks of Existing System</a:t>
          </a:r>
        </a:p>
      </dgm:t>
    </dgm:pt>
    <dgm:pt modelId="{4D3D8D49-0D39-4AE4-ADA8-3D56D1921F86}" type="parTrans" cxnId="{FD820127-911C-40E0-BB9A-1F7B4337BB13}">
      <dgm:prSet/>
      <dgm:spPr/>
      <dgm:t>
        <a:bodyPr/>
        <a:lstStyle/>
        <a:p>
          <a:endParaRPr lang="en-IN"/>
        </a:p>
      </dgm:t>
    </dgm:pt>
    <dgm:pt modelId="{5FD21262-0BB3-4413-8C82-2D3138872D10}" type="sibTrans" cxnId="{FD820127-911C-40E0-BB9A-1F7B4337BB13}">
      <dgm:prSet/>
      <dgm:spPr/>
      <dgm:t>
        <a:bodyPr/>
        <a:lstStyle/>
        <a:p>
          <a:endParaRPr lang="en-IN"/>
        </a:p>
      </dgm:t>
    </dgm:pt>
    <dgm:pt modelId="{DD32B8A2-149F-4BD8-B5DA-93A54C38094B}" type="pres">
      <dgm:prSet presAssocID="{D9B69087-D02D-4C51-A0D3-5339769E421E}" presName="linear" presStyleCnt="0">
        <dgm:presLayoutVars>
          <dgm:animLvl val="lvl"/>
          <dgm:resizeHandles val="exact"/>
        </dgm:presLayoutVars>
      </dgm:prSet>
      <dgm:spPr/>
    </dgm:pt>
    <dgm:pt modelId="{320CE517-C09B-4ADE-AE95-FB830ECF374C}" type="pres">
      <dgm:prSet presAssocID="{E988E3A8-56E3-42BC-A6F3-D86F276AB585}" presName="parentText" presStyleLbl="node1" presStyleIdx="0" presStyleCnt="1">
        <dgm:presLayoutVars>
          <dgm:chMax val="0"/>
          <dgm:bulletEnabled val="1"/>
        </dgm:presLayoutVars>
      </dgm:prSet>
      <dgm:spPr/>
    </dgm:pt>
  </dgm:ptLst>
  <dgm:cxnLst>
    <dgm:cxn modelId="{FD820127-911C-40E0-BB9A-1F7B4337BB13}" srcId="{D9B69087-D02D-4C51-A0D3-5339769E421E}" destId="{E988E3A8-56E3-42BC-A6F3-D86F276AB585}" srcOrd="0" destOrd="0" parTransId="{4D3D8D49-0D39-4AE4-ADA8-3D56D1921F86}" sibTransId="{5FD21262-0BB3-4413-8C82-2D3138872D10}"/>
    <dgm:cxn modelId="{C468357F-7875-4563-A97D-E64EDD1FD47B}" type="presOf" srcId="{E988E3A8-56E3-42BC-A6F3-D86F276AB585}" destId="{320CE517-C09B-4ADE-AE95-FB830ECF374C}" srcOrd="0" destOrd="0" presId="urn:microsoft.com/office/officeart/2005/8/layout/vList2"/>
    <dgm:cxn modelId="{0CCAA5F2-10D1-4CF3-9F4B-DB86A683CBC4}" type="presOf" srcId="{D9B69087-D02D-4C51-A0D3-5339769E421E}" destId="{DD32B8A2-149F-4BD8-B5DA-93A54C38094B}" srcOrd="0" destOrd="0" presId="urn:microsoft.com/office/officeart/2005/8/layout/vList2"/>
    <dgm:cxn modelId="{290EED61-43EA-4EF8-ACD6-159E0F561FB1}" type="presParOf" srcId="{DD32B8A2-149F-4BD8-B5DA-93A54C38094B}" destId="{320CE517-C09B-4ADE-AE95-FB830ECF374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B325E6-79C2-4921-9B72-34318567E3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782783B-E39D-419A-B6FC-2B826D9D0BDE}">
      <dgm:prSet/>
      <dgm:spPr/>
      <dgm:t>
        <a:bodyPr/>
        <a:lstStyle/>
        <a:p>
          <a:r>
            <a:rPr lang="en-IN" dirty="0">
              <a:latin typeface="Times New Roman" panose="02020603050405020304" pitchFamily="18" charset="0"/>
              <a:cs typeface="Times New Roman" panose="02020603050405020304" pitchFamily="18" charset="0"/>
            </a:rPr>
            <a:t>Proposed System </a:t>
          </a:r>
        </a:p>
      </dgm:t>
    </dgm:pt>
    <dgm:pt modelId="{FD6C837E-4403-45D4-B588-D1267DE4C977}" type="parTrans" cxnId="{CF005085-C412-42A1-A5C2-3FF66A163B7E}">
      <dgm:prSet/>
      <dgm:spPr/>
      <dgm:t>
        <a:bodyPr/>
        <a:lstStyle/>
        <a:p>
          <a:endParaRPr lang="en-IN"/>
        </a:p>
      </dgm:t>
    </dgm:pt>
    <dgm:pt modelId="{CB2C02F2-85E0-42EE-9E34-66E1A2993BBA}" type="sibTrans" cxnId="{CF005085-C412-42A1-A5C2-3FF66A163B7E}">
      <dgm:prSet/>
      <dgm:spPr/>
      <dgm:t>
        <a:bodyPr/>
        <a:lstStyle/>
        <a:p>
          <a:endParaRPr lang="en-IN"/>
        </a:p>
      </dgm:t>
    </dgm:pt>
    <dgm:pt modelId="{1A11A4B4-FB0F-4B7F-8EB7-8229E46D8D96}" type="pres">
      <dgm:prSet presAssocID="{70B325E6-79C2-4921-9B72-34318567E3BC}" presName="linear" presStyleCnt="0">
        <dgm:presLayoutVars>
          <dgm:animLvl val="lvl"/>
          <dgm:resizeHandles val="exact"/>
        </dgm:presLayoutVars>
      </dgm:prSet>
      <dgm:spPr/>
    </dgm:pt>
    <dgm:pt modelId="{832A4714-6355-4C7A-BEA0-699E6C3B7CBE}" type="pres">
      <dgm:prSet presAssocID="{4782783B-E39D-419A-B6FC-2B826D9D0BDE}" presName="parentText" presStyleLbl="node1" presStyleIdx="0" presStyleCnt="1" custLinFactNeighborX="-23707" custLinFactNeighborY="4305">
        <dgm:presLayoutVars>
          <dgm:chMax val="0"/>
          <dgm:bulletEnabled val="1"/>
        </dgm:presLayoutVars>
      </dgm:prSet>
      <dgm:spPr/>
    </dgm:pt>
  </dgm:ptLst>
  <dgm:cxnLst>
    <dgm:cxn modelId="{CF005085-C412-42A1-A5C2-3FF66A163B7E}" srcId="{70B325E6-79C2-4921-9B72-34318567E3BC}" destId="{4782783B-E39D-419A-B6FC-2B826D9D0BDE}" srcOrd="0" destOrd="0" parTransId="{FD6C837E-4403-45D4-B588-D1267DE4C977}" sibTransId="{CB2C02F2-85E0-42EE-9E34-66E1A2993BBA}"/>
    <dgm:cxn modelId="{3E25EFB5-E1DC-437C-9C05-37842BE6DA9D}" type="presOf" srcId="{70B325E6-79C2-4921-9B72-34318567E3BC}" destId="{1A11A4B4-FB0F-4B7F-8EB7-8229E46D8D96}" srcOrd="0" destOrd="0" presId="urn:microsoft.com/office/officeart/2005/8/layout/vList2"/>
    <dgm:cxn modelId="{B1BBDAED-5C52-46DE-B202-B3D818E3391C}" type="presOf" srcId="{4782783B-E39D-419A-B6FC-2B826D9D0BDE}" destId="{832A4714-6355-4C7A-BEA0-699E6C3B7CBE}" srcOrd="0" destOrd="0" presId="urn:microsoft.com/office/officeart/2005/8/layout/vList2"/>
    <dgm:cxn modelId="{DC703FF5-66F9-41CA-B091-575BC6E2E702}" type="presParOf" srcId="{1A11A4B4-FB0F-4B7F-8EB7-8229E46D8D96}" destId="{832A4714-6355-4C7A-BEA0-699E6C3B7C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ACACE-52FB-43CE-91DA-EFC8EFB23961}">
      <dsp:nvSpPr>
        <dsp:cNvPr id="0" name=""/>
        <dsp:cNvSpPr/>
      </dsp:nvSpPr>
      <dsp:spPr>
        <a:xfrm>
          <a:off x="0" y="4914"/>
          <a:ext cx="9914859"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latin typeface="Times New Roman" panose="02020603050405020304" pitchFamily="18" charset="0"/>
              <a:cs typeface="Times New Roman" panose="02020603050405020304" pitchFamily="18" charset="0"/>
            </a:rPr>
            <a:t>Agenda</a:t>
          </a:r>
          <a:r>
            <a:rPr lang="en-IN" sz="5500" kern="1200" dirty="0"/>
            <a:t>		</a:t>
          </a:r>
        </a:p>
      </dsp:txBody>
      <dsp:txXfrm>
        <a:off x="64397" y="69311"/>
        <a:ext cx="9786065" cy="1190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4CF47-B7E5-4439-B570-9F8426A6FF99}">
      <dsp:nvSpPr>
        <dsp:cNvPr id="0" name=""/>
        <dsp:cNvSpPr/>
      </dsp:nvSpPr>
      <dsp:spPr>
        <a:xfrm>
          <a:off x="0" y="4914"/>
          <a:ext cx="9914859"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latin typeface="Times New Roman" panose="02020603050405020304" pitchFamily="18" charset="0"/>
              <a:cs typeface="Times New Roman" panose="02020603050405020304" pitchFamily="18" charset="0"/>
            </a:rPr>
            <a:t>Abstract</a:t>
          </a:r>
          <a:r>
            <a:rPr lang="en-IN" sz="5500" kern="1200" dirty="0"/>
            <a:t> </a:t>
          </a:r>
        </a:p>
      </dsp:txBody>
      <dsp:txXfrm>
        <a:off x="64397" y="69311"/>
        <a:ext cx="9786065"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925ED-1E26-40AD-9C78-41A30BC503F9}">
      <dsp:nvSpPr>
        <dsp:cNvPr id="0" name=""/>
        <dsp:cNvSpPr/>
      </dsp:nvSpPr>
      <dsp:spPr>
        <a:xfrm>
          <a:off x="0" y="0"/>
          <a:ext cx="9914859"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IN" sz="5600" kern="1200" dirty="0">
              <a:latin typeface="Times New Roman" panose="02020603050405020304" pitchFamily="18" charset="0"/>
              <a:cs typeface="Times New Roman" panose="02020603050405020304" pitchFamily="18" charset="0"/>
            </a:rPr>
            <a:t>Problem Statement</a:t>
          </a:r>
        </a:p>
      </dsp:txBody>
      <dsp:txXfrm>
        <a:off x="63968" y="63968"/>
        <a:ext cx="9786923" cy="11824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511BD-EEF5-4ED9-BB7E-EB461DB8F640}">
      <dsp:nvSpPr>
        <dsp:cNvPr id="0" name=""/>
        <dsp:cNvSpPr/>
      </dsp:nvSpPr>
      <dsp:spPr>
        <a:xfrm>
          <a:off x="0" y="14189"/>
          <a:ext cx="9914859"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IN" sz="5600" kern="1200" dirty="0">
              <a:latin typeface="Times New Roman" panose="02020603050405020304" pitchFamily="18" charset="0"/>
              <a:cs typeface="Times New Roman" panose="02020603050405020304" pitchFamily="18" charset="0"/>
            </a:rPr>
            <a:t>Existing System</a:t>
          </a:r>
        </a:p>
      </dsp:txBody>
      <dsp:txXfrm>
        <a:off x="63968" y="78157"/>
        <a:ext cx="9786923" cy="1182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CE517-C09B-4ADE-AE95-FB830ECF374C}">
      <dsp:nvSpPr>
        <dsp:cNvPr id="0" name=""/>
        <dsp:cNvSpPr/>
      </dsp:nvSpPr>
      <dsp:spPr>
        <a:xfrm>
          <a:off x="0" y="9301"/>
          <a:ext cx="9914859"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IN" sz="5600" kern="1200" dirty="0">
              <a:latin typeface="Times New Roman" panose="02020603050405020304" pitchFamily="18" charset="0"/>
              <a:cs typeface="Times New Roman" panose="02020603050405020304" pitchFamily="18" charset="0"/>
            </a:rPr>
            <a:t>Drawbacks of Existing System</a:t>
          </a:r>
        </a:p>
      </dsp:txBody>
      <dsp:txXfrm>
        <a:off x="63968" y="73269"/>
        <a:ext cx="9786923" cy="11824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A4714-6355-4C7A-BEA0-699E6C3B7CBE}">
      <dsp:nvSpPr>
        <dsp:cNvPr id="0" name=""/>
        <dsp:cNvSpPr/>
      </dsp:nvSpPr>
      <dsp:spPr>
        <a:xfrm>
          <a:off x="0" y="18603"/>
          <a:ext cx="9914859"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IN" sz="5600" kern="1200" dirty="0">
              <a:latin typeface="Times New Roman" panose="02020603050405020304" pitchFamily="18" charset="0"/>
              <a:cs typeface="Times New Roman" panose="02020603050405020304" pitchFamily="18" charset="0"/>
            </a:rPr>
            <a:t>Proposed System </a:t>
          </a:r>
        </a:p>
      </dsp:txBody>
      <dsp:txXfrm>
        <a:off x="63968" y="82571"/>
        <a:ext cx="9786923" cy="11824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EAA15-6C68-4844-9608-D47F79ADED8E}"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6DD38-04E1-4284-A4E6-80191C01192B}" type="slidenum">
              <a:rPr lang="en-IN" smtClean="0"/>
              <a:t>‹#›</a:t>
            </a:fld>
            <a:endParaRPr lang="en-IN"/>
          </a:p>
        </p:txBody>
      </p:sp>
    </p:spTree>
    <p:extLst>
      <p:ext uri="{BB962C8B-B14F-4D97-AF65-F5344CB8AC3E}">
        <p14:creationId xmlns:p14="http://schemas.microsoft.com/office/powerpoint/2010/main" val="8999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5/10/2024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5/10/2024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5/10/2024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5/10/2024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5/10/2024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5/10/2024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5/10/2024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5/10/2024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5/10/2024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5/10/2024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5/10/2024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5/10/2024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4313-16F5-F0AD-78E5-BC2160E7762D}"/>
              </a:ext>
            </a:extLst>
          </p:cNvPr>
          <p:cNvSpPr>
            <a:spLocks noGrp="1"/>
          </p:cNvSpPr>
          <p:nvPr>
            <p:ph type="title"/>
          </p:nvPr>
        </p:nvSpPr>
        <p:spPr>
          <a:xfrm>
            <a:off x="290469" y="137885"/>
            <a:ext cx="11901531" cy="4263470"/>
          </a:xfrm>
        </p:spPr>
        <p:txBody>
          <a:bodyPr>
            <a:normAutofit/>
          </a:bodyPr>
          <a:lstStyle/>
          <a:p>
            <a:pPr algn="ctr"/>
            <a:r>
              <a:rPr lang="en-US" sz="4000" b="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Sir CR Reddy College Of Engineering</a:t>
            </a:r>
            <a:br>
              <a:rPr lang="en-US" sz="4000" b="0" dirty="0">
                <a:solidFill>
                  <a:schemeClr val="tx1"/>
                </a:solidFill>
                <a:latin typeface="Times New Roman" panose="02020603050405020304" pitchFamily="18" charset="0"/>
                <a:cs typeface="Times New Roman" panose="02020603050405020304" pitchFamily="18" charset="0"/>
              </a:rPr>
            </a:br>
            <a:r>
              <a:rPr lang="en-US" sz="4000" b="0" dirty="0">
                <a:solidFill>
                  <a:schemeClr val="tx1"/>
                </a:solidFill>
                <a:latin typeface="Times New Roman" panose="02020603050405020304" pitchFamily="18" charset="0"/>
                <a:cs typeface="Times New Roman" panose="02020603050405020304" pitchFamily="18" charset="0"/>
              </a:rPr>
              <a:t>   </a:t>
            </a:r>
            <a:r>
              <a:rPr lang="en-US" sz="2700" b="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br>
              <a:rPr lang="en-US" sz="2700" b="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700" b="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700" b="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Diagnostic Methods For Brain Disease Using Machine Learning And Deep Learning: Principles And Recent Advances</a:t>
            </a:r>
            <a:endParaRPr lang="en-IN" dirty="0"/>
          </a:p>
        </p:txBody>
      </p:sp>
      <p:sp>
        <p:nvSpPr>
          <p:cNvPr id="3" name="Content Placeholder 2">
            <a:extLst>
              <a:ext uri="{FF2B5EF4-FFF2-40B4-BE49-F238E27FC236}">
                <a16:creationId xmlns:a16="http://schemas.microsoft.com/office/drawing/2014/main" id="{95D93BA1-DD8E-AF19-498B-A6CBD3BB8F76}"/>
              </a:ext>
            </a:extLst>
          </p:cNvPr>
          <p:cNvSpPr>
            <a:spLocks noGrp="1"/>
          </p:cNvSpPr>
          <p:nvPr>
            <p:ph sz="half" idx="1"/>
          </p:nvPr>
        </p:nvSpPr>
        <p:spPr>
          <a:xfrm>
            <a:off x="582904" y="4302170"/>
            <a:ext cx="4610986" cy="1897193"/>
          </a:xfrm>
        </p:spPr>
        <p:txBody>
          <a:bodyPr>
            <a:normAutofit lnSpcReduction="10000"/>
          </a:bodyPr>
          <a:lstStyle/>
          <a:p>
            <a:pPr marL="0" indent="0" algn="just">
              <a:spcBef>
                <a:spcPts val="0"/>
              </a:spcBef>
              <a:buNone/>
            </a:pPr>
            <a:r>
              <a:rPr lang="en-US" sz="2400" dirty="0">
                <a:solidFill>
                  <a:schemeClr val="tx1"/>
                </a:solidFill>
                <a:latin typeface="Times New Roman"/>
                <a:cs typeface="Times New Roman"/>
              </a:rPr>
              <a:t>Under the Guidance of:</a:t>
            </a:r>
          </a:p>
          <a:p>
            <a:pPr marL="0" indent="0" algn="just">
              <a:spcBef>
                <a:spcPts val="0"/>
              </a:spcBef>
              <a:buNone/>
            </a:pPr>
            <a:r>
              <a:rPr lang="en-US" sz="2400" b="1" dirty="0" err="1">
                <a:solidFill>
                  <a:schemeClr val="tx1"/>
                </a:solidFill>
                <a:latin typeface="Times New Roman"/>
                <a:cs typeface="Times New Roman"/>
              </a:rPr>
              <a:t>G.Monika</a:t>
            </a:r>
            <a:r>
              <a:rPr lang="en-US" sz="2400" b="1" dirty="0">
                <a:solidFill>
                  <a:schemeClr val="tx1"/>
                </a:solidFill>
                <a:latin typeface="Times New Roman"/>
                <a:cs typeface="Times New Roman"/>
              </a:rPr>
              <a:t> Devi, </a:t>
            </a:r>
            <a:r>
              <a:rPr lang="en-US" sz="1800" dirty="0" err="1">
                <a:solidFill>
                  <a:schemeClr val="tx1"/>
                </a:solidFill>
                <a:latin typeface="Times New Roman"/>
                <a:cs typeface="Times New Roman"/>
              </a:rPr>
              <a:t>M.Tech</a:t>
            </a:r>
            <a:endParaRPr lang="en-US" sz="2400" dirty="0">
              <a:solidFill>
                <a:schemeClr val="tx1"/>
              </a:solidFill>
              <a:latin typeface="Times New Roman"/>
              <a:cs typeface="Times New Roman"/>
            </a:endParaRPr>
          </a:p>
          <a:p>
            <a:pPr marL="0" indent="0" algn="just">
              <a:spcBef>
                <a:spcPts val="0"/>
              </a:spcBef>
              <a:buNone/>
            </a:pPr>
            <a:r>
              <a:rPr lang="en-US" sz="1800" kern="0" dirty="0">
                <a:solidFill>
                  <a:srgbClr val="000000"/>
                </a:solidFill>
                <a:effectLst/>
                <a:latin typeface="Times New Roman" panose="02020603050405020304" pitchFamily="18" charset="0"/>
                <a:ea typeface="Times New Roman" panose="02020603050405020304" pitchFamily="18" charset="0"/>
              </a:rPr>
              <a:t>Assistant Professor, CSE</a:t>
            </a:r>
            <a:endParaRPr lang="en-US" sz="2400" dirty="0">
              <a:solidFill>
                <a:schemeClr val="tx1"/>
              </a:solidFill>
              <a:latin typeface="Times New Roman"/>
              <a:cs typeface="Times New Roman"/>
            </a:endParaRPr>
          </a:p>
        </p:txBody>
      </p:sp>
      <p:sp>
        <p:nvSpPr>
          <p:cNvPr id="4" name="Content Placeholder 3">
            <a:extLst>
              <a:ext uri="{FF2B5EF4-FFF2-40B4-BE49-F238E27FC236}">
                <a16:creationId xmlns:a16="http://schemas.microsoft.com/office/drawing/2014/main" id="{20518D15-A48F-2FBE-E206-101612D176DB}"/>
              </a:ext>
            </a:extLst>
          </p:cNvPr>
          <p:cNvSpPr>
            <a:spLocks noGrp="1"/>
          </p:cNvSpPr>
          <p:nvPr>
            <p:ph sz="half" idx="2"/>
          </p:nvPr>
        </p:nvSpPr>
        <p:spPr>
          <a:xfrm>
            <a:off x="6469551" y="4356805"/>
            <a:ext cx="6014884" cy="2424920"/>
          </a:xfrm>
        </p:spPr>
        <p:txBody>
          <a:bodyPr>
            <a:normAutofit lnSpcReduction="10000"/>
          </a:bodyPr>
          <a:lstStyle/>
          <a:p>
            <a:pPr marL="0" indent="0">
              <a:buNone/>
            </a:pPr>
            <a:r>
              <a:rPr lang="en-US" sz="2800" dirty="0">
                <a:solidFill>
                  <a:schemeClr val="tx1"/>
                </a:solidFill>
                <a:latin typeface="Times New Roman"/>
                <a:cs typeface="Times New Roman"/>
              </a:rPr>
              <a:t>Team Members:</a:t>
            </a:r>
          </a:p>
          <a:p>
            <a:pPr marL="0" indent="0">
              <a:buNone/>
            </a:pPr>
            <a:r>
              <a:rPr lang="en-IN" sz="2100" b="1" dirty="0" err="1">
                <a:latin typeface="Times New Roman" panose="02020603050405020304" pitchFamily="18" charset="0"/>
                <a:cs typeface="Times New Roman" panose="02020603050405020304" pitchFamily="18" charset="0"/>
              </a:rPr>
              <a:t>V.Karthikeya</a:t>
            </a:r>
            <a:r>
              <a:rPr lang="en-IN" sz="2100" b="1" dirty="0">
                <a:latin typeface="Times New Roman" panose="02020603050405020304" pitchFamily="18" charset="0"/>
                <a:cs typeface="Times New Roman" panose="02020603050405020304" pitchFamily="18" charset="0"/>
              </a:rPr>
              <a:t>(20B81A05I6)                                                                        </a:t>
            </a:r>
            <a:r>
              <a:rPr lang="en-IN" sz="2100" b="1" dirty="0" err="1">
                <a:latin typeface="Times New Roman" panose="02020603050405020304" pitchFamily="18" charset="0"/>
                <a:cs typeface="Times New Roman" panose="02020603050405020304" pitchFamily="18" charset="0"/>
              </a:rPr>
              <a:t>Y.LalithNivas</a:t>
            </a:r>
            <a:r>
              <a:rPr lang="en-IN" sz="2100" b="1" dirty="0">
                <a:latin typeface="Times New Roman" panose="02020603050405020304" pitchFamily="18" charset="0"/>
                <a:cs typeface="Times New Roman" panose="02020603050405020304" pitchFamily="18" charset="0"/>
              </a:rPr>
              <a:t>(20B81A05I7)                                                          </a:t>
            </a:r>
            <a:r>
              <a:rPr lang="en-IN" sz="2100" b="1" dirty="0" err="1">
                <a:latin typeface="Times New Roman" panose="02020603050405020304" pitchFamily="18" charset="0"/>
                <a:cs typeface="Times New Roman" panose="02020603050405020304" pitchFamily="18" charset="0"/>
              </a:rPr>
              <a:t>Y.Nava</a:t>
            </a:r>
            <a:r>
              <a:rPr lang="en-IN" sz="2100" b="1" dirty="0">
                <a:latin typeface="Times New Roman" panose="02020603050405020304" pitchFamily="18" charset="0"/>
                <a:cs typeface="Times New Roman" panose="02020603050405020304" pitchFamily="18" charset="0"/>
              </a:rPr>
              <a:t> Chaitanya(20B81A05I8)                                                                                                           </a:t>
            </a:r>
            <a:r>
              <a:rPr lang="en-IN" sz="2100" b="1" dirty="0" err="1">
                <a:latin typeface="Times New Roman" panose="02020603050405020304" pitchFamily="18" charset="0"/>
                <a:cs typeface="Times New Roman" panose="02020603050405020304" pitchFamily="18" charset="0"/>
              </a:rPr>
              <a:t>Y.HemaSri</a:t>
            </a:r>
            <a:r>
              <a:rPr lang="en-IN" sz="2100" b="1" dirty="0">
                <a:latin typeface="Times New Roman" panose="02020603050405020304" pitchFamily="18" charset="0"/>
                <a:cs typeface="Times New Roman" panose="02020603050405020304" pitchFamily="18" charset="0"/>
              </a:rPr>
              <a:t>(20B81A05I9)                                                                                                </a:t>
            </a:r>
            <a:r>
              <a:rPr lang="en-IN" sz="2100" b="1" dirty="0" err="1">
                <a:latin typeface="Times New Roman" panose="02020603050405020304" pitchFamily="18" charset="0"/>
                <a:cs typeface="Times New Roman" panose="02020603050405020304" pitchFamily="18" charset="0"/>
              </a:rPr>
              <a:t>Y.Harshitha</a:t>
            </a:r>
            <a:r>
              <a:rPr lang="en-IN" sz="2100" b="1" dirty="0">
                <a:latin typeface="Times New Roman" panose="02020603050405020304" pitchFamily="18" charset="0"/>
                <a:cs typeface="Times New Roman" panose="02020603050405020304" pitchFamily="18" charset="0"/>
              </a:rPr>
              <a:t> (20B81A05J0)</a:t>
            </a:r>
          </a:p>
        </p:txBody>
      </p:sp>
      <p:sp>
        <p:nvSpPr>
          <p:cNvPr id="5" name="Oval 4">
            <a:extLst>
              <a:ext uri="{FF2B5EF4-FFF2-40B4-BE49-F238E27FC236}">
                <a16:creationId xmlns:a16="http://schemas.microsoft.com/office/drawing/2014/main" id="{8486FA3E-ECC6-5B31-C7EE-7A69C9CFEB26}"/>
              </a:ext>
            </a:extLst>
          </p:cNvPr>
          <p:cNvSpPr/>
          <p:nvPr/>
        </p:nvSpPr>
        <p:spPr>
          <a:xfrm>
            <a:off x="134495" y="137884"/>
            <a:ext cx="1735494" cy="1651518"/>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64061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E3904-279E-BBA1-3328-5CA8AEF1DBB5}"/>
              </a:ext>
            </a:extLst>
          </p:cNvPr>
          <p:cNvSpPr>
            <a:spLocks noGrp="1"/>
          </p:cNvSpPr>
          <p:nvPr>
            <p:ph idx="1"/>
          </p:nvPr>
        </p:nvSpPr>
        <p:spPr>
          <a:xfrm>
            <a:off x="897571" y="628299"/>
            <a:ext cx="10237914" cy="5414693"/>
          </a:xfrm>
        </p:spPr>
        <p:txBody>
          <a:bodyPr>
            <a:normAutofit/>
          </a:bodyPr>
          <a:lstStyle/>
          <a:p>
            <a:pPr marL="0" indent="0" algn="just">
              <a:buNone/>
            </a:pPr>
            <a:r>
              <a:rPr lang="en-US" b="1" dirty="0">
                <a:solidFill>
                  <a:schemeClr val="tx1"/>
                </a:solidFill>
                <a:latin typeface="Times New Roman" panose="02020603050405020304" pitchFamily="18" charset="0"/>
                <a:cs typeface="Times New Roman" panose="02020603050405020304" pitchFamily="18" charset="0"/>
              </a:rPr>
              <a:t>RANDOM FOREST</a:t>
            </a:r>
          </a:p>
          <a:p>
            <a:pPr algn="just"/>
            <a:r>
              <a:rPr lang="en-US" sz="1800" dirty="0">
                <a:latin typeface="Times New Roman" panose="02020603050405020304" pitchFamily="18" charset="0"/>
                <a:cs typeface="Times New Roman" panose="02020603050405020304" pitchFamily="18" charset="0"/>
              </a:rPr>
              <a:t>Random Forest is a versatile machine learning algorithm that works by constructing a multitude of decision trees during training. Each tree is built using a random subset of the training data and a random subset of features at each node.</a:t>
            </a:r>
          </a:p>
          <a:p>
            <a:pPr algn="just"/>
            <a:r>
              <a:rPr lang="en-US" sz="1800" dirty="0">
                <a:latin typeface="Times New Roman" panose="02020603050405020304" pitchFamily="18" charset="0"/>
                <a:cs typeface="Times New Roman" panose="02020603050405020304" pitchFamily="18" charset="0"/>
              </a:rPr>
              <a:t>During prediction, the Random Forest aggregates the predictions of all the individual trees. For classification tasks, it uses voting to determine the final class, while for regression tasks, it averages the predictions of all the trees to obtain the final output.</a:t>
            </a:r>
            <a:endParaRPr lang="en-IN" sz="1800"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2050" name="Picture 2" descr="Machine Learning Random Forest Algorithm - Javatpoint">
            <a:extLst>
              <a:ext uri="{FF2B5EF4-FFF2-40B4-BE49-F238E27FC236}">
                <a16:creationId xmlns:a16="http://schemas.microsoft.com/office/drawing/2014/main" id="{F7784C93-D4C6-AF8B-5FBE-410853181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128" y="3335645"/>
            <a:ext cx="5715000" cy="328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8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0C720-613F-1239-E239-47AAD9889490}"/>
              </a:ext>
            </a:extLst>
          </p:cNvPr>
          <p:cNvSpPr>
            <a:spLocks noGrp="1"/>
          </p:cNvSpPr>
          <p:nvPr>
            <p:ph idx="1"/>
          </p:nvPr>
        </p:nvSpPr>
        <p:spPr>
          <a:xfrm>
            <a:off x="914400" y="521713"/>
            <a:ext cx="9914860" cy="5521278"/>
          </a:xfrm>
        </p:spPr>
        <p:txBody>
          <a:bodyPr/>
          <a:lstStyle/>
          <a:p>
            <a:pPr marL="0" indent="0">
              <a:buNone/>
            </a:pPr>
            <a:r>
              <a:rPr lang="en-IN" b="1" dirty="0">
                <a:latin typeface="Times New Roman" panose="02020603050405020304" pitchFamily="18" charset="0"/>
                <a:cs typeface="Times New Roman" panose="02020603050405020304" pitchFamily="18" charset="0"/>
              </a:rPr>
              <a:t>SUPPORT VECTIOR MACHINE</a:t>
            </a:r>
          </a:p>
          <a:p>
            <a:pPr algn="just"/>
            <a:r>
              <a:rPr lang="en-US" sz="1800" dirty="0">
                <a:latin typeface="Times New Roman" panose="02020603050405020304" pitchFamily="18" charset="0"/>
                <a:cs typeface="Times New Roman" panose="02020603050405020304" pitchFamily="18" charset="0"/>
              </a:rPr>
              <a:t>A Support Vector Machine (SVM) is a powerful supervised learning algorithm used for classification and regression tasks. It works by finding the optimal hyperplane that best separates the different classes in the input feature space. They are widely used in various applications such as text classification, image recognition, and bioinformatics.</a:t>
            </a:r>
          </a:p>
          <a:p>
            <a:pPr marL="0" indent="0">
              <a:buNone/>
            </a:pPr>
            <a:endParaRPr lang="en-IN" dirty="0"/>
          </a:p>
        </p:txBody>
      </p:sp>
      <p:pic>
        <p:nvPicPr>
          <p:cNvPr id="3074" name="Picture 2" descr="Guide on Support Vector Machine (SVM) Algorithm">
            <a:extLst>
              <a:ext uri="{FF2B5EF4-FFF2-40B4-BE49-F238E27FC236}">
                <a16:creationId xmlns:a16="http://schemas.microsoft.com/office/drawing/2014/main" id="{CEA6B2C7-A012-76EC-382A-5220FEB96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835" y="2526287"/>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23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699A5-30A3-E0B9-134B-D713AC5D2984}"/>
              </a:ext>
            </a:extLst>
          </p:cNvPr>
          <p:cNvSpPr>
            <a:spLocks noGrp="1"/>
          </p:cNvSpPr>
          <p:nvPr>
            <p:ph idx="1"/>
          </p:nvPr>
        </p:nvSpPr>
        <p:spPr>
          <a:xfrm>
            <a:off x="863911" y="690007"/>
            <a:ext cx="9979863" cy="5207129"/>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NAIVE BAYES THEOREM</a:t>
            </a:r>
          </a:p>
          <a:p>
            <a:pPr algn="just"/>
            <a:r>
              <a:rPr lang="en-US" dirty="0">
                <a:latin typeface="Times New Roman" panose="02020603050405020304" pitchFamily="18" charset="0"/>
                <a:cs typeface="Times New Roman" panose="02020603050405020304" pitchFamily="18" charset="0"/>
              </a:rPr>
              <a:t>Naive Bayes is a simple yet powerful probabilistic classifier based on Bayes' theorem with the "naive" assumption of feature independence. It's commonly used for classification tasks, particularly in text categorization, spam filtering, and sentiment analysis.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Implementing Naive Bayes Algorithm from Scratch — Python. | by Julia  Stanina | Towards Data Science">
            <a:extLst>
              <a:ext uri="{FF2B5EF4-FFF2-40B4-BE49-F238E27FC236}">
                <a16:creationId xmlns:a16="http://schemas.microsoft.com/office/drawing/2014/main" id="{58AE9FD0-99EC-6010-D0A2-0AE9BE68E8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8087" y="2672898"/>
            <a:ext cx="5731510" cy="2847340"/>
          </a:xfrm>
          <a:prstGeom prst="rect">
            <a:avLst/>
          </a:prstGeom>
          <a:noFill/>
          <a:ln>
            <a:noFill/>
          </a:ln>
        </p:spPr>
      </p:pic>
    </p:spTree>
    <p:extLst>
      <p:ext uri="{BB962C8B-B14F-4D97-AF65-F5344CB8AC3E}">
        <p14:creationId xmlns:p14="http://schemas.microsoft.com/office/powerpoint/2010/main" val="3828232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0AF4C-478A-4D6E-8BF0-1F75F3E8035D}"/>
              </a:ext>
            </a:extLst>
          </p:cNvPr>
          <p:cNvSpPr>
            <a:spLocks noGrp="1"/>
          </p:cNvSpPr>
          <p:nvPr>
            <p:ph idx="1"/>
          </p:nvPr>
        </p:nvSpPr>
        <p:spPr>
          <a:xfrm>
            <a:off x="914400" y="661958"/>
            <a:ext cx="9914860" cy="5381033"/>
          </a:xfrm>
        </p:spPr>
        <p:txBody>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LOGISTIC</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REGRESSION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descr="Understanding Logistic Regression!!! | by Abhigyan | Analytics Vidhya |  Medium">
            <a:extLst>
              <a:ext uri="{FF2B5EF4-FFF2-40B4-BE49-F238E27FC236}">
                <a16:creationId xmlns:a16="http://schemas.microsoft.com/office/drawing/2014/main" id="{57B26B22-7F61-02EA-029F-DF293ACBA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5681" y="2574677"/>
            <a:ext cx="5730875" cy="2920365"/>
          </a:xfrm>
          <a:prstGeom prst="rect">
            <a:avLst/>
          </a:prstGeom>
          <a:noFill/>
          <a:ln>
            <a:noFill/>
          </a:ln>
        </p:spPr>
      </p:pic>
    </p:spTree>
    <p:extLst>
      <p:ext uri="{BB962C8B-B14F-4D97-AF65-F5344CB8AC3E}">
        <p14:creationId xmlns:p14="http://schemas.microsoft.com/office/powerpoint/2010/main" val="345196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1DF32-C2DE-C6EC-6B7D-3F9EE933322A}"/>
              </a:ext>
            </a:extLst>
          </p:cNvPr>
          <p:cNvSpPr>
            <a:spLocks noGrp="1"/>
          </p:cNvSpPr>
          <p:nvPr>
            <p:ph type="title"/>
          </p:nvPr>
        </p:nvSpPr>
        <p:spPr>
          <a:xfrm>
            <a:off x="914400" y="547599"/>
            <a:ext cx="9914859" cy="94315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en-IN" dirty="0">
                <a:latin typeface="Times New Roman" panose="02020603050405020304" pitchFamily="18" charset="0"/>
                <a:cs typeface="Times New Roman" panose="02020603050405020304" pitchFamily="18" charset="0"/>
              </a:rPr>
              <a:t>Implementation</a:t>
            </a:r>
          </a:p>
        </p:txBody>
      </p:sp>
      <p:pic>
        <p:nvPicPr>
          <p:cNvPr id="5" name="Picture 4">
            <a:extLst>
              <a:ext uri="{FF2B5EF4-FFF2-40B4-BE49-F238E27FC236}">
                <a16:creationId xmlns:a16="http://schemas.microsoft.com/office/drawing/2014/main" id="{6ADF4FA1-F539-9751-BE31-0A48B5A25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36" y="1645920"/>
            <a:ext cx="9687098" cy="4661813"/>
          </a:xfrm>
          <a:prstGeom prst="rect">
            <a:avLst/>
          </a:prstGeom>
        </p:spPr>
      </p:pic>
    </p:spTree>
    <p:extLst>
      <p:ext uri="{BB962C8B-B14F-4D97-AF65-F5344CB8AC3E}">
        <p14:creationId xmlns:p14="http://schemas.microsoft.com/office/powerpoint/2010/main" val="264905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8B5721F-80D5-11CC-D94D-9C9F1EFFFC94}"/>
              </a:ext>
            </a:extLst>
          </p:cNvPr>
          <p:cNvPicPr>
            <a:picLocks noChangeAspect="1"/>
          </p:cNvPicPr>
          <p:nvPr/>
        </p:nvPicPr>
        <p:blipFill>
          <a:blip r:embed="rId2"/>
          <a:stretch>
            <a:fillRect/>
          </a:stretch>
        </p:blipFill>
        <p:spPr>
          <a:xfrm>
            <a:off x="1019694" y="742604"/>
            <a:ext cx="9892145" cy="4922406"/>
          </a:xfrm>
          <a:prstGeom prst="rect">
            <a:avLst/>
          </a:prstGeom>
        </p:spPr>
      </p:pic>
    </p:spTree>
    <p:extLst>
      <p:ext uri="{BB962C8B-B14F-4D97-AF65-F5344CB8AC3E}">
        <p14:creationId xmlns:p14="http://schemas.microsoft.com/office/powerpoint/2010/main" val="3290134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D2E73-AB58-7A59-DD1C-31DABD0F6077}"/>
              </a:ext>
            </a:extLst>
          </p:cNvPr>
          <p:cNvPicPr>
            <a:picLocks noChangeAspect="1"/>
          </p:cNvPicPr>
          <p:nvPr/>
        </p:nvPicPr>
        <p:blipFill>
          <a:blip r:embed="rId2"/>
          <a:stretch>
            <a:fillRect/>
          </a:stretch>
        </p:blipFill>
        <p:spPr>
          <a:xfrm>
            <a:off x="991985" y="759228"/>
            <a:ext cx="9775768" cy="5048597"/>
          </a:xfrm>
          <a:prstGeom prst="rect">
            <a:avLst/>
          </a:prstGeom>
        </p:spPr>
      </p:pic>
    </p:spTree>
    <p:extLst>
      <p:ext uri="{BB962C8B-B14F-4D97-AF65-F5344CB8AC3E}">
        <p14:creationId xmlns:p14="http://schemas.microsoft.com/office/powerpoint/2010/main" val="371637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E125F-1EAE-B62A-9CA4-9C8752E6532E}"/>
              </a:ext>
            </a:extLst>
          </p:cNvPr>
          <p:cNvPicPr>
            <a:picLocks noChangeAspect="1"/>
          </p:cNvPicPr>
          <p:nvPr/>
        </p:nvPicPr>
        <p:blipFill>
          <a:blip r:embed="rId2"/>
          <a:stretch>
            <a:fillRect/>
          </a:stretch>
        </p:blipFill>
        <p:spPr>
          <a:xfrm>
            <a:off x="1091737" y="770313"/>
            <a:ext cx="9676015" cy="5104013"/>
          </a:xfrm>
          <a:prstGeom prst="rect">
            <a:avLst/>
          </a:prstGeom>
        </p:spPr>
      </p:pic>
    </p:spTree>
    <p:extLst>
      <p:ext uri="{BB962C8B-B14F-4D97-AF65-F5344CB8AC3E}">
        <p14:creationId xmlns:p14="http://schemas.microsoft.com/office/powerpoint/2010/main" val="202176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8CAF-74A3-654B-1A48-D463101B9301}"/>
              </a:ext>
            </a:extLst>
          </p:cNvPr>
          <p:cNvSpPr>
            <a:spLocks noGrp="1"/>
          </p:cNvSpPr>
          <p:nvPr>
            <p:ph type="title"/>
          </p:nvPr>
        </p:nvSpPr>
        <p:spPr>
          <a:xfrm>
            <a:off x="844295" y="463207"/>
            <a:ext cx="9914859" cy="89453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a:lstStyle/>
          <a:p>
            <a:r>
              <a:rPr lang="en-IN" dirty="0">
                <a:latin typeface="Times New Roman" panose="02020603050405020304" pitchFamily="18" charset="0"/>
                <a:cs typeface="Times New Roman" panose="02020603050405020304" pitchFamily="18" charset="0"/>
              </a:rPr>
              <a:t>Web Interface</a:t>
            </a:r>
          </a:p>
        </p:txBody>
      </p:sp>
      <p:pic>
        <p:nvPicPr>
          <p:cNvPr id="8" name="Content Placeholder 7">
            <a:extLst>
              <a:ext uri="{FF2B5EF4-FFF2-40B4-BE49-F238E27FC236}">
                <a16:creationId xmlns:a16="http://schemas.microsoft.com/office/drawing/2014/main" id="{FBA028EA-B362-FFA6-B8C3-02AE17102066}"/>
              </a:ext>
            </a:extLst>
          </p:cNvPr>
          <p:cNvPicPr>
            <a:picLocks noGrp="1" noChangeAspect="1"/>
          </p:cNvPicPr>
          <p:nvPr>
            <p:ph idx="1"/>
          </p:nvPr>
        </p:nvPicPr>
        <p:blipFill>
          <a:blip r:embed="rId2"/>
          <a:stretch>
            <a:fillRect/>
          </a:stretch>
        </p:blipFill>
        <p:spPr>
          <a:xfrm>
            <a:off x="1124990" y="1557338"/>
            <a:ext cx="9288086" cy="4502150"/>
          </a:xfrm>
        </p:spPr>
      </p:pic>
    </p:spTree>
    <p:extLst>
      <p:ext uri="{BB962C8B-B14F-4D97-AF65-F5344CB8AC3E}">
        <p14:creationId xmlns:p14="http://schemas.microsoft.com/office/powerpoint/2010/main" val="412159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496F9-D076-CB9B-1BBB-B1B94101F731}"/>
              </a:ext>
            </a:extLst>
          </p:cNvPr>
          <p:cNvSpPr>
            <a:spLocks noGrp="1"/>
          </p:cNvSpPr>
          <p:nvPr>
            <p:ph idx="1"/>
          </p:nvPr>
        </p:nvSpPr>
        <p:spPr>
          <a:xfrm>
            <a:off x="931025" y="460150"/>
            <a:ext cx="9914860" cy="5599648"/>
          </a:xfrm>
        </p:spPr>
        <p:txBody>
          <a:bodyPr/>
          <a:lstStyle/>
          <a:p>
            <a:pPr marL="0" indent="0">
              <a:buNone/>
            </a:pPr>
            <a:r>
              <a:rPr lang="en-IN" b="1" dirty="0">
                <a:latin typeface="Times New Roman" panose="02020603050405020304" pitchFamily="18" charset="0"/>
                <a:cs typeface="Times New Roman" panose="02020603050405020304" pitchFamily="18" charset="0"/>
              </a:rPr>
              <a:t>INPUT</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6FE9E92-11AE-927C-23F6-E2B9B02035C0}"/>
              </a:ext>
            </a:extLst>
          </p:cNvPr>
          <p:cNvPicPr>
            <a:picLocks noChangeAspect="1"/>
          </p:cNvPicPr>
          <p:nvPr/>
        </p:nvPicPr>
        <p:blipFill>
          <a:blip r:embed="rId2"/>
          <a:stretch>
            <a:fillRect/>
          </a:stretch>
        </p:blipFill>
        <p:spPr>
          <a:xfrm>
            <a:off x="1772478" y="1090151"/>
            <a:ext cx="8515550" cy="4828061"/>
          </a:xfrm>
          <a:prstGeom prst="rect">
            <a:avLst/>
          </a:prstGeom>
        </p:spPr>
      </p:pic>
    </p:spTree>
    <p:extLst>
      <p:ext uri="{BB962C8B-B14F-4D97-AF65-F5344CB8AC3E}">
        <p14:creationId xmlns:p14="http://schemas.microsoft.com/office/powerpoint/2010/main" val="31906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1F3D05F-3398-56B8-775B-FFB8057E49A9}"/>
              </a:ext>
            </a:extLst>
          </p:cNvPr>
          <p:cNvGraphicFramePr/>
          <p:nvPr>
            <p:extLst>
              <p:ext uri="{D42A27DB-BD31-4B8C-83A1-F6EECF244321}">
                <p14:modId xmlns:p14="http://schemas.microsoft.com/office/powerpoint/2010/main" val="4138924818"/>
              </p:ext>
            </p:extLst>
          </p:nvPr>
        </p:nvGraphicFramePr>
        <p:xfrm>
          <a:off x="905256" y="590668"/>
          <a:ext cx="9914859" cy="1329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4B61098-0980-D8AE-E0A2-7038199A90D4}"/>
              </a:ext>
            </a:extLst>
          </p:cNvPr>
          <p:cNvSpPr>
            <a:spLocks noGrp="1"/>
          </p:cNvSpPr>
          <p:nvPr>
            <p:ph idx="1"/>
          </p:nvPr>
        </p:nvSpPr>
        <p:spPr>
          <a:xfrm>
            <a:off x="905256" y="2261780"/>
            <a:ext cx="9914860" cy="4123318"/>
          </a:xfrm>
        </p:spPr>
        <p:txBody>
          <a:bodyPr anchor="ctr">
            <a:normAutofit/>
          </a:bodyPr>
          <a:lstStyle/>
          <a:p>
            <a:pPr marL="285750" indent="-285750" algn="just">
              <a:lnSpc>
                <a:spcPct val="90000"/>
              </a:lnSpc>
              <a:spcBef>
                <a:spcPts val="1000"/>
              </a:spcBef>
              <a:buFont typeface="Arial"/>
              <a:buChar char="•"/>
            </a:pPr>
            <a:r>
              <a:rPr lang="en-US" sz="2000" dirty="0">
                <a:solidFill>
                  <a:schemeClr val="tx1"/>
                </a:solidFill>
                <a:effectLst>
                  <a:outerShdw blurRad="38100" dist="38100" dir="2700000" algn="tl">
                    <a:srgbClr val="000000">
                      <a:alpha val="43137"/>
                    </a:srgbClr>
                  </a:outerShdw>
                </a:effectLst>
                <a:latin typeface="Times New Roman"/>
                <a:ea typeface="微软雅黑"/>
                <a:cs typeface="Times New Roman"/>
              </a:rPr>
              <a:t>Abstract</a:t>
            </a:r>
          </a:p>
          <a:p>
            <a:pPr marL="285750" indent="-285750" algn="just">
              <a:lnSpc>
                <a:spcPct val="90000"/>
              </a:lnSpc>
              <a:spcBef>
                <a:spcPts val="1000"/>
              </a:spcBef>
              <a:buFont typeface="Arial"/>
              <a:buChar char="•"/>
            </a:pPr>
            <a:r>
              <a:rPr lang="en-US" sz="2000" dirty="0">
                <a:solidFill>
                  <a:schemeClr val="tx1"/>
                </a:solidFill>
                <a:effectLst>
                  <a:outerShdw blurRad="38100" dist="38100" dir="2700000" algn="tl">
                    <a:srgbClr val="000000">
                      <a:alpha val="43137"/>
                    </a:srgbClr>
                  </a:outerShdw>
                </a:effectLst>
                <a:latin typeface="Times New Roman"/>
                <a:ea typeface="微软雅黑"/>
                <a:cs typeface="Times New Roman"/>
              </a:rPr>
              <a:t>Problem Statement</a:t>
            </a:r>
          </a:p>
          <a:p>
            <a:pPr marL="285750" indent="-285750" algn="just">
              <a:lnSpc>
                <a:spcPct val="90000"/>
              </a:lnSpc>
              <a:spcBef>
                <a:spcPts val="1000"/>
              </a:spcBef>
              <a:buFont typeface="Arial"/>
              <a:buChar char="•"/>
            </a:pPr>
            <a:r>
              <a:rPr lang="en-US" sz="2000" dirty="0">
                <a:solidFill>
                  <a:schemeClr val="tx1"/>
                </a:solidFill>
                <a:effectLst>
                  <a:outerShdw blurRad="38100" dist="38100" dir="2700000" algn="tl">
                    <a:srgbClr val="000000">
                      <a:alpha val="43137"/>
                    </a:srgbClr>
                  </a:outerShdw>
                </a:effectLst>
                <a:latin typeface="Times New Roman"/>
                <a:ea typeface="微软雅黑"/>
                <a:cs typeface="Times New Roman"/>
              </a:rPr>
              <a:t>Existing System</a:t>
            </a:r>
          </a:p>
          <a:p>
            <a:pPr marL="285750" indent="-285750" algn="just">
              <a:lnSpc>
                <a:spcPct val="90000"/>
              </a:lnSpc>
              <a:spcBef>
                <a:spcPts val="1000"/>
              </a:spcBef>
              <a:buFont typeface="Arial"/>
              <a:buChar char="•"/>
            </a:pPr>
            <a:r>
              <a:rPr lang="en-US" sz="2000" dirty="0">
                <a:solidFill>
                  <a:schemeClr val="tx1"/>
                </a:solidFill>
                <a:effectLst>
                  <a:outerShdw blurRad="38100" dist="38100" dir="2700000" algn="tl">
                    <a:srgbClr val="000000">
                      <a:alpha val="43137"/>
                    </a:srgbClr>
                  </a:outerShdw>
                </a:effectLst>
                <a:latin typeface="Times New Roman"/>
                <a:ea typeface="微软雅黑"/>
                <a:cs typeface="Times New Roman"/>
              </a:rPr>
              <a:t>Drawbacks of Existing System</a:t>
            </a:r>
          </a:p>
          <a:p>
            <a:pPr marL="285750" indent="-285750" algn="just">
              <a:lnSpc>
                <a:spcPct val="90000"/>
              </a:lnSpc>
              <a:spcBef>
                <a:spcPts val="1000"/>
              </a:spcBef>
              <a:buFont typeface="Arial"/>
              <a:buChar char="•"/>
            </a:pPr>
            <a:r>
              <a:rPr lang="en-US" sz="2000" dirty="0">
                <a:solidFill>
                  <a:schemeClr val="tx1"/>
                </a:solidFill>
                <a:effectLst>
                  <a:outerShdw blurRad="38100" dist="38100" dir="2700000" algn="tl">
                    <a:srgbClr val="000000">
                      <a:alpha val="43137"/>
                    </a:srgbClr>
                  </a:outerShdw>
                </a:effectLst>
                <a:latin typeface="Times New Roman"/>
                <a:ea typeface="微软雅黑"/>
                <a:cs typeface="Times New Roman"/>
              </a:rPr>
              <a:t>Proposed System</a:t>
            </a:r>
          </a:p>
          <a:p>
            <a:pPr marL="285750" indent="-285750" algn="just">
              <a:lnSpc>
                <a:spcPct val="90000"/>
              </a:lnSpc>
              <a:spcBef>
                <a:spcPts val="1000"/>
              </a:spcBef>
              <a:buFont typeface="Arial"/>
              <a:buChar char="•"/>
            </a:pPr>
            <a:r>
              <a:rPr lang="en-US" sz="2000" dirty="0">
                <a:solidFill>
                  <a:schemeClr val="tx1"/>
                </a:solidFill>
                <a:effectLst>
                  <a:outerShdw blurRad="38100" dist="38100" dir="2700000" algn="tl">
                    <a:srgbClr val="000000">
                      <a:alpha val="43137"/>
                    </a:srgbClr>
                  </a:outerShdw>
                </a:effectLst>
                <a:latin typeface="Times New Roman"/>
                <a:ea typeface="微软雅黑"/>
                <a:cs typeface="Times New Roman"/>
              </a:rPr>
              <a:t>System Architecture</a:t>
            </a:r>
            <a:r>
              <a:rPr lang="en-US" dirty="0">
                <a:solidFill>
                  <a:schemeClr val="tx1"/>
                </a:solidFill>
                <a:effectLst>
                  <a:outerShdw blurRad="38100" dist="38100" dir="2700000" algn="tl">
                    <a:srgbClr val="000000">
                      <a:alpha val="43137"/>
                    </a:srgbClr>
                  </a:outerShdw>
                </a:effectLst>
                <a:latin typeface="Times New Roman"/>
                <a:ea typeface="微软雅黑"/>
                <a:cs typeface="Times New Roman"/>
              </a:rPr>
              <a:t> </a:t>
            </a:r>
            <a:endParaRPr lang="en-IN" dirty="0">
              <a:solidFill>
                <a:schemeClr val="tx1"/>
              </a:solidFill>
              <a:effectLst>
                <a:outerShdw blurRad="38100" dist="38100" dir="2700000" algn="tl">
                  <a:srgbClr val="000000">
                    <a:alpha val="43137"/>
                  </a:srgbClr>
                </a:outerShdw>
              </a:effectLst>
              <a:latin typeface="Times New Roman"/>
              <a:ea typeface="微软雅黑"/>
              <a:cs typeface="Times New Roman"/>
            </a:endParaRPr>
          </a:p>
          <a:p>
            <a:pPr marL="285750" indent="-285750" algn="just">
              <a:lnSpc>
                <a:spcPct val="90000"/>
              </a:lnSpc>
              <a:spcBef>
                <a:spcPts val="1000"/>
              </a:spcBef>
              <a:buFont typeface="Arial"/>
              <a:buChar char="•"/>
            </a:pPr>
            <a:r>
              <a:rPr lang="en-IN" dirty="0">
                <a:solidFill>
                  <a:schemeClr val="tx1"/>
                </a:solidFill>
                <a:effectLst>
                  <a:outerShdw blurRad="38100" dist="38100" dir="2700000" algn="tl">
                    <a:srgbClr val="000000">
                      <a:alpha val="43137"/>
                    </a:srgbClr>
                  </a:outerShdw>
                </a:effectLst>
                <a:latin typeface="Times New Roman"/>
                <a:ea typeface="微软雅黑"/>
                <a:cs typeface="Times New Roman"/>
              </a:rPr>
              <a:t>Algorithms</a:t>
            </a:r>
          </a:p>
          <a:p>
            <a:pPr marL="285750" indent="-285750" algn="just">
              <a:lnSpc>
                <a:spcPct val="90000"/>
              </a:lnSpc>
              <a:spcBef>
                <a:spcPts val="1000"/>
              </a:spcBef>
              <a:buFont typeface="Arial"/>
              <a:buChar char="•"/>
            </a:pPr>
            <a:r>
              <a:rPr lang="en-IN" dirty="0">
                <a:solidFill>
                  <a:schemeClr val="tx1"/>
                </a:solidFill>
                <a:effectLst>
                  <a:outerShdw blurRad="38100" dist="38100" dir="2700000" algn="tl">
                    <a:srgbClr val="000000">
                      <a:alpha val="43137"/>
                    </a:srgbClr>
                  </a:outerShdw>
                </a:effectLst>
                <a:latin typeface="Times New Roman"/>
                <a:ea typeface="微软雅黑"/>
                <a:cs typeface="Times New Roman"/>
              </a:rPr>
              <a:t>Implementation</a:t>
            </a:r>
          </a:p>
          <a:p>
            <a:pPr marL="285750" indent="-285750" algn="just">
              <a:lnSpc>
                <a:spcPct val="90000"/>
              </a:lnSpc>
              <a:spcBef>
                <a:spcPts val="1000"/>
              </a:spcBef>
              <a:buFont typeface="Arial"/>
              <a:buChar char="•"/>
            </a:pPr>
            <a:r>
              <a:rPr lang="en-IN" dirty="0">
                <a:solidFill>
                  <a:schemeClr val="tx1"/>
                </a:solidFill>
                <a:effectLst>
                  <a:outerShdw blurRad="38100" dist="38100" dir="2700000" algn="tl">
                    <a:srgbClr val="000000">
                      <a:alpha val="43137"/>
                    </a:srgbClr>
                  </a:outerShdw>
                </a:effectLst>
                <a:latin typeface="Times New Roman"/>
                <a:ea typeface="微软雅黑"/>
                <a:cs typeface="Times New Roman"/>
              </a:rPr>
              <a:t>Result</a:t>
            </a:r>
            <a:endParaRPr lang="en-US" dirty="0">
              <a:solidFill>
                <a:schemeClr val="tx1"/>
              </a:solidFill>
              <a:effectLst>
                <a:outerShdw blurRad="38100" dist="38100" dir="2700000" algn="tl">
                  <a:srgbClr val="000000">
                    <a:alpha val="43137"/>
                  </a:srgbClr>
                </a:outerShdw>
              </a:effectLst>
              <a:latin typeface="Times New Roman"/>
              <a:ea typeface="微软雅黑"/>
              <a:cs typeface="Times New Roman"/>
            </a:endParaRPr>
          </a:p>
        </p:txBody>
      </p:sp>
    </p:spTree>
    <p:extLst>
      <p:ext uri="{BB962C8B-B14F-4D97-AF65-F5344CB8AC3E}">
        <p14:creationId xmlns:p14="http://schemas.microsoft.com/office/powerpoint/2010/main" val="340096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DB174-85D0-5C4F-D25D-748678558C34}"/>
              </a:ext>
            </a:extLst>
          </p:cNvPr>
          <p:cNvSpPr>
            <a:spLocks noGrp="1"/>
          </p:cNvSpPr>
          <p:nvPr>
            <p:ph idx="1"/>
          </p:nvPr>
        </p:nvSpPr>
        <p:spPr>
          <a:xfrm>
            <a:off x="914400" y="498764"/>
            <a:ext cx="9914860" cy="5544227"/>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C73A1B0B-C69D-CB4C-771B-670A145A3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02" y="1001397"/>
            <a:ext cx="9044887" cy="5357839"/>
          </a:xfrm>
          <a:prstGeom prst="rect">
            <a:avLst/>
          </a:prstGeom>
        </p:spPr>
      </p:pic>
    </p:spTree>
    <p:extLst>
      <p:ext uri="{BB962C8B-B14F-4D97-AF65-F5344CB8AC3E}">
        <p14:creationId xmlns:p14="http://schemas.microsoft.com/office/powerpoint/2010/main" val="394224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30BE8-6F50-DEC3-0689-342544F89F92}"/>
              </a:ext>
            </a:extLst>
          </p:cNvPr>
          <p:cNvSpPr>
            <a:spLocks noGrp="1"/>
          </p:cNvSpPr>
          <p:nvPr>
            <p:ph idx="1"/>
          </p:nvPr>
        </p:nvSpPr>
        <p:spPr>
          <a:xfrm>
            <a:off x="880741" y="460287"/>
            <a:ext cx="9914860" cy="551624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FAB5C4A-B5A2-E3DC-A88D-BC63E86D4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027" y="1004312"/>
            <a:ext cx="9200097" cy="5449780"/>
          </a:xfrm>
          <a:prstGeom prst="rect">
            <a:avLst/>
          </a:prstGeom>
        </p:spPr>
      </p:pic>
    </p:spTree>
    <p:extLst>
      <p:ext uri="{BB962C8B-B14F-4D97-AF65-F5344CB8AC3E}">
        <p14:creationId xmlns:p14="http://schemas.microsoft.com/office/powerpoint/2010/main" val="2078202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C8419-CABD-9A14-28AD-F873C1144BE8}"/>
              </a:ext>
            </a:extLst>
          </p:cNvPr>
          <p:cNvSpPr>
            <a:spLocks noGrp="1"/>
          </p:cNvSpPr>
          <p:nvPr>
            <p:ph idx="1"/>
          </p:nvPr>
        </p:nvSpPr>
        <p:spPr>
          <a:xfrm>
            <a:off x="914400" y="370248"/>
            <a:ext cx="9914860" cy="5672743"/>
          </a:xfrm>
        </p:spPr>
        <p:txBody>
          <a:bodyPr/>
          <a:lstStyle/>
          <a:p>
            <a:pPr marL="0" indent="0">
              <a:buNone/>
            </a:pPr>
            <a:r>
              <a:rPr lang="en-IN" sz="2000"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8E8F3A-9E44-788C-8C5C-1C88D5CB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554" y="844461"/>
            <a:ext cx="9248086" cy="5478206"/>
          </a:xfrm>
          <a:prstGeom prst="rect">
            <a:avLst/>
          </a:prstGeom>
        </p:spPr>
      </p:pic>
    </p:spTree>
    <p:extLst>
      <p:ext uri="{BB962C8B-B14F-4D97-AF65-F5344CB8AC3E}">
        <p14:creationId xmlns:p14="http://schemas.microsoft.com/office/powerpoint/2010/main" val="2824303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0F4A3-AB78-A13B-DBCA-423D265F31C8}"/>
              </a:ext>
            </a:extLst>
          </p:cNvPr>
          <p:cNvSpPr>
            <a:spLocks noGrp="1"/>
          </p:cNvSpPr>
          <p:nvPr>
            <p:ph idx="1"/>
          </p:nvPr>
        </p:nvSpPr>
        <p:spPr>
          <a:xfrm>
            <a:off x="914400" y="445156"/>
            <a:ext cx="9914860" cy="5597835"/>
          </a:xfrm>
        </p:spPr>
        <p:txBody>
          <a:bodyPr/>
          <a:lstStyle/>
          <a:p>
            <a:pPr marL="0" indent="0">
              <a:buNone/>
            </a:pPr>
            <a:r>
              <a:rPr lang="en-IN" sz="2000" b="1" dirty="0">
                <a:latin typeface="Times New Roman" panose="02020603050405020304" pitchFamily="18" charset="0"/>
                <a:cs typeface="Times New Roman" panose="02020603050405020304" pitchFamily="18" charset="0"/>
              </a:rPr>
              <a:t>OUTPUT</a:t>
            </a:r>
            <a:endParaRPr lang="en-IN" dirty="0"/>
          </a:p>
        </p:txBody>
      </p:sp>
      <p:pic>
        <p:nvPicPr>
          <p:cNvPr id="5" name="Picture 4">
            <a:extLst>
              <a:ext uri="{FF2B5EF4-FFF2-40B4-BE49-F238E27FC236}">
                <a16:creationId xmlns:a16="http://schemas.microsoft.com/office/drawing/2014/main" id="{75ADEA73-4264-694A-8AFA-3ABFF4E6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113" y="957275"/>
            <a:ext cx="9393148" cy="5564135"/>
          </a:xfrm>
          <a:prstGeom prst="rect">
            <a:avLst/>
          </a:prstGeom>
        </p:spPr>
      </p:pic>
    </p:spTree>
    <p:extLst>
      <p:ext uri="{BB962C8B-B14F-4D97-AF65-F5344CB8AC3E}">
        <p14:creationId xmlns:p14="http://schemas.microsoft.com/office/powerpoint/2010/main" val="3211042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4F347-EC8B-E016-D0E3-B42D3DD9AAB2}"/>
              </a:ext>
            </a:extLst>
          </p:cNvPr>
          <p:cNvSpPr>
            <a:spLocks noGrp="1"/>
          </p:cNvSpPr>
          <p:nvPr>
            <p:ph idx="1"/>
          </p:nvPr>
        </p:nvSpPr>
        <p:spPr>
          <a:xfrm>
            <a:off x="914400" y="409518"/>
            <a:ext cx="9914860" cy="5633473"/>
          </a:xfrm>
        </p:spPr>
        <p:txBody>
          <a:bodyPr/>
          <a:lstStyle/>
          <a:p>
            <a:pPr marL="0" indent="0">
              <a:buNone/>
            </a:pPr>
            <a:r>
              <a:rPr lang="en-IN" b="1"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7CBDED53-00A4-03C2-B1A2-710E7BEB6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186" y="917107"/>
            <a:ext cx="9337843" cy="5531375"/>
          </a:xfrm>
          <a:prstGeom prst="rect">
            <a:avLst/>
          </a:prstGeom>
        </p:spPr>
      </p:pic>
    </p:spTree>
    <p:extLst>
      <p:ext uri="{BB962C8B-B14F-4D97-AF65-F5344CB8AC3E}">
        <p14:creationId xmlns:p14="http://schemas.microsoft.com/office/powerpoint/2010/main" val="380239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Of Thanks Letter Text Logo Calligraphy Drawing HQ PNG Image |  FreePNGImg">
            <a:extLst>
              <a:ext uri="{FF2B5EF4-FFF2-40B4-BE49-F238E27FC236}">
                <a16:creationId xmlns:a16="http://schemas.microsoft.com/office/drawing/2014/main" id="{09B7F44E-E66D-C1D4-3BF4-315369009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98" y="643478"/>
            <a:ext cx="11626689" cy="4663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34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67F58C9-9883-E855-8C55-48A9AF7EEA35}"/>
              </a:ext>
            </a:extLst>
          </p:cNvPr>
          <p:cNvGraphicFramePr/>
          <p:nvPr>
            <p:extLst>
              <p:ext uri="{D42A27DB-BD31-4B8C-83A1-F6EECF244321}">
                <p14:modId xmlns:p14="http://schemas.microsoft.com/office/powerpoint/2010/main" val="2335917367"/>
              </p:ext>
            </p:extLst>
          </p:nvPr>
        </p:nvGraphicFramePr>
        <p:xfrm>
          <a:off x="905256" y="590668"/>
          <a:ext cx="9914859" cy="1329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0C4CB50-AF07-1C40-F78B-BA6076CB486C}"/>
              </a:ext>
            </a:extLst>
          </p:cNvPr>
          <p:cNvSpPr>
            <a:spLocks noGrp="1"/>
          </p:cNvSpPr>
          <p:nvPr>
            <p:ph idx="1"/>
          </p:nvPr>
        </p:nvSpPr>
        <p:spPr>
          <a:xfrm>
            <a:off x="905255" y="1919672"/>
            <a:ext cx="9914860" cy="4123318"/>
          </a:xfrm>
        </p:spPr>
        <p:txBody>
          <a:bodyPr anchor="ctr">
            <a:norm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The Brain, Our Body's Control </a:t>
            </a:r>
            <a:r>
              <a:rPr lang="en-GB" dirty="0" err="1">
                <a:latin typeface="Times New Roman" panose="02020603050405020304" pitchFamily="18" charset="0"/>
                <a:cs typeface="Times New Roman" panose="02020603050405020304" pitchFamily="18" charset="0"/>
              </a:rPr>
              <a:t>Center</a:t>
            </a:r>
            <a:r>
              <a:rPr lang="en-GB" dirty="0">
                <a:latin typeface="Times New Roman" panose="02020603050405020304" pitchFamily="18" charset="0"/>
                <a:cs typeface="Times New Roman" panose="02020603050405020304" pitchFamily="18" charset="0"/>
              </a:rPr>
              <a:t>, Faces Increasing Challenges With The Discovery Of New Diseases. Diagnosing These Conditions Is Complex, Posing An Ongoing Research Problem. Early Detection Is Crucial For Effective Treatment. Artificial Intelligence (AI) Has Revolutionized Neurology, Enhancing Accuracy In Brain Disease Prediction And Detection. This Study Reviews Recent Machine Learning And Deep Learning Approaches, Focusing On Advanced Imaging  And Real-time Monitoring.</a:t>
            </a:r>
            <a:r>
              <a:rPr lang="en-GB" sz="20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This Project focus on prediction of brain diseases like </a:t>
            </a:r>
            <a:r>
              <a:rPr lang="en-GB" sz="2000" dirty="0">
                <a:latin typeface="Times New Roman" panose="02020603050405020304" pitchFamily="18" charset="0"/>
                <a:cs typeface="Times New Roman" panose="02020603050405020304" pitchFamily="18" charset="0"/>
              </a:rPr>
              <a:t>brain </a:t>
            </a:r>
            <a:r>
              <a:rPr lang="en-GB" sz="2000" dirty="0" err="1">
                <a:latin typeface="Times New Roman" panose="02020603050405020304" pitchFamily="18" charset="0"/>
                <a:cs typeface="Times New Roman" panose="02020603050405020304" pitchFamily="18" charset="0"/>
              </a:rPr>
              <a:t>tumors</a:t>
            </a:r>
            <a:r>
              <a:rPr lang="en-GB" sz="2000" dirty="0">
                <a:latin typeface="Times New Roman" panose="02020603050405020304" pitchFamily="18" charset="0"/>
                <a:cs typeface="Times New Roman" panose="02020603050405020304" pitchFamily="18" charset="0"/>
              </a:rPr>
              <a:t>, Alzheimer's disease, Parkinson's disease, and epilepsy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97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AE3EFE2-E239-E9FF-F01E-80775BDBD006}"/>
              </a:ext>
            </a:extLst>
          </p:cNvPr>
          <p:cNvGraphicFramePr/>
          <p:nvPr>
            <p:extLst>
              <p:ext uri="{D42A27DB-BD31-4B8C-83A1-F6EECF244321}">
                <p14:modId xmlns:p14="http://schemas.microsoft.com/office/powerpoint/2010/main" val="3763602881"/>
              </p:ext>
            </p:extLst>
          </p:nvPr>
        </p:nvGraphicFramePr>
        <p:xfrm>
          <a:off x="905256" y="590668"/>
          <a:ext cx="9914859" cy="1329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919E785-7A27-89DA-1175-1D984CE6ACEA}"/>
              </a:ext>
            </a:extLst>
          </p:cNvPr>
          <p:cNvSpPr>
            <a:spLocks noGrp="1"/>
          </p:cNvSpPr>
          <p:nvPr>
            <p:ph idx="1"/>
          </p:nvPr>
        </p:nvSpPr>
        <p:spPr>
          <a:xfrm>
            <a:off x="905256" y="2051648"/>
            <a:ext cx="9914860" cy="4123318"/>
          </a:xfrm>
        </p:spPr>
        <p:txBody>
          <a:bodyPr>
            <a:normAutofit/>
          </a:bodyPr>
          <a:lstStyle/>
          <a:p>
            <a:pPr algn="just"/>
            <a:r>
              <a:rPr lang="en-US" dirty="0">
                <a:latin typeface="Times New Roman" panose="02020603050405020304" pitchFamily="18" charset="0"/>
                <a:cs typeface="Times New Roman" panose="02020603050405020304" pitchFamily="18" charset="0"/>
              </a:rPr>
              <a:t>The problem statement revolves around optimizing the diagnostic process by consolidating the datasets and developing a unified model capable of accurately predicting the presence of each of the four diseases while mitigating the drawbacks associated with using separate datasets.</a:t>
            </a:r>
            <a:endParaRPr lang="en-GB"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system aims to address the challenge of accurately diagnosing brain tumor, Alzheimer's disease, Parkinson's disease, and epilepsy using machine learning and deep learning 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50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7ED50FB-04A3-AD0E-CDA0-AE130CDE6D1F}"/>
              </a:ext>
            </a:extLst>
          </p:cNvPr>
          <p:cNvGraphicFramePr/>
          <p:nvPr>
            <p:extLst>
              <p:ext uri="{D42A27DB-BD31-4B8C-83A1-F6EECF244321}">
                <p14:modId xmlns:p14="http://schemas.microsoft.com/office/powerpoint/2010/main" val="3910220862"/>
              </p:ext>
            </p:extLst>
          </p:nvPr>
        </p:nvGraphicFramePr>
        <p:xfrm>
          <a:off x="914400" y="383279"/>
          <a:ext cx="9914859" cy="1329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2AA3145E-95DA-DB8C-521B-EA5FFD476D8D}"/>
              </a:ext>
            </a:extLst>
          </p:cNvPr>
          <p:cNvSpPr>
            <a:spLocks noGrp="1"/>
          </p:cNvSpPr>
          <p:nvPr>
            <p:ph idx="1"/>
          </p:nvPr>
        </p:nvSpPr>
        <p:spPr>
          <a:xfrm>
            <a:off x="914399" y="2249535"/>
            <a:ext cx="9813303" cy="3506135"/>
          </a:xfrm>
        </p:spPr>
        <p:txBody>
          <a:bodyPr>
            <a:normAutofit fontScale="55000" lnSpcReduction="20000"/>
          </a:bodyPr>
          <a:lstStyle/>
          <a:p>
            <a:pPr algn="just"/>
            <a:r>
              <a:rPr lang="en-US" sz="3300" dirty="0">
                <a:latin typeface="Times New Roman" panose="02020603050405020304" pitchFamily="18" charset="0"/>
                <a:cs typeface="Times New Roman" panose="02020603050405020304" pitchFamily="18" charset="0"/>
              </a:rPr>
              <a:t>Existing system uses various machine learning and deep learning algorithms to train for different diseases like brain tumor, Alzheimer's, Parkinson's, and epilepsy can help ensure accurate diagnosis.</a:t>
            </a:r>
          </a:p>
          <a:p>
            <a:pPr algn="just"/>
            <a:r>
              <a:rPr lang="en-US" sz="3300" dirty="0">
                <a:latin typeface="Times New Roman" panose="02020603050405020304" pitchFamily="18" charset="0"/>
                <a:cs typeface="Times New Roman" panose="02020603050405020304" pitchFamily="18" charset="0"/>
              </a:rPr>
              <a:t>Utilizing a range of machine learning and deep learning algorithms in the current system enhances diagnostic accuracy for diverse conditions such as brain tumors, Alzheimer's, Parkinson's, and epilepsy.</a:t>
            </a:r>
          </a:p>
          <a:p>
            <a:pPr algn="just"/>
            <a:r>
              <a:rPr lang="en-US" sz="3300" dirty="0">
                <a:latin typeface="Times New Roman" panose="02020603050405020304" pitchFamily="18" charset="0"/>
                <a:cs typeface="Times New Roman" panose="02020603050405020304" pitchFamily="18" charset="0"/>
              </a:rPr>
              <a:t> By employing separate datasets for training each disease, the system can effectively capture the distinct characteristics and patterns associated with each condition, thereby improving the precision of diagnosis and treatment recommendations tailored to individual diseases</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4616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53F1A01-D68F-74CB-6859-FBC0FEF7701E}"/>
              </a:ext>
            </a:extLst>
          </p:cNvPr>
          <p:cNvGraphicFramePr/>
          <p:nvPr>
            <p:extLst>
              <p:ext uri="{D42A27DB-BD31-4B8C-83A1-F6EECF244321}">
                <p14:modId xmlns:p14="http://schemas.microsoft.com/office/powerpoint/2010/main" val="3546537551"/>
              </p:ext>
            </p:extLst>
          </p:nvPr>
        </p:nvGraphicFramePr>
        <p:xfrm>
          <a:off x="905256" y="590668"/>
          <a:ext cx="9914859" cy="1329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B4AA4A3-943E-9CAC-2A2B-4C8207DDAAEA}"/>
              </a:ext>
            </a:extLst>
          </p:cNvPr>
          <p:cNvSpPr>
            <a:spLocks noGrp="1"/>
          </p:cNvSpPr>
          <p:nvPr>
            <p:ph idx="1"/>
          </p:nvPr>
        </p:nvSpPr>
        <p:spPr>
          <a:xfrm>
            <a:off x="964888" y="2423440"/>
            <a:ext cx="9671323" cy="3421179"/>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ML and DL techniques which are used in existing system, are typically application-specific where a model trained for detecting one  kind of brain disorder might not work well for another brain disorder.</a:t>
            </a:r>
          </a:p>
          <a:p>
            <a:pPr algn="just"/>
            <a:r>
              <a:rPr lang="en-US" dirty="0">
                <a:solidFill>
                  <a:schemeClr val="tx1"/>
                </a:solidFill>
                <a:latin typeface="Times New Roman" panose="02020603050405020304" pitchFamily="18" charset="0"/>
                <a:cs typeface="Times New Roman" panose="02020603050405020304" pitchFamily="18" charset="0"/>
              </a:rPr>
              <a:t>That means the algorithm is designed to train the specific disease which makes it difficult to predict other disease.</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08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9B7BDAD-064D-4CD5-ED0D-8642C41DB7AA}"/>
              </a:ext>
            </a:extLst>
          </p:cNvPr>
          <p:cNvGraphicFramePr/>
          <p:nvPr>
            <p:extLst>
              <p:ext uri="{D42A27DB-BD31-4B8C-83A1-F6EECF244321}">
                <p14:modId xmlns:p14="http://schemas.microsoft.com/office/powerpoint/2010/main" val="1378717692"/>
              </p:ext>
            </p:extLst>
          </p:nvPr>
        </p:nvGraphicFramePr>
        <p:xfrm>
          <a:off x="795275" y="590668"/>
          <a:ext cx="9914859" cy="1329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F5A1E54C-3B69-CCFF-8F78-23F34D2EBD9C}"/>
              </a:ext>
            </a:extLst>
          </p:cNvPr>
          <p:cNvSpPr>
            <a:spLocks noGrp="1"/>
          </p:cNvSpPr>
          <p:nvPr>
            <p:ph idx="1"/>
          </p:nvPr>
        </p:nvSpPr>
        <p:spPr>
          <a:xfrm>
            <a:off x="795275" y="2372951"/>
            <a:ext cx="9863375" cy="2243927"/>
          </a:xfrm>
        </p:spPr>
        <p:txBody>
          <a:bodyPr>
            <a:normAutofit fontScale="92500" lnSpcReduction="20000"/>
          </a:bodyPr>
          <a:lstStyle/>
          <a:p>
            <a:pPr algn="just"/>
            <a:r>
              <a:rPr lang="en-US" sz="2200" dirty="0">
                <a:latin typeface="Times New Roman" panose="02020603050405020304" pitchFamily="18" charset="0"/>
                <a:cs typeface="Times New Roman" panose="02020603050405020304" pitchFamily="18" charset="0"/>
              </a:rPr>
              <a:t>In the proposed system, we'll gather images of all four diseases into a single dataset, enabling the model to be trained on this consolidated dataset. </a:t>
            </a:r>
          </a:p>
          <a:p>
            <a:pPr algn="just"/>
            <a:r>
              <a:rPr lang="en-US" sz="2200" dirty="0">
                <a:latin typeface="Times New Roman" panose="02020603050405020304" pitchFamily="18" charset="0"/>
                <a:cs typeface="Times New Roman" panose="02020603050405020304" pitchFamily="18" charset="0"/>
              </a:rPr>
              <a:t>By training the model on a combined dataset, it can learn to distinguish between the different diseases and make predictions accordingly.</a:t>
            </a:r>
          </a:p>
          <a:p>
            <a:pPr algn="just"/>
            <a:r>
              <a:rPr lang="en-US" sz="2200" dirty="0">
                <a:latin typeface="Times New Roman" panose="02020603050405020304" pitchFamily="18" charset="0"/>
                <a:cs typeface="Times New Roman" panose="02020603050405020304" pitchFamily="18" charset="0"/>
              </a:rPr>
              <a:t>This unified approach can potentially improve the model's ability to generalize and make accurate predictions across multiple conditions</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21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CBB1-97DA-CA35-02A3-BCDAC26337E1}"/>
              </a:ext>
            </a:extLst>
          </p:cNvPr>
          <p:cNvSpPr>
            <a:spLocks noGrp="1"/>
          </p:cNvSpPr>
          <p:nvPr>
            <p:ph type="title"/>
          </p:nvPr>
        </p:nvSpPr>
        <p:spPr>
          <a:xfrm>
            <a:off x="849158" y="476834"/>
            <a:ext cx="9966567" cy="1172453"/>
          </a:xfrm>
          <a:prstGeom prst="roundRect">
            <a:avLst/>
          </a:prstGeom>
        </p:spPr>
        <p:style>
          <a:lnRef idx="3">
            <a:schemeClr val="lt1"/>
          </a:lnRef>
          <a:fillRef idx="1">
            <a:schemeClr val="accent1"/>
          </a:fillRef>
          <a:effectRef idx="1">
            <a:schemeClr val="accent1"/>
          </a:effectRef>
          <a:fontRef idx="minor">
            <a:schemeClr val="lt1"/>
          </a:fontRef>
        </p:style>
        <p:txBody>
          <a:bodyPr>
            <a:normAutofit/>
          </a:bodyPr>
          <a:lstStyle/>
          <a:p>
            <a:r>
              <a:rPr lang="en-IN" sz="5400" dirty="0">
                <a:latin typeface="Times New Roman" panose="02020603050405020304" pitchFamily="18" charset="0"/>
                <a:cs typeface="Times New Roman" panose="02020603050405020304" pitchFamily="18" charset="0"/>
              </a:rPr>
              <a:t>System Architecture</a:t>
            </a:r>
          </a:p>
        </p:txBody>
      </p:sp>
      <p:pic>
        <p:nvPicPr>
          <p:cNvPr id="5" name="Content Placeholder 4">
            <a:extLst>
              <a:ext uri="{FF2B5EF4-FFF2-40B4-BE49-F238E27FC236}">
                <a16:creationId xmlns:a16="http://schemas.microsoft.com/office/drawing/2014/main" id="{1F3839D6-C7F2-2A71-31F7-C737B8429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134" y="1851240"/>
            <a:ext cx="9598395" cy="4427986"/>
          </a:xfrm>
        </p:spPr>
      </p:pic>
    </p:spTree>
    <p:extLst>
      <p:ext uri="{BB962C8B-B14F-4D97-AF65-F5344CB8AC3E}">
        <p14:creationId xmlns:p14="http://schemas.microsoft.com/office/powerpoint/2010/main" val="2927378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B982-0834-BBF3-284F-CDB5EF245A94}"/>
              </a:ext>
            </a:extLst>
          </p:cNvPr>
          <p:cNvSpPr>
            <a:spLocks noGrp="1"/>
          </p:cNvSpPr>
          <p:nvPr>
            <p:ph type="title"/>
          </p:nvPr>
        </p:nvSpPr>
        <p:spPr>
          <a:xfrm>
            <a:off x="905256" y="426346"/>
            <a:ext cx="10140472" cy="81903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IN" sz="4400" dirty="0">
                <a:latin typeface="Times New Roman" panose="02020603050405020304" pitchFamily="18" charset="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DC1CED2C-7125-6A83-50AF-54C4954BCC3B}"/>
              </a:ext>
            </a:extLst>
          </p:cNvPr>
          <p:cNvSpPr>
            <a:spLocks noGrp="1"/>
          </p:cNvSpPr>
          <p:nvPr>
            <p:ph idx="1"/>
          </p:nvPr>
        </p:nvSpPr>
        <p:spPr>
          <a:xfrm>
            <a:off x="847082" y="1374406"/>
            <a:ext cx="10249135" cy="4386876"/>
          </a:xfrm>
        </p:spPr>
        <p:txBody>
          <a:bodyPr>
            <a:noAutofit/>
          </a:bodyP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CONVOLUTIONAL NEURAL NETWORK</a:t>
            </a:r>
          </a:p>
          <a:p>
            <a:pPr algn="just"/>
            <a:r>
              <a:rPr lang="en-US" sz="1800" dirty="0" err="1">
                <a:latin typeface="Times New Roman" panose="02020603050405020304" pitchFamily="18" charset="0"/>
                <a:cs typeface="Times New Roman" panose="02020603050405020304" pitchFamily="18" charset="0"/>
              </a:rPr>
              <a:t>Cnn</a:t>
            </a:r>
            <a:r>
              <a:rPr lang="en-US" sz="1800" dirty="0">
                <a:latin typeface="Times New Roman" panose="02020603050405020304" pitchFamily="18" charset="0"/>
                <a:cs typeface="Times New Roman" panose="02020603050405020304" pitchFamily="18" charset="0"/>
              </a:rPr>
              <a:t> a type of deep learning algorithm commonly used for tasks involving images, such as image classification, object detection, and image segmentation. These layers learn to detect patterns and features at different levels of abstraction, starting from simple edges and textures to more complex shapes and objects.</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EfficientNetB0 is a convolutional neural network architecture introduced by researchers at Google.</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performs feature extraction by using convolutional layers to extract hierarchical representations of input images.</a:t>
            </a:r>
          </a:p>
          <a:p>
            <a:pPr marL="0" indent="0" algn="just">
              <a:buNone/>
            </a:pPr>
            <a:endParaRPr lang="en-US" sz="1800" b="1" dirty="0">
              <a:latin typeface="Times New Roman" panose="02020603050405020304" pitchFamily="18" charset="0"/>
              <a:cs typeface="Times New Roman" panose="02020603050405020304" pitchFamily="18" charset="0"/>
            </a:endParaRPr>
          </a:p>
        </p:txBody>
      </p:sp>
      <p:pic>
        <p:nvPicPr>
          <p:cNvPr id="1028" name="Picture 4" descr="Schematic diagram of a basic convolutional neural network (CNN ...">
            <a:extLst>
              <a:ext uri="{FF2B5EF4-FFF2-40B4-BE49-F238E27FC236}">
                <a16:creationId xmlns:a16="http://schemas.microsoft.com/office/drawing/2014/main" id="{5F725726-8E4E-0791-52C7-BA9364A88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299" y="3980719"/>
            <a:ext cx="5534025"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041490"/>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710</TotalTime>
  <Words>836</Words>
  <Application>Microsoft Office PowerPoint</Application>
  <PresentationFormat>Widescreen</PresentationFormat>
  <Paragraphs>57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Nova Light</vt:lpstr>
      <vt:lpstr>Calibri</vt:lpstr>
      <vt:lpstr>Elephant</vt:lpstr>
      <vt:lpstr>Times New Roman</vt:lpstr>
      <vt:lpstr>ModOverlayVTI</vt:lpstr>
      <vt:lpstr>  Sir CR Reddy College Of Engineering    Department Of Computer Science   Diagnostic Methods For Brain Disease Using Machine Learning And Deep Learning: Principles And Recent Advances</vt:lpstr>
      <vt:lpstr>PowerPoint Presentation</vt:lpstr>
      <vt:lpstr>PowerPoint Presentation</vt:lpstr>
      <vt:lpstr>PowerPoint Presentation</vt:lpstr>
      <vt:lpstr>PowerPoint Presentation</vt:lpstr>
      <vt:lpstr>PowerPoint Presentation</vt:lpstr>
      <vt:lpstr>PowerPoint Presentation</vt:lpstr>
      <vt:lpstr>System Architecture</vt:lpstr>
      <vt:lpstr>ALGORITHMS</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Web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CR Reddy College Of Engineering Department Of Computer Science    Diagnostic Methods For Brain Disease Using Machine Learning And Deep Learning: Principles And Recent Advances</dc:title>
  <dc:creator>lalith nivas yadlapalli</dc:creator>
  <cp:lastModifiedBy>HARSHITHA YALLA</cp:lastModifiedBy>
  <cp:revision>17</cp:revision>
  <dcterms:created xsi:type="dcterms:W3CDTF">2024-02-07T04:23:59Z</dcterms:created>
  <dcterms:modified xsi:type="dcterms:W3CDTF">2024-05-10T07:31:02Z</dcterms:modified>
</cp:coreProperties>
</file>