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handoutMasterIdLst>
    <p:handoutMasterId r:id="rId17"/>
  </p:handoutMasterIdLst>
  <p:sldIdLst>
    <p:sldId id="257" r:id="rId2"/>
    <p:sldId id="279" r:id="rId3"/>
    <p:sldId id="294" r:id="rId4"/>
    <p:sldId id="258" r:id="rId5"/>
    <p:sldId id="288" r:id="rId6"/>
    <p:sldId id="290" r:id="rId7"/>
    <p:sldId id="291" r:id="rId8"/>
    <p:sldId id="285" r:id="rId9"/>
    <p:sldId id="293" r:id="rId10"/>
    <p:sldId id="283" r:id="rId11"/>
    <p:sldId id="287" r:id="rId12"/>
    <p:sldId id="271" r:id="rId13"/>
    <p:sldId id="278"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9462" autoAdjust="0"/>
  </p:normalViewPr>
  <p:slideViewPr>
    <p:cSldViewPr>
      <p:cViewPr>
        <p:scale>
          <a:sx n="95" d="100"/>
          <a:sy n="95" d="100"/>
        </p:scale>
        <p:origin x="1118" y="-2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0268A-9405-457F-AEE2-4C0847B68D20}" type="datetimeFigureOut">
              <a:rPr lang="en-US" smtClean="0"/>
              <a:pPr/>
              <a:t>9/8/2023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767501-5DDD-4EBC-8475-32804CBFB166}"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D27D4-B468-4A82-B22F-5CF02A2D7C84}" type="datetimeFigureOut">
              <a:rPr lang="en-US" smtClean="0"/>
              <a:pPr/>
              <a:t>9/8/2023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14D4B9-AA1C-40D2-B388-5AA9BA31FCC5}" type="slidenum">
              <a:rPr lang="en-US" smtClean="0"/>
              <a:pPr/>
              <a:t>‹#›</a:t>
            </a:fld>
            <a:endParaRPr lang="en-US"/>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MPOO</a:t>
            </a:r>
          </a:p>
        </p:txBody>
      </p:sp>
      <p:sp>
        <p:nvSpPr>
          <p:cNvPr id="6" name="Footer Placeholder 5"/>
          <p:cNvSpPr>
            <a:spLocks noGrp="1"/>
          </p:cNvSpPr>
          <p:nvPr>
            <p:ph type="ftr" sz="quarter" idx="10"/>
          </p:nvPr>
        </p:nvSpPr>
        <p:spPr/>
        <p:txBody>
          <a:bodyPr/>
          <a:lstStyle/>
          <a:p>
            <a:r>
              <a:rPr lang="en-US"/>
              <a:t>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0"/>
          </p:nvPr>
        </p:nvSpPr>
        <p:spPr/>
        <p:txBody>
          <a:bodyPr/>
          <a:lstStyle/>
          <a:p>
            <a:r>
              <a:rPr lang="en-US"/>
              <a:t>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27.02.2023</a:t>
            </a:r>
          </a:p>
        </p:txBody>
      </p:sp>
      <p:sp>
        <p:nvSpPr>
          <p:cNvPr id="5" name="Footer Placeholder 4"/>
          <p:cNvSpPr>
            <a:spLocks noGrp="1"/>
          </p:cNvSpPr>
          <p:nvPr>
            <p:ph type="ftr" sz="quarter" idx="11"/>
          </p:nvPr>
        </p:nvSpPr>
        <p:spPr/>
        <p:txBody>
          <a:bodyPr/>
          <a:lstStyle/>
          <a:p>
            <a:r>
              <a:rPr lang="en-US"/>
              <a:t>TRANSFORMER HEALTH MONITORING</a:t>
            </a:r>
          </a:p>
        </p:txBody>
      </p:sp>
      <p:sp>
        <p:nvSpPr>
          <p:cNvPr id="6" name="Slide Number Placeholder 5"/>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27.02.2023</a:t>
            </a:r>
          </a:p>
        </p:txBody>
      </p:sp>
      <p:sp>
        <p:nvSpPr>
          <p:cNvPr id="5" name="Footer Placeholder 4"/>
          <p:cNvSpPr>
            <a:spLocks noGrp="1"/>
          </p:cNvSpPr>
          <p:nvPr>
            <p:ph type="ftr" sz="quarter" idx="11"/>
          </p:nvPr>
        </p:nvSpPr>
        <p:spPr/>
        <p:txBody>
          <a:bodyPr/>
          <a:lstStyle/>
          <a:p>
            <a:r>
              <a:rPr lang="en-US"/>
              <a:t>TRANSFORMER HEALTH MONITORING</a:t>
            </a:r>
          </a:p>
        </p:txBody>
      </p:sp>
      <p:sp>
        <p:nvSpPr>
          <p:cNvPr id="6" name="Slide Number Placeholder 5"/>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27.02.2023</a:t>
            </a:r>
          </a:p>
        </p:txBody>
      </p:sp>
      <p:sp>
        <p:nvSpPr>
          <p:cNvPr id="5" name="Footer Placeholder 4"/>
          <p:cNvSpPr>
            <a:spLocks noGrp="1"/>
          </p:cNvSpPr>
          <p:nvPr>
            <p:ph type="ftr" sz="quarter" idx="11"/>
          </p:nvPr>
        </p:nvSpPr>
        <p:spPr/>
        <p:txBody>
          <a:bodyPr/>
          <a:lstStyle/>
          <a:p>
            <a:r>
              <a:rPr lang="en-US"/>
              <a:t>TRANSFORMER HEALTH MONITORING</a:t>
            </a:r>
          </a:p>
        </p:txBody>
      </p:sp>
      <p:sp>
        <p:nvSpPr>
          <p:cNvPr id="6" name="Slide Number Placeholder 5"/>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27.02.2023</a:t>
            </a:r>
          </a:p>
        </p:txBody>
      </p:sp>
      <p:sp>
        <p:nvSpPr>
          <p:cNvPr id="5" name="Footer Placeholder 4"/>
          <p:cNvSpPr>
            <a:spLocks noGrp="1"/>
          </p:cNvSpPr>
          <p:nvPr>
            <p:ph type="ftr" sz="quarter" idx="11"/>
          </p:nvPr>
        </p:nvSpPr>
        <p:spPr/>
        <p:txBody>
          <a:bodyPr/>
          <a:lstStyle/>
          <a:p>
            <a:r>
              <a:rPr lang="en-US"/>
              <a:t>TRANSFORMER HEALTH MONITORING</a:t>
            </a:r>
          </a:p>
        </p:txBody>
      </p:sp>
      <p:sp>
        <p:nvSpPr>
          <p:cNvPr id="6" name="Slide Number Placeholder 5"/>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27.02.2023</a:t>
            </a:r>
          </a:p>
        </p:txBody>
      </p:sp>
      <p:sp>
        <p:nvSpPr>
          <p:cNvPr id="5" name="Footer Placeholder 4"/>
          <p:cNvSpPr>
            <a:spLocks noGrp="1"/>
          </p:cNvSpPr>
          <p:nvPr>
            <p:ph type="ftr" sz="quarter" idx="11"/>
          </p:nvPr>
        </p:nvSpPr>
        <p:spPr/>
        <p:txBody>
          <a:bodyPr/>
          <a:lstStyle/>
          <a:p>
            <a:r>
              <a:rPr lang="en-US"/>
              <a:t>TRANSFORMER HEALTH MONITORING</a:t>
            </a:r>
          </a:p>
        </p:txBody>
      </p:sp>
      <p:sp>
        <p:nvSpPr>
          <p:cNvPr id="6" name="Slide Number Placeholder 5"/>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27.02.2023</a:t>
            </a:r>
          </a:p>
        </p:txBody>
      </p:sp>
      <p:sp>
        <p:nvSpPr>
          <p:cNvPr id="6" name="Footer Placeholder 5"/>
          <p:cNvSpPr>
            <a:spLocks noGrp="1"/>
          </p:cNvSpPr>
          <p:nvPr>
            <p:ph type="ftr" sz="quarter" idx="11"/>
          </p:nvPr>
        </p:nvSpPr>
        <p:spPr/>
        <p:txBody>
          <a:bodyPr/>
          <a:lstStyle/>
          <a:p>
            <a:r>
              <a:rPr lang="en-US"/>
              <a:t>TRANSFORMER HEALTH MONITORING</a:t>
            </a:r>
          </a:p>
        </p:txBody>
      </p:sp>
      <p:sp>
        <p:nvSpPr>
          <p:cNvPr id="7" name="Slide Number Placeholder 6"/>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27.02.2023</a:t>
            </a:r>
          </a:p>
        </p:txBody>
      </p:sp>
      <p:sp>
        <p:nvSpPr>
          <p:cNvPr id="8" name="Footer Placeholder 7"/>
          <p:cNvSpPr>
            <a:spLocks noGrp="1"/>
          </p:cNvSpPr>
          <p:nvPr>
            <p:ph type="ftr" sz="quarter" idx="11"/>
          </p:nvPr>
        </p:nvSpPr>
        <p:spPr/>
        <p:txBody>
          <a:bodyPr/>
          <a:lstStyle/>
          <a:p>
            <a:r>
              <a:rPr lang="en-US"/>
              <a:t>TRANSFORMER HEALTH MONITORING</a:t>
            </a:r>
          </a:p>
        </p:txBody>
      </p:sp>
      <p:sp>
        <p:nvSpPr>
          <p:cNvPr id="9" name="Slide Number Placeholder 8"/>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27.02.2023</a:t>
            </a:r>
          </a:p>
        </p:txBody>
      </p:sp>
      <p:sp>
        <p:nvSpPr>
          <p:cNvPr id="4" name="Footer Placeholder 3"/>
          <p:cNvSpPr>
            <a:spLocks noGrp="1"/>
          </p:cNvSpPr>
          <p:nvPr>
            <p:ph type="ftr" sz="quarter" idx="11"/>
          </p:nvPr>
        </p:nvSpPr>
        <p:spPr/>
        <p:txBody>
          <a:bodyPr/>
          <a:lstStyle/>
          <a:p>
            <a:r>
              <a:rPr lang="en-US"/>
              <a:t>TRANSFORMER HEALTH MONITORING</a:t>
            </a:r>
          </a:p>
        </p:txBody>
      </p:sp>
      <p:sp>
        <p:nvSpPr>
          <p:cNvPr id="5" name="Slide Number Placeholder 4"/>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27.02.2023</a:t>
            </a:r>
          </a:p>
        </p:txBody>
      </p:sp>
      <p:sp>
        <p:nvSpPr>
          <p:cNvPr id="3" name="Footer Placeholder 2"/>
          <p:cNvSpPr>
            <a:spLocks noGrp="1"/>
          </p:cNvSpPr>
          <p:nvPr>
            <p:ph type="ftr" sz="quarter" idx="11"/>
          </p:nvPr>
        </p:nvSpPr>
        <p:spPr/>
        <p:txBody>
          <a:bodyPr/>
          <a:lstStyle/>
          <a:p>
            <a:r>
              <a:rPr lang="en-US"/>
              <a:t>TRANSFORMER HEALTH MONITORING</a:t>
            </a:r>
          </a:p>
        </p:txBody>
      </p:sp>
      <p:sp>
        <p:nvSpPr>
          <p:cNvPr id="4" name="Slide Number Placeholder 3"/>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27.02.2023</a:t>
            </a:r>
          </a:p>
        </p:txBody>
      </p:sp>
      <p:sp>
        <p:nvSpPr>
          <p:cNvPr id="6" name="Footer Placeholder 5"/>
          <p:cNvSpPr>
            <a:spLocks noGrp="1"/>
          </p:cNvSpPr>
          <p:nvPr>
            <p:ph type="ftr" sz="quarter" idx="11"/>
          </p:nvPr>
        </p:nvSpPr>
        <p:spPr/>
        <p:txBody>
          <a:bodyPr/>
          <a:lstStyle/>
          <a:p>
            <a:r>
              <a:rPr lang="en-US"/>
              <a:t>TRANSFORMER HEALTH MONITORING</a:t>
            </a:r>
          </a:p>
        </p:txBody>
      </p:sp>
      <p:sp>
        <p:nvSpPr>
          <p:cNvPr id="7" name="Slide Number Placeholder 6"/>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27.02.2023</a:t>
            </a:r>
          </a:p>
        </p:txBody>
      </p:sp>
      <p:sp>
        <p:nvSpPr>
          <p:cNvPr id="6" name="Footer Placeholder 5"/>
          <p:cNvSpPr>
            <a:spLocks noGrp="1"/>
          </p:cNvSpPr>
          <p:nvPr>
            <p:ph type="ftr" sz="quarter" idx="11"/>
          </p:nvPr>
        </p:nvSpPr>
        <p:spPr/>
        <p:txBody>
          <a:bodyPr/>
          <a:lstStyle/>
          <a:p>
            <a:r>
              <a:rPr lang="en-US"/>
              <a:t>TRANSFORMER HEALTH MONITORING</a:t>
            </a:r>
          </a:p>
        </p:txBody>
      </p:sp>
      <p:sp>
        <p:nvSpPr>
          <p:cNvPr id="7" name="Slide Number Placeholder 6"/>
          <p:cNvSpPr>
            <a:spLocks noGrp="1"/>
          </p:cNvSpPr>
          <p:nvPr>
            <p:ph type="sldNum" sz="quarter" idx="12"/>
          </p:nvPr>
        </p:nvSpPr>
        <p:spPr/>
        <p:txBody>
          <a:bodyPr/>
          <a:lstStyle/>
          <a:p>
            <a:fld id="{36050AC2-1F32-454C-A73D-9391371669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27.02.2023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TRANSFORMER HEALTH MONITORING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50AC2-1F32-454C-A73D-9391371669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258481"/>
            <a:ext cx="4572000" cy="1900535"/>
          </a:xfrm>
        </p:spPr>
        <p:txBody>
          <a:bodyPr>
            <a:normAutofit/>
          </a:bodyPr>
          <a:lstStyle/>
          <a:p>
            <a:pPr algn="l"/>
            <a:r>
              <a:rPr lang="en-US" sz="1800" b="1" dirty="0">
                <a:solidFill>
                  <a:schemeClr val="tx1"/>
                </a:solidFill>
                <a:latin typeface="Times New Roman" panose="02020603050405020304" pitchFamily="18" charset="0"/>
                <a:cs typeface="Times New Roman" panose="02020603050405020304" pitchFamily="18" charset="0"/>
              </a:rPr>
              <a:t>TEAM MEMBERS</a:t>
            </a:r>
          </a:p>
          <a:p>
            <a:pPr algn="l"/>
            <a:r>
              <a:rPr lang="en-US" sz="1800" dirty="0">
                <a:solidFill>
                  <a:schemeClr val="tx1"/>
                </a:solidFill>
                <a:latin typeface="Times New Roman" pitchFamily="18" charset="0"/>
                <a:cs typeface="Times New Roman" pitchFamily="18" charset="0"/>
              </a:rPr>
              <a:t>GOPINATH K  (2041013) </a:t>
            </a:r>
          </a:p>
          <a:p>
            <a:pPr algn="l"/>
            <a:r>
              <a:rPr lang="en-US" sz="1800" dirty="0">
                <a:solidFill>
                  <a:schemeClr val="tx1"/>
                </a:solidFill>
                <a:latin typeface="Times New Roman" pitchFamily="18" charset="0"/>
                <a:cs typeface="Times New Roman" pitchFamily="18" charset="0"/>
              </a:rPr>
              <a:t>RAHULRAJ V  (2041029)</a:t>
            </a:r>
          </a:p>
          <a:p>
            <a:pPr algn="l"/>
            <a:r>
              <a:rPr lang="en-US" sz="1800" dirty="0">
                <a:solidFill>
                  <a:schemeClr val="tx1"/>
                </a:solidFill>
                <a:latin typeface="Times New Roman" pitchFamily="18" charset="0"/>
                <a:cs typeface="Times New Roman" pitchFamily="18" charset="0"/>
              </a:rPr>
              <a:t>THATCHANAMOORTHY S  (61772141L10)</a:t>
            </a:r>
          </a:p>
          <a:p>
            <a:pPr algn="l"/>
            <a:r>
              <a:rPr lang="en-US" sz="1800" dirty="0">
                <a:solidFill>
                  <a:schemeClr val="tx1"/>
                </a:solidFill>
                <a:latin typeface="Times New Roman" pitchFamily="18" charset="0"/>
                <a:cs typeface="Times New Roman" pitchFamily="18" charset="0"/>
              </a:rPr>
              <a:t>ARAVINTH K  (61772141T302)</a:t>
            </a:r>
          </a:p>
        </p:txBody>
      </p:sp>
      <p:sp>
        <p:nvSpPr>
          <p:cNvPr id="5" name="Rectangle 4"/>
          <p:cNvSpPr/>
          <p:nvPr/>
        </p:nvSpPr>
        <p:spPr>
          <a:xfrm>
            <a:off x="609600" y="381000"/>
            <a:ext cx="8001000" cy="2431435"/>
          </a:xfrm>
          <a:prstGeom prst="rect">
            <a:avLst/>
          </a:prstGeom>
        </p:spPr>
        <p:txBody>
          <a:bodyPr wrap="square">
            <a:spAutoFit/>
          </a:bodyPr>
          <a:lstStyle/>
          <a:p>
            <a:pPr algn="ctr"/>
            <a:r>
              <a:rPr lang="en-IN" sz="2800" b="1" dirty="0">
                <a:solidFill>
                  <a:schemeClr val="tx1">
                    <a:lumMod val="95000"/>
                    <a:lumOff val="5000"/>
                  </a:schemeClr>
                </a:solidFill>
                <a:latin typeface="Times New Roman" pitchFamily="18" charset="0"/>
                <a:cs typeface="Times New Roman" pitchFamily="18" charset="0"/>
              </a:rPr>
              <a:t>GOVERNMENT COLLEGE OF ENGINEERING, SALEM-11</a:t>
            </a:r>
          </a:p>
          <a:p>
            <a:pPr algn="ctr"/>
            <a:r>
              <a:rPr lang="en-IN" sz="2800" b="1" dirty="0">
                <a:solidFill>
                  <a:schemeClr val="tx1">
                    <a:lumMod val="95000"/>
                    <a:lumOff val="5000"/>
                  </a:schemeClr>
                </a:solidFill>
                <a:latin typeface="Times New Roman" pitchFamily="18" charset="0"/>
                <a:cs typeface="Times New Roman" pitchFamily="18" charset="0"/>
              </a:rPr>
              <a:t>DEPARTMENT OF ELECTRICAL AND ELECTRONICS ENGINEERING</a:t>
            </a:r>
          </a:p>
          <a:p>
            <a:pPr algn="ctr"/>
            <a:endParaRPr lang="en-IN" sz="2000" b="1" u="sng" dirty="0">
              <a:solidFill>
                <a:schemeClr val="tx1">
                  <a:lumMod val="95000"/>
                  <a:lumOff val="5000"/>
                </a:schemeClr>
              </a:solidFill>
              <a:latin typeface="Times New Roman" pitchFamily="18" charset="0"/>
              <a:cs typeface="Times New Roman" pitchFamily="18" charset="0"/>
            </a:endParaRPr>
          </a:p>
          <a:p>
            <a:pPr algn="ctr"/>
            <a:endParaRPr lang="en-IN" sz="2000" dirty="0">
              <a:solidFill>
                <a:schemeClr val="tx1">
                  <a:lumMod val="95000"/>
                  <a:lumOff val="5000"/>
                </a:schemeClr>
              </a:solidFill>
              <a:latin typeface="Times New Roman" pitchFamily="18" charset="0"/>
              <a:cs typeface="Times New Roman" pitchFamily="18" charset="0"/>
            </a:endParaRPr>
          </a:p>
        </p:txBody>
      </p:sp>
      <p:sp>
        <p:nvSpPr>
          <p:cNvPr id="17410" name="AutoShape 2" descr="blob:https://web.whatsapp.com/64a90156-64db-48df-9be2-6a24ef45bfc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5724331" y="3258481"/>
            <a:ext cx="2971800"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SUPERVISOR NAME</a:t>
            </a:r>
          </a:p>
          <a:p>
            <a:pPr algn="ctr"/>
            <a:r>
              <a:rPr lang="en-US" dirty="0">
                <a:latin typeface="Times New Roman" panose="02020603050405020304" pitchFamily="18" charset="0"/>
                <a:cs typeface="Times New Roman" panose="02020603050405020304" pitchFamily="18" charset="0"/>
              </a:rPr>
              <a:t>Dr. P. MARUTHUPANDI</a:t>
            </a:r>
          </a:p>
          <a:p>
            <a:pPr algn="ctr"/>
            <a:r>
              <a:rPr lang="en-US" dirty="0">
                <a:latin typeface="Times New Roman" panose="02020603050405020304" pitchFamily="18" charset="0"/>
                <a:cs typeface="Times New Roman" panose="02020603050405020304" pitchFamily="18" charset="0"/>
              </a:rPr>
              <a:t>(M.E., Ph.D., MISTE)</a:t>
            </a:r>
          </a:p>
          <a:p>
            <a:pPr algn="ctr"/>
            <a:r>
              <a:rPr lang="en-US" dirty="0">
                <a:latin typeface="Times New Roman" panose="02020603050405020304" pitchFamily="18" charset="0"/>
                <a:cs typeface="Times New Roman" panose="02020603050405020304" pitchFamily="18" charset="0"/>
              </a:rPr>
              <a:t>ASSOCIATE PROFESSOR </a:t>
            </a:r>
          </a:p>
        </p:txBody>
      </p:sp>
      <p:sp>
        <p:nvSpPr>
          <p:cNvPr id="10" name="Title 9"/>
          <p:cNvSpPr>
            <a:spLocks noGrp="1"/>
          </p:cNvSpPr>
          <p:nvPr>
            <p:ph type="ctrTitle"/>
          </p:nvPr>
        </p:nvSpPr>
        <p:spPr>
          <a:xfrm>
            <a:off x="381000" y="1981201"/>
            <a:ext cx="8382000" cy="1447799"/>
          </a:xfrm>
        </p:spPr>
        <p:txBody>
          <a:bodyPr>
            <a:normAutofit/>
          </a:bodyPr>
          <a:lstStyle/>
          <a:p>
            <a:r>
              <a:rPr lang="en-US" sz="2400" b="1" i="1" u="sng" dirty="0">
                <a:latin typeface="Times New Roman" pitchFamily="18" charset="0"/>
                <a:cs typeface="Times New Roman" pitchFamily="18" charset="0"/>
              </a:rPr>
              <a:t>I</a:t>
            </a:r>
            <a:r>
              <a:rPr lang="en-IN" sz="2400" b="1" i="1" u="sng" dirty="0">
                <a:latin typeface="Times New Roman" pitchFamily="18" charset="0"/>
                <a:cs typeface="Times New Roman" pitchFamily="18" charset="0"/>
              </a:rPr>
              <a:t>NDUCTION MOTOR CONTROLLER AND PROTECTION SYSTEM</a:t>
            </a:r>
            <a:endParaRPr lang="en-US" sz="2400" b="1" i="1" u="sng" dirty="0">
              <a:latin typeface="Times New Roman" pitchFamily="18" charset="0"/>
              <a:cs typeface="Times New Roman" pitchFamily="18" charset="0"/>
            </a:endParaRPr>
          </a:p>
        </p:txBody>
      </p:sp>
      <p:sp>
        <p:nvSpPr>
          <p:cNvPr id="11" name="Slide Number Placeholder 10"/>
          <p:cNvSpPr>
            <a:spLocks noGrp="1"/>
          </p:cNvSpPr>
          <p:nvPr>
            <p:ph type="sldNum" sz="quarter" idx="12"/>
          </p:nvPr>
        </p:nvSpPr>
        <p:spPr/>
        <p:txBody>
          <a:bodyPr/>
          <a:lstStyle/>
          <a:p>
            <a:fld id="{36050AC2-1F32-454C-A73D-93913716694F}" type="slidenum">
              <a:rPr lang="en-US" smtClean="0"/>
              <a:pPr/>
              <a:t>1</a:t>
            </a:fld>
            <a:endParaRPr lang="en-US"/>
          </a:p>
        </p:txBody>
      </p:sp>
      <p:sp>
        <p:nvSpPr>
          <p:cNvPr id="12" name="Footer Placeholder 11"/>
          <p:cNvSpPr>
            <a:spLocks noGrp="1"/>
          </p:cNvSpPr>
          <p:nvPr>
            <p:ph type="ftr" sz="quarter" idx="11"/>
          </p:nvPr>
        </p:nvSpPr>
        <p:spPr>
          <a:xfrm>
            <a:off x="3276600" y="6373812"/>
            <a:ext cx="2895600" cy="365125"/>
          </a:xfrm>
        </p:spPr>
        <p:txBody>
          <a:bodyPr/>
          <a:lstStyle/>
          <a:p>
            <a:r>
              <a:rPr lang="en-US" dirty="0"/>
              <a:t>Department Of EEE / GCE, Salem</a:t>
            </a:r>
          </a:p>
        </p:txBody>
      </p:sp>
      <p:sp>
        <p:nvSpPr>
          <p:cNvPr id="2" name="Date Placeholder 1">
            <a:extLst>
              <a:ext uri="{FF2B5EF4-FFF2-40B4-BE49-F238E27FC236}">
                <a16:creationId xmlns:a16="http://schemas.microsoft.com/office/drawing/2014/main" id="{2F233F3F-EBA2-7CEE-D25D-5ECF446E83E8}"/>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
        <p:nvSpPr>
          <p:cNvPr id="4" name="TextBox 3">
            <a:extLst>
              <a:ext uri="{FF2B5EF4-FFF2-40B4-BE49-F238E27FC236}">
                <a16:creationId xmlns:a16="http://schemas.microsoft.com/office/drawing/2014/main" id="{77F0D86E-CFB9-8EC7-06C7-F9D97B93ECAF}"/>
              </a:ext>
            </a:extLst>
          </p:cNvPr>
          <p:cNvSpPr txBox="1"/>
          <p:nvPr/>
        </p:nvSpPr>
        <p:spPr>
          <a:xfrm>
            <a:off x="155575" y="5219726"/>
            <a:ext cx="41497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Year/Semester  :  Final / Seventh</a:t>
            </a:r>
          </a:p>
          <a:p>
            <a:r>
              <a:rPr lang="en-US" dirty="0">
                <a:latin typeface="Times New Roman" panose="02020603050405020304" pitchFamily="18" charset="0"/>
                <a:cs typeface="Times New Roman" panose="02020603050405020304" pitchFamily="18" charset="0"/>
              </a:rPr>
              <a:t>Review No.      :  First Review</a:t>
            </a:r>
          </a:p>
          <a:p>
            <a:r>
              <a:rPr lang="en-US" dirty="0">
                <a:latin typeface="Times New Roman" panose="02020603050405020304" pitchFamily="18" charset="0"/>
                <a:cs typeface="Times New Roman" panose="02020603050405020304" pitchFamily="18" charset="0"/>
              </a:rPr>
              <a:t>Review Date     :  08/09/2023</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42" y="37385"/>
            <a:ext cx="8243047" cy="972312"/>
          </a:xfrm>
        </p:spPr>
        <p:txBody>
          <a:bodyPr>
            <a:normAutofit/>
          </a:bodyPr>
          <a:lstStyle/>
          <a:p>
            <a:r>
              <a:rPr lang="en-IN" sz="4000" b="1" dirty="0">
                <a:latin typeface="Times New Roman" pitchFamily="18" charset="0"/>
                <a:cs typeface="Times New Roman" pitchFamily="18" charset="0"/>
              </a:rPr>
              <a:t>ADVANTAGES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69900" y="1371600"/>
            <a:ext cx="8229600" cy="3352800"/>
          </a:xfrm>
        </p:spPr>
        <p:txBody>
          <a:bodyPr>
            <a:noAutofit/>
          </a:bodyPr>
          <a:lstStyle/>
          <a:p>
            <a:pPr algn="just">
              <a:lnSpc>
                <a:spcPct val="160000"/>
              </a:lnSpc>
            </a:pPr>
            <a:r>
              <a:rPr lang="en-US" sz="2600" dirty="0">
                <a:latin typeface="Times New Roman" pitchFamily="18" charset="0"/>
                <a:cs typeface="Times New Roman" pitchFamily="18" charset="0"/>
              </a:rPr>
              <a:t>Induction Motor Switching using App.</a:t>
            </a:r>
          </a:p>
          <a:p>
            <a:pPr algn="just">
              <a:lnSpc>
                <a:spcPct val="160000"/>
              </a:lnSpc>
            </a:pPr>
            <a:r>
              <a:rPr lang="en-US" sz="2600" dirty="0">
                <a:latin typeface="Times New Roman" pitchFamily="18" charset="0"/>
                <a:cs typeface="Times New Roman" pitchFamily="18" charset="0"/>
              </a:rPr>
              <a:t>Induction Motor Speed Control.</a:t>
            </a:r>
          </a:p>
          <a:p>
            <a:pPr algn="just">
              <a:lnSpc>
                <a:spcPct val="160000"/>
              </a:lnSpc>
            </a:pPr>
            <a:r>
              <a:rPr lang="en-US" sz="2600" dirty="0">
                <a:latin typeface="Times New Roman" pitchFamily="18" charset="0"/>
                <a:cs typeface="Times New Roman" pitchFamily="18" charset="0"/>
              </a:rPr>
              <a:t>Motor Direction Control (Clockwise/Anticlockwise).</a:t>
            </a:r>
          </a:p>
          <a:p>
            <a:pPr algn="just">
              <a:lnSpc>
                <a:spcPct val="160000"/>
              </a:lnSpc>
            </a:pPr>
            <a:r>
              <a:rPr lang="en-US" sz="2600" dirty="0">
                <a:latin typeface="Times New Roman" pitchFamily="18" charset="0"/>
                <a:cs typeface="Times New Roman" pitchFamily="18" charset="0"/>
              </a:rPr>
              <a:t>Motor temperature Protection and vibration alert</a:t>
            </a:r>
            <a:r>
              <a:rPr lang="en-US" sz="22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6050AC2-1F32-454C-A73D-93913716694F}"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a:t>Department Of EEE / GCE, Salem</a:t>
            </a:r>
          </a:p>
        </p:txBody>
      </p:sp>
      <p:sp>
        <p:nvSpPr>
          <p:cNvPr id="6" name="Date Placeholder 5">
            <a:extLst>
              <a:ext uri="{FF2B5EF4-FFF2-40B4-BE49-F238E27FC236}">
                <a16:creationId xmlns:a16="http://schemas.microsoft.com/office/drawing/2014/main" id="{8B6F68B6-4342-6135-7AB6-3AA23344E9B3}"/>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a:latin typeface="Times New Roman" pitchFamily="18" charset="0"/>
                <a:cs typeface="Times New Roman" pitchFamily="18" charset="0"/>
              </a:rPr>
              <a:t>EXPECTED OUTPUT</a:t>
            </a:r>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lnSpc>
                <a:spcPct val="150000"/>
              </a:lnSpc>
            </a:pPr>
            <a:r>
              <a:rPr lang="en-US" sz="2400" b="0" i="0" dirty="0" smtClean="0">
                <a:effectLst/>
                <a:latin typeface="Times New Roman" panose="02020603050405020304" pitchFamily="18" charset="0"/>
                <a:cs typeface="Times New Roman" panose="02020603050405020304" pitchFamily="18" charset="0"/>
              </a:rPr>
              <a:t>By using DHT-11 and SW-420 </a:t>
            </a:r>
            <a:r>
              <a:rPr lang="en-US" sz="2400" dirty="0" smtClean="0">
                <a:latin typeface="Times New Roman" panose="02020603050405020304" pitchFamily="18" charset="0"/>
                <a:cs typeface="Times New Roman" panose="02020603050405020304" pitchFamily="18" charset="0"/>
              </a:rPr>
              <a:t>sensors it could easy to monitor the temperature and vibration created by the induction motor through the LCD display .</a:t>
            </a:r>
          </a:p>
          <a:p>
            <a:pPr algn="just">
              <a:lnSpc>
                <a:spcPct val="150000"/>
              </a:lnSpc>
            </a:pPr>
            <a:r>
              <a:rPr lang="en-US" sz="2400" b="0" i="0" dirty="0" smtClean="0">
                <a:effectLst/>
                <a:latin typeface="Times New Roman" panose="02020603050405020304" pitchFamily="18" charset="0"/>
                <a:cs typeface="Times New Roman" panose="02020603050405020304" pitchFamily="18" charset="0"/>
              </a:rPr>
              <a:t>In </a:t>
            </a:r>
            <a:r>
              <a:rPr lang="en-US" sz="2400" b="0" i="0" dirty="0">
                <a:effectLst/>
                <a:latin typeface="Times New Roman" panose="02020603050405020304" pitchFamily="18" charset="0"/>
                <a:cs typeface="Times New Roman" panose="02020603050405020304" pitchFamily="18" charset="0"/>
              </a:rPr>
              <a:t>Industries mechanical loads should not only be driven but should also be driven at desired </a:t>
            </a:r>
            <a:r>
              <a:rPr lang="en-US" sz="2400" b="0" i="0" dirty="0" smtClean="0">
                <a:effectLst/>
                <a:latin typeface="Times New Roman" panose="02020603050405020304" pitchFamily="18" charset="0"/>
                <a:cs typeface="Times New Roman" panose="02020603050405020304" pitchFamily="18" charset="0"/>
              </a:rPr>
              <a:t>speed, so that speed of the induction motor is controlled by VFD(variable frequency drive) method.</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smtClean="0">
                <a:effectLst/>
                <a:latin typeface="Times New Roman" panose="02020603050405020304" pitchFamily="18" charset="0"/>
                <a:cs typeface="Times New Roman" panose="02020603050405020304" pitchFamily="18" charset="0"/>
              </a:rPr>
              <a:t>In some industrial applications, D</a:t>
            </a:r>
            <a:r>
              <a:rPr lang="en-US" sz="2400" dirty="0" smtClean="0">
                <a:latin typeface="Times New Roman" panose="02020603050405020304" pitchFamily="18" charset="0"/>
                <a:cs typeface="Times New Roman" panose="02020603050405020304" pitchFamily="18" charset="0"/>
              </a:rPr>
              <a:t>irection control should be required depend upon the industrial requirement.</a:t>
            </a:r>
          </a:p>
          <a:p>
            <a:pPr marL="0" indent="0" algn="just">
              <a:lnSpc>
                <a:spcPct val="150000"/>
              </a:lnSpc>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6050AC2-1F32-454C-A73D-93913716694F}"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a:t>Department Of EEE / GCE, Salem</a:t>
            </a:r>
          </a:p>
        </p:txBody>
      </p:sp>
      <p:sp>
        <p:nvSpPr>
          <p:cNvPr id="6" name="Date Placeholder 5">
            <a:extLst>
              <a:ext uri="{FF2B5EF4-FFF2-40B4-BE49-F238E27FC236}">
                <a16:creationId xmlns:a16="http://schemas.microsoft.com/office/drawing/2014/main" id="{EB315E48-75E8-59AA-622D-E2AC49CF4D2D}"/>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0635" cy="990600"/>
          </a:xfrm>
        </p:spPr>
        <p:txBody>
          <a:bodyPr>
            <a:normAutofit/>
          </a:bodyPr>
          <a:lstStyle/>
          <a:p>
            <a:r>
              <a:rPr lang="en-US" sz="40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304800" y="1371600"/>
            <a:ext cx="8382000" cy="4114800"/>
          </a:xfrm>
        </p:spPr>
        <p:txBody>
          <a:bodyPr>
            <a:noAutofit/>
          </a:bodyPr>
          <a:lstStyle/>
          <a:p>
            <a:pPr algn="just">
              <a:lnSpc>
                <a:spcPct val="150000"/>
              </a:lnSpc>
            </a:pPr>
            <a:r>
              <a:rPr lang="en-US" sz="2400" dirty="0" smtClean="0">
                <a:latin typeface="Times New Roman" pitchFamily="18" charset="0"/>
                <a:cs typeface="Times New Roman" pitchFamily="18" charset="0"/>
              </a:rPr>
              <a:t>It protect th</a:t>
            </a:r>
            <a:r>
              <a:rPr lang="en-US" sz="2400" dirty="0" smtClean="0">
                <a:latin typeface="Times New Roman" pitchFamily="18" charset="0"/>
                <a:cs typeface="Times New Roman" pitchFamily="18" charset="0"/>
              </a:rPr>
              <a:t>e induction motor from single phasing, overloading, overvoltage, under voltage and overheating.</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So, It provides </a:t>
            </a:r>
            <a:r>
              <a:rPr lang="en-US" sz="2400" dirty="0">
                <a:latin typeface="Times New Roman" panose="02020603050405020304" pitchFamily="18" charset="0"/>
                <a:cs typeface="Times New Roman" panose="02020603050405020304" pitchFamily="18" charset="0"/>
              </a:rPr>
              <a:t>the smooth running of the induction </a:t>
            </a:r>
            <a:r>
              <a:rPr lang="en-US" sz="2400" dirty="0" smtClean="0">
                <a:latin typeface="Times New Roman" panose="02020603050405020304" pitchFamily="18" charset="0"/>
                <a:cs typeface="Times New Roman" panose="02020603050405020304" pitchFamily="18" charset="0"/>
              </a:rPr>
              <a:t>motor expands </a:t>
            </a:r>
            <a:r>
              <a:rPr lang="en-US" sz="2400" dirty="0">
                <a:latin typeface="Times New Roman" panose="02020603050405020304" pitchFamily="18" charset="0"/>
                <a:cs typeface="Times New Roman" panose="02020603050405020304" pitchFamily="18" charset="0"/>
              </a:rPr>
              <a:t>its lifetime and also efficiency</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Thus the </a:t>
            </a:r>
            <a:r>
              <a:rPr lang="en-US" sz="2400" dirty="0">
                <a:latin typeface="Times New Roman" panose="02020603050405020304" pitchFamily="18" charset="0"/>
                <a:cs typeface="Times New Roman" panose="02020603050405020304" pitchFamily="18" charset="0"/>
              </a:rPr>
              <a:t>system provides a complete induction motor controlling as well as protection system for industrial applications.</a:t>
            </a: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6050AC2-1F32-454C-A73D-93913716694F}"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a:t>Department Of EEE / GCE, Salem</a:t>
            </a:r>
          </a:p>
        </p:txBody>
      </p:sp>
      <p:sp>
        <p:nvSpPr>
          <p:cNvPr id="6" name="Date Placeholder 5">
            <a:extLst>
              <a:ext uri="{FF2B5EF4-FFF2-40B4-BE49-F238E27FC236}">
                <a16:creationId xmlns:a16="http://schemas.microsoft.com/office/drawing/2014/main" id="{F22C33D6-5EB0-2028-2DF8-916C0239F2E9}"/>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65"/>
            <a:ext cx="8229600" cy="990600"/>
          </a:xfrm>
        </p:spPr>
        <p:txBody>
          <a:bodyPr>
            <a:normAutofit/>
          </a:bodyPr>
          <a:lstStyle/>
          <a:p>
            <a:r>
              <a:rPr lang="en-IN" sz="4000" b="1" dirty="0">
                <a:latin typeface="Times New Roman" pitchFamily="18" charset="0"/>
                <a:cs typeface="Times New Roman" pitchFamily="18" charset="0"/>
              </a:rPr>
              <a:t>REFERENCE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99565"/>
            <a:ext cx="8305800" cy="4114800"/>
          </a:xfrm>
        </p:spPr>
        <p:txBody>
          <a:bodyPr>
            <a:normAutofit fontScale="92500"/>
          </a:bodyPr>
          <a:lstStyle/>
          <a:p>
            <a:pPr marL="444500" indent="-444500" algn="just">
              <a:lnSpc>
                <a:spcPct val="170000"/>
              </a:lnSpc>
              <a:buNone/>
            </a:pPr>
            <a:r>
              <a:rPr lang="en-IN" sz="2300" dirty="0">
                <a:latin typeface="Times New Roman" pitchFamily="18" charset="0"/>
                <a:cs typeface="Times New Roman" pitchFamily="18" charset="0"/>
              </a:rPr>
              <a:t>[1]	</a:t>
            </a:r>
            <a:r>
              <a:rPr lang="en-US" sz="2300" dirty="0" err="1">
                <a:latin typeface="Times New Roman" pitchFamily="18" charset="0"/>
                <a:cs typeface="Times New Roman" pitchFamily="18" charset="0"/>
              </a:rPr>
              <a:t>R.J.Kerkman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G.L.Skibinski</a:t>
            </a:r>
            <a:r>
              <a:rPr lang="en-US" sz="2300" dirty="0">
                <a:latin typeface="Times New Roman" pitchFamily="18" charset="0"/>
                <a:cs typeface="Times New Roman" pitchFamily="18" charset="0"/>
              </a:rPr>
              <a:t>, D.W. Schlegel, “AC drives”; Year 2000 and Beyond, Record of IEEE-APEC ’99, March, 1999. </a:t>
            </a:r>
          </a:p>
          <a:p>
            <a:pPr marL="444500" indent="-444500" algn="just">
              <a:lnSpc>
                <a:spcPct val="170000"/>
              </a:lnSpc>
              <a:buNone/>
            </a:pPr>
            <a:r>
              <a:rPr lang="en-GB" sz="2300" dirty="0">
                <a:latin typeface="Times New Roman" pitchFamily="18" charset="0"/>
                <a:cs typeface="Times New Roman" pitchFamily="18" charset="0"/>
              </a:rPr>
              <a:t>[2] </a:t>
            </a:r>
            <a:r>
              <a:rPr lang="en-US" sz="2300" dirty="0" err="1">
                <a:latin typeface="Times New Roman" pitchFamily="18" charset="0"/>
                <a:cs typeface="Times New Roman" pitchFamily="18" charset="0"/>
              </a:rPr>
              <a:t>H.Sequenz</a:t>
            </a:r>
            <a:r>
              <a:rPr lang="en-US" sz="2300" dirty="0">
                <a:latin typeface="Times New Roman" pitchFamily="18" charset="0"/>
                <a:cs typeface="Times New Roman" pitchFamily="18" charset="0"/>
              </a:rPr>
              <a:t>, “The Windings of Electric Machines, vol.3.: A.C. Machines”, Springer Verlag, Vienna, 1950 (in German). </a:t>
            </a:r>
          </a:p>
          <a:p>
            <a:pPr marL="444500" indent="-444500" algn="just">
              <a:lnSpc>
                <a:spcPct val="170000"/>
              </a:lnSpc>
              <a:buNone/>
            </a:pPr>
            <a:r>
              <a:rPr lang="en-GB" sz="2300" dirty="0">
                <a:latin typeface="Times New Roman" pitchFamily="18" charset="0"/>
                <a:cs typeface="Times New Roman" pitchFamily="18" charset="0"/>
              </a:rPr>
              <a:t>[3]	“</a:t>
            </a:r>
            <a:r>
              <a:rPr lang="en-US" sz="2300" dirty="0">
                <a:latin typeface="Times New Roman" pitchFamily="18" charset="0"/>
                <a:cs typeface="Times New Roman" pitchFamily="18" charset="0"/>
              </a:rPr>
              <a:t>AC induction motor fundamentals” - Rakesh Parekh Microchip Technology Inc, 2015. </a:t>
            </a:r>
          </a:p>
          <a:p>
            <a:pPr marL="444500" indent="-444500" algn="just">
              <a:lnSpc>
                <a:spcPct val="170000"/>
              </a:lnSpc>
              <a:buNone/>
            </a:pPr>
            <a:r>
              <a:rPr lang="en-IN" sz="2300" dirty="0">
                <a:latin typeface="Times New Roman" pitchFamily="18" charset="0"/>
                <a:cs typeface="Times New Roman" pitchFamily="18" charset="0"/>
              </a:rPr>
              <a:t>[4] “</a:t>
            </a:r>
            <a:r>
              <a:rPr lang="en-US" sz="2300" dirty="0">
                <a:latin typeface="Times New Roman" pitchFamily="18" charset="0"/>
                <a:cs typeface="Times New Roman" pitchFamily="18" charset="0"/>
              </a:rPr>
              <a:t>Electrical machines, 2</a:t>
            </a:r>
            <a:r>
              <a:rPr lang="en-US" sz="2300" baseline="30000" dirty="0">
                <a:latin typeface="Times New Roman" pitchFamily="18" charset="0"/>
                <a:cs typeface="Times New Roman" pitchFamily="18" charset="0"/>
              </a:rPr>
              <a:t>nd</a:t>
            </a:r>
            <a:r>
              <a:rPr lang="en-US" sz="2300" dirty="0">
                <a:latin typeface="Times New Roman" pitchFamily="18" charset="0"/>
                <a:cs typeface="Times New Roman" pitchFamily="18" charset="0"/>
              </a:rPr>
              <a:t> edition, 2017” - S. </a:t>
            </a:r>
            <a:r>
              <a:rPr lang="en-US" sz="2300" dirty="0" err="1">
                <a:latin typeface="Times New Roman" pitchFamily="18" charset="0"/>
                <a:cs typeface="Times New Roman" pitchFamily="18" charset="0"/>
              </a:rPr>
              <a:t>K.Sahdev</a:t>
            </a:r>
            <a:r>
              <a:rPr lang="en-US" sz="2300" dirty="0">
                <a:latin typeface="Times New Roman" pitchFamily="18" charset="0"/>
                <a:cs typeface="Times New Roman" pitchFamily="18" charset="0"/>
              </a:rPr>
              <a:t>.</a:t>
            </a:r>
          </a:p>
          <a:p>
            <a:pPr algn="just">
              <a:lnSpc>
                <a:spcPct val="170000"/>
              </a:lnSpc>
            </a:pPr>
            <a:endParaRPr lang="en-US" dirty="0">
              <a:latin typeface="Times New Roman" pitchFamily="18" charset="0"/>
              <a:cs typeface="Times New Roman" pitchFamily="18" charset="0"/>
            </a:endParaRPr>
          </a:p>
          <a:p>
            <a:pPr algn="just">
              <a:lnSpc>
                <a:spcPct val="170000"/>
              </a:lnSpc>
            </a:pPr>
            <a:endParaRPr lang="en-US" dirty="0">
              <a:latin typeface="Times New Roman" pitchFamily="18" charset="0"/>
              <a:cs typeface="Times New Roman" pitchFamily="18" charset="0"/>
            </a:endParaRPr>
          </a:p>
          <a:p>
            <a:pPr algn="just">
              <a:lnSpc>
                <a:spcPct val="170000"/>
              </a:lnSpc>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6050AC2-1F32-454C-A73D-93913716694F}" type="slidenum">
              <a:rPr lang="en-US" smtClean="0"/>
              <a:pPr/>
              <a:t>13</a:t>
            </a:fld>
            <a:endParaRPr lang="en-US"/>
          </a:p>
        </p:txBody>
      </p:sp>
      <p:sp>
        <p:nvSpPr>
          <p:cNvPr id="5" name="Footer Placeholder 4"/>
          <p:cNvSpPr>
            <a:spLocks noGrp="1"/>
          </p:cNvSpPr>
          <p:nvPr>
            <p:ph type="ftr" sz="quarter" idx="11"/>
          </p:nvPr>
        </p:nvSpPr>
        <p:spPr/>
        <p:txBody>
          <a:bodyPr/>
          <a:lstStyle/>
          <a:p>
            <a:r>
              <a:rPr lang="en-US" dirty="0"/>
              <a:t>Department Of EEE / GCE, Salem</a:t>
            </a:r>
          </a:p>
        </p:txBody>
      </p:sp>
      <p:sp>
        <p:nvSpPr>
          <p:cNvPr id="6" name="Date Placeholder 5">
            <a:extLst>
              <a:ext uri="{FF2B5EF4-FFF2-40B4-BE49-F238E27FC236}">
                <a16:creationId xmlns:a16="http://schemas.microsoft.com/office/drawing/2014/main" id="{E531D075-F94B-CFDC-FE3E-820278D444A0}"/>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524000"/>
          </a:xfrm>
        </p:spPr>
        <p:txBody>
          <a:bodyPr>
            <a:normAutofit/>
          </a:bodyPr>
          <a:lstStyle/>
          <a:p>
            <a:pPr algn="ctr"/>
            <a:r>
              <a:rPr lang="en-US" sz="5000" b="1" dirty="0">
                <a:latin typeface="Times New Roman" pitchFamily="18" charset="0"/>
                <a:cs typeface="Times New Roman" pitchFamily="18" charset="0"/>
              </a:rPr>
              <a:t>THANK YOU</a:t>
            </a:r>
          </a:p>
        </p:txBody>
      </p:sp>
      <p:sp>
        <p:nvSpPr>
          <p:cNvPr id="3" name="Slide Number Placeholder 2"/>
          <p:cNvSpPr>
            <a:spLocks noGrp="1"/>
          </p:cNvSpPr>
          <p:nvPr>
            <p:ph type="sldNum" sz="quarter" idx="12"/>
          </p:nvPr>
        </p:nvSpPr>
        <p:spPr/>
        <p:txBody>
          <a:bodyPr/>
          <a:lstStyle/>
          <a:p>
            <a:fld id="{36050AC2-1F32-454C-A73D-93913716694F}" type="slidenum">
              <a:rPr lang="en-US" smtClean="0"/>
              <a:pPr/>
              <a:t>14</a:t>
            </a:fld>
            <a:endParaRPr lang="en-US"/>
          </a:p>
        </p:txBody>
      </p:sp>
      <p:sp>
        <p:nvSpPr>
          <p:cNvPr id="4" name="Footer Placeholder 3"/>
          <p:cNvSpPr>
            <a:spLocks noGrp="1"/>
          </p:cNvSpPr>
          <p:nvPr>
            <p:ph type="ftr" sz="quarter" idx="11"/>
          </p:nvPr>
        </p:nvSpPr>
        <p:spPr/>
        <p:txBody>
          <a:bodyPr/>
          <a:lstStyle/>
          <a:p>
            <a:r>
              <a:rPr lang="en-US" dirty="0"/>
              <a:t>Department Of EEE / GCE, Salem</a:t>
            </a:r>
          </a:p>
        </p:txBody>
      </p:sp>
      <p:sp>
        <p:nvSpPr>
          <p:cNvPr id="5" name="Date Placeholder 4">
            <a:extLst>
              <a:ext uri="{FF2B5EF4-FFF2-40B4-BE49-F238E27FC236}">
                <a16:creationId xmlns:a16="http://schemas.microsoft.com/office/drawing/2014/main" id="{4EA3E58B-DE6D-5F2D-BD85-3A7983BD9A6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950"/>
            <a:ext cx="8229600" cy="1143000"/>
          </a:xfrm>
        </p:spPr>
        <p:txBody>
          <a:bodyPr>
            <a:normAutofit/>
          </a:bodyPr>
          <a:lstStyle/>
          <a:p>
            <a:r>
              <a:rPr lang="en-IN" sz="4000" b="1" dirty="0">
                <a:latin typeface="Times New Roman" pitchFamily="18" charset="0"/>
                <a:cs typeface="Times New Roman" pitchFamily="18" charset="0"/>
              </a:rPr>
              <a:t>CONTENT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953000"/>
          </a:xfrm>
        </p:spPr>
        <p:txBody>
          <a:bodyPr>
            <a:normAutofit fontScale="92500" lnSpcReduction="10000"/>
          </a:bodyPr>
          <a:lstStyle/>
          <a:p>
            <a:pPr>
              <a:lnSpc>
                <a:spcPct val="120000"/>
              </a:lnSpc>
            </a:pPr>
            <a:r>
              <a:rPr lang="en-IN" sz="2800" dirty="0" smtClean="0">
                <a:latin typeface="Times New Roman" pitchFamily="18" charset="0"/>
                <a:cs typeface="Times New Roman" pitchFamily="18" charset="0"/>
              </a:rPr>
              <a:t>INTRODUCTION </a:t>
            </a:r>
          </a:p>
          <a:p>
            <a:pPr>
              <a:lnSpc>
                <a:spcPct val="120000"/>
              </a:lnSpc>
            </a:pPr>
            <a:r>
              <a:rPr lang="en-IN" sz="2800" dirty="0" smtClean="0">
                <a:latin typeface="Times New Roman" pitchFamily="18" charset="0"/>
                <a:cs typeface="Times New Roman" pitchFamily="18" charset="0"/>
              </a:rPr>
              <a:t>OBJECTIVE </a:t>
            </a:r>
            <a:endParaRPr lang="en-IN" sz="2800" dirty="0">
              <a:latin typeface="Times New Roman" pitchFamily="18" charset="0"/>
              <a:cs typeface="Times New Roman" pitchFamily="18" charset="0"/>
            </a:endParaRPr>
          </a:p>
          <a:p>
            <a:pPr>
              <a:lnSpc>
                <a:spcPct val="120000"/>
              </a:lnSpc>
            </a:pPr>
            <a:r>
              <a:rPr lang="en-IN" sz="2800" dirty="0">
                <a:latin typeface="Times New Roman" pitchFamily="18" charset="0"/>
                <a:cs typeface="Times New Roman" pitchFamily="18" charset="0"/>
              </a:rPr>
              <a:t>LITERATURE SURVEY</a:t>
            </a:r>
          </a:p>
          <a:p>
            <a:pPr>
              <a:lnSpc>
                <a:spcPct val="120000"/>
              </a:lnSpc>
            </a:pPr>
            <a:r>
              <a:rPr lang="en-IN" sz="2800" dirty="0">
                <a:latin typeface="Times New Roman" pitchFamily="18" charset="0"/>
                <a:cs typeface="Times New Roman" pitchFamily="18" charset="0"/>
              </a:rPr>
              <a:t>BLOCK DIAGRAM</a:t>
            </a:r>
          </a:p>
          <a:p>
            <a:pPr>
              <a:lnSpc>
                <a:spcPct val="120000"/>
              </a:lnSpc>
            </a:pPr>
            <a:r>
              <a:rPr lang="en-US" sz="2800" dirty="0" smtClean="0">
                <a:latin typeface="Times New Roman" pitchFamily="18" charset="0"/>
                <a:cs typeface="Times New Roman" pitchFamily="18" charset="0"/>
              </a:rPr>
              <a:t>PROPOSED WORK</a:t>
            </a:r>
            <a:endParaRPr lang="en-IN" sz="2800" dirty="0">
              <a:latin typeface="Times New Roman" pitchFamily="18" charset="0"/>
              <a:cs typeface="Times New Roman" pitchFamily="18" charset="0"/>
            </a:endParaRPr>
          </a:p>
          <a:p>
            <a:pPr>
              <a:lnSpc>
                <a:spcPct val="120000"/>
              </a:lnSpc>
            </a:pPr>
            <a:r>
              <a:rPr lang="en-IN" sz="2800" dirty="0">
                <a:latin typeface="Times New Roman" pitchFamily="18" charset="0"/>
                <a:cs typeface="Times New Roman" pitchFamily="18" charset="0"/>
              </a:rPr>
              <a:t>ADVANTAGES</a:t>
            </a:r>
          </a:p>
          <a:p>
            <a:pPr>
              <a:lnSpc>
                <a:spcPct val="120000"/>
              </a:lnSpc>
            </a:pPr>
            <a:r>
              <a:rPr lang="en-US" sz="2800" dirty="0">
                <a:latin typeface="Times New Roman" pitchFamily="18" charset="0"/>
                <a:cs typeface="Times New Roman" pitchFamily="18" charset="0"/>
              </a:rPr>
              <a:t>EXPECTED OUTPUT</a:t>
            </a:r>
            <a:endParaRPr lang="en-IN" sz="2800" dirty="0">
              <a:latin typeface="Times New Roman" pitchFamily="18" charset="0"/>
              <a:cs typeface="Times New Roman" pitchFamily="18" charset="0"/>
            </a:endParaRPr>
          </a:p>
          <a:p>
            <a:pPr>
              <a:lnSpc>
                <a:spcPct val="120000"/>
              </a:lnSpc>
            </a:pPr>
            <a:r>
              <a:rPr lang="en-IN" sz="2800" dirty="0">
                <a:latin typeface="Times New Roman" pitchFamily="18" charset="0"/>
                <a:cs typeface="Times New Roman" pitchFamily="18" charset="0"/>
              </a:rPr>
              <a:t>CONCLUSION</a:t>
            </a:r>
          </a:p>
          <a:p>
            <a:pPr>
              <a:lnSpc>
                <a:spcPct val="120000"/>
              </a:lnSpc>
            </a:pPr>
            <a:r>
              <a:rPr lang="en-IN" sz="2800" dirty="0">
                <a:latin typeface="Times New Roman" pitchFamily="18" charset="0"/>
                <a:cs typeface="Times New Roman" pitchFamily="18" charset="0"/>
              </a:rPr>
              <a:t>REFERENCES</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6050AC2-1F32-454C-A73D-93913716694F}" type="slidenum">
              <a:rPr lang="en-US" smtClean="0"/>
              <a:pPr/>
              <a:t>2</a:t>
            </a:fld>
            <a:endParaRPr lang="en-US"/>
          </a:p>
        </p:txBody>
      </p:sp>
      <p:sp>
        <p:nvSpPr>
          <p:cNvPr id="5" name="Footer Placeholder 4"/>
          <p:cNvSpPr>
            <a:spLocks noGrp="1"/>
          </p:cNvSpPr>
          <p:nvPr>
            <p:ph type="ftr" sz="quarter" idx="11"/>
          </p:nvPr>
        </p:nvSpPr>
        <p:spPr/>
        <p:txBody>
          <a:bodyPr/>
          <a:lstStyle/>
          <a:p>
            <a:r>
              <a:rPr lang="en-US" dirty="0"/>
              <a:t>Department Of EEE / GCE, Salem</a:t>
            </a:r>
          </a:p>
        </p:txBody>
      </p:sp>
      <p:sp>
        <p:nvSpPr>
          <p:cNvPr id="6" name="Date Placeholder 5">
            <a:extLst>
              <a:ext uri="{FF2B5EF4-FFF2-40B4-BE49-F238E27FC236}">
                <a16:creationId xmlns:a16="http://schemas.microsoft.com/office/drawing/2014/main" id="{03BC0CD3-48A5-269A-FC7C-5B6820748A9D}"/>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53000"/>
          </a:xfrm>
        </p:spPr>
        <p:txBody>
          <a:bodyPr>
            <a:normAutofit/>
          </a:bodyPr>
          <a:lstStyle/>
          <a:p>
            <a:r>
              <a:rPr lang="en-US" sz="2800" dirty="0">
                <a:latin typeface="Times New Roman" panose="02020603050405020304" pitchFamily="18" charset="0"/>
                <a:cs typeface="Times New Roman" panose="02020603050405020304" pitchFamily="18" charset="0"/>
              </a:rPr>
              <a:t>In this introduction, we will delve into the fundamental principles behind the control of induction </a:t>
            </a:r>
            <a:r>
              <a:rPr lang="en-US" sz="2800" dirty="0" smtClean="0">
                <a:latin typeface="Times New Roman" panose="02020603050405020304" pitchFamily="18" charset="0"/>
                <a:cs typeface="Times New Roman" panose="02020603050405020304" pitchFamily="18" charset="0"/>
              </a:rPr>
              <a:t>motor’s </a:t>
            </a:r>
            <a:r>
              <a:rPr lang="en-US" sz="2800" dirty="0">
                <a:latin typeface="Times New Roman" panose="02020603050405020304" pitchFamily="18" charset="0"/>
                <a:cs typeface="Times New Roman" panose="02020603050405020304" pitchFamily="18" charset="0"/>
              </a:rPr>
              <a:t>speed and </a:t>
            </a:r>
            <a:r>
              <a:rPr lang="en-US" sz="2800" dirty="0" smtClean="0">
                <a:latin typeface="Times New Roman" panose="02020603050405020304" pitchFamily="18" charset="0"/>
                <a:cs typeface="Times New Roman" panose="02020603050405020304" pitchFamily="18" charset="0"/>
              </a:rPr>
              <a:t>direction which used in modern </a:t>
            </a:r>
            <a:r>
              <a:rPr lang="en-US" sz="2800" dirty="0">
                <a:latin typeface="Times New Roman" panose="02020603050405020304" pitchFamily="18" charset="0"/>
                <a:cs typeface="Times New Roman" panose="02020603050405020304" pitchFamily="18" charset="0"/>
              </a:rPr>
              <a:t>industrial automation and machinery. </a:t>
            </a:r>
          </a:p>
          <a:p>
            <a:r>
              <a:rPr lang="en-US" sz="2800" dirty="0" smtClean="0">
                <a:latin typeface="Times New Roman" panose="02020603050405020304" pitchFamily="18" charset="0"/>
                <a:cs typeface="Times New Roman" panose="02020603050405020304" pitchFamily="18" charset="0"/>
              </a:rPr>
              <a:t> Induction </a:t>
            </a:r>
            <a:r>
              <a:rPr lang="en-US" sz="2800" dirty="0">
                <a:latin typeface="Times New Roman" panose="02020603050405020304" pitchFamily="18" charset="0"/>
                <a:cs typeface="Times New Roman" panose="02020603050405020304" pitchFamily="18" charset="0"/>
              </a:rPr>
              <a:t>motors are the workhorses of various applications, </a:t>
            </a:r>
            <a:r>
              <a:rPr lang="en-US" sz="2800" dirty="0" smtClean="0">
                <a:latin typeface="Times New Roman" panose="02020603050405020304" pitchFamily="18" charset="0"/>
                <a:cs typeface="Times New Roman" panose="02020603050405020304" pitchFamily="18" charset="0"/>
              </a:rPr>
              <a:t>due </a:t>
            </a:r>
            <a:r>
              <a:rPr lang="en-US" sz="2800" dirty="0">
                <a:latin typeface="Times New Roman" panose="02020603050405020304" pitchFamily="18" charset="0"/>
                <a:cs typeface="Times New Roman" panose="02020603050405020304" pitchFamily="18" charset="0"/>
              </a:rPr>
              <a:t>to their robustness and reliability</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There are many methods available to control the  speed of the induction motor, but the </a:t>
            </a:r>
            <a:r>
              <a:rPr lang="en-US" sz="2800" dirty="0">
                <a:latin typeface="Times New Roman" panose="02020603050405020304" pitchFamily="18" charset="0"/>
                <a:cs typeface="Times New Roman" panose="02020603050405020304" pitchFamily="18" charset="0"/>
              </a:rPr>
              <a:t>variable frequency drives (VFDs) </a:t>
            </a:r>
            <a:r>
              <a:rPr lang="en-US" sz="2800" dirty="0" smtClean="0">
                <a:latin typeface="Times New Roman" panose="02020603050405020304" pitchFamily="18" charset="0"/>
                <a:cs typeface="Times New Roman" panose="02020603050405020304" pitchFamily="18" charset="0"/>
              </a:rPr>
              <a:t>is the most sophisticated and advanced control method.</a:t>
            </a:r>
          </a:p>
        </p:txBody>
      </p:sp>
      <p:sp>
        <p:nvSpPr>
          <p:cNvPr id="4" name="Date Placeholder 3"/>
          <p:cNvSpPr>
            <a:spLocks noGrp="1"/>
          </p:cNvSpPr>
          <p:nvPr>
            <p:ph type="dt" sz="half" idx="10"/>
          </p:nvPr>
        </p:nvSpPr>
        <p:spPr/>
        <p:txBody>
          <a:bodyPr/>
          <a:lstStyle/>
          <a:p>
            <a:r>
              <a:rPr lang="en-US" smtClean="0"/>
              <a:t>27.02.2023</a:t>
            </a:r>
            <a:endParaRPr lang="en-US"/>
          </a:p>
        </p:txBody>
      </p:sp>
      <p:sp>
        <p:nvSpPr>
          <p:cNvPr id="5" name="Footer Placeholder 4"/>
          <p:cNvSpPr>
            <a:spLocks noGrp="1"/>
          </p:cNvSpPr>
          <p:nvPr>
            <p:ph type="ftr" sz="quarter" idx="11"/>
          </p:nvPr>
        </p:nvSpPr>
        <p:spPr/>
        <p:txBody>
          <a:bodyPr/>
          <a:lstStyle/>
          <a:p>
            <a:r>
              <a:rPr lang="en-US" smtClean="0"/>
              <a:t>TRANSFORMER HEALTH MONITORING</a:t>
            </a:r>
            <a:endParaRPr lang="en-US"/>
          </a:p>
        </p:txBody>
      </p:sp>
      <p:sp>
        <p:nvSpPr>
          <p:cNvPr id="6" name="Slide Number Placeholder 5"/>
          <p:cNvSpPr>
            <a:spLocks noGrp="1"/>
          </p:cNvSpPr>
          <p:nvPr>
            <p:ph type="sldNum" sz="quarter" idx="12"/>
          </p:nvPr>
        </p:nvSpPr>
        <p:spPr/>
        <p:txBody>
          <a:bodyPr/>
          <a:lstStyle/>
          <a:p>
            <a:fld id="{36050AC2-1F32-454C-A73D-93913716694F}" type="slidenum">
              <a:rPr lang="en-US" smtClean="0"/>
              <a:pPr/>
              <a:t>3</a:t>
            </a:fld>
            <a:endParaRPr lang="en-US"/>
          </a:p>
        </p:txBody>
      </p:sp>
    </p:spTree>
    <p:extLst>
      <p:ext uri="{BB962C8B-B14F-4D97-AF65-F5344CB8AC3E}">
        <p14:creationId xmlns:p14="http://schemas.microsoft.com/office/powerpoint/2010/main" val="157683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b="1"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304800" y="1524000"/>
            <a:ext cx="8534400" cy="4495800"/>
          </a:xfrm>
        </p:spPr>
        <p:txBody>
          <a:bodyPr>
            <a:normAutofit/>
          </a:bodyPr>
          <a:lstStyle/>
          <a:p>
            <a:pPr algn="just"/>
            <a:r>
              <a:rPr lang="en-US" sz="2800" dirty="0">
                <a:latin typeface="Times New Roman" pitchFamily="18" charset="0"/>
                <a:cs typeface="Times New Roman" pitchFamily="18" charset="0"/>
              </a:rPr>
              <a:t>To control the speed and direction of the induction motor.</a:t>
            </a:r>
          </a:p>
          <a:p>
            <a:pPr algn="just"/>
            <a:r>
              <a:rPr lang="en-US" sz="2800" dirty="0">
                <a:latin typeface="Times New Roman" pitchFamily="18" charset="0"/>
                <a:cs typeface="Times New Roman" pitchFamily="18" charset="0"/>
              </a:rPr>
              <a:t>To protect the induction motor from the various parameters like Temperature and </a:t>
            </a:r>
            <a:r>
              <a:rPr lang="en-US" sz="2800" dirty="0" smtClean="0">
                <a:latin typeface="Times New Roman" pitchFamily="18" charset="0"/>
                <a:cs typeface="Times New Roman" pitchFamily="18" charset="0"/>
              </a:rPr>
              <a:t>vibration using sensors.</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And to monitor and display the real-time data to the ground floor workers in LCD display.</a:t>
            </a:r>
          </a:p>
        </p:txBody>
      </p:sp>
      <p:sp>
        <p:nvSpPr>
          <p:cNvPr id="4" name="Slide Number Placeholder 3"/>
          <p:cNvSpPr>
            <a:spLocks noGrp="1"/>
          </p:cNvSpPr>
          <p:nvPr>
            <p:ph type="sldNum" sz="quarter" idx="12"/>
          </p:nvPr>
        </p:nvSpPr>
        <p:spPr/>
        <p:txBody>
          <a:bodyPr/>
          <a:lstStyle/>
          <a:p>
            <a:fld id="{36050AC2-1F32-454C-A73D-93913716694F}"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Department Of EEE / GCE, Salem</a:t>
            </a:r>
          </a:p>
        </p:txBody>
      </p:sp>
      <p:sp>
        <p:nvSpPr>
          <p:cNvPr id="6" name="Date Placeholder 5">
            <a:extLst>
              <a:ext uri="{FF2B5EF4-FFF2-40B4-BE49-F238E27FC236}">
                <a16:creationId xmlns:a16="http://schemas.microsoft.com/office/drawing/2014/main" id="{942806B5-BEAC-FF06-71A0-464DA070196F}"/>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Department Of EEE / GCE, Salem</a:t>
            </a:r>
          </a:p>
        </p:txBody>
      </p:sp>
      <p:sp>
        <p:nvSpPr>
          <p:cNvPr id="3" name="Slide Number Placeholder 2"/>
          <p:cNvSpPr>
            <a:spLocks noGrp="1"/>
          </p:cNvSpPr>
          <p:nvPr>
            <p:ph type="sldNum" sz="quarter" idx="12"/>
          </p:nvPr>
        </p:nvSpPr>
        <p:spPr/>
        <p:txBody>
          <a:bodyPr/>
          <a:lstStyle/>
          <a:p>
            <a:fld id="{36050AC2-1F32-454C-A73D-93913716694F}" type="slidenum">
              <a:rPr lang="en-US" smtClean="0"/>
              <a:pPr/>
              <a:t>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2059737"/>
              </p:ext>
            </p:extLst>
          </p:nvPr>
        </p:nvGraphicFramePr>
        <p:xfrm>
          <a:off x="609600" y="1676400"/>
          <a:ext cx="7848600" cy="3968967"/>
        </p:xfrm>
        <a:graphic>
          <a:graphicData uri="http://schemas.openxmlformats.org/drawingml/2006/table">
            <a:tbl>
              <a:tblPr firstRow="1" bandRow="1">
                <a:tableStyleId>{2D5ABB26-0587-4C30-8999-92F81FD0307C}</a:tableStyleId>
              </a:tblPr>
              <a:tblGrid>
                <a:gridCol w="4495800">
                  <a:extLst>
                    <a:ext uri="{9D8B030D-6E8A-4147-A177-3AD203B41FA5}">
                      <a16:colId xmlns:a16="http://schemas.microsoft.com/office/drawing/2014/main" val="1918079192"/>
                    </a:ext>
                  </a:extLst>
                </a:gridCol>
                <a:gridCol w="3352800">
                  <a:extLst>
                    <a:ext uri="{9D8B030D-6E8A-4147-A177-3AD203B41FA5}">
                      <a16:colId xmlns:a16="http://schemas.microsoft.com/office/drawing/2014/main" val="20002"/>
                    </a:ext>
                  </a:extLst>
                </a:gridCol>
              </a:tblGrid>
              <a:tr h="676785">
                <a:tc>
                  <a:txBody>
                    <a:bodyPr/>
                    <a:lstStyle/>
                    <a:p>
                      <a:pPr algn="ctr"/>
                      <a:r>
                        <a:rPr lang="en-IN" b="1" dirty="0">
                          <a:latin typeface="Times New Roman" pitchFamily="18" charset="0"/>
                          <a:cs typeface="Times New Roman" pitchFamily="18" charset="0"/>
                        </a:rPr>
                        <a:t>TITLE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itchFamily="18" charset="0"/>
                          <a:cs typeface="Times New Roman" pitchFamily="18" charset="0"/>
                        </a:rPr>
                        <a:t>OBSERVATION</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37839">
                <a:tc>
                  <a:txBody>
                    <a:bodyPr/>
                    <a:lstStyle/>
                    <a:p>
                      <a:pPr algn="ctr"/>
                      <a:r>
                        <a:rPr lang="en-US" dirty="0">
                          <a:latin typeface="Times New Roman" panose="02020603050405020304" pitchFamily="18" charset="0"/>
                          <a:cs typeface="Times New Roman" panose="02020603050405020304" pitchFamily="18" charset="0"/>
                        </a:rPr>
                        <a:t>P. S. </a:t>
                      </a:r>
                      <a:r>
                        <a:rPr lang="en-US" dirty="0" err="1">
                          <a:latin typeface="Times New Roman" panose="02020603050405020304" pitchFamily="18" charset="0"/>
                          <a:cs typeface="Times New Roman" panose="02020603050405020304" pitchFamily="18" charset="0"/>
                        </a:rPr>
                        <a:t>Bimbra</a:t>
                      </a:r>
                      <a:r>
                        <a:rPr lang="en-US" dirty="0">
                          <a:latin typeface="Times New Roman" panose="02020603050405020304" pitchFamily="18" charset="0"/>
                          <a:cs typeface="Times New Roman" panose="02020603050405020304" pitchFamily="18" charset="0"/>
                        </a:rPr>
                        <a:t> “Power Electronics” Khanna Publishers, New Delhi 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To study an overview of power electronic devices.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237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Theodore </a:t>
                      </a:r>
                      <a:r>
                        <a:rPr lang="en-US" dirty="0" err="1">
                          <a:latin typeface="Times New Roman" panose="02020603050405020304" pitchFamily="18" charset="0"/>
                          <a:cs typeface="Times New Roman" panose="02020603050405020304" pitchFamily="18" charset="0"/>
                        </a:rPr>
                        <a:t>S.Rappaport</a:t>
                      </a:r>
                      <a:r>
                        <a:rPr lang="en-US" dirty="0">
                          <a:latin typeface="Times New Roman" panose="02020603050405020304" pitchFamily="18" charset="0"/>
                          <a:cs typeface="Times New Roman" panose="02020603050405020304" pitchFamily="18" charset="0"/>
                        </a:rPr>
                        <a:t>. "Wireless Communications: Principles and Practice", 2" Edition, Pearson, 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To gain idea</a:t>
                      </a:r>
                      <a:r>
                        <a:rPr lang="en-US" baseline="0" dirty="0" smtClean="0">
                          <a:latin typeface="Times New Roman" pitchFamily="18" charset="0"/>
                          <a:cs typeface="Times New Roman" pitchFamily="18" charset="0"/>
                        </a:rPr>
                        <a:t> about wireless communication system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305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itchFamily="18" charset="0"/>
                          <a:cs typeface="Times New Roman" pitchFamily="18" charset="0"/>
                        </a:rPr>
                        <a:t>muhammad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ali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mazidi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sepehr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naimi</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sarmad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naimi“The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avr</a:t>
                      </a:r>
                      <a:r>
                        <a:rPr lang="en-US" dirty="0">
                          <a:latin typeface="Times New Roman" pitchFamily="18" charset="0"/>
                          <a:cs typeface="Times New Roman" pitchFamily="18" charset="0"/>
                        </a:rPr>
                        <a:t> microcontroller and embedded systems using assembly and c, second edition: based on atmega328 and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boards, 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panose="02020603050405020304" pitchFamily="18" charset="0"/>
                          <a:cs typeface="Times New Roman" panose="02020603050405020304" pitchFamily="18" charset="0"/>
                        </a:rPr>
                        <a:t>Atmega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family microcontroller(</a:t>
                      </a:r>
                      <a:r>
                        <a:rPr lang="en-US" dirty="0" err="1">
                          <a:latin typeface="Times New Roman" panose="02020603050405020304" pitchFamily="18" charset="0"/>
                          <a:cs typeface="Times New Roman" panose="02020603050405020304" pitchFamily="18" charset="0"/>
                        </a:rPr>
                        <a:t>atmega</a:t>
                      </a:r>
                      <a:r>
                        <a:rPr lang="en-US" dirty="0">
                          <a:latin typeface="Times New Roman" panose="02020603050405020304" pitchFamily="18" charset="0"/>
                          <a:cs typeface="Times New Roman" panose="02020603050405020304" pitchFamily="18" charset="0"/>
                        </a:rPr>
                        <a:t> 168/328) uses and </a:t>
                      </a:r>
                      <a:r>
                        <a:rPr lang="en-US" dirty="0" smtClean="0">
                          <a:latin typeface="Times New Roman" panose="02020603050405020304" pitchFamily="18" charset="0"/>
                          <a:cs typeface="Times New Roman" panose="02020603050405020304" pitchFamily="18" charset="0"/>
                        </a:rPr>
                        <a:t>desired operating system.</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3121144"/>
                  </a:ext>
                </a:extLst>
              </a:tr>
            </a:tbl>
          </a:graphicData>
        </a:graphic>
      </p:graphicFrame>
      <p:sp>
        <p:nvSpPr>
          <p:cNvPr id="5" name="TextBox 4"/>
          <p:cNvSpPr txBox="1"/>
          <p:nvPr/>
        </p:nvSpPr>
        <p:spPr>
          <a:xfrm>
            <a:off x="457200" y="381000"/>
            <a:ext cx="8229600"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LITERATURE SURVEY</a:t>
            </a:r>
            <a:endParaRPr lang="en-US" sz="4000" b="1"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F1C45753-B0EE-844C-1334-65C1DDD4D99F}"/>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Department Of EEE / GCE, Salem</a:t>
            </a:r>
          </a:p>
        </p:txBody>
      </p:sp>
      <p:sp>
        <p:nvSpPr>
          <p:cNvPr id="3" name="Slide Number Placeholder 2"/>
          <p:cNvSpPr>
            <a:spLocks noGrp="1"/>
          </p:cNvSpPr>
          <p:nvPr>
            <p:ph type="sldNum" sz="quarter" idx="12"/>
          </p:nvPr>
        </p:nvSpPr>
        <p:spPr/>
        <p:txBody>
          <a:bodyPr/>
          <a:lstStyle/>
          <a:p>
            <a:fld id="{36050AC2-1F32-454C-A73D-93913716694F}" type="slidenum">
              <a:rPr lang="en-US" smtClean="0"/>
              <a:pPr/>
              <a:t>6</a:t>
            </a:fld>
            <a:endParaRPr lang="en-US" dirty="0"/>
          </a:p>
        </p:txBody>
      </p:sp>
      <p:sp>
        <p:nvSpPr>
          <p:cNvPr id="6" name="Date Placeholder 5">
            <a:extLst>
              <a:ext uri="{FF2B5EF4-FFF2-40B4-BE49-F238E27FC236}">
                <a16:creationId xmlns:a16="http://schemas.microsoft.com/office/drawing/2014/main" id="{31DFB1E9-4E94-06B0-835A-780033A07363}"/>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
        <p:nvSpPr>
          <p:cNvPr id="7" name="TextBox 6">
            <a:extLst>
              <a:ext uri="{FF2B5EF4-FFF2-40B4-BE49-F238E27FC236}">
                <a16:creationId xmlns:a16="http://schemas.microsoft.com/office/drawing/2014/main" id="{0859ED1E-3B97-4435-AB21-001EA0940602}"/>
              </a:ext>
            </a:extLst>
          </p:cNvPr>
          <p:cNvSpPr txBox="1"/>
          <p:nvPr/>
        </p:nvSpPr>
        <p:spPr>
          <a:xfrm>
            <a:off x="457200" y="206514"/>
            <a:ext cx="8229600"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LITERATURE SURVEY</a:t>
            </a:r>
            <a:endParaRPr lang="en-US" sz="40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173F4420-DE83-4143-B1D9-22452AFAEC2B}"/>
              </a:ext>
            </a:extLst>
          </p:cNvPr>
          <p:cNvSpPr txBox="1"/>
          <p:nvPr/>
        </p:nvSpPr>
        <p:spPr>
          <a:xfrm>
            <a:off x="457200" y="1295400"/>
            <a:ext cx="8229600" cy="369332"/>
          </a:xfrm>
          <a:prstGeom prst="rect">
            <a:avLst/>
          </a:prstGeom>
          <a:noFill/>
        </p:spPr>
        <p:txBody>
          <a:bodyPr wrap="square" rtlCol="0">
            <a:spAutoFit/>
          </a:bodyPr>
          <a:lstStyle/>
          <a:p>
            <a:endParaRPr lang="en-US" dirty="0"/>
          </a:p>
        </p:txBody>
      </p:sp>
      <p:graphicFrame>
        <p:nvGraphicFramePr>
          <p:cNvPr id="15" name="Table 14">
            <a:extLst>
              <a:ext uri="{FF2B5EF4-FFF2-40B4-BE49-F238E27FC236}">
                <a16:creationId xmlns:a16="http://schemas.microsoft.com/office/drawing/2014/main" id="{C2568EB8-CB91-4770-8998-E1887A101D64}"/>
              </a:ext>
            </a:extLst>
          </p:cNvPr>
          <p:cNvGraphicFramePr>
            <a:graphicFrameLocks noGrp="1"/>
          </p:cNvGraphicFramePr>
          <p:nvPr>
            <p:extLst>
              <p:ext uri="{D42A27DB-BD31-4B8C-83A1-F6EECF244321}">
                <p14:modId xmlns:p14="http://schemas.microsoft.com/office/powerpoint/2010/main" val="3053009088"/>
              </p:ext>
            </p:extLst>
          </p:nvPr>
        </p:nvGraphicFramePr>
        <p:xfrm>
          <a:off x="647700" y="1542807"/>
          <a:ext cx="7848600" cy="3486394"/>
        </p:xfrm>
        <a:graphic>
          <a:graphicData uri="http://schemas.openxmlformats.org/drawingml/2006/table">
            <a:tbl>
              <a:tblPr firstRow="1" bandRow="1">
                <a:tableStyleId>{2D5ABB26-0587-4C30-8999-92F81FD0307C}</a:tableStyleId>
              </a:tblPr>
              <a:tblGrid>
                <a:gridCol w="4651023">
                  <a:extLst>
                    <a:ext uri="{9D8B030D-6E8A-4147-A177-3AD203B41FA5}">
                      <a16:colId xmlns:a16="http://schemas.microsoft.com/office/drawing/2014/main" val="1918079192"/>
                    </a:ext>
                  </a:extLst>
                </a:gridCol>
                <a:gridCol w="3197577">
                  <a:extLst>
                    <a:ext uri="{9D8B030D-6E8A-4147-A177-3AD203B41FA5}">
                      <a16:colId xmlns:a16="http://schemas.microsoft.com/office/drawing/2014/main" val="20002"/>
                    </a:ext>
                  </a:extLst>
                </a:gridCol>
              </a:tblGrid>
              <a:tr h="510597">
                <a:tc>
                  <a:txBody>
                    <a:bodyPr/>
                    <a:lstStyle/>
                    <a:p>
                      <a:pPr algn="ctr"/>
                      <a:r>
                        <a:rPr lang="en-IN" b="1" dirty="0">
                          <a:latin typeface="Times New Roman" pitchFamily="18" charset="0"/>
                          <a:cs typeface="Times New Roman" pitchFamily="18" charset="0"/>
                        </a:rPr>
                        <a:t>TITLE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OBSERVATION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981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D.P. Kothari, I.J. </a:t>
                      </a:r>
                      <a:r>
                        <a:rPr lang="en-US" dirty="0" err="1" smtClean="0">
                          <a:latin typeface="Times New Roman" pitchFamily="18" charset="0"/>
                          <a:cs typeface="Times New Roman" pitchFamily="18" charset="0"/>
                        </a:rPr>
                        <a:t>Nagrath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“Electric Machines”, 3rd edition, Tata McGraw-Hill Company Ltd., New Delhi, 2010.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To gain the knowledge on construction and principles of operation of transformers.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77638">
                <a:tc>
                  <a:txBody>
                    <a:bodyPr/>
                    <a:lstStyle/>
                    <a:p>
                      <a:pPr algn="ctr"/>
                      <a:r>
                        <a:rPr lang="en-US" dirty="0">
                          <a:latin typeface="Times New Roman" pitchFamily="18" charset="0"/>
                          <a:cs typeface="Times New Roman" pitchFamily="18" charset="0"/>
                        </a:rPr>
                        <a:t>D.P. Kothari, I.J. </a:t>
                      </a:r>
                      <a:r>
                        <a:rPr lang="en-US" dirty="0" err="1" smtClean="0">
                          <a:latin typeface="Times New Roman" pitchFamily="18" charset="0"/>
                          <a:cs typeface="Times New Roman" pitchFamily="18" charset="0"/>
                        </a:rPr>
                        <a:t>Nagrath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Electric machines </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4th </a:t>
                      </a:r>
                      <a:r>
                        <a:rPr lang="en-US" dirty="0">
                          <a:latin typeface="Times New Roman" pitchFamily="18" charset="0"/>
                          <a:cs typeface="Times New Roman" pitchFamily="18" charset="0"/>
                        </a:rPr>
                        <a:t>edition, 2016”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obtain</a:t>
                      </a:r>
                      <a:r>
                        <a:rPr lang="en-US" baseline="0" dirty="0" smtClean="0">
                          <a:latin typeface="Times New Roman" pitchFamily="18" charset="0"/>
                          <a:cs typeface="Times New Roman" pitchFamily="18" charset="0"/>
                        </a:rPr>
                        <a:t> knowledge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about the induction motor and its running mechanism.</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86D2-1526-4EC5-9C26-F21870E1456D}"/>
              </a:ext>
            </a:extLst>
          </p:cNvPr>
          <p:cNvSpPr>
            <a:spLocks noGrp="1"/>
          </p:cNvSpPr>
          <p:nvPr>
            <p:ph type="title"/>
          </p:nvPr>
        </p:nvSpPr>
        <p:spPr>
          <a:xfrm>
            <a:off x="457200" y="0"/>
            <a:ext cx="8229600" cy="1143000"/>
          </a:xfrm>
        </p:spPr>
        <p:txBody>
          <a:bodyPr>
            <a:normAutofit/>
          </a:bodyPr>
          <a:lstStyle/>
          <a:p>
            <a:r>
              <a:rPr lang="en-US" sz="4000" b="1" dirty="0">
                <a:latin typeface="Times New Roman" panose="02020603050405020304" pitchFamily="18" charset="0"/>
                <a:cs typeface="Times New Roman" panose="02020603050405020304" pitchFamily="18" charset="0"/>
              </a:rPr>
              <a:t>BLOCK DIAGRAM</a:t>
            </a:r>
          </a:p>
        </p:txBody>
      </p:sp>
      <p:sp>
        <p:nvSpPr>
          <p:cNvPr id="3" name="Content Placeholder 2">
            <a:extLst>
              <a:ext uri="{FF2B5EF4-FFF2-40B4-BE49-F238E27FC236}">
                <a16:creationId xmlns:a16="http://schemas.microsoft.com/office/drawing/2014/main" id="{26258541-8903-4204-9126-D21DE2AA3123}"/>
              </a:ext>
            </a:extLst>
          </p:cNvPr>
          <p:cNvSpPr>
            <a:spLocks noGrp="1"/>
          </p:cNvSpPr>
          <p:nvPr>
            <p:ph idx="1"/>
          </p:nvPr>
        </p:nvSpPr>
        <p:spPr>
          <a:xfrm>
            <a:off x="228600" y="935186"/>
            <a:ext cx="8686800" cy="5421164"/>
          </a:xfrm>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E7412863-9160-484C-BACC-2CE1C4FC7232}"/>
              </a:ext>
            </a:extLst>
          </p:cNvPr>
          <p:cNvSpPr>
            <a:spLocks noGrp="1"/>
          </p:cNvSpPr>
          <p:nvPr>
            <p:ph type="dt" sz="half" idx="10"/>
          </p:nvPr>
        </p:nvSpPr>
        <p:spPr/>
        <p:txBody>
          <a:bodyPr/>
          <a:lstStyle/>
          <a:p>
            <a:r>
              <a:rPr lang="en-US" dirty="0" smtClean="0"/>
              <a:t>08</a:t>
            </a:r>
            <a:r>
              <a:rPr lang="en-US" dirty="0" smtClean="0"/>
              <a:t>.09.2023</a:t>
            </a:r>
            <a:endParaRPr lang="en-US" dirty="0"/>
          </a:p>
        </p:txBody>
      </p:sp>
      <p:sp>
        <p:nvSpPr>
          <p:cNvPr id="5" name="Footer Placeholder 4">
            <a:extLst>
              <a:ext uri="{FF2B5EF4-FFF2-40B4-BE49-F238E27FC236}">
                <a16:creationId xmlns:a16="http://schemas.microsoft.com/office/drawing/2014/main" id="{BA023494-6AB9-4510-A82A-30542D77AC2F}"/>
              </a:ext>
            </a:extLst>
          </p:cNvPr>
          <p:cNvSpPr>
            <a:spLocks noGrp="1"/>
          </p:cNvSpPr>
          <p:nvPr>
            <p:ph type="ftr" sz="quarter" idx="11"/>
          </p:nvPr>
        </p:nvSpPr>
        <p:spPr/>
        <p:txBody>
          <a:bodyPr/>
          <a:lstStyle/>
          <a:p>
            <a:r>
              <a:rPr lang="en-US" dirty="0"/>
              <a:t>Department Of EEE / GCE, Salem</a:t>
            </a:r>
          </a:p>
        </p:txBody>
      </p:sp>
      <p:sp>
        <p:nvSpPr>
          <p:cNvPr id="6" name="Slide Number Placeholder 5">
            <a:extLst>
              <a:ext uri="{FF2B5EF4-FFF2-40B4-BE49-F238E27FC236}">
                <a16:creationId xmlns:a16="http://schemas.microsoft.com/office/drawing/2014/main" id="{D33E4887-1250-4684-8744-9E20D95559CF}"/>
              </a:ext>
            </a:extLst>
          </p:cNvPr>
          <p:cNvSpPr>
            <a:spLocks noGrp="1"/>
          </p:cNvSpPr>
          <p:nvPr>
            <p:ph type="sldNum" sz="quarter" idx="12"/>
          </p:nvPr>
        </p:nvSpPr>
        <p:spPr/>
        <p:txBody>
          <a:bodyPr/>
          <a:lstStyle/>
          <a:p>
            <a:fld id="{36050AC2-1F32-454C-A73D-93913716694F}" type="slidenum">
              <a:rPr lang="en-US" smtClean="0"/>
              <a:pPr/>
              <a:t>7</a:t>
            </a:fld>
            <a:endParaRPr lang="en-US"/>
          </a:p>
        </p:txBody>
      </p:sp>
      <p:grpSp>
        <p:nvGrpSpPr>
          <p:cNvPr id="89" name="Group 88">
            <a:extLst>
              <a:ext uri="{FF2B5EF4-FFF2-40B4-BE49-F238E27FC236}">
                <a16:creationId xmlns:a16="http://schemas.microsoft.com/office/drawing/2014/main" id="{F832A7D3-EC44-4142-AABE-8401D317BA5C}"/>
              </a:ext>
            </a:extLst>
          </p:cNvPr>
          <p:cNvGrpSpPr/>
          <p:nvPr/>
        </p:nvGrpSpPr>
        <p:grpSpPr>
          <a:xfrm>
            <a:off x="5295900" y="2847631"/>
            <a:ext cx="3619500" cy="3105956"/>
            <a:chOff x="2915817" y="2688073"/>
            <a:chExt cx="3619500" cy="3429000"/>
          </a:xfrm>
        </p:grpSpPr>
        <p:sp>
          <p:nvSpPr>
            <p:cNvPr id="26" name="Rectangle: Rounded Corners 25">
              <a:extLst>
                <a:ext uri="{FF2B5EF4-FFF2-40B4-BE49-F238E27FC236}">
                  <a16:creationId xmlns:a16="http://schemas.microsoft.com/office/drawing/2014/main" id="{F77CD940-65DD-47D5-9CCB-EDE34DEB4460}"/>
                </a:ext>
              </a:extLst>
            </p:cNvPr>
            <p:cNvSpPr/>
            <p:nvPr/>
          </p:nvSpPr>
          <p:spPr>
            <a:xfrm>
              <a:off x="2915817" y="2688073"/>
              <a:ext cx="3619500" cy="3429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8" name="Picture 27">
              <a:extLst>
                <a:ext uri="{FF2B5EF4-FFF2-40B4-BE49-F238E27FC236}">
                  <a16:creationId xmlns:a16="http://schemas.microsoft.com/office/drawing/2014/main" id="{FF359516-99D5-4CD0-A991-1D6CA4C550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924" y="2836768"/>
              <a:ext cx="3196852" cy="3131610"/>
            </a:xfrm>
            <a:prstGeom prst="rect">
              <a:avLst/>
            </a:prstGeom>
          </p:spPr>
        </p:pic>
      </p:grpSp>
      <p:pic>
        <p:nvPicPr>
          <p:cNvPr id="34" name="Picture 33">
            <a:extLst>
              <a:ext uri="{FF2B5EF4-FFF2-40B4-BE49-F238E27FC236}">
                <a16:creationId xmlns:a16="http://schemas.microsoft.com/office/drawing/2014/main" id="{24661741-32F8-4694-92E0-BFB7D514B1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9692" y="4979402"/>
            <a:ext cx="902903" cy="881982"/>
          </a:xfrm>
          <a:prstGeom prst="rect">
            <a:avLst/>
          </a:prstGeom>
        </p:spPr>
      </p:pic>
      <p:grpSp>
        <p:nvGrpSpPr>
          <p:cNvPr id="93" name="Group 92">
            <a:extLst>
              <a:ext uri="{FF2B5EF4-FFF2-40B4-BE49-F238E27FC236}">
                <a16:creationId xmlns:a16="http://schemas.microsoft.com/office/drawing/2014/main" id="{B6079CEF-B34C-44F4-8C55-2CC2843A0D1D}"/>
              </a:ext>
            </a:extLst>
          </p:cNvPr>
          <p:cNvGrpSpPr/>
          <p:nvPr/>
        </p:nvGrpSpPr>
        <p:grpSpPr>
          <a:xfrm>
            <a:off x="5686425" y="1117990"/>
            <a:ext cx="2895600" cy="1411288"/>
            <a:chOff x="5581650" y="888491"/>
            <a:chExt cx="2895600" cy="1411288"/>
          </a:xfrm>
        </p:grpSpPr>
        <p:sp>
          <p:nvSpPr>
            <p:cNvPr id="12" name="Rectangle: Rounded Corners 11">
              <a:extLst>
                <a:ext uri="{FF2B5EF4-FFF2-40B4-BE49-F238E27FC236}">
                  <a16:creationId xmlns:a16="http://schemas.microsoft.com/office/drawing/2014/main" id="{BC61A129-F3AC-4EBF-9580-B33B422162AC}"/>
                </a:ext>
              </a:extLst>
            </p:cNvPr>
            <p:cNvSpPr/>
            <p:nvPr/>
          </p:nvSpPr>
          <p:spPr>
            <a:xfrm>
              <a:off x="5581650" y="888491"/>
              <a:ext cx="2895600" cy="14112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74864EBD-EF8D-4305-A2E3-F1C5E87FE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712" y="988379"/>
              <a:ext cx="2661547" cy="1259199"/>
            </a:xfrm>
            <a:prstGeom prst="rect">
              <a:avLst/>
            </a:prstGeom>
          </p:spPr>
        </p:pic>
      </p:grpSp>
      <p:sp>
        <p:nvSpPr>
          <p:cNvPr id="43" name="Rectangle: Rounded Corners 42">
            <a:extLst>
              <a:ext uri="{FF2B5EF4-FFF2-40B4-BE49-F238E27FC236}">
                <a16:creationId xmlns:a16="http://schemas.microsoft.com/office/drawing/2014/main" id="{2C02772B-3BDE-4728-B38F-4F7B44A3115E}"/>
              </a:ext>
            </a:extLst>
          </p:cNvPr>
          <p:cNvSpPr/>
          <p:nvPr/>
        </p:nvSpPr>
        <p:spPr>
          <a:xfrm>
            <a:off x="1555270" y="4868090"/>
            <a:ext cx="1129006" cy="1100287"/>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DE5CFDBF-A5B1-42DB-B44C-E03DD7A2CC5F}"/>
              </a:ext>
            </a:extLst>
          </p:cNvPr>
          <p:cNvSpPr/>
          <p:nvPr/>
        </p:nvSpPr>
        <p:spPr>
          <a:xfrm>
            <a:off x="286917" y="4868090"/>
            <a:ext cx="1001653" cy="11002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41BDCA9E-1761-4B96-AF23-C3B7DF51ED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108" y="4988210"/>
            <a:ext cx="828759" cy="818401"/>
          </a:xfrm>
          <a:prstGeom prst="rect">
            <a:avLst/>
          </a:prstGeom>
        </p:spPr>
      </p:pic>
      <p:cxnSp>
        <p:nvCxnSpPr>
          <p:cNvPr id="61" name="Straight Arrow Connector 60">
            <a:extLst>
              <a:ext uri="{FF2B5EF4-FFF2-40B4-BE49-F238E27FC236}">
                <a16:creationId xmlns:a16="http://schemas.microsoft.com/office/drawing/2014/main" id="{D4619373-6B72-4080-A3DC-F0783B145680}"/>
              </a:ext>
            </a:extLst>
          </p:cNvPr>
          <p:cNvCxnSpPr>
            <a:cxnSpLocks/>
            <a:stCxn id="7" idx="3"/>
            <a:endCxn id="10" idx="1"/>
          </p:cNvCxnSpPr>
          <p:nvPr/>
        </p:nvCxnSpPr>
        <p:spPr>
          <a:xfrm>
            <a:off x="1752600" y="1836738"/>
            <a:ext cx="5227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B6797DE-E521-466F-8B21-2489B220A8E1}"/>
              </a:ext>
            </a:extLst>
          </p:cNvPr>
          <p:cNvCxnSpPr>
            <a:cxnSpLocks/>
            <a:stCxn id="10" idx="3"/>
            <a:endCxn id="11" idx="1"/>
          </p:cNvCxnSpPr>
          <p:nvPr/>
        </p:nvCxnSpPr>
        <p:spPr>
          <a:xfrm>
            <a:off x="3570754" y="1836738"/>
            <a:ext cx="4868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3916DAF-A4ED-4F7E-91F0-7F05946373CF}"/>
              </a:ext>
            </a:extLst>
          </p:cNvPr>
          <p:cNvGrpSpPr/>
          <p:nvPr/>
        </p:nvGrpSpPr>
        <p:grpSpPr>
          <a:xfrm>
            <a:off x="457200" y="1116941"/>
            <a:ext cx="1337932" cy="1138897"/>
            <a:chOff x="457200" y="1116941"/>
            <a:chExt cx="1337932" cy="1138897"/>
          </a:xfrm>
        </p:grpSpPr>
        <p:sp>
          <p:nvSpPr>
            <p:cNvPr id="7" name="Rectangle: Rounded Corners 6">
              <a:extLst>
                <a:ext uri="{FF2B5EF4-FFF2-40B4-BE49-F238E27FC236}">
                  <a16:creationId xmlns:a16="http://schemas.microsoft.com/office/drawing/2014/main" id="{FB23896A-6ADA-4F49-AC01-0FC736EED78B}"/>
                </a:ext>
              </a:extLst>
            </p:cNvPr>
            <p:cNvSpPr/>
            <p:nvPr/>
          </p:nvSpPr>
          <p:spPr>
            <a:xfrm>
              <a:off x="457200" y="1417638"/>
              <a:ext cx="1295400" cy="838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586A87-041C-4105-8336-9FA831E70F5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715" y="1460589"/>
              <a:ext cx="826285" cy="777320"/>
            </a:xfrm>
            <a:prstGeom prst="rect">
              <a:avLst/>
            </a:prstGeom>
          </p:spPr>
        </p:pic>
        <p:sp>
          <p:nvSpPr>
            <p:cNvPr id="73" name="TextBox 72">
              <a:extLst>
                <a:ext uri="{FF2B5EF4-FFF2-40B4-BE49-F238E27FC236}">
                  <a16:creationId xmlns:a16="http://schemas.microsoft.com/office/drawing/2014/main" id="{C86F96DF-11D2-4EFB-9AB5-2A726550F3D3}"/>
                </a:ext>
              </a:extLst>
            </p:cNvPr>
            <p:cNvSpPr txBox="1"/>
            <p:nvPr/>
          </p:nvSpPr>
          <p:spPr>
            <a:xfrm>
              <a:off x="475540" y="1116941"/>
              <a:ext cx="131959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TRANSFORMER</a:t>
              </a:r>
            </a:p>
          </p:txBody>
        </p:sp>
      </p:grpSp>
      <p:grpSp>
        <p:nvGrpSpPr>
          <p:cNvPr id="91" name="Group 90">
            <a:extLst>
              <a:ext uri="{FF2B5EF4-FFF2-40B4-BE49-F238E27FC236}">
                <a16:creationId xmlns:a16="http://schemas.microsoft.com/office/drawing/2014/main" id="{493F0A73-CB35-4ADF-AFB4-051C9ABE7017}"/>
              </a:ext>
            </a:extLst>
          </p:cNvPr>
          <p:cNvGrpSpPr/>
          <p:nvPr/>
        </p:nvGrpSpPr>
        <p:grpSpPr>
          <a:xfrm>
            <a:off x="2251162" y="1157659"/>
            <a:ext cx="1319592" cy="1098179"/>
            <a:chOff x="2251162" y="1157659"/>
            <a:chExt cx="1319592" cy="1098179"/>
          </a:xfrm>
        </p:grpSpPr>
        <p:sp>
          <p:nvSpPr>
            <p:cNvPr id="10" name="Rectangle: Rounded Corners 9">
              <a:extLst>
                <a:ext uri="{FF2B5EF4-FFF2-40B4-BE49-F238E27FC236}">
                  <a16:creationId xmlns:a16="http://schemas.microsoft.com/office/drawing/2014/main" id="{F14E2FE6-6DDB-47D0-B48C-AF7D971C7583}"/>
                </a:ext>
              </a:extLst>
            </p:cNvPr>
            <p:cNvSpPr/>
            <p:nvPr/>
          </p:nvSpPr>
          <p:spPr>
            <a:xfrm>
              <a:off x="2275354" y="1417638"/>
              <a:ext cx="1295400" cy="838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B469F7-E99A-4D22-80DD-4FC04A7CEA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9921" y="1446116"/>
              <a:ext cx="791793" cy="791793"/>
            </a:xfrm>
            <a:prstGeom prst="rect">
              <a:avLst/>
            </a:prstGeom>
          </p:spPr>
        </p:pic>
        <p:sp>
          <p:nvSpPr>
            <p:cNvPr id="75" name="TextBox 74">
              <a:extLst>
                <a:ext uri="{FF2B5EF4-FFF2-40B4-BE49-F238E27FC236}">
                  <a16:creationId xmlns:a16="http://schemas.microsoft.com/office/drawing/2014/main" id="{1D013BD9-3B9A-4DB0-94C7-D7981DF2C8E7}"/>
                </a:ext>
              </a:extLst>
            </p:cNvPr>
            <p:cNvSpPr txBox="1"/>
            <p:nvPr/>
          </p:nvSpPr>
          <p:spPr>
            <a:xfrm>
              <a:off x="2251162" y="1157659"/>
              <a:ext cx="1319592"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RECTIFIER</a:t>
              </a:r>
            </a:p>
          </p:txBody>
        </p:sp>
      </p:grpSp>
      <p:sp>
        <p:nvSpPr>
          <p:cNvPr id="77" name="TextBox 76">
            <a:extLst>
              <a:ext uri="{FF2B5EF4-FFF2-40B4-BE49-F238E27FC236}">
                <a16:creationId xmlns:a16="http://schemas.microsoft.com/office/drawing/2014/main" id="{6EB9F1B5-95AB-4EE6-AE24-F834FCCBBE41}"/>
              </a:ext>
            </a:extLst>
          </p:cNvPr>
          <p:cNvSpPr txBox="1"/>
          <p:nvPr/>
        </p:nvSpPr>
        <p:spPr>
          <a:xfrm>
            <a:off x="6344441" y="879874"/>
            <a:ext cx="170595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LCD DISPLAY 16*2</a:t>
            </a:r>
          </a:p>
        </p:txBody>
      </p:sp>
      <p:pic>
        <p:nvPicPr>
          <p:cNvPr id="22" name="Picture 21">
            <a:extLst>
              <a:ext uri="{FF2B5EF4-FFF2-40B4-BE49-F238E27FC236}">
                <a16:creationId xmlns:a16="http://schemas.microsoft.com/office/drawing/2014/main" id="{63295A16-1613-49A7-B4E4-EF9BC74B82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4895" y="2951541"/>
            <a:ext cx="1735611" cy="1700056"/>
          </a:xfrm>
          <a:prstGeom prst="rect">
            <a:avLst/>
          </a:prstGeom>
        </p:spPr>
      </p:pic>
      <p:sp>
        <p:nvSpPr>
          <p:cNvPr id="58" name="Rectangle: Rounded Corners 57">
            <a:extLst>
              <a:ext uri="{FF2B5EF4-FFF2-40B4-BE49-F238E27FC236}">
                <a16:creationId xmlns:a16="http://schemas.microsoft.com/office/drawing/2014/main" id="{5C77B498-EE08-4E03-9186-8D68BB9AD917}"/>
              </a:ext>
            </a:extLst>
          </p:cNvPr>
          <p:cNvSpPr/>
          <p:nvPr/>
        </p:nvSpPr>
        <p:spPr>
          <a:xfrm>
            <a:off x="559944" y="3254501"/>
            <a:ext cx="1897317" cy="11704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0E3016E-EE6D-41AA-911E-FA0867B15FAA}"/>
              </a:ext>
            </a:extLst>
          </p:cNvPr>
          <p:cNvSpPr txBox="1"/>
          <p:nvPr/>
        </p:nvSpPr>
        <p:spPr>
          <a:xfrm>
            <a:off x="802922" y="4420765"/>
            <a:ext cx="1319592"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INDUCTION MOTOR</a:t>
            </a:r>
          </a:p>
        </p:txBody>
      </p:sp>
      <p:grpSp>
        <p:nvGrpSpPr>
          <p:cNvPr id="92" name="Group 91">
            <a:extLst>
              <a:ext uri="{FF2B5EF4-FFF2-40B4-BE49-F238E27FC236}">
                <a16:creationId xmlns:a16="http://schemas.microsoft.com/office/drawing/2014/main" id="{81664329-AF8E-4B32-8080-BDCC4EEFDB06}"/>
              </a:ext>
            </a:extLst>
          </p:cNvPr>
          <p:cNvGrpSpPr/>
          <p:nvPr/>
        </p:nvGrpSpPr>
        <p:grpSpPr>
          <a:xfrm>
            <a:off x="4026784" y="1147811"/>
            <a:ext cx="1326266" cy="1108027"/>
            <a:chOff x="4026784" y="1147811"/>
            <a:chExt cx="1326266" cy="1108027"/>
          </a:xfrm>
        </p:grpSpPr>
        <p:sp>
          <p:nvSpPr>
            <p:cNvPr id="11" name="Rectangle: Rounded Corners 10">
              <a:extLst>
                <a:ext uri="{FF2B5EF4-FFF2-40B4-BE49-F238E27FC236}">
                  <a16:creationId xmlns:a16="http://schemas.microsoft.com/office/drawing/2014/main" id="{5E037634-95C0-4703-AE45-AC7A14DA2E13}"/>
                </a:ext>
              </a:extLst>
            </p:cNvPr>
            <p:cNvSpPr/>
            <p:nvPr/>
          </p:nvSpPr>
          <p:spPr>
            <a:xfrm>
              <a:off x="4057650" y="1417638"/>
              <a:ext cx="1295400" cy="838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E17B0175-606F-4A7F-A120-35DA0B75E77B}"/>
                </a:ext>
              </a:extLst>
            </p:cNvPr>
            <p:cNvSpPr txBox="1"/>
            <p:nvPr/>
          </p:nvSpPr>
          <p:spPr>
            <a:xfrm>
              <a:off x="4026784" y="1147811"/>
              <a:ext cx="1319592"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REGULATOR</a:t>
              </a:r>
            </a:p>
          </p:txBody>
        </p:sp>
        <p:pic>
          <p:nvPicPr>
            <p:cNvPr id="83" name="Picture 82">
              <a:extLst>
                <a:ext uri="{FF2B5EF4-FFF2-40B4-BE49-F238E27FC236}">
                  <a16:creationId xmlns:a16="http://schemas.microsoft.com/office/drawing/2014/main" id="{700ABFCA-5CDF-4A28-B187-A1F30FD49E4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5285" b="2670"/>
            <a:stretch/>
          </p:blipFill>
          <p:spPr>
            <a:xfrm>
              <a:off x="4110778" y="1475322"/>
              <a:ext cx="1171675" cy="744001"/>
            </a:xfrm>
            <a:prstGeom prst="rect">
              <a:avLst/>
            </a:prstGeom>
          </p:spPr>
        </p:pic>
      </p:grpSp>
      <p:sp>
        <p:nvSpPr>
          <p:cNvPr id="84" name="TextBox 83">
            <a:extLst>
              <a:ext uri="{FF2B5EF4-FFF2-40B4-BE49-F238E27FC236}">
                <a16:creationId xmlns:a16="http://schemas.microsoft.com/office/drawing/2014/main" id="{50C22376-3E07-4402-BA63-9A86995B0A9D}"/>
              </a:ext>
            </a:extLst>
          </p:cNvPr>
          <p:cNvSpPr txBox="1"/>
          <p:nvPr/>
        </p:nvSpPr>
        <p:spPr>
          <a:xfrm>
            <a:off x="1405439" y="5958356"/>
            <a:ext cx="1319592"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BLUETOOTH</a:t>
            </a:r>
          </a:p>
          <a:p>
            <a:pPr algn="ctr"/>
            <a:r>
              <a:rPr lang="en-US" sz="1200" dirty="0">
                <a:latin typeface="Times New Roman" panose="02020603050405020304" pitchFamily="18" charset="0"/>
                <a:cs typeface="Times New Roman" panose="02020603050405020304" pitchFamily="18" charset="0"/>
              </a:rPr>
              <a:t>MODULE</a:t>
            </a:r>
          </a:p>
        </p:txBody>
      </p:sp>
      <p:sp>
        <p:nvSpPr>
          <p:cNvPr id="85" name="TextBox 84">
            <a:extLst>
              <a:ext uri="{FF2B5EF4-FFF2-40B4-BE49-F238E27FC236}">
                <a16:creationId xmlns:a16="http://schemas.microsoft.com/office/drawing/2014/main" id="{6E1F1D34-D18E-40D1-9493-86B27411819F}"/>
              </a:ext>
            </a:extLst>
          </p:cNvPr>
          <p:cNvSpPr txBox="1"/>
          <p:nvPr/>
        </p:nvSpPr>
        <p:spPr>
          <a:xfrm>
            <a:off x="140125" y="5949997"/>
            <a:ext cx="1319592"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SENDER MOBILE</a:t>
            </a:r>
          </a:p>
        </p:txBody>
      </p:sp>
      <p:grpSp>
        <p:nvGrpSpPr>
          <p:cNvPr id="95" name="Group 94">
            <a:extLst>
              <a:ext uri="{FF2B5EF4-FFF2-40B4-BE49-F238E27FC236}">
                <a16:creationId xmlns:a16="http://schemas.microsoft.com/office/drawing/2014/main" id="{3858A36B-C4AD-4AE1-8FA7-D4C3857A6D0D}"/>
              </a:ext>
            </a:extLst>
          </p:cNvPr>
          <p:cNvGrpSpPr/>
          <p:nvPr/>
        </p:nvGrpSpPr>
        <p:grpSpPr>
          <a:xfrm>
            <a:off x="3027592" y="2260057"/>
            <a:ext cx="2003181" cy="2364881"/>
            <a:chOff x="535734" y="2408083"/>
            <a:chExt cx="1926981" cy="2384334"/>
          </a:xfrm>
        </p:grpSpPr>
        <p:pic>
          <p:nvPicPr>
            <p:cNvPr id="20" name="Picture 19">
              <a:extLst>
                <a:ext uri="{FF2B5EF4-FFF2-40B4-BE49-F238E27FC236}">
                  <a16:creationId xmlns:a16="http://schemas.microsoft.com/office/drawing/2014/main" id="{AF4CD46D-0A13-45FD-96C9-6925379E24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3029" y="2580535"/>
              <a:ext cx="1128737" cy="761241"/>
            </a:xfrm>
            <a:prstGeom prst="rect">
              <a:avLst/>
            </a:prstGeom>
          </p:spPr>
        </p:pic>
        <p:sp>
          <p:nvSpPr>
            <p:cNvPr id="54" name="Rectangle: Rounded Corners 53">
              <a:extLst>
                <a:ext uri="{FF2B5EF4-FFF2-40B4-BE49-F238E27FC236}">
                  <a16:creationId xmlns:a16="http://schemas.microsoft.com/office/drawing/2014/main" id="{20A9B135-2D0D-4060-B99C-C4C88F03AA57}"/>
                </a:ext>
              </a:extLst>
            </p:cNvPr>
            <p:cNvSpPr/>
            <p:nvPr/>
          </p:nvSpPr>
          <p:spPr>
            <a:xfrm>
              <a:off x="932085" y="3577702"/>
              <a:ext cx="1001653" cy="9229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BC9EB1D7-5756-4E83-86E6-EAAA5DF213B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5947" y="3596235"/>
              <a:ext cx="761621" cy="859390"/>
            </a:xfrm>
            <a:prstGeom prst="rect">
              <a:avLst/>
            </a:prstGeom>
          </p:spPr>
        </p:pic>
        <p:sp>
          <p:nvSpPr>
            <p:cNvPr id="57" name="Rectangle: Rounded Corners 56">
              <a:extLst>
                <a:ext uri="{FF2B5EF4-FFF2-40B4-BE49-F238E27FC236}">
                  <a16:creationId xmlns:a16="http://schemas.microsoft.com/office/drawing/2014/main" id="{FFCC6B96-B1D9-4BAD-91B5-E6D11C8E7EB3}"/>
                </a:ext>
              </a:extLst>
            </p:cNvPr>
            <p:cNvSpPr/>
            <p:nvPr/>
          </p:nvSpPr>
          <p:spPr>
            <a:xfrm>
              <a:off x="789058" y="2629936"/>
              <a:ext cx="1295400" cy="7612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7906A994-4AEF-4618-8DD4-5E56C37B9BEA}"/>
                </a:ext>
              </a:extLst>
            </p:cNvPr>
            <p:cNvSpPr txBox="1"/>
            <p:nvPr/>
          </p:nvSpPr>
          <p:spPr>
            <a:xfrm>
              <a:off x="535734" y="4515418"/>
              <a:ext cx="192698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TEMPERATURE SENSOR</a:t>
              </a:r>
            </a:p>
          </p:txBody>
        </p:sp>
        <p:sp>
          <p:nvSpPr>
            <p:cNvPr id="87" name="TextBox 86">
              <a:extLst>
                <a:ext uri="{FF2B5EF4-FFF2-40B4-BE49-F238E27FC236}">
                  <a16:creationId xmlns:a16="http://schemas.microsoft.com/office/drawing/2014/main" id="{B16E26F6-922F-4B6B-A85A-E4671F7C2BE3}"/>
                </a:ext>
              </a:extLst>
            </p:cNvPr>
            <p:cNvSpPr txBox="1"/>
            <p:nvPr/>
          </p:nvSpPr>
          <p:spPr>
            <a:xfrm>
              <a:off x="673633" y="2408083"/>
              <a:ext cx="170595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VIBRATION SENSOR</a:t>
              </a:r>
            </a:p>
          </p:txBody>
        </p:sp>
      </p:grpSp>
      <p:sp>
        <p:nvSpPr>
          <p:cNvPr id="94" name="TextBox 93">
            <a:extLst>
              <a:ext uri="{FF2B5EF4-FFF2-40B4-BE49-F238E27FC236}">
                <a16:creationId xmlns:a16="http://schemas.microsoft.com/office/drawing/2014/main" id="{C0B3E28B-49B2-42E9-AE04-11D25678C0E5}"/>
              </a:ext>
            </a:extLst>
          </p:cNvPr>
          <p:cNvSpPr txBox="1"/>
          <p:nvPr/>
        </p:nvSpPr>
        <p:spPr>
          <a:xfrm>
            <a:off x="5540851" y="5990228"/>
            <a:ext cx="258534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MICROCONTROLLER (</a:t>
            </a:r>
            <a:r>
              <a:rPr lang="en-US" sz="1200" dirty="0" err="1">
                <a:latin typeface="Times New Roman" panose="02020603050405020304" pitchFamily="18" charset="0"/>
                <a:cs typeface="Times New Roman" panose="02020603050405020304" pitchFamily="18" charset="0"/>
              </a:rPr>
              <a:t>Atmega</a:t>
            </a:r>
            <a:r>
              <a:rPr lang="en-US" sz="1200" dirty="0">
                <a:latin typeface="Times New Roman" panose="02020603050405020304" pitchFamily="18" charset="0"/>
                <a:cs typeface="Times New Roman" panose="02020603050405020304" pitchFamily="18" charset="0"/>
              </a:rPr>
              <a:t> 168)</a:t>
            </a:r>
          </a:p>
        </p:txBody>
      </p:sp>
      <p:cxnSp>
        <p:nvCxnSpPr>
          <p:cNvPr id="9" name="Straight Arrow Connector 8">
            <a:extLst>
              <a:ext uri="{FF2B5EF4-FFF2-40B4-BE49-F238E27FC236}">
                <a16:creationId xmlns:a16="http://schemas.microsoft.com/office/drawing/2014/main" id="{32896C3B-A01F-532B-DF22-3BC9C3C8DE2F}"/>
              </a:ext>
            </a:extLst>
          </p:cNvPr>
          <p:cNvCxnSpPr>
            <a:cxnSpLocks/>
            <a:stCxn id="44" idx="3"/>
            <a:endCxn id="43" idx="1"/>
          </p:cNvCxnSpPr>
          <p:nvPr/>
        </p:nvCxnSpPr>
        <p:spPr>
          <a:xfrm>
            <a:off x="1288570" y="5418234"/>
            <a:ext cx="266700"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1CA3967E-F2E1-9369-9270-576FCD3D7843}"/>
              </a:ext>
            </a:extLst>
          </p:cNvPr>
          <p:cNvCxnSpPr>
            <a:cxnSpLocks/>
          </p:cNvCxnSpPr>
          <p:nvPr/>
        </p:nvCxnSpPr>
        <p:spPr>
          <a:xfrm flipV="1">
            <a:off x="6734175" y="2513718"/>
            <a:ext cx="0" cy="329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F5BE0B39-4FB6-2D13-C285-F3E611865D93}"/>
              </a:ext>
            </a:extLst>
          </p:cNvPr>
          <p:cNvGrpSpPr/>
          <p:nvPr/>
        </p:nvGrpSpPr>
        <p:grpSpPr>
          <a:xfrm>
            <a:off x="3305904" y="4624936"/>
            <a:ext cx="1595376" cy="1352505"/>
            <a:chOff x="3277259" y="4867391"/>
            <a:chExt cx="1595376" cy="1352505"/>
          </a:xfrm>
        </p:grpSpPr>
        <p:pic>
          <p:nvPicPr>
            <p:cNvPr id="32" name="Picture 31">
              <a:extLst>
                <a:ext uri="{FF2B5EF4-FFF2-40B4-BE49-F238E27FC236}">
                  <a16:creationId xmlns:a16="http://schemas.microsoft.com/office/drawing/2014/main" id="{2B0E0AF4-B785-4193-990A-0C831A5AAD7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97211" y="4879667"/>
              <a:ext cx="1046157" cy="1046157"/>
            </a:xfrm>
            <a:prstGeom prst="rect">
              <a:avLst/>
            </a:prstGeom>
          </p:spPr>
        </p:pic>
        <p:sp>
          <p:nvSpPr>
            <p:cNvPr id="59" name="Rectangle: Rounded Corners 58">
              <a:extLst>
                <a:ext uri="{FF2B5EF4-FFF2-40B4-BE49-F238E27FC236}">
                  <a16:creationId xmlns:a16="http://schemas.microsoft.com/office/drawing/2014/main" id="{E8E6FC12-3A34-4899-861B-ED1CE7BB086D}"/>
                </a:ext>
              </a:extLst>
            </p:cNvPr>
            <p:cNvSpPr/>
            <p:nvPr/>
          </p:nvSpPr>
          <p:spPr>
            <a:xfrm>
              <a:off x="3277259" y="4867391"/>
              <a:ext cx="1562100" cy="10600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A53456E8-1204-4B49-B4AF-51342E150C93}"/>
                </a:ext>
              </a:extLst>
            </p:cNvPr>
            <p:cNvSpPr txBox="1"/>
            <p:nvPr/>
          </p:nvSpPr>
          <p:spPr>
            <a:xfrm>
              <a:off x="3310536" y="5942897"/>
              <a:ext cx="156209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ROTARY ENCODER</a:t>
              </a:r>
            </a:p>
          </p:txBody>
        </p:sp>
      </p:grpSp>
      <p:cxnSp>
        <p:nvCxnSpPr>
          <p:cNvPr id="122" name="Straight Arrow Connector 121">
            <a:extLst>
              <a:ext uri="{FF2B5EF4-FFF2-40B4-BE49-F238E27FC236}">
                <a16:creationId xmlns:a16="http://schemas.microsoft.com/office/drawing/2014/main" id="{9E667B54-C92F-0C51-5A8C-6B2314E60208}"/>
              </a:ext>
            </a:extLst>
          </p:cNvPr>
          <p:cNvCxnSpPr>
            <a:cxnSpLocks/>
          </p:cNvCxnSpPr>
          <p:nvPr/>
        </p:nvCxnSpPr>
        <p:spPr>
          <a:xfrm>
            <a:off x="5105400" y="5029200"/>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4627CFFC-02FF-06F6-D222-354D7C2C4C40}"/>
              </a:ext>
            </a:extLst>
          </p:cNvPr>
          <p:cNvCxnSpPr>
            <a:cxnSpLocks/>
          </p:cNvCxnSpPr>
          <p:nvPr/>
        </p:nvCxnSpPr>
        <p:spPr>
          <a:xfrm>
            <a:off x="5105400" y="5029200"/>
            <a:ext cx="14718" cy="957036"/>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F6E3B8A4-0FFD-8E2C-B882-F7C301051C13}"/>
              </a:ext>
            </a:extLst>
          </p:cNvPr>
          <p:cNvCxnSpPr>
            <a:cxnSpLocks/>
          </p:cNvCxnSpPr>
          <p:nvPr/>
        </p:nvCxnSpPr>
        <p:spPr>
          <a:xfrm flipH="1" flipV="1">
            <a:off x="2892865" y="5986236"/>
            <a:ext cx="2227253" cy="6350"/>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D239DD7A-B8C9-9567-43C0-6C62A967FCA9}"/>
              </a:ext>
            </a:extLst>
          </p:cNvPr>
          <p:cNvCxnSpPr>
            <a:cxnSpLocks/>
          </p:cNvCxnSpPr>
          <p:nvPr/>
        </p:nvCxnSpPr>
        <p:spPr>
          <a:xfrm flipH="1" flipV="1">
            <a:off x="2892865" y="5411884"/>
            <a:ext cx="7948" cy="574352"/>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FD5BC883-D243-5D25-A6FB-DDF485C3C36F}"/>
              </a:ext>
            </a:extLst>
          </p:cNvPr>
          <p:cNvCxnSpPr>
            <a:cxnSpLocks/>
            <a:endCxn id="43" idx="3"/>
          </p:cNvCxnSpPr>
          <p:nvPr/>
        </p:nvCxnSpPr>
        <p:spPr>
          <a:xfrm flipH="1">
            <a:off x="2684276" y="5418234"/>
            <a:ext cx="2085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C17D4742-21DC-3573-411C-D8ACCB67B533}"/>
              </a:ext>
            </a:extLst>
          </p:cNvPr>
          <p:cNvCxnSpPr>
            <a:cxnSpLocks/>
            <a:stCxn id="57" idx="3"/>
          </p:cNvCxnSpPr>
          <p:nvPr/>
        </p:nvCxnSpPr>
        <p:spPr>
          <a:xfrm flipV="1">
            <a:off x="4637558" y="2855482"/>
            <a:ext cx="404585" cy="2132"/>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FE7C3859-1430-F74E-CB3F-A028ADA0D999}"/>
              </a:ext>
            </a:extLst>
          </p:cNvPr>
          <p:cNvCxnSpPr>
            <a:cxnSpLocks/>
            <a:stCxn id="54" idx="3"/>
          </p:cNvCxnSpPr>
          <p:nvPr/>
        </p:nvCxnSpPr>
        <p:spPr>
          <a:xfrm>
            <a:off x="4480878" y="3877833"/>
            <a:ext cx="815021" cy="2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22724E13-749E-7827-A77F-883092BEA8CE}"/>
              </a:ext>
            </a:extLst>
          </p:cNvPr>
          <p:cNvCxnSpPr>
            <a:cxnSpLocks/>
          </p:cNvCxnSpPr>
          <p:nvPr/>
        </p:nvCxnSpPr>
        <p:spPr>
          <a:xfrm>
            <a:off x="5029200" y="3174295"/>
            <a:ext cx="31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Straight Arrow Connector 172">
            <a:extLst>
              <a:ext uri="{FF2B5EF4-FFF2-40B4-BE49-F238E27FC236}">
                <a16:creationId xmlns:a16="http://schemas.microsoft.com/office/drawing/2014/main" id="{76498DD3-EC86-6753-3A89-2040CEC4C6A3}"/>
              </a:ext>
            </a:extLst>
          </p:cNvPr>
          <p:cNvCxnSpPr>
            <a:cxnSpLocks/>
          </p:cNvCxnSpPr>
          <p:nvPr/>
        </p:nvCxnSpPr>
        <p:spPr>
          <a:xfrm>
            <a:off x="3124200" y="3323918"/>
            <a:ext cx="2171699" cy="7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EE4C15F0-D6B3-6C57-1FBC-266FE29914ED}"/>
              </a:ext>
            </a:extLst>
          </p:cNvPr>
          <p:cNvCxnSpPr>
            <a:cxnSpLocks/>
          </p:cNvCxnSpPr>
          <p:nvPr/>
        </p:nvCxnSpPr>
        <p:spPr>
          <a:xfrm flipV="1">
            <a:off x="5029200" y="2855482"/>
            <a:ext cx="12943" cy="318813"/>
          </a:xfrm>
          <a:prstGeom prst="line">
            <a:avLst/>
          </a:prstGeom>
        </p:spPr>
        <p:style>
          <a:lnRef idx="1">
            <a:schemeClr val="dk1"/>
          </a:lnRef>
          <a:fillRef idx="0">
            <a:schemeClr val="dk1"/>
          </a:fillRef>
          <a:effectRef idx="0">
            <a:schemeClr val="dk1"/>
          </a:effectRef>
          <a:fontRef idx="minor">
            <a:schemeClr val="tx1"/>
          </a:fontRef>
        </p:style>
      </p:cxnSp>
      <p:cxnSp>
        <p:nvCxnSpPr>
          <p:cNvPr id="38" name="Elbow Connector 37"/>
          <p:cNvCxnSpPr>
            <a:endCxn id="59" idx="1"/>
          </p:cNvCxnSpPr>
          <p:nvPr/>
        </p:nvCxnSpPr>
        <p:spPr>
          <a:xfrm>
            <a:off x="2417820" y="4360218"/>
            <a:ext cx="888084" cy="79473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68004" y="4724400"/>
            <a:ext cx="4278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1" idx="3"/>
          </p:cNvCxnSpPr>
          <p:nvPr/>
        </p:nvCxnSpPr>
        <p:spPr>
          <a:xfrm>
            <a:off x="5353050" y="1836738"/>
            <a:ext cx="187801" cy="10769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
            <a:extLst>
              <a:ext uri="{FF2B5EF4-FFF2-40B4-BE49-F238E27FC236}">
                <a16:creationId xmlns:a16="http://schemas.microsoft.com/office/drawing/2014/main" id="{F14E2FE6-6DDB-47D0-B48C-AF7D971C7583}"/>
              </a:ext>
            </a:extLst>
          </p:cNvPr>
          <p:cNvSpPr/>
          <p:nvPr/>
        </p:nvSpPr>
        <p:spPr>
          <a:xfrm>
            <a:off x="691583" y="2440709"/>
            <a:ext cx="1650325" cy="51585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96" idx="2"/>
            <a:endCxn id="58" idx="0"/>
          </p:cNvCxnSpPr>
          <p:nvPr/>
        </p:nvCxnSpPr>
        <p:spPr>
          <a:xfrm flipH="1">
            <a:off x="1508603" y="2956562"/>
            <a:ext cx="8143" cy="297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45586" y="2508448"/>
            <a:ext cx="1473352" cy="369332"/>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VFD</a:t>
            </a:r>
            <a:endParaRPr lang="en-IN" dirty="0">
              <a:latin typeface="Times New Roman" panose="02020603050405020304" pitchFamily="18" charset="0"/>
              <a:cs typeface="Times New Roman" panose="02020603050405020304" pitchFamily="18" charset="0"/>
            </a:endParaRPr>
          </a:p>
        </p:txBody>
      </p:sp>
      <p:cxnSp>
        <p:nvCxnSpPr>
          <p:cNvPr id="102" name="Straight Arrow Connector 101"/>
          <p:cNvCxnSpPr/>
          <p:nvPr/>
        </p:nvCxnSpPr>
        <p:spPr>
          <a:xfrm flipV="1">
            <a:off x="2457261" y="4065155"/>
            <a:ext cx="982355" cy="1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endCxn id="58" idx="3"/>
          </p:cNvCxnSpPr>
          <p:nvPr/>
        </p:nvCxnSpPr>
        <p:spPr>
          <a:xfrm rot="10800000" flipV="1">
            <a:off x="2457262" y="3323055"/>
            <a:ext cx="1356941" cy="51669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endCxn id="57" idx="1"/>
          </p:cNvCxnSpPr>
          <p:nvPr/>
        </p:nvCxnSpPr>
        <p:spPr>
          <a:xfrm flipV="1">
            <a:off x="2461381" y="2857614"/>
            <a:ext cx="829552" cy="6196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27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914400"/>
          </a:xfrm>
        </p:spPr>
        <p:txBody>
          <a:bodyPr>
            <a:normAutofit/>
          </a:bodyPr>
          <a:lstStyle/>
          <a:p>
            <a:r>
              <a:rPr lang="en-US" sz="4000" b="1" dirty="0">
                <a:latin typeface="Times New Roman" pitchFamily="18" charset="0"/>
                <a:cs typeface="Times New Roman" pitchFamily="18" charset="0"/>
              </a:rPr>
              <a:t>PROPOSED WORK</a:t>
            </a:r>
          </a:p>
        </p:txBody>
      </p:sp>
      <p:sp>
        <p:nvSpPr>
          <p:cNvPr id="3" name="Content Placeholder 2"/>
          <p:cNvSpPr>
            <a:spLocks noGrp="1"/>
          </p:cNvSpPr>
          <p:nvPr>
            <p:ph idx="1"/>
          </p:nvPr>
        </p:nvSpPr>
        <p:spPr>
          <a:xfrm>
            <a:off x="457200" y="952500"/>
            <a:ext cx="8229600" cy="4953000"/>
          </a:xfrm>
        </p:spPr>
        <p:txBody>
          <a:bodyPr>
            <a:noAutofit/>
          </a:bodyPr>
          <a:lstStyle/>
          <a:p>
            <a:pPr algn="just">
              <a:lnSpc>
                <a:spcPct val="170000"/>
              </a:lnSpc>
            </a:pPr>
            <a:r>
              <a:rPr lang="en-US" sz="2000" dirty="0">
                <a:latin typeface="Times New Roman" pitchFamily="18" charset="0"/>
                <a:cs typeface="Times New Roman" pitchFamily="18" charset="0"/>
              </a:rPr>
              <a:t>Induction motors have been used widely in industrial machinery. The necessitates a speed control mechanism that is efficient and is also safe to use. </a:t>
            </a:r>
          </a:p>
          <a:p>
            <a:pPr algn="just">
              <a:lnSpc>
                <a:spcPct val="170000"/>
              </a:lnSpc>
            </a:pPr>
            <a:r>
              <a:rPr lang="en-US" sz="2000" dirty="0">
                <a:latin typeface="Times New Roman" pitchFamily="18" charset="0"/>
                <a:cs typeface="Times New Roman" pitchFamily="18" charset="0"/>
              </a:rPr>
              <a:t>Also the induction motor can be run in either of the two directions which is quite useful in many applications. Along with it motors are the most vulnerable parts to get damaged as they product the desired motion in any machine. </a:t>
            </a:r>
          </a:p>
          <a:p>
            <a:pPr algn="just">
              <a:lnSpc>
                <a:spcPct val="170000"/>
              </a:lnSpc>
            </a:pPr>
            <a:r>
              <a:rPr lang="en-US" sz="2000" dirty="0">
                <a:latin typeface="Times New Roman" pitchFamily="18" charset="0"/>
                <a:cs typeface="Times New Roman" pitchFamily="18" charset="0"/>
              </a:rPr>
              <a:t>So we also integrate a temperature and vibration detection alert in the system</a:t>
            </a:r>
            <a:r>
              <a:rPr lang="en-US" sz="2000"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6050AC2-1F32-454C-A73D-93913716694F}" type="slidenum">
              <a:rPr lang="en-US" smtClean="0"/>
              <a:pPr/>
              <a:t>8</a:t>
            </a:fld>
            <a:endParaRPr lang="en-US"/>
          </a:p>
        </p:txBody>
      </p:sp>
      <p:sp>
        <p:nvSpPr>
          <p:cNvPr id="5" name="Footer Placeholder 4"/>
          <p:cNvSpPr>
            <a:spLocks noGrp="1"/>
          </p:cNvSpPr>
          <p:nvPr>
            <p:ph type="ftr" sz="quarter" idx="11"/>
          </p:nvPr>
        </p:nvSpPr>
        <p:spPr>
          <a:xfrm>
            <a:off x="3124200" y="6400800"/>
            <a:ext cx="2895600" cy="365125"/>
          </a:xfrm>
        </p:spPr>
        <p:txBody>
          <a:bodyPr/>
          <a:lstStyle/>
          <a:p>
            <a:r>
              <a:rPr lang="en-US" dirty="0"/>
              <a:t>Department Of EEE / GCE , Salem</a:t>
            </a:r>
          </a:p>
        </p:txBody>
      </p:sp>
      <p:sp>
        <p:nvSpPr>
          <p:cNvPr id="6" name="Date Placeholder 5">
            <a:extLst>
              <a:ext uri="{FF2B5EF4-FFF2-40B4-BE49-F238E27FC236}">
                <a16:creationId xmlns:a16="http://schemas.microsoft.com/office/drawing/2014/main" id="{B8BD949E-EEFA-E4E6-3885-FD6983710760}"/>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08/09/2023</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D95E8-B206-EFF2-FE26-56250A830C10}"/>
              </a:ext>
            </a:extLst>
          </p:cNvPr>
          <p:cNvSpPr>
            <a:spLocks noGrp="1"/>
          </p:cNvSpPr>
          <p:nvPr>
            <p:ph idx="1"/>
          </p:nvPr>
        </p:nvSpPr>
        <p:spPr>
          <a:xfrm>
            <a:off x="533400" y="1056005"/>
            <a:ext cx="8229600" cy="4963795"/>
          </a:xfrm>
        </p:spPr>
        <p:txBody>
          <a:bodyPr>
            <a:normAutofit fontScale="92500" lnSpcReduction="10000"/>
          </a:bodyPr>
          <a:lstStyle/>
          <a:p>
            <a:pPr algn="just">
              <a:lnSpc>
                <a:spcPct val="170000"/>
              </a:lnSpc>
            </a:pPr>
            <a:r>
              <a:rPr lang="en-US" sz="2000" dirty="0">
                <a:latin typeface="Times New Roman" pitchFamily="18" charset="0"/>
                <a:cs typeface="Times New Roman" pitchFamily="18" charset="0"/>
              </a:rPr>
              <a:t>If the motor vibrates beyond a certain limit the system turns off the motor to avoid any damage to machine or </a:t>
            </a:r>
            <a:r>
              <a:rPr lang="en-US" sz="2000" dirty="0" smtClean="0">
                <a:latin typeface="Times New Roman" pitchFamily="18" charset="0"/>
                <a:cs typeface="Times New Roman" pitchFamily="18" charset="0"/>
              </a:rPr>
              <a:t>motor.</a:t>
            </a:r>
            <a:endParaRPr lang="en-US" sz="2000" dirty="0">
              <a:latin typeface="Times New Roman" pitchFamily="18" charset="0"/>
              <a:cs typeface="Times New Roman" pitchFamily="18" charset="0"/>
            </a:endParaRPr>
          </a:p>
          <a:p>
            <a:pPr algn="just">
              <a:lnSpc>
                <a:spcPct val="170000"/>
              </a:lnSpc>
            </a:pPr>
            <a:r>
              <a:rPr lang="en-US" sz="2000" dirty="0" smtClean="0">
                <a:latin typeface="Times New Roman" pitchFamily="18" charset="0"/>
                <a:cs typeface="Times New Roman" pitchFamily="18" charset="0"/>
              </a:rPr>
              <a:t>Induction </a:t>
            </a:r>
            <a:r>
              <a:rPr lang="en-US" sz="2000" dirty="0">
                <a:latin typeface="Times New Roman" pitchFamily="18" charset="0"/>
                <a:cs typeface="Times New Roman" pitchFamily="18" charset="0"/>
              </a:rPr>
              <a:t>motors do not run at synchronous speed, they are generally fixed speed motors. In Industries mechanical loads should not only be driven but should also be driven at desired speed. Therefore, the need of speed control methods for induction motor arises.</a:t>
            </a:r>
          </a:p>
          <a:p>
            <a:pPr algn="just">
              <a:lnSpc>
                <a:spcPct val="170000"/>
              </a:lnSpc>
            </a:pPr>
            <a:r>
              <a:rPr lang="en-US" sz="2000" dirty="0">
                <a:latin typeface="Times New Roman" pitchFamily="18" charset="0"/>
                <a:cs typeface="Times New Roman" pitchFamily="18" charset="0"/>
              </a:rPr>
              <a:t>Induction motors serve as the workhorses of various industries, driving essential processes across manufacturing, automation, and more.</a:t>
            </a:r>
          </a:p>
          <a:p>
            <a:pPr algn="just">
              <a:lnSpc>
                <a:spcPct val="170000"/>
              </a:lnSpc>
            </a:pPr>
            <a:r>
              <a:rPr lang="en-US" sz="2000" dirty="0">
                <a:latin typeface="Times New Roman" pitchFamily="18" charset="0"/>
                <a:cs typeface="Times New Roman" pitchFamily="18" charset="0"/>
              </a:rPr>
              <a:t> This proposal aims to delve into the critical aspects of induction motor control and protection. </a:t>
            </a: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D17C326-9CF9-D739-8CCF-AF946C68F502}"/>
              </a:ext>
            </a:extLst>
          </p:cNvPr>
          <p:cNvSpPr>
            <a:spLocks noGrp="1"/>
          </p:cNvSpPr>
          <p:nvPr>
            <p:ph type="dt" sz="half" idx="10"/>
          </p:nvPr>
        </p:nvSpPr>
        <p:spPr/>
        <p:txBody>
          <a:bodyPr/>
          <a:lstStyle/>
          <a:p>
            <a:r>
              <a:rPr lang="en-US" dirty="0" smtClean="0"/>
              <a:t>08</a:t>
            </a:r>
            <a:r>
              <a:rPr lang="en-US" dirty="0" smtClean="0"/>
              <a:t>.09.2023</a:t>
            </a:r>
            <a:endParaRPr lang="en-US" dirty="0"/>
          </a:p>
        </p:txBody>
      </p:sp>
      <p:sp>
        <p:nvSpPr>
          <p:cNvPr id="5" name="Footer Placeholder 4">
            <a:extLst>
              <a:ext uri="{FF2B5EF4-FFF2-40B4-BE49-F238E27FC236}">
                <a16:creationId xmlns:a16="http://schemas.microsoft.com/office/drawing/2014/main" id="{093370FC-978B-85FC-1031-C0865701B7AF}"/>
              </a:ext>
            </a:extLst>
          </p:cNvPr>
          <p:cNvSpPr>
            <a:spLocks noGrp="1"/>
          </p:cNvSpPr>
          <p:nvPr>
            <p:ph type="ftr" sz="quarter" idx="11"/>
          </p:nvPr>
        </p:nvSpPr>
        <p:spPr/>
        <p:txBody>
          <a:bodyPr/>
          <a:lstStyle/>
          <a:p>
            <a:r>
              <a:rPr lang="en-US" dirty="0"/>
              <a:t>Department Of EEE / GCE, Salem</a:t>
            </a:r>
            <a:endParaRPr lang="en-US" dirty="0"/>
          </a:p>
        </p:txBody>
      </p:sp>
      <p:sp>
        <p:nvSpPr>
          <p:cNvPr id="6" name="Slide Number Placeholder 5">
            <a:extLst>
              <a:ext uri="{FF2B5EF4-FFF2-40B4-BE49-F238E27FC236}">
                <a16:creationId xmlns:a16="http://schemas.microsoft.com/office/drawing/2014/main" id="{1AAE7968-C621-4638-0CFC-5390E09A986C}"/>
              </a:ext>
            </a:extLst>
          </p:cNvPr>
          <p:cNvSpPr>
            <a:spLocks noGrp="1"/>
          </p:cNvSpPr>
          <p:nvPr>
            <p:ph type="sldNum" sz="quarter" idx="12"/>
          </p:nvPr>
        </p:nvSpPr>
        <p:spPr/>
        <p:txBody>
          <a:bodyPr/>
          <a:lstStyle/>
          <a:p>
            <a:fld id="{36050AC2-1F32-454C-A73D-93913716694F}" type="slidenum">
              <a:rPr lang="en-US" smtClean="0"/>
              <a:pPr/>
              <a:t>9</a:t>
            </a:fld>
            <a:endParaRPr lang="en-US"/>
          </a:p>
        </p:txBody>
      </p:sp>
      <p:sp>
        <p:nvSpPr>
          <p:cNvPr id="7" name="Title 1">
            <a:extLst>
              <a:ext uri="{FF2B5EF4-FFF2-40B4-BE49-F238E27FC236}">
                <a16:creationId xmlns:a16="http://schemas.microsoft.com/office/drawing/2014/main" id="{1C68C297-335B-4E2B-4689-7C07BF1D3891}"/>
              </a:ext>
            </a:extLst>
          </p:cNvPr>
          <p:cNvSpPr>
            <a:spLocks noGrp="1"/>
          </p:cNvSpPr>
          <p:nvPr>
            <p:ph type="title"/>
          </p:nvPr>
        </p:nvSpPr>
        <p:spPr>
          <a:xfrm>
            <a:off x="457200" y="136525"/>
            <a:ext cx="8229600" cy="914400"/>
          </a:xfrm>
        </p:spPr>
        <p:txBody>
          <a:bodyPr>
            <a:normAutofit/>
          </a:bodyPr>
          <a:lstStyle/>
          <a:p>
            <a:r>
              <a:rPr lang="en-US" sz="4000" b="1" dirty="0">
                <a:latin typeface="Times New Roman" pitchFamily="18" charset="0"/>
                <a:cs typeface="Times New Roman" pitchFamily="18" charset="0"/>
              </a:rPr>
              <a:t>PROPOSED WORK</a:t>
            </a:r>
          </a:p>
        </p:txBody>
      </p:sp>
    </p:spTree>
    <p:extLst>
      <p:ext uri="{BB962C8B-B14F-4D97-AF65-F5344CB8AC3E}">
        <p14:creationId xmlns:p14="http://schemas.microsoft.com/office/powerpoint/2010/main" val="2187502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2277</TotalTime>
  <Words>980</Words>
  <Application>Microsoft Office PowerPoint</Application>
  <PresentationFormat>On-screen Show (4:3)</PresentationFormat>
  <Paragraphs>139</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INDUCTION MOTOR CONTROLLER AND PROTECTION SYSTEM</vt:lpstr>
      <vt:lpstr>CONTENT</vt:lpstr>
      <vt:lpstr>INTRODUCTION</vt:lpstr>
      <vt:lpstr>OBJECTIVE</vt:lpstr>
      <vt:lpstr>PowerPoint Presentation</vt:lpstr>
      <vt:lpstr>PowerPoint Presentation</vt:lpstr>
      <vt:lpstr>BLOCK DIAGRAM</vt:lpstr>
      <vt:lpstr>PROPOSED WORK</vt:lpstr>
      <vt:lpstr>PROPOSED WORK</vt:lpstr>
      <vt:lpstr>ADVANTAGES</vt:lpstr>
      <vt:lpstr>EXPECTED OUTPUT</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AXIS SOLAR TRACKER 18EE604-Mini Project</dc:title>
  <dc:creator>SSR</dc:creator>
  <cp:lastModifiedBy>kannan karthik</cp:lastModifiedBy>
  <cp:revision>185</cp:revision>
  <dcterms:created xsi:type="dcterms:W3CDTF">2022-04-26T14:20:19Z</dcterms:created>
  <dcterms:modified xsi:type="dcterms:W3CDTF">2023-09-08T08:10:03Z</dcterms:modified>
</cp:coreProperties>
</file>