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58" r:id="rId8"/>
    <p:sldId id="280" r:id="rId9"/>
    <p:sldId id="281" r:id="rId10"/>
    <p:sldId id="282" r:id="rId11"/>
    <p:sldId id="287" r:id="rId12"/>
    <p:sldId id="283" r:id="rId13"/>
    <p:sldId id="288" r:id="rId14"/>
    <p:sldId id="289" r:id="rId15"/>
    <p:sldId id="29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n Mani" userId="9986467d-5773-4e19-88f7-cd707b8fd624" providerId="ADAL" clId="{660C76B7-EE2F-4A90-A4D4-12BEECF40F44}"/>
    <pc:docChg chg="modSld">
      <pc:chgData name="Karthikeyan Mani" userId="9986467d-5773-4e19-88f7-cd707b8fd624" providerId="ADAL" clId="{660C76B7-EE2F-4A90-A4D4-12BEECF40F44}" dt="2024-04-06T09:17:21.184" v="24" actId="207"/>
      <pc:docMkLst>
        <pc:docMk/>
      </pc:docMkLst>
      <pc:sldChg chg="modSp mod">
        <pc:chgData name="Karthikeyan Mani" userId="9986467d-5773-4e19-88f7-cd707b8fd624" providerId="ADAL" clId="{660C76B7-EE2F-4A90-A4D4-12BEECF40F44}" dt="2024-04-06T09:17:21.184" v="24" actId="207"/>
        <pc:sldMkLst>
          <pc:docMk/>
          <pc:sldMk cId="2586058810" sldId="256"/>
        </pc:sldMkLst>
        <pc:spChg chg="mod">
          <ac:chgData name="Karthikeyan Mani" userId="9986467d-5773-4e19-88f7-cd707b8fd624" providerId="ADAL" clId="{660C76B7-EE2F-4A90-A4D4-12BEECF40F44}" dt="2024-04-06T09:17:21.184" v="24" actId="207"/>
          <ac:spMkLst>
            <pc:docMk/>
            <pc:sldMk cId="2586058810" sldId="256"/>
            <ac:spMk id="2" creationId="{CFE75451-6A4B-484B-9ED1-353CCE25B0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73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9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7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6125" y="3905250"/>
            <a:ext cx="8116615" cy="2643990"/>
          </a:xfrm>
        </p:spPr>
        <p:txBody>
          <a:bodyPr anchor="ctr"/>
          <a:lstStyle/>
          <a:p>
            <a:r>
              <a:rPr lang="en-US" dirty="0"/>
              <a:t>Credit card fraud detection- Advance Data science Capstone</a:t>
            </a:r>
            <a:br>
              <a:rPr lang="en-US" dirty="0"/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Karthikeyan Mani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053193"/>
          </a:xfrm>
        </p:spPr>
        <p:txBody>
          <a:bodyPr>
            <a:normAutofit/>
          </a:bodyPr>
          <a:lstStyle/>
          <a:p>
            <a:r>
              <a:rPr lang="en-US" dirty="0" err="1"/>
              <a:t>Xg</a:t>
            </a:r>
            <a:r>
              <a:rPr lang="en-US" dirty="0"/>
              <a:t> boost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1948544"/>
            <a:ext cx="3247662" cy="3418114"/>
          </a:xfrm>
        </p:spPr>
        <p:txBody>
          <a:bodyPr>
            <a:normAutofit/>
          </a:bodyPr>
          <a:lstStyle/>
          <a:p>
            <a:pPr marL="342900" marR="354965" lvl="0" indent="-34290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3390" algn="l"/>
                <a:tab pos="455930" algn="l"/>
              </a:tabLst>
            </a:pPr>
            <a:r>
              <a:rPr lang="en-US" sz="18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Standard parameters</a:t>
            </a:r>
            <a:endParaRPr lang="en-GB" spc="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354965" lvl="0" indent="-34290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3390" algn="l"/>
                <a:tab pos="455930" algn="l"/>
              </a:tabLst>
            </a:pP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</a:t>
            </a:r>
            <a:r>
              <a:rPr lang="en-US" sz="18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scores was generated by cross validate with 5 folds</a:t>
            </a:r>
          </a:p>
          <a:p>
            <a:pPr marL="342900" lvl="0" indent="-342900"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910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Results: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2011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Ace: 1.0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16940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Precision: 0.95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ts val="1605"/>
              </a:lnSpc>
              <a:spcBef>
                <a:spcPts val="45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16940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Recall: 0.76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ts val="1655"/>
              </a:lnSpc>
              <a:buFont typeface="Arial" panose="020B0604020202020204" pitchFamily="34" charset="0"/>
              <a:buChar char="○"/>
              <a:tabLst>
                <a:tab pos="925830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Fl: 0.84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2011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AUC: 0.99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E7181-DFCB-AD73-4418-C6ED5D8A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514" y="1491345"/>
            <a:ext cx="7511142" cy="34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5660570" cy="105319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en-US" sz="1800" spc="-1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Feed</a:t>
            </a:r>
            <a:r>
              <a:rPr lang="en-US" sz="1800" spc="-12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Foward</a:t>
            </a:r>
            <a:r>
              <a:rPr lang="en-US" sz="1800" spc="-7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en-US" sz="1800" spc="-9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Network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1948544"/>
            <a:ext cx="3247662" cy="3418114"/>
          </a:xfrm>
        </p:spPr>
        <p:txBody>
          <a:bodyPr>
            <a:normAutofit/>
          </a:bodyPr>
          <a:lstStyle/>
          <a:p>
            <a:pPr marR="354965" lvl="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tabLst>
                <a:tab pos="453390" algn="l"/>
                <a:tab pos="455930" algn="l"/>
              </a:tabLst>
            </a:pP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●	</a:t>
            </a:r>
            <a:r>
              <a:rPr lang="en-GB" dirty="0" err="1">
                <a:solidFill>
                  <a:srgbClr val="010101"/>
                </a:solidFill>
                <a:latin typeface="Arial" panose="020B0604020202020204" pitchFamily="34" charset="0"/>
              </a:rPr>
              <a:t>Preprocessing</a:t>
            </a: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 the data</a:t>
            </a:r>
          </a:p>
          <a:p>
            <a:pPr marR="354965" lvl="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tabLst>
                <a:tab pos="453390" algn="l"/>
                <a:tab pos="455930" algn="l"/>
              </a:tabLst>
            </a:pP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●	Early stopping: 10 patience</a:t>
            </a:r>
          </a:p>
          <a:p>
            <a:pPr marR="354965" lvl="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tabLst>
                <a:tab pos="453390" algn="l"/>
                <a:tab pos="455930" algn="l"/>
              </a:tabLst>
            </a:pP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●	Batch size: 64</a:t>
            </a:r>
          </a:p>
          <a:p>
            <a:pPr marR="354965" lvl="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tabLst>
                <a:tab pos="453390" algn="l"/>
                <a:tab pos="455930" algn="l"/>
              </a:tabLst>
            </a:pP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●	Epochs: 100</a:t>
            </a:r>
          </a:p>
          <a:p>
            <a:pPr marR="354965" lvl="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tabLst>
                <a:tab pos="453390" algn="l"/>
                <a:tab pos="455930" algn="l"/>
              </a:tabLst>
            </a:pP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●	Optimizer: </a:t>
            </a:r>
            <a:r>
              <a:rPr lang="en-GB" dirty="0" err="1">
                <a:solidFill>
                  <a:srgbClr val="010101"/>
                </a:solidFill>
                <a:latin typeface="Arial" panose="020B0604020202020204" pitchFamily="34" charset="0"/>
              </a:rPr>
              <a:t>Nadam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R="354965" lvl="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tabLst>
                <a:tab pos="453390" algn="l"/>
                <a:tab pos="455930" algn="l"/>
              </a:tabLst>
            </a:pPr>
            <a:r>
              <a:rPr lang="en-GB" dirty="0">
                <a:solidFill>
                  <a:srgbClr val="010101"/>
                </a:solidFill>
                <a:latin typeface="Arial" panose="020B0604020202020204" pitchFamily="34" charset="0"/>
              </a:rPr>
              <a:t>●	Loss: Binary </a:t>
            </a:r>
            <a:r>
              <a:rPr lang="en-GB" dirty="0" err="1">
                <a:solidFill>
                  <a:srgbClr val="010101"/>
                </a:solidFill>
                <a:latin typeface="Arial" panose="020B0604020202020204" pitchFamily="34" charset="0"/>
              </a:rPr>
              <a:t>CrossEntropy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342900" marR="354965" lvl="0" indent="-34290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3390" algn="l"/>
                <a:tab pos="455930" algn="l"/>
              </a:tabLst>
            </a:pP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B35CDF-592E-C3E7-CB96-AAAA17D4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26" y="1741714"/>
            <a:ext cx="3683426" cy="327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42AA7E-440D-4B28-2D3A-0BE37ADDA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352" y="1713139"/>
            <a:ext cx="40576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5660570" cy="105319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199" y="1948543"/>
            <a:ext cx="5987144" cy="3712027"/>
          </a:xfrm>
        </p:spPr>
        <p:txBody>
          <a:bodyPr>
            <a:normAutofit fontScale="25000" lnSpcReduction="20000"/>
          </a:bodyPr>
          <a:lstStyle/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Best model: </a:t>
            </a:r>
            <a:r>
              <a:rPr lang="en-US" sz="7200" dirty="0" err="1">
                <a:solidFill>
                  <a:srgbClr val="010101"/>
                </a:solidFill>
                <a:latin typeface="Arial" panose="020B0604020202020204" pitchFamily="34" charset="0"/>
              </a:rPr>
              <a:t>XGBoost</a:t>
            </a: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 </a:t>
            </a: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endParaRPr lang="en-US" sz="720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DL model with just few epochs achieved viable performance, however, the </a:t>
            </a:r>
            <a:r>
              <a:rPr lang="en-US" sz="7200" dirty="0" err="1">
                <a:solidFill>
                  <a:srgbClr val="010101"/>
                </a:solidFill>
                <a:latin typeface="Arial" panose="020B0604020202020204" pitchFamily="34" charset="0"/>
              </a:rPr>
              <a:t>falses</a:t>
            </a: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 positives and negatives are relatively high.</a:t>
            </a: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endParaRPr lang="en-US" sz="720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Future work:</a:t>
            </a: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Experiment algorithms to deal with unbalanced dataset like:</a:t>
            </a: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SMOTE, ADASYN</a:t>
            </a:r>
          </a:p>
          <a:p>
            <a:pPr marR="354965">
              <a:lnSpc>
                <a:spcPct val="128000"/>
              </a:lnSpc>
              <a:spcBef>
                <a:spcPts val="430"/>
              </a:spcBef>
              <a:tabLst>
                <a:tab pos="453390" algn="l"/>
                <a:tab pos="455930" algn="l"/>
              </a:tabLst>
            </a:pPr>
            <a:r>
              <a:rPr lang="en-US" sz="7200" dirty="0">
                <a:solidFill>
                  <a:srgbClr val="010101"/>
                </a:solidFill>
                <a:latin typeface="Arial" panose="020B0604020202020204" pitchFamily="34" charset="0"/>
              </a:rPr>
              <a:t>Cost sensitive learning</a:t>
            </a:r>
          </a:p>
          <a:p>
            <a:pPr marL="342900" marR="354965" lvl="0" indent="-34290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3390" algn="l"/>
                <a:tab pos="455930" algn="l"/>
              </a:tabLst>
            </a:pP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26D9C-7B20-E7F7-A108-37F8CEEA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18" y="209550"/>
            <a:ext cx="42100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020445"/>
            <a:ext cx="3876675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674013"/>
            <a:ext cx="5114925" cy="3269589"/>
          </a:xfrm>
        </p:spPr>
        <p:txBody>
          <a:bodyPr>
            <a:norm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Data Exploration &amp; Feature Engineering </a:t>
            </a:r>
          </a:p>
          <a:p>
            <a:r>
              <a:rPr lang="en-US" dirty="0"/>
              <a:t>Model Creation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4" y="1209675"/>
            <a:ext cx="7820025" cy="59055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575" y="2524125"/>
            <a:ext cx="7820025" cy="249555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It is important that credit card companies are able to recognize fraudulent credit card transactions so that customers are not charged for items that they did not purchase.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We want to classify whether the credit card transaction is fraudulent or not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8360"/>
            <a:ext cx="7924800" cy="579365"/>
          </a:xfrm>
        </p:spPr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575" y="1038225"/>
            <a:ext cx="7820025" cy="23907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dataset contains transactions made by credit cards in September 2013 by European cardholders.</a:t>
            </a:r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we have 492 frauds out of 284,807 transactions. The dataset is highly unbalanced, the positive class (frauds) account for 0.172% of all transactions.</a:t>
            </a:r>
          </a:p>
          <a:p>
            <a:pPr lvl="1"/>
            <a:r>
              <a:rPr lang="en-US" dirty="0">
                <a:solidFill>
                  <a:srgbClr val="3C4043"/>
                </a:solidFill>
                <a:latin typeface="Inter"/>
              </a:rPr>
              <a:t>Public data :https://www.kaggle.com/datasets/mlg-ulb/creditcardfraud?resource=download</a:t>
            </a:r>
          </a:p>
          <a:p>
            <a:pPr marL="0" lvl="1" indent="0">
              <a:buNone/>
            </a:pP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D12AF-8775-2612-9F38-7F9765F3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6201"/>
            <a:ext cx="2247900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BD661-FDB2-A6B9-034C-540AC0F8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46499"/>
            <a:ext cx="362864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Data exploration &amp;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86" y="568961"/>
            <a:ext cx="8904514" cy="944153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408D7B2-0131-E462-CC06-C534C61AF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18527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571320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B562FFF-3F1C-8901-626E-D2365BCE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1700924"/>
            <a:ext cx="182137" cy="121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571320" rIns="91440" bIns="1777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68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835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83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FDC038-DA68-3807-9C96-FFB6CEE3F96A}"/>
              </a:ext>
            </a:extLst>
          </p:cNvPr>
          <p:cNvSpPr txBox="1"/>
          <p:nvPr/>
        </p:nvSpPr>
        <p:spPr>
          <a:xfrm>
            <a:off x="2079171" y="2190200"/>
            <a:ext cx="81588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68350" algn="l"/>
              </a:tabLst>
            </a:pPr>
            <a:r>
              <a:rPr lang="en-US" altLang="en-US" spc="50" dirty="0"/>
              <a:t>Dataset has 30 features and 1 target</a:t>
            </a:r>
            <a:endParaRPr lang="en-GB" altLang="en-US" spc="5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●"/>
              <a:tabLst>
                <a:tab pos="768350" algn="l"/>
              </a:tabLst>
            </a:pPr>
            <a:r>
              <a:rPr lang="en-US" altLang="en-US" spc="50" dirty="0"/>
              <a:t>	28 features are </a:t>
            </a:r>
            <a:r>
              <a:rPr lang="en-US" altLang="en-US" spc="50" dirty="0" err="1"/>
              <a:t>confidentials</a:t>
            </a:r>
            <a:r>
              <a:rPr lang="en-US" altLang="en-US" spc="50" dirty="0"/>
              <a:t> (</a:t>
            </a:r>
            <a:r>
              <a:rPr lang="en-US" altLang="en-US" spc="50" dirty="0" err="1"/>
              <a:t>Vl</a:t>
            </a:r>
            <a:r>
              <a:rPr lang="en-US" altLang="en-US" spc="50" dirty="0"/>
              <a:t> - V28} generated by PCA</a:t>
            </a:r>
            <a:endParaRPr lang="en-GB" altLang="en-US" spc="5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●"/>
              <a:tabLst>
                <a:tab pos="768350" algn="l"/>
              </a:tabLst>
            </a:pPr>
            <a:r>
              <a:rPr lang="en-US" altLang="en-US" spc="50" dirty="0"/>
              <a:t>The others 2 are Time and Amount</a:t>
            </a:r>
            <a:endParaRPr lang="en-GB" altLang="en-US" spc="5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768350" algn="l"/>
              </a:tabLst>
            </a:pPr>
            <a:r>
              <a:rPr lang="en-US" altLang="en-US" spc="50" dirty="0"/>
              <a:t>Extremely unbalanced</a:t>
            </a:r>
            <a:endParaRPr lang="en-GB" altLang="en-US" spc="5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768350" algn="l"/>
              </a:tabLst>
            </a:pPr>
            <a:r>
              <a:rPr lang="en-US" altLang="en-US" spc="50" dirty="0"/>
              <a:t>No missing values</a:t>
            </a:r>
            <a:endParaRPr lang="en-GB" altLang="en-US" spc="50" dirty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768350" algn="l"/>
              </a:tabLst>
            </a:pPr>
            <a:r>
              <a:rPr lang="en-US" altLang="en-US" spc="50" dirty="0"/>
              <a:t>Drop few outliers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●"/>
              <a:tabLst>
                <a:tab pos="768350" algn="l"/>
              </a:tabLst>
            </a:pPr>
            <a:r>
              <a:rPr lang="en-US" altLang="en-US" spc="50" dirty="0"/>
              <a:t>Amount with value 00.8</a:t>
            </a:r>
            <a:endParaRPr lang="en-GB" altLang="en-US" spc="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68350" algn="l"/>
              </a:tabLst>
            </a:pPr>
            <a:r>
              <a:rPr lang="en-US" altLang="en-US" spc="50" dirty="0"/>
              <a:t>Data is all clean</a:t>
            </a:r>
            <a:endParaRPr lang="en-GB" spc="5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0758A4-7C75-8619-E1D3-FABBCA53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43" y="3187699"/>
            <a:ext cx="4933950" cy="35337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A2779F-13FB-3363-5E2E-668CA5EC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096" y="4548055"/>
            <a:ext cx="3968496" cy="22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503714"/>
            <a:ext cx="9631681" cy="2797629"/>
          </a:xfrm>
        </p:spPr>
        <p:txBody>
          <a:bodyPr>
            <a:normAutofit/>
          </a:bodyPr>
          <a:lstStyle/>
          <a:p>
            <a:r>
              <a:rPr lang="en-US" dirty="0"/>
              <a:t>The variable Time contains the seconds  elapsed between each transaction and the first transaction in the dataset.</a:t>
            </a:r>
          </a:p>
          <a:p>
            <a:r>
              <a:rPr lang="en-US" dirty="0"/>
              <a:t>Since the dataset was collected for two days. We can convert the variable Time to Hours between 00h - 23h</a:t>
            </a:r>
          </a:p>
          <a:p>
            <a:r>
              <a:rPr lang="en-US" dirty="0"/>
              <a:t>We can get more insights like: What are the hours that fraudulent transactions most occurred.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Model Creation</a:t>
            </a:r>
          </a:p>
        </p:txBody>
      </p:sp>
    </p:spTree>
    <p:extLst>
      <p:ext uri="{BB962C8B-B14F-4D97-AF65-F5344CB8AC3E}">
        <p14:creationId xmlns:p14="http://schemas.microsoft.com/office/powerpoint/2010/main" val="1932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053193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1948544"/>
            <a:ext cx="3247662" cy="3418114"/>
          </a:xfrm>
        </p:spPr>
        <p:txBody>
          <a:bodyPr>
            <a:normAutofit/>
          </a:bodyPr>
          <a:lstStyle/>
          <a:p>
            <a:pPr marL="342900" marR="354965" lvl="0" indent="-34290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3390" algn="l"/>
                <a:tab pos="455930" algn="l"/>
              </a:tabLst>
            </a:pPr>
            <a:r>
              <a:rPr lang="en-US" sz="18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Standard parameters</a:t>
            </a:r>
            <a:endParaRPr lang="en-GB" spc="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354965" lvl="0" indent="-342900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3390" algn="l"/>
                <a:tab pos="455930" algn="l"/>
              </a:tabLst>
            </a:pP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Final</a:t>
            </a:r>
            <a:r>
              <a:rPr lang="en-US" sz="18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scores was generated by cross validate with 5 folds</a:t>
            </a:r>
          </a:p>
          <a:p>
            <a:pPr marL="342900" lvl="0" indent="-342900">
              <a:spcBef>
                <a:spcPts val="430"/>
              </a:spcBef>
              <a:spcAft>
                <a:spcPts val="0"/>
              </a:spcAft>
              <a:buFont typeface="Arial" panose="020B0604020202020204" pitchFamily="34" charset="0"/>
              <a:buChar char="●"/>
              <a:tabLst>
                <a:tab pos="45910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Results: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2011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Ace: 1.0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16940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Precision: 0.94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45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16940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Recall: 0.74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40"/>
              </a:spcBef>
              <a:buFont typeface="Arial" panose="020B0604020202020204" pitchFamily="34" charset="0"/>
              <a:buChar char="○"/>
              <a:tabLst>
                <a:tab pos="92646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Fl: 0.83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742950" lvl="1" indent="-285750"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○"/>
              <a:tabLst>
                <a:tab pos="920115" algn="l"/>
              </a:tabLst>
            </a:pP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</a:rPr>
              <a:t>AUC: 0.96</a:t>
            </a:r>
            <a:endParaRPr lang="en-GB" dirty="0">
              <a:solidFill>
                <a:srgbClr val="01010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E7181-DFCB-AD73-4418-C6ED5D8A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514" y="1491345"/>
            <a:ext cx="7511142" cy="34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{924BF749-9048-436A-AC6E-FFD0EE4940F2}tf67328976_win32</Template>
  <TotalTime>45</TotalTime>
  <Words>413</Words>
  <Application>Microsoft Office PowerPoint</Application>
  <PresentationFormat>Widescreen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Inter</vt:lpstr>
      <vt:lpstr>Tenorite</vt:lpstr>
      <vt:lpstr>Custom</vt:lpstr>
      <vt:lpstr>Credit card fraud detection- Advance Data science Capstone Karthikeyan Mani</vt:lpstr>
      <vt:lpstr>AGENDA</vt:lpstr>
      <vt:lpstr>Use CASE</vt:lpstr>
      <vt:lpstr>DataSET</vt:lpstr>
      <vt:lpstr>Data exploration &amp; Feature engineering</vt:lpstr>
      <vt:lpstr>Data Exploration</vt:lpstr>
      <vt:lpstr>Feature engineering</vt:lpstr>
      <vt:lpstr>Model Creation</vt:lpstr>
      <vt:lpstr>Random Forest</vt:lpstr>
      <vt:lpstr>Xg boost</vt:lpstr>
      <vt:lpstr>Deep Feed Foward Neural Network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detection- Advance Data science Capstone</dc:title>
  <dc:creator>Karthikeyan Mani</dc:creator>
  <cp:lastModifiedBy>Karthikeyan Mani</cp:lastModifiedBy>
  <cp:revision>1</cp:revision>
  <dcterms:created xsi:type="dcterms:W3CDTF">2024-04-05T17:40:39Z</dcterms:created>
  <dcterms:modified xsi:type="dcterms:W3CDTF">2024-04-06T09:17:23Z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