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A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2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81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8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8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0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4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4"/>
            <a:ext cx="7764708" cy="1202496"/>
          </a:xfrm>
        </p:spPr>
        <p:txBody>
          <a:bodyPr/>
          <a:lstStyle/>
          <a:p>
            <a:r>
              <a:rPr dirty="0"/>
              <a:t>Credit Card Approval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86" y="3485250"/>
            <a:ext cx="7645964" cy="861420"/>
          </a:xfrm>
        </p:spPr>
        <p:txBody>
          <a:bodyPr>
            <a:normAutofit/>
          </a:bodyPr>
          <a:lstStyle/>
          <a:p>
            <a:r>
              <a:rPr dirty="0"/>
              <a:t>Using </a:t>
            </a:r>
            <a:r>
              <a:rPr dirty="0">
                <a:solidFill>
                  <a:srgbClr val="EF53A5"/>
                </a:solidFill>
              </a:rPr>
              <a:t>Machine</a:t>
            </a:r>
            <a:r>
              <a:rPr dirty="0"/>
              <a:t> Learning to Predict Credit Card Approvals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3AEBF-32A9-3BA2-E548-4C3C87CAB1CA}"/>
              </a:ext>
            </a:extLst>
          </p:cNvPr>
          <p:cNvSpPr txBox="1"/>
          <p:nvPr/>
        </p:nvSpPr>
        <p:spPr>
          <a:xfrm>
            <a:off x="4689422" y="5335571"/>
            <a:ext cx="38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MOTURI VENKATA SATYA KARTHIK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Summary</a:t>
            </a:r>
            <a:r>
              <a:rPr dirty="0"/>
              <a:t>:</a:t>
            </a:r>
          </a:p>
          <a:p>
            <a:pPr lvl="1"/>
            <a:r>
              <a:rPr dirty="0"/>
              <a:t>Successfully built a model to predict credit card approvals.</a:t>
            </a:r>
          </a:p>
          <a:p>
            <a:pPr lvl="1"/>
            <a:r>
              <a:rPr dirty="0"/>
              <a:t>Random Forest model selected as the best performing model.</a:t>
            </a:r>
          </a:p>
          <a:p>
            <a:pPr lvl="1"/>
            <a:r>
              <a:rPr dirty="0"/>
              <a:t>Provided actionable recommendations based on model insights.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Future Work:</a:t>
            </a:r>
          </a:p>
          <a:p>
            <a:pPr lvl="1"/>
            <a:r>
              <a:rPr dirty="0"/>
              <a:t>Further improve model accuracy with additional data.</a:t>
            </a:r>
          </a:p>
          <a:p>
            <a:pPr lvl="1"/>
            <a:r>
              <a:rPr dirty="0"/>
              <a:t>Explore more advanced machine learning techniques.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Objective</a:t>
            </a:r>
            <a:r>
              <a:rPr dirty="0"/>
              <a:t>: Predict the approval or rejection of credit card applications using machine learning.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Key Steps:</a:t>
            </a:r>
          </a:p>
          <a:p>
            <a:r>
              <a:rPr dirty="0"/>
              <a:t>Exploratory Data Analysis (EDA)</a:t>
            </a:r>
          </a:p>
          <a:p>
            <a:r>
              <a:rPr dirty="0"/>
              <a:t>Feature Engineering</a:t>
            </a:r>
          </a:p>
          <a:p>
            <a:r>
              <a:rPr dirty="0"/>
              <a:t>Data Preprocessing</a:t>
            </a:r>
          </a:p>
          <a:p>
            <a:r>
              <a:rPr dirty="0"/>
              <a:t>Model Development</a:t>
            </a:r>
          </a:p>
          <a:p>
            <a:r>
              <a:rPr dirty="0"/>
              <a:t>Model Evaluation</a:t>
            </a:r>
          </a:p>
          <a:p>
            <a:r>
              <a:rPr dirty="0"/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7534900" cy="3082041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Description of Dataset:</a:t>
            </a:r>
          </a:p>
          <a:p>
            <a:pPr marL="0" indent="0">
              <a:buNone/>
            </a:pPr>
            <a:r>
              <a:rPr dirty="0"/>
              <a:t>Columns: ID, Gender, Has a car, Has a property, Children count, Income, Employment status, Education level, Marital status, Dwelling, Age, Employment length, Has a mobile phone, Has a work phone, Has a phone, Has an email, Job title, Family member count, Account age, Is high risk (Target Variable)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Univariate Analysis:</a:t>
            </a:r>
          </a:p>
          <a:p>
            <a:pPr lvl="1"/>
            <a:r>
              <a:rPr dirty="0"/>
              <a:t>Distribution of numerical features using histograms.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Bivariate Analysis:</a:t>
            </a:r>
          </a:p>
          <a:p>
            <a:pPr lvl="1"/>
            <a:r>
              <a:rPr dirty="0"/>
              <a:t>Boxplots of numerical features against the target variable.</a:t>
            </a:r>
          </a:p>
          <a:p>
            <a:pPr lvl="1"/>
            <a:r>
              <a:rPr dirty="0" err="1"/>
              <a:t>Countplots</a:t>
            </a:r>
            <a:r>
              <a:rPr dirty="0"/>
              <a:t> of categorical features against the target variable.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New Features Created:</a:t>
            </a:r>
          </a:p>
          <a:p>
            <a:pPr lvl="1"/>
            <a:r>
              <a:rPr dirty="0"/>
              <a:t>Income per Family Member: Income / (Family member count + 1)</a:t>
            </a:r>
          </a:p>
          <a:p>
            <a:pPr lvl="1"/>
            <a:r>
              <a:rPr dirty="0"/>
              <a:t>Has a Phone: Combined</a:t>
            </a:r>
            <a:r>
              <a:rPr lang="en-IN" dirty="0"/>
              <a:t> </a:t>
            </a:r>
            <a:r>
              <a:rPr lang="en-US" dirty="0"/>
              <a:t>'Has a mobile phone', 'Has a work phone', 'Has a phone'</a:t>
            </a:r>
            <a:endParaRPr dirty="0"/>
          </a:p>
          <a:p>
            <a:pPr lvl="1"/>
            <a:r>
              <a:rPr dirty="0"/>
              <a:t>Dropped Original Phone Features: Has a mobile phone, Has a work phone, Has a phone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Handling Missing Values:</a:t>
            </a:r>
          </a:p>
          <a:p>
            <a:pPr lvl="1"/>
            <a:r>
              <a:rPr dirty="0"/>
              <a:t>Numerical columns filled with median values.</a:t>
            </a:r>
          </a:p>
          <a:p>
            <a:pPr lvl="1"/>
            <a:r>
              <a:rPr dirty="0"/>
              <a:t>Categorical columns filled with mode values.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Encoding Categorical Variables:</a:t>
            </a:r>
          </a:p>
          <a:p>
            <a:pPr lvl="1"/>
            <a:r>
              <a:rPr dirty="0"/>
              <a:t>One-hot encoding applied.</a:t>
            </a:r>
          </a:p>
          <a:p>
            <a:pPr lvl="1"/>
            <a:r>
              <a:rPr dirty="0"/>
              <a:t>Ensured both train and test data have the same columns.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Scaling Numerical Features:</a:t>
            </a:r>
          </a:p>
          <a:p>
            <a:pPr lvl="1"/>
            <a:r>
              <a:rPr dirty="0" err="1"/>
              <a:t>StandardScaler</a:t>
            </a:r>
            <a:r>
              <a:rPr dirty="0"/>
              <a:t> used for numerical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968533" cy="39398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Models Trained:</a:t>
            </a:r>
          </a:p>
          <a:p>
            <a:pPr lvl="1"/>
            <a:r>
              <a:rPr dirty="0"/>
              <a:t>Logistic Regression</a:t>
            </a:r>
          </a:p>
          <a:p>
            <a:pPr lvl="1"/>
            <a:r>
              <a:rPr dirty="0"/>
              <a:t>Decision Tree</a:t>
            </a:r>
          </a:p>
          <a:p>
            <a:pPr lvl="1"/>
            <a:r>
              <a:rPr dirty="0"/>
              <a:t>Random Forest</a:t>
            </a:r>
          </a:p>
          <a:p>
            <a:pPr lvl="1"/>
            <a:r>
              <a:rPr dirty="0"/>
              <a:t>Gradient Boosting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Metrics Used:</a:t>
            </a:r>
          </a:p>
          <a:p>
            <a:pPr lvl="1"/>
            <a:r>
              <a:rPr dirty="0"/>
              <a:t>Accuracy</a:t>
            </a:r>
          </a:p>
          <a:p>
            <a:pPr lvl="1"/>
            <a:r>
              <a:rPr dirty="0"/>
              <a:t>Precision</a:t>
            </a:r>
          </a:p>
          <a:p>
            <a:pPr lvl="1"/>
            <a:r>
              <a:rPr dirty="0"/>
              <a:t>Recall</a:t>
            </a:r>
          </a:p>
          <a:p>
            <a:pPr lvl="1"/>
            <a:r>
              <a:rPr dirty="0"/>
              <a:t>F1-score</a:t>
            </a:r>
          </a:p>
          <a:p>
            <a:pPr lvl="1"/>
            <a:r>
              <a:rPr dirty="0"/>
              <a:t>ROC AUC</a:t>
            </a:r>
            <a:endParaRPr lang="en-IN" dirty="0"/>
          </a:p>
          <a:p>
            <a:pPr lvl="1"/>
            <a:r>
              <a:rPr dirty="0"/>
              <a:t>Confusion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EF53A5"/>
                </a:solidFill>
              </a:rPr>
              <a:t>Chosen Model: Random Forest</a:t>
            </a:r>
          </a:p>
          <a:p>
            <a:pPr marL="0" indent="0">
              <a:buNone/>
            </a:pPr>
            <a:r>
              <a:rPr dirty="0"/>
              <a:t>Reason: Reasonable balance between precision (0.340) and recall (0.137).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Confusion Matrix of Random Forest:</a:t>
            </a:r>
          </a:p>
          <a:p>
            <a:pPr marL="0" indent="0">
              <a:buNone/>
            </a:pPr>
            <a:r>
              <a:rPr dirty="0"/>
              <a:t>[[7144, 31], [101, 16]]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Focus on applicants' income and employment status.</a:t>
            </a:r>
          </a:p>
          <a:p>
            <a:r>
              <a:rPr dirty="0"/>
              <a:t>Consider age and account age as significant factors.</a:t>
            </a:r>
          </a:p>
          <a:p>
            <a:r>
              <a:rPr dirty="0"/>
              <a:t>Prioritize applicants with stable employment and higher income per family member.</a:t>
            </a:r>
          </a:p>
          <a:p>
            <a:r>
              <a:rPr dirty="0"/>
              <a:t>Pay attention to marital status and number of family members.</a:t>
            </a:r>
          </a:p>
          <a:p>
            <a:r>
              <a:rPr dirty="0"/>
              <a:t>Enhance data collection for job titles and dwelling types.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23</TotalTime>
  <Words>432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Credit Card Approval Prediction</vt:lpstr>
      <vt:lpstr>Introduction</vt:lpstr>
      <vt:lpstr>Dataset Overview</vt:lpstr>
      <vt:lpstr>Exploratory Data Analysis (EDA)</vt:lpstr>
      <vt:lpstr>Feature Engineering</vt:lpstr>
      <vt:lpstr>Data Preprocessing</vt:lpstr>
      <vt:lpstr>Model Development</vt:lpstr>
      <vt:lpstr>Best Model Selection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MOTURI VENKATA SATYA KARTHIK</dc:creator>
  <cp:keywords/>
  <dc:description>generated using python-pptx</dc:description>
  <cp:lastModifiedBy>MOTURI VENKATA SATYA KARTHIK</cp:lastModifiedBy>
  <cp:revision>4</cp:revision>
  <dcterms:created xsi:type="dcterms:W3CDTF">2013-01-27T09:14:16Z</dcterms:created>
  <dcterms:modified xsi:type="dcterms:W3CDTF">2024-07-19T11:22:12Z</dcterms:modified>
  <cp:category/>
</cp:coreProperties>
</file>