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17"/>
  </p:notesMasterIdLst>
  <p:sldIdLst>
    <p:sldId id="256" r:id="rId2"/>
    <p:sldId id="257" r:id="rId3"/>
    <p:sldId id="258" r:id="rId4"/>
    <p:sldId id="264" r:id="rId5"/>
    <p:sldId id="273" r:id="rId6"/>
    <p:sldId id="266" r:id="rId7"/>
    <p:sldId id="272" r:id="rId8"/>
    <p:sldId id="265" r:id="rId9"/>
    <p:sldId id="274" r:id="rId10"/>
    <p:sldId id="275" r:id="rId11"/>
    <p:sldId id="276" r:id="rId12"/>
    <p:sldId id="268" r:id="rId13"/>
    <p:sldId id="269" r:id="rId14"/>
    <p:sldId id="270" r:id="rId15"/>
    <p:sldId id="277" r:id="rId16"/>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26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4630400" cy="82296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737361"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300216" y="1521277"/>
            <a:ext cx="2029968" cy="774354"/>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874050" y="2509516"/>
            <a:ext cx="10882303" cy="3108960"/>
          </a:xfrm>
        </p:spPr>
        <p:txBody>
          <a:bodyPr tIns="45720" bIns="45720" anchor="ctr">
            <a:noAutofit/>
          </a:bodyPr>
          <a:lstStyle>
            <a:lvl1pPr algn="ctr">
              <a:lnSpc>
                <a:spcPct val="83000"/>
              </a:lnSpc>
              <a:defRPr lang="en-US" sz="8640" b="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874520" y="5618475"/>
            <a:ext cx="10885018" cy="548641"/>
          </a:xfrm>
        </p:spPr>
        <p:txBody>
          <a:bodyPr>
            <a:normAutofit/>
          </a:bodyPr>
          <a:lstStyle>
            <a:lvl1pPr marL="0" indent="0" algn="ctr">
              <a:spcBef>
                <a:spcPts val="0"/>
              </a:spcBef>
              <a:buNone/>
              <a:defRPr sz="1920" spc="96" baseline="0">
                <a:solidFill>
                  <a:schemeClr val="tx1"/>
                </a:solidFill>
              </a:defRPr>
            </a:lvl1pPr>
            <a:lvl2pPr marL="548640" indent="0" algn="ctr">
              <a:buNone/>
              <a:defRPr sz="1920"/>
            </a:lvl2pPr>
            <a:lvl3pPr marL="1097280" indent="0" algn="ctr">
              <a:buNone/>
              <a:defRPr sz="192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20" name="Date Placeholder 19"/>
          <p:cNvSpPr>
            <a:spLocks noGrp="1"/>
          </p:cNvSpPr>
          <p:nvPr>
            <p:ph type="dt" sz="half" idx="10"/>
          </p:nvPr>
        </p:nvSpPr>
        <p:spPr>
          <a:xfrm>
            <a:off x="6382512" y="1609506"/>
            <a:ext cx="1865376" cy="632656"/>
          </a:xfrm>
        </p:spPr>
        <p:txBody>
          <a:bodyPr/>
          <a:lstStyle>
            <a:lvl1pPr algn="ctr">
              <a:defRPr sz="1560" spc="0" baseline="0">
                <a:solidFill>
                  <a:schemeClr val="tx1"/>
                </a:solidFill>
                <a:latin typeface="+mn-lt"/>
              </a:defRPr>
            </a:lvl1pPr>
          </a:lstStyle>
          <a:p>
            <a:fld id="{DDA51639-B2D6-4652-B8C3-1B4C224A7BAF}" type="datetimeFigureOut">
              <a:rPr lang="en-US" dirty="0"/>
              <a:t>6/9/2025</a:t>
            </a:fld>
            <a:endParaRPr lang="en-US" dirty="0"/>
          </a:p>
        </p:txBody>
      </p:sp>
      <p:sp>
        <p:nvSpPr>
          <p:cNvPr id="21" name="Footer Placeholder 20"/>
          <p:cNvSpPr>
            <a:spLocks noGrp="1"/>
          </p:cNvSpPr>
          <p:nvPr>
            <p:ph type="ftr" sz="quarter" idx="11"/>
          </p:nvPr>
        </p:nvSpPr>
        <p:spPr>
          <a:xfrm>
            <a:off x="1744675" y="6253272"/>
            <a:ext cx="7086600" cy="27432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10328304" y="6254496"/>
            <a:ext cx="2534257" cy="27432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3525009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320812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89920" y="914400"/>
            <a:ext cx="2834640" cy="63093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914400"/>
            <a:ext cx="9692640" cy="6309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9527394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57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07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672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8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6/9/2025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044114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4630400" cy="82296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737360"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300216" y="1521277"/>
            <a:ext cx="2029968" cy="774354"/>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876347" y="2513171"/>
            <a:ext cx="10885018" cy="3105302"/>
          </a:xfrm>
        </p:spPr>
        <p:txBody>
          <a:bodyPr anchor="ctr">
            <a:noAutofit/>
          </a:bodyPr>
          <a:lstStyle>
            <a:lvl1pPr algn="ctr">
              <a:lnSpc>
                <a:spcPct val="83000"/>
              </a:lnSpc>
              <a:defRPr lang="en-US" sz="864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876349" y="5618474"/>
            <a:ext cx="10885018" cy="548640"/>
          </a:xfrm>
        </p:spPr>
        <p:txBody>
          <a:bodyPr anchor="t">
            <a:normAutofit/>
          </a:bodyPr>
          <a:lstStyle>
            <a:lvl1pPr marL="0" indent="0" algn="ctr">
              <a:buNone/>
              <a:defRPr sz="1920">
                <a:solidFill>
                  <a:schemeClr val="tx1"/>
                </a:solidFill>
                <a:effectLst/>
              </a:defRPr>
            </a:lvl1pPr>
            <a:lvl2pPr marL="548640" indent="0">
              <a:buNone/>
              <a:defRPr sz="192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386170" y="1613403"/>
            <a:ext cx="1865376" cy="636422"/>
          </a:xfrm>
        </p:spPr>
        <p:txBody>
          <a:bodyPr/>
          <a:lstStyle>
            <a:lvl1pPr algn="ctr">
              <a:defRPr lang="en-US" sz="1560" kern="1200" spc="0" baseline="0">
                <a:solidFill>
                  <a:schemeClr val="tx1"/>
                </a:solidFill>
                <a:latin typeface="+mn-lt"/>
                <a:ea typeface="+mn-ea"/>
                <a:cs typeface="+mn-cs"/>
              </a:defRPr>
            </a:lvl1pPr>
          </a:lstStyle>
          <a:p>
            <a:fld id="{C44961B7-6B89-48AB-966F-622E2788EECC}" type="datetimeFigureOut">
              <a:rPr lang="en-US" dirty="0"/>
              <a:t>6/9/2025</a:t>
            </a:fld>
            <a:endParaRPr lang="en-US" dirty="0"/>
          </a:p>
        </p:txBody>
      </p:sp>
      <p:sp>
        <p:nvSpPr>
          <p:cNvPr id="5" name="Footer Placeholder 4"/>
          <p:cNvSpPr>
            <a:spLocks noGrp="1"/>
          </p:cNvSpPr>
          <p:nvPr>
            <p:ph type="ftr" sz="quarter" idx="11"/>
          </p:nvPr>
        </p:nvSpPr>
        <p:spPr>
          <a:xfrm>
            <a:off x="1744264" y="6253272"/>
            <a:ext cx="7088429" cy="27432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10325405" y="6253272"/>
            <a:ext cx="2534717" cy="27432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9437878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0160"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4384"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338896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3818" y="2489201"/>
            <a:ext cx="5705856" cy="768096"/>
          </a:xfrm>
        </p:spPr>
        <p:txBody>
          <a:bodyPr anchor="ctr">
            <a:normAutofit/>
          </a:bodyPr>
          <a:lstStyle>
            <a:lvl1pPr marL="0" indent="0" algn="ctr">
              <a:spcBef>
                <a:spcPts val="0"/>
              </a:spcBef>
              <a:buNone/>
              <a:defRPr sz="2280" b="0">
                <a:solidFill>
                  <a:schemeClr val="tx2"/>
                </a:solidFill>
                <a:latin typeface="+mn-lt"/>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307078"/>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48042" y="2489201"/>
            <a:ext cx="5705856" cy="768096"/>
          </a:xfrm>
        </p:spPr>
        <p:txBody>
          <a:bodyPr anchor="ctr">
            <a:normAutofit/>
          </a:bodyPr>
          <a:lstStyle>
            <a:lvl1pPr marL="0" indent="0" algn="ctr">
              <a:spcBef>
                <a:spcPts val="0"/>
              </a:spcBef>
              <a:buNone/>
              <a:defRPr sz="2280" b="0">
                <a:solidFill>
                  <a:schemeClr val="tx2"/>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48042" y="3307897"/>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6/9/2025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906228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6/9/2025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101318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6/9/2025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364149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94635" y="285293"/>
            <a:ext cx="10237622" cy="76590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8870"/>
            <a:ext cx="2916936" cy="1975104"/>
          </a:xfrm>
        </p:spPr>
        <p:txBody>
          <a:bodyPr anchor="b">
            <a:normAutofit/>
          </a:bodyPr>
          <a:lstStyle>
            <a:lvl1pPr algn="l" defTabSz="1097280" rtl="0" eaLnBrk="1" latinLnBrk="0" hangingPunct="1">
              <a:lnSpc>
                <a:spcPct val="90000"/>
              </a:lnSpc>
              <a:spcBef>
                <a:spcPct val="0"/>
              </a:spcBef>
              <a:buNone/>
              <a:defRPr lang="en-US" sz="336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822960" y="731520"/>
            <a:ext cx="9326880" cy="640080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0" y="2743200"/>
            <a:ext cx="2916936" cy="4206240"/>
          </a:xfrm>
        </p:spPr>
        <p:txBody>
          <a:bodyPr>
            <a:normAutofit/>
          </a:bodyPr>
          <a:lstStyle>
            <a:lvl1pPr marL="0" indent="0">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6/9/2025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2472412" y="7467602"/>
            <a:ext cx="1755648" cy="329184"/>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209197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4205"/>
            <a:ext cx="2918765" cy="1975104"/>
          </a:xfrm>
        </p:spPr>
        <p:txBody>
          <a:bodyPr anchor="b">
            <a:noAutofit/>
          </a:bodyPr>
          <a:lstStyle>
            <a:lvl1pPr algn="l">
              <a:defRPr sz="336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74319" y="285293"/>
            <a:ext cx="10237622" cy="7659014"/>
          </a:xfrm>
          <a:solidFill>
            <a:schemeClr val="accent1">
              <a:lumMod val="60000"/>
              <a:lumOff val="40000"/>
            </a:schemeClr>
          </a:solidFill>
          <a:ln>
            <a:noFill/>
          </a:ln>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1155680" y="2743200"/>
            <a:ext cx="2918765" cy="4202582"/>
          </a:xfrm>
        </p:spPr>
        <p:txBody>
          <a:bodyPr>
            <a:normAutofit/>
          </a:bodyPr>
          <a:lstStyle>
            <a:lvl1pPr marL="0" indent="0" algn="l">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6/9/2025</a:t>
            </a:fld>
            <a:endParaRPr lang="en-US" dirty="0"/>
          </a:p>
        </p:txBody>
      </p:sp>
      <p:sp>
        <p:nvSpPr>
          <p:cNvPr id="6" name="Footer Placeholder 5"/>
          <p:cNvSpPr>
            <a:spLocks noGrp="1"/>
          </p:cNvSpPr>
          <p:nvPr>
            <p:ph type="ftr" sz="quarter" idx="11"/>
          </p:nvPr>
        </p:nvSpPr>
        <p:spPr/>
        <p:txBody>
          <a:bodyPr/>
          <a:lstStyle>
            <a:lvl1pPr marL="0" algn="r" defTabSz="1097280" rtl="0" eaLnBrk="1" latinLnBrk="0" hangingPunct="1">
              <a:defRPr lang="en-US" sz="12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2476074" y="7472477"/>
            <a:ext cx="1755648" cy="329184"/>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27771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81635" y="285293"/>
            <a:ext cx="14067130" cy="765901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280160" y="771113"/>
            <a:ext cx="12070080" cy="16459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0160" y="2523744"/>
            <a:ext cx="12070080" cy="47183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9184" y="7569206"/>
            <a:ext cx="3291840" cy="329184"/>
          </a:xfrm>
          <a:prstGeom prst="rect">
            <a:avLst/>
          </a:prstGeom>
        </p:spPr>
        <p:txBody>
          <a:bodyPr vert="horz" lIns="91440" tIns="45720" rIns="91440" bIns="45720" rtlCol="0" anchor="b"/>
          <a:lstStyle>
            <a:lvl1pPr algn="l">
              <a:defRPr sz="1200">
                <a:solidFill>
                  <a:schemeClr val="tx1">
                    <a:lumMod val="75000"/>
                    <a:lumOff val="25000"/>
                  </a:schemeClr>
                </a:solidFill>
              </a:defRPr>
            </a:lvl1pPr>
          </a:lstStyle>
          <a:p>
            <a:fld id="{CBC48EC7-AF6A-48D3-8284-14BACBEBDD84}" type="datetimeFigureOut">
              <a:rPr lang="en-US" dirty="0"/>
              <a:t>6/9/2025</a:t>
            </a:fld>
            <a:endParaRPr lang="en-US" dirty="0"/>
          </a:p>
        </p:txBody>
      </p:sp>
      <p:sp>
        <p:nvSpPr>
          <p:cNvPr id="5" name="Footer Placeholder 4"/>
          <p:cNvSpPr>
            <a:spLocks noGrp="1"/>
          </p:cNvSpPr>
          <p:nvPr>
            <p:ph type="ftr" sz="quarter" idx="3"/>
          </p:nvPr>
        </p:nvSpPr>
        <p:spPr>
          <a:xfrm>
            <a:off x="4187952" y="7569206"/>
            <a:ext cx="6254496" cy="329184"/>
          </a:xfrm>
          <a:prstGeom prst="rect">
            <a:avLst/>
          </a:prstGeom>
        </p:spPr>
        <p:txBody>
          <a:bodyPr vert="horz" lIns="91440" tIns="45720" rIns="91440" bIns="45720" rtlCol="0" anchor="b"/>
          <a:lstStyle>
            <a:lvl1pPr algn="ctr">
              <a:defRPr sz="12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2563856" y="7569206"/>
            <a:ext cx="1755648" cy="329184"/>
          </a:xfrm>
          <a:prstGeom prst="rect">
            <a:avLst/>
          </a:prstGeom>
        </p:spPr>
        <p:txBody>
          <a:bodyPr vert="horz" lIns="91440" tIns="45720" rIns="91440" bIns="45720" rtlCol="0" anchor="b"/>
          <a:lstStyle>
            <a:lvl1pPr algn="r">
              <a:defRPr sz="12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7857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4" r:id="rId15"/>
  </p:sldLayoutIdLst>
  <p:hf sldNum="0" hdr="0" ftr="0" dt="0"/>
  <p:txStyles>
    <p:titleStyle>
      <a:lvl1pPr algn="l" defTabSz="1097280" rtl="0" eaLnBrk="1" latinLnBrk="0" hangingPunct="1">
        <a:lnSpc>
          <a:spcPct val="90000"/>
        </a:lnSpc>
        <a:spcBef>
          <a:spcPct val="0"/>
        </a:spcBef>
        <a:buNone/>
        <a:defRPr lang="en-US" sz="5760" kern="1200" cap="none" spc="0" baseline="0" dirty="0">
          <a:solidFill>
            <a:schemeClr val="tx1">
              <a:lumMod val="85000"/>
              <a:lumOff val="15000"/>
            </a:schemeClr>
          </a:solidFill>
          <a:effectLst/>
          <a:latin typeface="+mj-lt"/>
          <a:ea typeface="+mn-ea"/>
          <a:cs typeface="+mn-cs"/>
        </a:defRPr>
      </a:lvl1pPr>
    </p:titleStyle>
    <p:bodyStyle>
      <a:lvl1pPr marL="219456" indent="-219456" algn="l" defTabSz="1097280" rtl="0" eaLnBrk="1" latinLnBrk="0" hangingPunct="1">
        <a:lnSpc>
          <a:spcPct val="100000"/>
        </a:lnSpc>
        <a:spcBef>
          <a:spcPts val="1080"/>
        </a:spcBef>
        <a:spcAft>
          <a:spcPts val="0"/>
        </a:spcAft>
        <a:buClr>
          <a:schemeClr val="tx1">
            <a:lumMod val="85000"/>
            <a:lumOff val="15000"/>
          </a:schemeClr>
        </a:buClr>
        <a:buFont typeface="Garamond" pitchFamily="18" charset="0"/>
        <a:buChar char="◦"/>
        <a:defRPr sz="2160" kern="1200">
          <a:solidFill>
            <a:schemeClr val="tx1"/>
          </a:solidFill>
          <a:latin typeface="+mn-lt"/>
          <a:ea typeface="+mn-ea"/>
          <a:cs typeface="+mn-cs"/>
        </a:defRPr>
      </a:lvl1pPr>
      <a:lvl2pPr marL="548640"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920" kern="1200">
          <a:solidFill>
            <a:schemeClr val="tx1"/>
          </a:solidFill>
          <a:latin typeface="+mn-lt"/>
          <a:ea typeface="+mn-ea"/>
          <a:cs typeface="+mn-cs"/>
        </a:defRPr>
      </a:lvl2pPr>
      <a:lvl3pPr marL="877824"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3pPr>
      <a:lvl4pPr marL="1207008"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4pPr>
      <a:lvl5pPr marL="1536192"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5pPr>
      <a:lvl6pPr marL="192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6pPr>
      <a:lvl7pPr marL="228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7pPr>
      <a:lvl8pPr marL="264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8pPr>
      <a:lvl9pPr marL="300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pxhere.com/en/photo/1584907" TargetMode="External"/><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www.allaboutlean.com/kpi-lies-examples/supplier-and-customer-delivery-performance/" TargetMode="External"/><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5709684" y="1007355"/>
            <a:ext cx="8580474" cy="1533826"/>
          </a:xfrm>
          <a:prstGeom prst="rect">
            <a:avLst/>
          </a:prstGeom>
          <a:noFill/>
          <a:ln/>
        </p:spPr>
        <p:txBody>
          <a:bodyPr wrap="square" lIns="0" tIns="0" rIns="0" bIns="0" rtlCol="0" anchor="t"/>
          <a:lstStyle/>
          <a:p>
            <a:pPr marL="0" indent="0" algn="l">
              <a:lnSpc>
                <a:spcPts val="5500"/>
              </a:lnSpc>
              <a:buNone/>
            </a:pPr>
            <a:r>
              <a:rPr lang="en-US" sz="4400" dirty="0">
                <a:solidFill>
                  <a:srgbClr val="000000"/>
                </a:solidFill>
                <a:latin typeface="Source Serif Pro Semi Bold" pitchFamily="34" charset="0"/>
                <a:ea typeface="Source Serif Pro Semi Bold" pitchFamily="34" charset="-122"/>
                <a:cs typeface="Source Serif Pro Semi Bold" pitchFamily="34" charset="-120"/>
              </a:rPr>
              <a:t>Unlocking Insights:</a:t>
            </a:r>
          </a:p>
          <a:p>
            <a:pPr marL="0" indent="0" algn="l">
              <a:lnSpc>
                <a:spcPts val="5500"/>
              </a:lnSpc>
              <a:buNone/>
            </a:pPr>
            <a:r>
              <a:rPr lang="en-US" sz="4400" dirty="0">
                <a:solidFill>
                  <a:srgbClr val="000000"/>
                </a:solidFill>
                <a:latin typeface="Source Serif Pro Semi Bold" pitchFamily="34" charset="0"/>
                <a:ea typeface="Source Serif Pro Semi Bold" pitchFamily="34" charset="-122"/>
                <a:cs typeface="Source Serif Pro Semi Bold" pitchFamily="34" charset="-120"/>
              </a:rPr>
              <a:t>Olist E-commerce Dashboard Analysis</a:t>
            </a:r>
            <a:endParaRPr lang="en-US" sz="4400" dirty="0"/>
          </a:p>
        </p:txBody>
      </p:sp>
      <p:sp>
        <p:nvSpPr>
          <p:cNvPr id="4" name="Text 1"/>
          <p:cNvSpPr/>
          <p:nvPr/>
        </p:nvSpPr>
        <p:spPr>
          <a:xfrm>
            <a:off x="5827633" y="2793357"/>
            <a:ext cx="8388097" cy="1076894"/>
          </a:xfrm>
          <a:prstGeom prst="rect">
            <a:avLst/>
          </a:prstGeom>
          <a:noFill/>
          <a:ln/>
        </p:spPr>
        <p:txBody>
          <a:bodyPr wrap="square" lIns="0" tIns="0" rIns="0" bIns="0" rtlCol="0" anchor="t"/>
          <a:lstStyle/>
          <a:p>
            <a:pPr marL="0" indent="0" algn="l">
              <a:lnSpc>
                <a:spcPct val="150000"/>
              </a:lnSpc>
              <a:buNone/>
            </a:pPr>
            <a:r>
              <a:rPr lang="en-US" sz="2400" dirty="0">
                <a:solidFill>
                  <a:srgbClr val="272525"/>
                </a:solidFill>
                <a:latin typeface="Source Sans Pro" pitchFamily="34" charset="0"/>
                <a:ea typeface="Source Sans Pro" pitchFamily="34" charset="-122"/>
                <a:cs typeface="Source Sans Pro" pitchFamily="34" charset="-120"/>
              </a:rPr>
              <a:t>A comprehensive overview of key data and actionable insights from the Olist platform</a:t>
            </a:r>
            <a:r>
              <a:rPr lang="en-US" sz="1850" dirty="0">
                <a:solidFill>
                  <a:srgbClr val="272525"/>
                </a:solidFill>
                <a:latin typeface="Source Sans Pro" pitchFamily="34" charset="0"/>
                <a:ea typeface="Source Sans Pro" pitchFamily="34" charset="-122"/>
                <a:cs typeface="Source Sans Pro" pitchFamily="34" charset="-120"/>
              </a:rPr>
              <a:t>.</a:t>
            </a:r>
            <a:endParaRPr lang="en-US" sz="1850" dirty="0"/>
          </a:p>
        </p:txBody>
      </p:sp>
      <p:sp>
        <p:nvSpPr>
          <p:cNvPr id="5" name="Text 2"/>
          <p:cNvSpPr/>
          <p:nvPr/>
        </p:nvSpPr>
        <p:spPr>
          <a:xfrm>
            <a:off x="5827634" y="4311606"/>
            <a:ext cx="7614170" cy="2418803"/>
          </a:xfrm>
          <a:prstGeom prst="rect">
            <a:avLst/>
          </a:prstGeom>
          <a:noFill/>
          <a:ln/>
        </p:spPr>
        <p:txBody>
          <a:bodyPr wrap="none" lIns="0" tIns="0" rIns="0" bIns="0" rtlCol="0" anchor="t"/>
          <a:lstStyle/>
          <a:p>
            <a:pPr marL="0" indent="0" algn="l">
              <a:lnSpc>
                <a:spcPts val="3000"/>
              </a:lnSpc>
              <a:buNone/>
            </a:pPr>
            <a:r>
              <a:rPr lang="en-US" sz="2000" dirty="0">
                <a:solidFill>
                  <a:srgbClr val="272525"/>
                </a:solidFill>
                <a:latin typeface="Source Sans Pro" pitchFamily="34" charset="0"/>
                <a:ea typeface="Source Sans Pro" pitchFamily="34" charset="-122"/>
                <a:cs typeface="Source Sans Pro" pitchFamily="34" charset="-120"/>
              </a:rPr>
              <a:t>Presented by: Neha Patwardhan </a:t>
            </a:r>
          </a:p>
          <a:p>
            <a:pPr marL="0" indent="0" algn="l">
              <a:lnSpc>
                <a:spcPts val="3000"/>
              </a:lnSpc>
              <a:buNone/>
            </a:pPr>
            <a:r>
              <a:rPr lang="en-US" sz="2000" dirty="0">
                <a:solidFill>
                  <a:srgbClr val="272525"/>
                </a:solidFill>
                <a:latin typeface="Source Sans Pro" pitchFamily="34" charset="0"/>
                <a:ea typeface="Source Sans Pro" pitchFamily="34" charset="-122"/>
                <a:cs typeface="Source Sans Pro" pitchFamily="34" charset="-120"/>
              </a:rPr>
              <a:t>                              Swathi C</a:t>
            </a:r>
          </a:p>
          <a:p>
            <a:pPr marL="0" indent="0" algn="l">
              <a:lnSpc>
                <a:spcPts val="3000"/>
              </a:lnSpc>
              <a:buNone/>
            </a:pPr>
            <a:r>
              <a:rPr lang="en-US" sz="2000" dirty="0">
                <a:solidFill>
                  <a:srgbClr val="272525"/>
                </a:solidFill>
                <a:latin typeface="Source Sans Pro" pitchFamily="34" charset="0"/>
                <a:ea typeface="Source Sans Pro" pitchFamily="34" charset="-122"/>
                <a:cs typeface="Source Sans Pro" pitchFamily="34" charset="-120"/>
              </a:rPr>
              <a:t>                              Suraj</a:t>
            </a:r>
          </a:p>
          <a:p>
            <a:pPr marL="0" indent="0" algn="l">
              <a:lnSpc>
                <a:spcPts val="3000"/>
              </a:lnSpc>
              <a:buNone/>
            </a:pPr>
            <a:r>
              <a:rPr lang="en-US" sz="2000" dirty="0">
                <a:solidFill>
                  <a:srgbClr val="272525"/>
                </a:solidFill>
                <a:latin typeface="Source Sans Pro" pitchFamily="34" charset="0"/>
                <a:ea typeface="Source Sans Pro" pitchFamily="34" charset="-122"/>
                <a:cs typeface="Source Sans Pro" pitchFamily="34" charset="-120"/>
              </a:rPr>
              <a:t>                               Vidhya Srinivas</a:t>
            </a:r>
          </a:p>
          <a:p>
            <a:pPr marL="0" indent="0" algn="l">
              <a:lnSpc>
                <a:spcPts val="3000"/>
              </a:lnSpc>
              <a:buNone/>
            </a:pPr>
            <a:r>
              <a:rPr lang="en-US" sz="2000" dirty="0">
                <a:solidFill>
                  <a:srgbClr val="272525"/>
                </a:solidFill>
                <a:latin typeface="Source Sans Pro" pitchFamily="34" charset="0"/>
                <a:ea typeface="Source Sans Pro" pitchFamily="34" charset="-122"/>
                <a:cs typeface="Source Sans Pro" pitchFamily="34" charset="-120"/>
              </a:rPr>
              <a:t>                              Karthik</a:t>
            </a:r>
          </a:p>
          <a:p>
            <a:pPr marL="0" indent="0" algn="l">
              <a:lnSpc>
                <a:spcPts val="3000"/>
              </a:lnSpc>
              <a:buNone/>
            </a:pPr>
            <a:r>
              <a:rPr lang="en-US" sz="2000" dirty="0">
                <a:solidFill>
                  <a:srgbClr val="272525"/>
                </a:solidFill>
                <a:latin typeface="Source Sans Pro" pitchFamily="34" charset="0"/>
                <a:ea typeface="Source Sans Pro" pitchFamily="34" charset="-122"/>
              </a:rPr>
              <a:t>                              Parikshit </a:t>
            </a:r>
            <a:r>
              <a:rPr lang="en-US" sz="2000" dirty="0" err="1">
                <a:solidFill>
                  <a:srgbClr val="272525"/>
                </a:solidFill>
                <a:latin typeface="Source Sans Pro" pitchFamily="34" charset="0"/>
                <a:ea typeface="Source Sans Pro" pitchFamily="34" charset="-122"/>
              </a:rPr>
              <a:t>Budihal</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9E3F8-D867-1402-4C5D-2C5509A92EF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D2C92EE-3C9F-F0F1-05AB-13239E8D44BB}"/>
              </a:ext>
            </a:extLst>
          </p:cNvPr>
          <p:cNvSpPr txBox="1"/>
          <p:nvPr/>
        </p:nvSpPr>
        <p:spPr>
          <a:xfrm>
            <a:off x="616688" y="408809"/>
            <a:ext cx="13471452" cy="769441"/>
          </a:xfrm>
          <a:prstGeom prst="rect">
            <a:avLst/>
          </a:prstGeom>
          <a:noFill/>
        </p:spPr>
        <p:txBody>
          <a:bodyPr wrap="square">
            <a:spAutoFit/>
          </a:bodyPr>
          <a:lstStyle/>
          <a:p>
            <a:pPr algn="ctr"/>
            <a:r>
              <a:rPr lang="en-US" sz="4400" dirty="0">
                <a:solidFill>
                  <a:srgbClr val="000000"/>
                </a:solidFill>
                <a:latin typeface="Source Serif Pro Semi Bold" pitchFamily="34" charset="0"/>
                <a:ea typeface="Source Serif Pro Semi Bold" pitchFamily="34" charset="-122"/>
              </a:rPr>
              <a:t>SQL Queries</a:t>
            </a:r>
            <a:endParaRPr lang="en-IN" sz="4400" dirty="0"/>
          </a:p>
        </p:txBody>
      </p:sp>
      <p:pic>
        <p:nvPicPr>
          <p:cNvPr id="3" name="Picture 2">
            <a:extLst>
              <a:ext uri="{FF2B5EF4-FFF2-40B4-BE49-F238E27FC236}">
                <a16:creationId xmlns:a16="http://schemas.microsoft.com/office/drawing/2014/main" id="{ED0721ED-B138-68D5-BC25-CA1758ED11A9}"/>
              </a:ext>
            </a:extLst>
          </p:cNvPr>
          <p:cNvPicPr>
            <a:picLocks noChangeAspect="1"/>
          </p:cNvPicPr>
          <p:nvPr/>
        </p:nvPicPr>
        <p:blipFill>
          <a:blip r:embed="rId2"/>
          <a:stretch>
            <a:fillRect/>
          </a:stretch>
        </p:blipFill>
        <p:spPr>
          <a:xfrm>
            <a:off x="616688" y="1275730"/>
            <a:ext cx="9109534" cy="3243107"/>
          </a:xfrm>
          <a:prstGeom prst="rect">
            <a:avLst/>
          </a:prstGeom>
        </p:spPr>
      </p:pic>
      <p:pic>
        <p:nvPicPr>
          <p:cNvPr id="7" name="Picture 6">
            <a:extLst>
              <a:ext uri="{FF2B5EF4-FFF2-40B4-BE49-F238E27FC236}">
                <a16:creationId xmlns:a16="http://schemas.microsoft.com/office/drawing/2014/main" id="{5ACB7506-D149-1513-0BD7-40EBC82B9DF8}"/>
              </a:ext>
            </a:extLst>
          </p:cNvPr>
          <p:cNvPicPr>
            <a:picLocks noChangeAspect="1"/>
          </p:cNvPicPr>
          <p:nvPr/>
        </p:nvPicPr>
        <p:blipFill>
          <a:blip r:embed="rId3"/>
          <a:stretch>
            <a:fillRect/>
          </a:stretch>
        </p:blipFill>
        <p:spPr>
          <a:xfrm>
            <a:off x="4978606" y="4699590"/>
            <a:ext cx="9109534" cy="3072810"/>
          </a:xfrm>
          <a:prstGeom prst="rect">
            <a:avLst/>
          </a:prstGeom>
        </p:spPr>
      </p:pic>
    </p:spTree>
    <p:extLst>
      <p:ext uri="{BB962C8B-B14F-4D97-AF65-F5344CB8AC3E}">
        <p14:creationId xmlns:p14="http://schemas.microsoft.com/office/powerpoint/2010/main" val="290318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3879C-A22C-855A-B303-EFFDE31765C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1F4FDC9-DFD5-04AD-6B05-18F34DC594EF}"/>
              </a:ext>
            </a:extLst>
          </p:cNvPr>
          <p:cNvSpPr txBox="1"/>
          <p:nvPr/>
        </p:nvSpPr>
        <p:spPr>
          <a:xfrm>
            <a:off x="616688" y="408809"/>
            <a:ext cx="13471452" cy="769441"/>
          </a:xfrm>
          <a:prstGeom prst="rect">
            <a:avLst/>
          </a:prstGeom>
          <a:noFill/>
        </p:spPr>
        <p:txBody>
          <a:bodyPr wrap="square">
            <a:spAutoFit/>
          </a:bodyPr>
          <a:lstStyle/>
          <a:p>
            <a:pPr algn="ctr"/>
            <a:r>
              <a:rPr lang="en-US" sz="4400" dirty="0">
                <a:solidFill>
                  <a:srgbClr val="000000"/>
                </a:solidFill>
                <a:latin typeface="Source Serif Pro Semi Bold" pitchFamily="34" charset="0"/>
                <a:ea typeface="Source Serif Pro Semi Bold" pitchFamily="34" charset="-122"/>
              </a:rPr>
              <a:t>SQL Queries</a:t>
            </a:r>
            <a:endParaRPr lang="en-IN" sz="4400" dirty="0"/>
          </a:p>
        </p:txBody>
      </p:sp>
      <p:pic>
        <p:nvPicPr>
          <p:cNvPr id="9" name="Picture 8">
            <a:extLst>
              <a:ext uri="{FF2B5EF4-FFF2-40B4-BE49-F238E27FC236}">
                <a16:creationId xmlns:a16="http://schemas.microsoft.com/office/drawing/2014/main" id="{973390DE-AFCC-39FE-31E7-71837E6209FF}"/>
              </a:ext>
            </a:extLst>
          </p:cNvPr>
          <p:cNvPicPr>
            <a:picLocks noChangeAspect="1"/>
          </p:cNvPicPr>
          <p:nvPr/>
        </p:nvPicPr>
        <p:blipFill>
          <a:blip r:embed="rId2"/>
          <a:stretch>
            <a:fillRect/>
          </a:stretch>
        </p:blipFill>
        <p:spPr>
          <a:xfrm>
            <a:off x="616688" y="1467558"/>
            <a:ext cx="13464364" cy="5964599"/>
          </a:xfrm>
          <a:prstGeom prst="rect">
            <a:avLst/>
          </a:prstGeom>
        </p:spPr>
      </p:pic>
    </p:spTree>
    <p:extLst>
      <p:ext uri="{BB962C8B-B14F-4D97-AF65-F5344CB8AC3E}">
        <p14:creationId xmlns:p14="http://schemas.microsoft.com/office/powerpoint/2010/main" val="126485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B91E9-ACD2-DDE6-E32D-C44A79E820B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F75DCBE-3E23-0898-E96E-A9DA90669643}"/>
              </a:ext>
            </a:extLst>
          </p:cNvPr>
          <p:cNvSpPr txBox="1"/>
          <p:nvPr/>
        </p:nvSpPr>
        <p:spPr>
          <a:xfrm>
            <a:off x="574157" y="408809"/>
            <a:ext cx="13397023" cy="769441"/>
          </a:xfrm>
          <a:prstGeom prst="rect">
            <a:avLst/>
          </a:prstGeom>
          <a:noFill/>
        </p:spPr>
        <p:txBody>
          <a:bodyPr wrap="square">
            <a:spAutoFit/>
          </a:bodyPr>
          <a:lstStyle/>
          <a:p>
            <a:pPr algn="ctr"/>
            <a:r>
              <a:rPr lang="en-US" sz="4400" dirty="0">
                <a:solidFill>
                  <a:srgbClr val="000000"/>
                </a:solidFill>
                <a:latin typeface="Source Serif Pro Semi Bold" pitchFamily="34" charset="0"/>
                <a:ea typeface="Source Serif Pro Semi Bold" pitchFamily="34" charset="-122"/>
              </a:rPr>
              <a:t>Dashboard in Power BI</a:t>
            </a:r>
            <a:endParaRPr lang="en-IN" sz="4400" dirty="0"/>
          </a:p>
        </p:txBody>
      </p:sp>
      <p:pic>
        <p:nvPicPr>
          <p:cNvPr id="3" name="Picture 2">
            <a:extLst>
              <a:ext uri="{FF2B5EF4-FFF2-40B4-BE49-F238E27FC236}">
                <a16:creationId xmlns:a16="http://schemas.microsoft.com/office/drawing/2014/main" id="{66B99BE2-E303-A20C-BC4C-F3EB74D0E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58" y="1275907"/>
            <a:ext cx="13482083" cy="6464595"/>
          </a:xfrm>
          <a:prstGeom prst="rect">
            <a:avLst/>
          </a:prstGeom>
        </p:spPr>
      </p:pic>
    </p:spTree>
    <p:extLst>
      <p:ext uri="{BB962C8B-B14F-4D97-AF65-F5344CB8AC3E}">
        <p14:creationId xmlns:p14="http://schemas.microsoft.com/office/powerpoint/2010/main" val="3848171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9F30B-7D15-C39D-B1FD-055A03255A6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7730108-AA0B-3C01-8EB5-8C5B8B8C6244}"/>
              </a:ext>
            </a:extLst>
          </p:cNvPr>
          <p:cNvSpPr txBox="1"/>
          <p:nvPr/>
        </p:nvSpPr>
        <p:spPr>
          <a:xfrm>
            <a:off x="4614530" y="408809"/>
            <a:ext cx="7315200" cy="769441"/>
          </a:xfrm>
          <a:prstGeom prst="rect">
            <a:avLst/>
          </a:prstGeom>
          <a:noFill/>
        </p:spPr>
        <p:txBody>
          <a:bodyPr wrap="square">
            <a:spAutoFit/>
          </a:bodyPr>
          <a:lstStyle/>
          <a:p>
            <a:r>
              <a:rPr lang="en-US" sz="4400" dirty="0">
                <a:solidFill>
                  <a:srgbClr val="000000"/>
                </a:solidFill>
                <a:latin typeface="Source Serif Pro Semi Bold" pitchFamily="34" charset="0"/>
                <a:ea typeface="Source Serif Pro Semi Bold" pitchFamily="34" charset="-122"/>
              </a:rPr>
              <a:t>Dashboard in Tableau</a:t>
            </a:r>
            <a:endParaRPr lang="en-IN" sz="4400" dirty="0"/>
          </a:p>
        </p:txBody>
      </p:sp>
      <p:pic>
        <p:nvPicPr>
          <p:cNvPr id="3" name="Picture 2">
            <a:extLst>
              <a:ext uri="{FF2B5EF4-FFF2-40B4-BE49-F238E27FC236}">
                <a16:creationId xmlns:a16="http://schemas.microsoft.com/office/drawing/2014/main" id="{02149FF4-55F2-3303-0795-464516227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730" y="1286540"/>
            <a:ext cx="13556512" cy="6485860"/>
          </a:xfrm>
          <a:prstGeom prst="rect">
            <a:avLst/>
          </a:prstGeom>
        </p:spPr>
      </p:pic>
    </p:spTree>
    <p:extLst>
      <p:ext uri="{BB962C8B-B14F-4D97-AF65-F5344CB8AC3E}">
        <p14:creationId xmlns:p14="http://schemas.microsoft.com/office/powerpoint/2010/main" val="241367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3EDF4-B434-4504-B4F5-D0A7DC67725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D2DA29F-C7EC-BC45-AA88-EC36DF372E50}"/>
              </a:ext>
            </a:extLst>
          </p:cNvPr>
          <p:cNvSpPr txBox="1"/>
          <p:nvPr/>
        </p:nvSpPr>
        <p:spPr>
          <a:xfrm>
            <a:off x="5178056" y="3066949"/>
            <a:ext cx="7315200" cy="1107996"/>
          </a:xfrm>
          <a:prstGeom prst="rect">
            <a:avLst/>
          </a:prstGeom>
          <a:noFill/>
        </p:spPr>
        <p:txBody>
          <a:bodyPr wrap="square">
            <a:spAutoFit/>
          </a:bodyPr>
          <a:lstStyle/>
          <a:p>
            <a:endParaRPr lang="en-IN" sz="6600" dirty="0"/>
          </a:p>
        </p:txBody>
      </p:sp>
      <p:sp>
        <p:nvSpPr>
          <p:cNvPr id="3" name="TextBox 2">
            <a:extLst>
              <a:ext uri="{FF2B5EF4-FFF2-40B4-BE49-F238E27FC236}">
                <a16:creationId xmlns:a16="http://schemas.microsoft.com/office/drawing/2014/main" id="{72D5C5E1-8819-B8AA-1448-17263A52F435}"/>
              </a:ext>
            </a:extLst>
          </p:cNvPr>
          <p:cNvSpPr txBox="1"/>
          <p:nvPr/>
        </p:nvSpPr>
        <p:spPr>
          <a:xfrm>
            <a:off x="839973" y="691116"/>
            <a:ext cx="12355032" cy="5331268"/>
          </a:xfrm>
          <a:prstGeom prst="rect">
            <a:avLst/>
          </a:prstGeom>
          <a:noFill/>
        </p:spPr>
        <p:txBody>
          <a:bodyPr wrap="square">
            <a:spAutoFit/>
          </a:bodyPr>
          <a:lstStyle/>
          <a:p>
            <a:pPr>
              <a:buNone/>
            </a:pPr>
            <a:r>
              <a:rPr lang="en-US" sz="3600" b="1" dirty="0"/>
              <a:t>Final Takeaway:</a:t>
            </a:r>
          </a:p>
          <a:p>
            <a:pPr>
              <a:buNone/>
            </a:pPr>
            <a:endParaRPr lang="en-US" sz="3600" b="1" dirty="0"/>
          </a:p>
          <a:p>
            <a:pPr>
              <a:buNone/>
            </a:pPr>
            <a:endParaRPr lang="en-US" sz="3600" b="1" dirty="0"/>
          </a:p>
          <a:p>
            <a:pPr algn="just">
              <a:lnSpc>
                <a:spcPct val="200000"/>
              </a:lnSpc>
            </a:pPr>
            <a:r>
              <a:rPr lang="en-US" sz="2400" dirty="0" err="1"/>
              <a:t>Olist's</a:t>
            </a:r>
            <a:r>
              <a:rPr lang="en-US" sz="2400" dirty="0"/>
              <a:t> dashboard highlights </a:t>
            </a:r>
            <a:r>
              <a:rPr lang="en-US" sz="2400" b="1" dirty="0"/>
              <a:t>solid sales performance and delivery reliability</a:t>
            </a:r>
            <a:r>
              <a:rPr lang="en-US" sz="2400" dirty="0"/>
              <a:t>, but also reveals improvement opportunities in </a:t>
            </a:r>
            <a:r>
              <a:rPr lang="en-US" sz="2400" b="1" dirty="0"/>
              <a:t>shipping efficiency for specific categories</a:t>
            </a:r>
            <a:r>
              <a:rPr lang="en-US" sz="2400" dirty="0"/>
              <a:t> and </a:t>
            </a:r>
            <a:r>
              <a:rPr lang="en-US" sz="2400" b="1" dirty="0"/>
              <a:t>weekend engagement strategies</a:t>
            </a:r>
            <a:r>
              <a:rPr lang="en-US" sz="2400" dirty="0"/>
              <a:t>. Strategic focus on optimizing logistics and targeted marketing can further enhance customer satisfaction and growth.</a:t>
            </a:r>
          </a:p>
        </p:txBody>
      </p:sp>
    </p:spTree>
    <p:extLst>
      <p:ext uri="{BB962C8B-B14F-4D97-AF65-F5344CB8AC3E}">
        <p14:creationId xmlns:p14="http://schemas.microsoft.com/office/powerpoint/2010/main" val="244148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D02EF-69D1-2010-2AA3-7EA1BD499DE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6BB2B38-201D-0770-AA92-C2C9DA4BD2D8}"/>
              </a:ext>
            </a:extLst>
          </p:cNvPr>
          <p:cNvSpPr txBox="1"/>
          <p:nvPr/>
        </p:nvSpPr>
        <p:spPr>
          <a:xfrm>
            <a:off x="5178056" y="3066949"/>
            <a:ext cx="7315200" cy="1107996"/>
          </a:xfrm>
          <a:prstGeom prst="rect">
            <a:avLst/>
          </a:prstGeom>
          <a:noFill/>
        </p:spPr>
        <p:txBody>
          <a:bodyPr wrap="square">
            <a:spAutoFit/>
          </a:bodyPr>
          <a:lstStyle/>
          <a:p>
            <a:r>
              <a:rPr lang="en-US" sz="6600" dirty="0">
                <a:solidFill>
                  <a:srgbClr val="000000"/>
                </a:solidFill>
                <a:latin typeface="Source Serif Pro Semi Bold" pitchFamily="34" charset="0"/>
                <a:ea typeface="Source Serif Pro Semi Bold" pitchFamily="34" charset="-122"/>
              </a:rPr>
              <a:t>Thank You!</a:t>
            </a:r>
            <a:endParaRPr lang="en-IN" sz="6600" dirty="0"/>
          </a:p>
        </p:txBody>
      </p:sp>
    </p:spTree>
    <p:extLst>
      <p:ext uri="{BB962C8B-B14F-4D97-AF65-F5344CB8AC3E}">
        <p14:creationId xmlns:p14="http://schemas.microsoft.com/office/powerpoint/2010/main" val="45731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1251690" y="676841"/>
            <a:ext cx="7497366" cy="1545363"/>
          </a:xfrm>
          <a:prstGeom prst="rect">
            <a:avLst/>
          </a:prstGeom>
          <a:noFill/>
          <a:ln/>
        </p:spPr>
        <p:txBody>
          <a:bodyPr wrap="square" lIns="0" tIns="0" rIns="0" bIns="0" rtlCol="0" anchor="t"/>
          <a:lstStyle/>
          <a:p>
            <a:pPr marL="0" indent="0" algn="l">
              <a:lnSpc>
                <a:spcPts val="5150"/>
              </a:lnSpc>
              <a:buNone/>
            </a:pPr>
            <a:r>
              <a:rPr lang="en-US" sz="4100" dirty="0">
                <a:solidFill>
                  <a:srgbClr val="000000"/>
                </a:solidFill>
                <a:latin typeface="Source Serif Pro Semi Bold" pitchFamily="34" charset="0"/>
                <a:ea typeface="Source Serif Pro Semi Bold" pitchFamily="34" charset="-122"/>
                <a:cs typeface="Source Serif Pro Semi Bold" pitchFamily="34" charset="-120"/>
              </a:rPr>
              <a:t>Introduction: Actionable Insights from Olist Data</a:t>
            </a:r>
          </a:p>
          <a:p>
            <a:pPr marL="0" indent="0" algn="l">
              <a:lnSpc>
                <a:spcPts val="5150"/>
              </a:lnSpc>
              <a:buNone/>
            </a:pPr>
            <a:endParaRPr lang="en-US" sz="800" dirty="0"/>
          </a:p>
        </p:txBody>
      </p:sp>
      <p:sp>
        <p:nvSpPr>
          <p:cNvPr id="7" name="Shape 4"/>
          <p:cNvSpPr/>
          <p:nvPr/>
        </p:nvSpPr>
        <p:spPr>
          <a:xfrm>
            <a:off x="748889" y="3316366"/>
            <a:ext cx="502801" cy="502801"/>
          </a:xfrm>
          <a:prstGeom prst="roundRect">
            <a:avLst>
              <a:gd name="adj" fmla="val 18668"/>
            </a:avLst>
          </a:prstGeom>
          <a:solidFill>
            <a:srgbClr val="F0D4F7"/>
          </a:solidFill>
          <a:ln w="7620">
            <a:solidFill>
              <a:srgbClr val="D6BADD"/>
            </a:solidFill>
            <a:prstDash val="solid"/>
          </a:ln>
        </p:spPr>
        <p:txBody>
          <a:bodyPr/>
          <a:lstStyle/>
          <a:p>
            <a:r>
              <a:rPr lang="en-US" dirty="0"/>
              <a:t>1</a:t>
            </a:r>
            <a:endParaRPr lang="en-IN" dirty="0"/>
          </a:p>
        </p:txBody>
      </p:sp>
      <p:sp>
        <p:nvSpPr>
          <p:cNvPr id="10" name="Shape 7"/>
          <p:cNvSpPr/>
          <p:nvPr/>
        </p:nvSpPr>
        <p:spPr>
          <a:xfrm>
            <a:off x="748889" y="4652662"/>
            <a:ext cx="502801" cy="502801"/>
          </a:xfrm>
          <a:prstGeom prst="roundRect">
            <a:avLst>
              <a:gd name="adj" fmla="val 18668"/>
            </a:avLst>
          </a:prstGeom>
          <a:solidFill>
            <a:srgbClr val="F0D4F7"/>
          </a:solidFill>
          <a:ln w="7620">
            <a:solidFill>
              <a:srgbClr val="D6BADD"/>
            </a:solidFill>
            <a:prstDash val="solid"/>
          </a:ln>
        </p:spPr>
        <p:txBody>
          <a:bodyPr/>
          <a:lstStyle/>
          <a:p>
            <a:r>
              <a:rPr lang="en-US" dirty="0"/>
              <a:t>2</a:t>
            </a:r>
            <a:endParaRPr lang="en-IN" dirty="0"/>
          </a:p>
        </p:txBody>
      </p:sp>
      <p:sp>
        <p:nvSpPr>
          <p:cNvPr id="13" name="Shape 10"/>
          <p:cNvSpPr/>
          <p:nvPr/>
        </p:nvSpPr>
        <p:spPr>
          <a:xfrm>
            <a:off x="748889" y="5790723"/>
            <a:ext cx="502801" cy="502801"/>
          </a:xfrm>
          <a:prstGeom prst="roundRect">
            <a:avLst>
              <a:gd name="adj" fmla="val 18668"/>
            </a:avLst>
          </a:prstGeom>
          <a:solidFill>
            <a:srgbClr val="F0D4F7"/>
          </a:solidFill>
          <a:ln w="7620">
            <a:solidFill>
              <a:srgbClr val="D6BADD"/>
            </a:solidFill>
            <a:prstDash val="solid"/>
          </a:ln>
        </p:spPr>
        <p:txBody>
          <a:bodyPr/>
          <a:lstStyle/>
          <a:p>
            <a:r>
              <a:rPr lang="en-US" dirty="0"/>
              <a:t>3</a:t>
            </a:r>
            <a:endParaRPr lang="en-IN" dirty="0"/>
          </a:p>
        </p:txBody>
      </p:sp>
      <p:sp>
        <p:nvSpPr>
          <p:cNvPr id="19" name="TextBox 18">
            <a:extLst>
              <a:ext uri="{FF2B5EF4-FFF2-40B4-BE49-F238E27FC236}">
                <a16:creationId xmlns:a16="http://schemas.microsoft.com/office/drawing/2014/main" id="{9603393D-EA3F-EFB9-8783-3E4E9C753F7F}"/>
              </a:ext>
            </a:extLst>
          </p:cNvPr>
          <p:cNvSpPr txBox="1"/>
          <p:nvPr/>
        </p:nvSpPr>
        <p:spPr>
          <a:xfrm>
            <a:off x="1424763" y="2390248"/>
            <a:ext cx="7581014" cy="4808368"/>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The Olist Dashboard Analysis project focuses on deriving actionable business insights from the  e-commerce platform Olist.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Using customer, order, product, payment, geolocation, sellers, category ,items and review data, this project aims to explore key performance indicators such as delivery timelines, customer satisfaction, sales performance, and payment behavior.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analysis was performed using Excel, SQL, Power BI and Tableau, allowing dynamic and interactive dashboards that help uncover trends, identify operational gaps, and support data-driven decision-making.</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We explored key metrics such as customer behavior, delivery performance, product pricing, review trends, and payment methods, helping stakeholders identify growth opportunities and improve operational efficiency.</a:t>
            </a:r>
            <a:endParaRPr lang="en-IN" sz="1800" dirty="0">
              <a:latin typeface="Times New Roman" panose="02020603050405020304" pitchFamily="18" charset="0"/>
              <a:cs typeface="Times New Roman" panose="02020603050405020304" pitchFamily="18" charset="0"/>
            </a:endParaRPr>
          </a:p>
          <a:p>
            <a:pPr marL="0" indent="0" algn="just">
              <a:lnSpc>
                <a:spcPts val="5150"/>
              </a:lnSpc>
              <a:buNone/>
            </a:pPr>
            <a:endParaRPr lang="en-US" sz="1800" dirty="0">
              <a:solidFill>
                <a:srgbClr val="000000"/>
              </a:solidFill>
              <a:latin typeface="Source Serif Pro Semi Bold" pitchFamily="34" charset="0"/>
              <a:ea typeface="Source Serif Pro Semi Bold" pitchFamily="34" charset="-122"/>
              <a:cs typeface="Source Serif Pro Semi Bold"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706160"/>
            <a:ext cx="8104257" cy="528042"/>
          </a:xfrm>
          <a:prstGeom prst="rect">
            <a:avLst/>
          </a:prstGeom>
          <a:noFill/>
          <a:ln/>
        </p:spPr>
        <p:txBody>
          <a:bodyPr wrap="none" lIns="0" tIns="0" rIns="0" bIns="0" rtlCol="0" anchor="t"/>
          <a:lstStyle/>
          <a:p>
            <a:pPr marL="0" indent="0" algn="l">
              <a:lnSpc>
                <a:spcPts val="4150"/>
              </a:lnSpc>
              <a:buNone/>
            </a:pPr>
            <a:r>
              <a:rPr lang="en-US" sz="3300" b="1" dirty="0">
                <a:solidFill>
                  <a:srgbClr val="000000"/>
                </a:solidFill>
                <a:latin typeface="Source Serif Pro Semi Bold" pitchFamily="34" charset="0"/>
                <a:ea typeface="Source Serif Pro Semi Bold" pitchFamily="34" charset="-122"/>
                <a:cs typeface="Source Serif Pro Semi Bold" pitchFamily="34" charset="-120"/>
              </a:rPr>
              <a:t>KPI 1:Weekday vs. Weekend Payment Statistics</a:t>
            </a:r>
            <a:endParaRPr lang="en-US" sz="3300" b="1" dirty="0"/>
          </a:p>
        </p:txBody>
      </p:sp>
      <p:pic>
        <p:nvPicPr>
          <p:cNvPr id="3" name="Image 0" descr="preencoded.png"/>
          <p:cNvPicPr>
            <a:picLocks noChangeAspect="1"/>
          </p:cNvPicPr>
          <p:nvPr/>
        </p:nvPicPr>
        <p:blipFill>
          <a:blip r:embed="rId3"/>
          <a:stretch>
            <a:fillRect/>
          </a:stretch>
        </p:blipFill>
        <p:spPr>
          <a:xfrm>
            <a:off x="9248078" y="1593175"/>
            <a:ext cx="5174694" cy="2786013"/>
          </a:xfrm>
          <a:prstGeom prst="rect">
            <a:avLst/>
          </a:prstGeom>
        </p:spPr>
      </p:pic>
      <p:sp>
        <p:nvSpPr>
          <p:cNvPr id="4" name="Shape 1"/>
          <p:cNvSpPr/>
          <p:nvPr/>
        </p:nvSpPr>
        <p:spPr>
          <a:xfrm>
            <a:off x="11005113" y="4770804"/>
            <a:ext cx="179427" cy="179427"/>
          </a:xfrm>
          <a:prstGeom prst="roundRect">
            <a:avLst>
              <a:gd name="adj" fmla="val 10192"/>
            </a:avLst>
          </a:prstGeom>
          <a:solidFill>
            <a:srgbClr val="350B41"/>
          </a:solidFill>
          <a:ln/>
        </p:spPr>
      </p:sp>
      <p:sp>
        <p:nvSpPr>
          <p:cNvPr id="5" name="Text 2"/>
          <p:cNvSpPr/>
          <p:nvPr/>
        </p:nvSpPr>
        <p:spPr>
          <a:xfrm>
            <a:off x="11362458" y="4770804"/>
            <a:ext cx="753666" cy="179427"/>
          </a:xfrm>
          <a:prstGeom prst="rect">
            <a:avLst/>
          </a:prstGeom>
          <a:noFill/>
          <a:ln/>
        </p:spPr>
        <p:txBody>
          <a:bodyPr wrap="none" lIns="0" tIns="0" rIns="0" bIns="0" rtlCol="0" anchor="t"/>
          <a:lstStyle/>
          <a:p>
            <a:pPr marL="0" indent="0" algn="l">
              <a:lnSpc>
                <a:spcPts val="1400"/>
              </a:lnSpc>
              <a:buNone/>
            </a:pPr>
            <a:r>
              <a:rPr lang="en-US" sz="1400" dirty="0">
                <a:solidFill>
                  <a:srgbClr val="272525"/>
                </a:solidFill>
                <a:latin typeface="Source Sans Pro" pitchFamily="34" charset="0"/>
                <a:ea typeface="Source Sans Pro" pitchFamily="34" charset="-122"/>
                <a:cs typeface="Source Sans Pro" pitchFamily="34" charset="-120"/>
              </a:rPr>
              <a:t>Weekdays</a:t>
            </a:r>
            <a:endParaRPr lang="en-US" sz="1400" dirty="0"/>
          </a:p>
        </p:txBody>
      </p:sp>
      <p:sp>
        <p:nvSpPr>
          <p:cNvPr id="6" name="Shape 3"/>
          <p:cNvSpPr/>
          <p:nvPr/>
        </p:nvSpPr>
        <p:spPr>
          <a:xfrm>
            <a:off x="12608766" y="4749538"/>
            <a:ext cx="179427" cy="179427"/>
          </a:xfrm>
          <a:prstGeom prst="roundRect">
            <a:avLst>
              <a:gd name="adj" fmla="val 10192"/>
            </a:avLst>
          </a:prstGeom>
          <a:solidFill>
            <a:srgbClr val="B52FDA"/>
          </a:solidFill>
          <a:ln/>
        </p:spPr>
      </p:sp>
      <p:sp>
        <p:nvSpPr>
          <p:cNvPr id="7" name="Text 4"/>
          <p:cNvSpPr/>
          <p:nvPr/>
        </p:nvSpPr>
        <p:spPr>
          <a:xfrm>
            <a:off x="12944846" y="4749538"/>
            <a:ext cx="766524" cy="179427"/>
          </a:xfrm>
          <a:prstGeom prst="rect">
            <a:avLst/>
          </a:prstGeom>
          <a:noFill/>
          <a:ln/>
        </p:spPr>
        <p:txBody>
          <a:bodyPr wrap="none" lIns="0" tIns="0" rIns="0" bIns="0" rtlCol="0" anchor="t"/>
          <a:lstStyle/>
          <a:p>
            <a:pPr marL="0" indent="0" algn="l">
              <a:lnSpc>
                <a:spcPts val="1400"/>
              </a:lnSpc>
              <a:buNone/>
            </a:pPr>
            <a:r>
              <a:rPr lang="en-US" sz="1400" dirty="0">
                <a:solidFill>
                  <a:srgbClr val="272525"/>
                </a:solidFill>
                <a:latin typeface="Source Sans Pro" pitchFamily="34" charset="0"/>
                <a:ea typeface="Source Sans Pro" pitchFamily="34" charset="-122"/>
                <a:cs typeface="Source Sans Pro" pitchFamily="34" charset="-120"/>
              </a:rPr>
              <a:t>Weekends</a:t>
            </a:r>
            <a:endParaRPr lang="en-US" sz="1400" dirty="0"/>
          </a:p>
        </p:txBody>
      </p:sp>
      <p:sp>
        <p:nvSpPr>
          <p:cNvPr id="9" name="TextBox 2">
            <a:extLst>
              <a:ext uri="{FF2B5EF4-FFF2-40B4-BE49-F238E27FC236}">
                <a16:creationId xmlns:a16="http://schemas.microsoft.com/office/drawing/2014/main" id="{870E1239-40AB-27E7-F40D-FF4FEB863C32}"/>
              </a:ext>
            </a:extLst>
          </p:cNvPr>
          <p:cNvSpPr txBox="1"/>
          <p:nvPr/>
        </p:nvSpPr>
        <p:spPr>
          <a:xfrm>
            <a:off x="837725" y="1593175"/>
            <a:ext cx="8992926" cy="50783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
            </a:pPr>
            <a:r>
              <a:rPr lang="en-US" dirty="0"/>
              <a:t>A significant </a:t>
            </a:r>
            <a:r>
              <a:rPr lang="en-US" b="1" dirty="0"/>
              <a:t>77% of payments were made on weekdays</a:t>
            </a:r>
            <a:r>
              <a:rPr lang="en-US" dirty="0"/>
              <a:t>, highlighting that most customer purchases occur during the workweek.</a:t>
            </a:r>
          </a:p>
          <a:p>
            <a:pPr marL="285750" indent="-285750" algn="just">
              <a:lnSpc>
                <a:spcPct val="150000"/>
              </a:lnSpc>
              <a:buFont typeface="Wingdings" panose="05000000000000000000" pitchFamily="2" charset="2"/>
              <a:buChar char="§"/>
            </a:pPr>
            <a:r>
              <a:rPr lang="en-US" dirty="0"/>
              <a:t>Only </a:t>
            </a:r>
            <a:r>
              <a:rPr lang="en-US" b="1" dirty="0"/>
              <a:t>23% of orders</a:t>
            </a:r>
            <a:r>
              <a:rPr lang="en-US" dirty="0"/>
              <a:t> were placed during weekends, indicating relatively lower shopping activity on Saturdays and Sundays.</a:t>
            </a:r>
          </a:p>
          <a:p>
            <a:pPr marL="285750" indent="-285750" algn="just">
              <a:lnSpc>
                <a:spcPct val="150000"/>
              </a:lnSpc>
              <a:buFont typeface="Wingdings" panose="05000000000000000000" pitchFamily="2" charset="2"/>
              <a:buChar char="§"/>
            </a:pPr>
            <a:r>
              <a:rPr lang="en-US" dirty="0"/>
              <a:t>This trend suggests that </a:t>
            </a:r>
            <a:r>
              <a:rPr lang="en-US" b="1" dirty="0"/>
              <a:t>weekday marketing campaigns</a:t>
            </a:r>
            <a:r>
              <a:rPr lang="en-US" dirty="0"/>
              <a:t> or </a:t>
            </a:r>
            <a:r>
              <a:rPr lang="en-US" b="1" dirty="0"/>
              <a:t>promotions</a:t>
            </a:r>
            <a:r>
              <a:rPr lang="en-US" dirty="0"/>
              <a:t> may yield higher engagement and sales.</a:t>
            </a:r>
          </a:p>
          <a:p>
            <a:pPr marL="285750" indent="-285750" algn="just">
              <a:lnSpc>
                <a:spcPct val="150000"/>
              </a:lnSpc>
              <a:buFont typeface="Wingdings" panose="05000000000000000000" pitchFamily="2" charset="2"/>
              <a:buChar char="§"/>
            </a:pPr>
            <a:r>
              <a:rPr lang="en-US" dirty="0"/>
              <a:t>Businesses can optimize </a:t>
            </a:r>
            <a:r>
              <a:rPr lang="en-US" b="1" dirty="0"/>
              <a:t>inventory, staffing, and delivery logistics</a:t>
            </a:r>
            <a:r>
              <a:rPr lang="en-US" dirty="0"/>
              <a:t> more heavily during weekdays to align with demand patterns.</a:t>
            </a:r>
          </a:p>
          <a:p>
            <a:pPr marL="285750" indent="-285750" algn="just">
              <a:lnSpc>
                <a:spcPct val="150000"/>
              </a:lnSpc>
              <a:buFont typeface="Wingdings" panose="05000000000000000000" pitchFamily="2" charset="2"/>
              <a:buChar char="§"/>
            </a:pPr>
            <a:r>
              <a:rPr lang="en-US" dirty="0"/>
              <a:t>The weekend drop may present an </a:t>
            </a:r>
            <a:r>
              <a:rPr lang="en-US" b="1" dirty="0"/>
              <a:t>opportunity to boost sales through targeted weekend offers</a:t>
            </a:r>
            <a:r>
              <a:rPr lang="en-US" dirty="0"/>
              <a:t> or limited-time discounts.</a:t>
            </a:r>
          </a:p>
          <a:p>
            <a:endParaRPr lang="en-US" dirty="0"/>
          </a:p>
          <a:p>
            <a:pPr marL="285750" indent="-285750">
              <a:buFont typeface="Wingdings" panose="05000000000000000000" pitchFamily="2" charset="2"/>
              <a:buChar char="§"/>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6441C1A3-3BB7-23C5-EDC7-3D1A6E66F65D}"/>
              </a:ext>
            </a:extLst>
          </p:cNvPr>
          <p:cNvSpPr txBox="1"/>
          <p:nvPr/>
        </p:nvSpPr>
        <p:spPr>
          <a:xfrm>
            <a:off x="616230" y="4001247"/>
            <a:ext cx="13291156" cy="377917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t>A total of </a:t>
            </a:r>
            <a:r>
              <a:rPr lang="en-US" b="1" dirty="0"/>
              <a:t>40,000 orders</a:t>
            </a:r>
            <a:r>
              <a:rPr lang="en-US" dirty="0"/>
              <a:t> received a </a:t>
            </a:r>
            <a:r>
              <a:rPr lang="en-US" b="1" dirty="0"/>
              <a:t>perfect review score of 5</a:t>
            </a:r>
            <a:r>
              <a:rPr lang="en-US" dirty="0"/>
              <a:t> and were paid using </a:t>
            </a:r>
            <a:r>
              <a:rPr lang="en-US" b="1" dirty="0"/>
              <a:t>credit cards</a:t>
            </a:r>
            <a:r>
              <a:rPr lang="en-US" dirty="0"/>
              <a:t>, indicating a strong correlation between </a:t>
            </a:r>
            <a:r>
              <a:rPr lang="en-US" b="1" dirty="0"/>
              <a:t>customer satisfaction and the credit card payment experience</a:t>
            </a:r>
          </a:p>
          <a:p>
            <a:pPr marL="285750" indent="-285750" algn="just">
              <a:lnSpc>
                <a:spcPct val="150000"/>
              </a:lnSpc>
              <a:buFont typeface="Arial" panose="020B0604020202020204" pitchFamily="34" charset="0"/>
              <a:buChar char="•"/>
            </a:pPr>
            <a:r>
              <a:rPr lang="en-US" dirty="0"/>
              <a:t>This suggests that </a:t>
            </a:r>
            <a:r>
              <a:rPr lang="en-US" b="1" dirty="0"/>
              <a:t>credit card users tend to have smoother purchase and delivery experiences</a:t>
            </a:r>
            <a:r>
              <a:rPr lang="en-US" dirty="0"/>
              <a:t>, possibly due to faster processing or better financial security</a:t>
            </a:r>
          </a:p>
          <a:p>
            <a:pPr marL="285750" indent="-285750" algn="just">
              <a:lnSpc>
                <a:spcPct val="150000"/>
              </a:lnSpc>
              <a:buFont typeface="Arial" panose="020B0604020202020204" pitchFamily="34" charset="0"/>
              <a:buChar char="•"/>
            </a:pPr>
            <a:r>
              <a:rPr lang="en-US" dirty="0"/>
              <a:t>The trend reinforces the importance of </a:t>
            </a:r>
            <a:r>
              <a:rPr lang="en-US" b="1" dirty="0"/>
              <a:t>offering reliable and seamless payment methods</a:t>
            </a:r>
            <a:r>
              <a:rPr lang="en-US" dirty="0"/>
              <a:t> to improve customer satisfaction.</a:t>
            </a:r>
          </a:p>
          <a:p>
            <a:pPr marL="285750" indent="-285750" algn="just">
              <a:lnSpc>
                <a:spcPct val="150000"/>
              </a:lnSpc>
              <a:buFont typeface="Arial" panose="020B0604020202020204" pitchFamily="34" charset="0"/>
              <a:buChar char="•"/>
            </a:pPr>
            <a:r>
              <a:rPr lang="en-US" dirty="0"/>
              <a:t>Businesses can optimize their offerings in São Paulo by promoting </a:t>
            </a:r>
            <a:r>
              <a:rPr lang="en-US" b="1" dirty="0"/>
              <a:t>bundled deals</a:t>
            </a:r>
            <a:r>
              <a:rPr lang="en-US" dirty="0"/>
              <a:t>, </a:t>
            </a:r>
            <a:r>
              <a:rPr lang="en-US" b="1" dirty="0"/>
              <a:t>loyalty programs</a:t>
            </a:r>
            <a:r>
              <a:rPr lang="en-US" dirty="0"/>
              <a:t>, or </a:t>
            </a:r>
            <a:r>
              <a:rPr lang="en-US" b="1" dirty="0"/>
              <a:t>same-day delivery services</a:t>
            </a:r>
            <a:r>
              <a:rPr lang="en-US" dirty="0"/>
              <a:t> to further increase conversion</a:t>
            </a:r>
          </a:p>
          <a:p>
            <a:pPr algn="just">
              <a:lnSpc>
                <a:spcPct val="150000"/>
              </a:lnSpc>
            </a:pPr>
            <a:endParaRPr lang="en-US" dirty="0"/>
          </a:p>
        </p:txBody>
      </p:sp>
      <p:pic>
        <p:nvPicPr>
          <p:cNvPr id="3" name="Image 0" descr="preencoded.png"/>
          <p:cNvPicPr>
            <a:picLocks noChangeAspect="1"/>
          </p:cNvPicPr>
          <p:nvPr/>
        </p:nvPicPr>
        <p:blipFill>
          <a:blip r:embed="rId2"/>
          <a:stretch>
            <a:fillRect/>
          </a:stretch>
        </p:blipFill>
        <p:spPr>
          <a:xfrm>
            <a:off x="276446" y="287078"/>
            <a:ext cx="14077507" cy="2368967"/>
          </a:xfrm>
          <a:prstGeom prst="rect">
            <a:avLst/>
          </a:prstGeom>
        </p:spPr>
      </p:pic>
      <p:sp>
        <p:nvSpPr>
          <p:cNvPr id="4" name="Text 0"/>
          <p:cNvSpPr/>
          <p:nvPr/>
        </p:nvSpPr>
        <p:spPr>
          <a:xfrm>
            <a:off x="826294" y="3156438"/>
            <a:ext cx="8791575" cy="624840"/>
          </a:xfrm>
          <a:prstGeom prst="rect">
            <a:avLst/>
          </a:prstGeom>
          <a:noFill/>
          <a:ln/>
        </p:spPr>
        <p:txBody>
          <a:bodyPr wrap="none" lIns="0" tIns="0" rIns="0" bIns="0" rtlCol="0" anchor="t"/>
          <a:lstStyle/>
          <a:p>
            <a:pPr marL="0" indent="0" algn="l">
              <a:lnSpc>
                <a:spcPts val="4900"/>
              </a:lnSpc>
              <a:buNone/>
            </a:pPr>
            <a:r>
              <a:rPr lang="en-US" sz="3300" dirty="0">
                <a:solidFill>
                  <a:srgbClr val="000000"/>
                </a:solidFill>
                <a:latin typeface="Source Serif Pro Semi Bold" pitchFamily="34" charset="0"/>
                <a:ea typeface="Source Serif Pro Semi Bold" pitchFamily="34" charset="-122"/>
                <a:cs typeface="Source Serif Pro Semi Bold" pitchFamily="34" charset="-120"/>
              </a:rPr>
              <a:t>KPI 2:Credit Card Payments &amp; 5-Star Reviews</a:t>
            </a:r>
            <a:endParaRPr lang="en-US" sz="3300" dirty="0"/>
          </a:p>
        </p:txBody>
      </p:sp>
    </p:spTree>
    <p:extLst>
      <p:ext uri="{BB962C8B-B14F-4D97-AF65-F5344CB8AC3E}">
        <p14:creationId xmlns:p14="http://schemas.microsoft.com/office/powerpoint/2010/main" val="20769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A9CDC-8854-E86B-4E79-42172CDB7C8D}"/>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FD2CC82A-855C-14F9-6A08-3162DEC3CBF2}"/>
              </a:ext>
            </a:extLst>
          </p:cNvPr>
          <p:cNvSpPr/>
          <p:nvPr/>
        </p:nvSpPr>
        <p:spPr>
          <a:xfrm>
            <a:off x="616230" y="552892"/>
            <a:ext cx="7996142" cy="1265275"/>
          </a:xfrm>
          <a:prstGeom prst="rect">
            <a:avLst/>
          </a:prstGeom>
          <a:noFill/>
          <a:ln/>
        </p:spPr>
        <p:txBody>
          <a:bodyPr wrap="none" lIns="0" tIns="0" rIns="0" bIns="0" rtlCol="0" anchor="t"/>
          <a:lstStyle/>
          <a:p>
            <a:pPr marL="0" indent="0" algn="l">
              <a:lnSpc>
                <a:spcPts val="4900"/>
              </a:lnSpc>
              <a:buNone/>
            </a:pPr>
            <a:r>
              <a:rPr lang="en-US" sz="3300" dirty="0">
                <a:solidFill>
                  <a:srgbClr val="000000"/>
                </a:solidFill>
                <a:latin typeface="Source Serif Pro Semi Bold" pitchFamily="34" charset="0"/>
                <a:ea typeface="Source Serif Pro Semi Bold" pitchFamily="34" charset="-122"/>
                <a:cs typeface="Source Serif Pro Semi Bold" pitchFamily="34" charset="-120"/>
              </a:rPr>
              <a:t>KPI 3: Average number of days taken for an </a:t>
            </a:r>
          </a:p>
          <a:p>
            <a:pPr marL="0" indent="0" algn="l">
              <a:lnSpc>
                <a:spcPts val="4900"/>
              </a:lnSpc>
              <a:buNone/>
            </a:pPr>
            <a:r>
              <a:rPr lang="en-US" sz="3300" dirty="0">
                <a:solidFill>
                  <a:srgbClr val="000000"/>
                </a:solidFill>
                <a:latin typeface="Source Serif Pro Semi Bold" pitchFamily="34" charset="0"/>
                <a:ea typeface="Source Serif Pro Semi Bold" pitchFamily="34" charset="-122"/>
                <a:cs typeface="Source Serif Pro Semi Bold" pitchFamily="34" charset="-120"/>
              </a:rPr>
              <a:t>order delivered customer date for the pet shop</a:t>
            </a:r>
          </a:p>
        </p:txBody>
      </p:sp>
      <p:sp>
        <p:nvSpPr>
          <p:cNvPr id="8" name="TextBox 7">
            <a:extLst>
              <a:ext uri="{FF2B5EF4-FFF2-40B4-BE49-F238E27FC236}">
                <a16:creationId xmlns:a16="http://schemas.microsoft.com/office/drawing/2014/main" id="{5BC55701-280B-FA0C-62C7-2942B083BE92}"/>
              </a:ext>
            </a:extLst>
          </p:cNvPr>
          <p:cNvSpPr txBox="1"/>
          <p:nvPr/>
        </p:nvSpPr>
        <p:spPr>
          <a:xfrm>
            <a:off x="3657600" y="3930134"/>
            <a:ext cx="7315200" cy="369332"/>
          </a:xfrm>
          <a:prstGeom prst="rect">
            <a:avLst/>
          </a:prstGeom>
          <a:noFill/>
        </p:spPr>
        <p:txBody>
          <a:bodyPr wrap="square">
            <a:spAutoFit/>
          </a:bodyPr>
          <a:lstStyle/>
          <a:p>
            <a:endParaRPr lang="en-IN" dirty="0"/>
          </a:p>
        </p:txBody>
      </p:sp>
      <p:pic>
        <p:nvPicPr>
          <p:cNvPr id="3" name="Picture 2">
            <a:extLst>
              <a:ext uri="{FF2B5EF4-FFF2-40B4-BE49-F238E27FC236}">
                <a16:creationId xmlns:a16="http://schemas.microsoft.com/office/drawing/2014/main" id="{F5FB7B2E-38CA-E931-624F-4287BBD2A07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803758" y="318977"/>
            <a:ext cx="5518298" cy="7623544"/>
          </a:xfrm>
          <a:prstGeom prst="rect">
            <a:avLst/>
          </a:prstGeom>
        </p:spPr>
      </p:pic>
      <p:sp>
        <p:nvSpPr>
          <p:cNvPr id="6" name="TextBox 5">
            <a:extLst>
              <a:ext uri="{FF2B5EF4-FFF2-40B4-BE49-F238E27FC236}">
                <a16:creationId xmlns:a16="http://schemas.microsoft.com/office/drawing/2014/main" id="{CACAB58B-8546-408F-23E8-099962A79340}"/>
              </a:ext>
            </a:extLst>
          </p:cNvPr>
          <p:cNvSpPr txBox="1"/>
          <p:nvPr/>
        </p:nvSpPr>
        <p:spPr>
          <a:xfrm>
            <a:off x="701748" y="2492844"/>
            <a:ext cx="7315200" cy="336367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t> On average, it takes </a:t>
            </a:r>
            <a:r>
              <a:rPr lang="en-US" b="1" dirty="0"/>
              <a:t>11 days </a:t>
            </a:r>
            <a:r>
              <a:rPr lang="en-US" dirty="0"/>
              <a:t>for pet shop products to be delivered from purchase to the customer.</a:t>
            </a:r>
          </a:p>
          <a:p>
            <a:pPr marL="285750" indent="-285750" algn="just">
              <a:lnSpc>
                <a:spcPct val="150000"/>
              </a:lnSpc>
              <a:buFont typeface="Arial" panose="020B0604020202020204" pitchFamily="34" charset="0"/>
              <a:buChar char="•"/>
            </a:pPr>
            <a:r>
              <a:rPr lang="en-US" dirty="0"/>
              <a:t>Pet shop items may not be in high demand compared to others, potentially resulting in slower logistics or fewer sellers. </a:t>
            </a:r>
          </a:p>
          <a:p>
            <a:pPr marL="285750" indent="-285750" algn="just">
              <a:lnSpc>
                <a:spcPct val="150000"/>
              </a:lnSpc>
              <a:buFont typeface="Arial" panose="020B0604020202020204" pitchFamily="34" charset="0"/>
              <a:buChar char="•"/>
            </a:pPr>
            <a:r>
              <a:rPr lang="en-US" dirty="0"/>
              <a:t>If this is higher than other categories, it signals a need for faster inventory turnover or better supply chain management. </a:t>
            </a:r>
          </a:p>
          <a:p>
            <a:pPr marL="285750" indent="-285750" algn="just">
              <a:lnSpc>
                <a:spcPct val="150000"/>
              </a:lnSpc>
              <a:buFont typeface="Arial" panose="020B0604020202020204" pitchFamily="34" charset="0"/>
              <a:buChar char="•"/>
            </a:pPr>
            <a:r>
              <a:rPr lang="en-US" dirty="0"/>
              <a:t>If customer satisfaction is low in this segment, delivery delays might be a contributing factor.</a:t>
            </a:r>
            <a:endParaRPr lang="en-IN" dirty="0"/>
          </a:p>
        </p:txBody>
      </p:sp>
    </p:spTree>
    <p:extLst>
      <p:ext uri="{BB962C8B-B14F-4D97-AF65-F5344CB8AC3E}">
        <p14:creationId xmlns:p14="http://schemas.microsoft.com/office/powerpoint/2010/main" val="1427418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814F1-688E-9DC4-ECA2-FBBE8D9F081C}"/>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601383C1-465B-0DA9-BFDA-2BAC8CE82D57}"/>
              </a:ext>
            </a:extLst>
          </p:cNvPr>
          <p:cNvSpPr/>
          <p:nvPr/>
        </p:nvSpPr>
        <p:spPr>
          <a:xfrm>
            <a:off x="616230" y="552892"/>
            <a:ext cx="7911081" cy="1265275"/>
          </a:xfrm>
          <a:prstGeom prst="rect">
            <a:avLst/>
          </a:prstGeom>
          <a:noFill/>
          <a:ln/>
        </p:spPr>
        <p:txBody>
          <a:bodyPr wrap="none" lIns="0" tIns="0" rIns="0" bIns="0" rtlCol="0" anchor="t"/>
          <a:lstStyle/>
          <a:p>
            <a:pPr marL="0" indent="0" algn="l">
              <a:lnSpc>
                <a:spcPts val="4900"/>
              </a:lnSpc>
              <a:buNone/>
            </a:pPr>
            <a:r>
              <a:rPr lang="en-US" sz="3300" dirty="0">
                <a:solidFill>
                  <a:srgbClr val="000000"/>
                </a:solidFill>
                <a:latin typeface="Source Serif Pro Semi Bold" pitchFamily="34" charset="0"/>
                <a:ea typeface="Source Serif Pro Semi Bold" pitchFamily="34" charset="-122"/>
                <a:cs typeface="Source Serif Pro Semi Bold" pitchFamily="34" charset="-120"/>
              </a:rPr>
              <a:t>KPI 4: Average price and payment values from </a:t>
            </a:r>
          </a:p>
          <a:p>
            <a:pPr marL="0" indent="0" algn="l">
              <a:lnSpc>
                <a:spcPts val="4900"/>
              </a:lnSpc>
              <a:buNone/>
            </a:pPr>
            <a:r>
              <a:rPr lang="en-US" sz="3300" dirty="0">
                <a:solidFill>
                  <a:srgbClr val="000000"/>
                </a:solidFill>
                <a:latin typeface="Source Serif Pro Semi Bold" pitchFamily="34" charset="0"/>
                <a:ea typeface="Source Serif Pro Semi Bold" pitchFamily="34" charset="-122"/>
                <a:cs typeface="Source Serif Pro Semi Bold" pitchFamily="34" charset="-120"/>
              </a:rPr>
              <a:t>customers of </a:t>
            </a:r>
            <a:r>
              <a:rPr lang="en-US" sz="3300" dirty="0" err="1">
                <a:solidFill>
                  <a:srgbClr val="000000"/>
                </a:solidFill>
                <a:latin typeface="Source Serif Pro Semi Bold" pitchFamily="34" charset="0"/>
                <a:ea typeface="Source Serif Pro Semi Bold" pitchFamily="34" charset="-122"/>
                <a:cs typeface="Source Serif Pro Semi Bold" pitchFamily="34" charset="-120"/>
              </a:rPr>
              <a:t>sao</a:t>
            </a:r>
            <a:r>
              <a:rPr lang="en-US" sz="3300" dirty="0">
                <a:solidFill>
                  <a:srgbClr val="000000"/>
                </a:solidFill>
                <a:latin typeface="Source Serif Pro Semi Bold" pitchFamily="34" charset="0"/>
                <a:ea typeface="Source Serif Pro Semi Bold" pitchFamily="34" charset="-122"/>
                <a:cs typeface="Source Serif Pro Semi Bold" pitchFamily="34" charset="-120"/>
              </a:rPr>
              <a:t> </a:t>
            </a:r>
            <a:r>
              <a:rPr lang="en-US" sz="3300" dirty="0" err="1">
                <a:solidFill>
                  <a:srgbClr val="000000"/>
                </a:solidFill>
                <a:latin typeface="Source Serif Pro Semi Bold" pitchFamily="34" charset="0"/>
                <a:ea typeface="Source Serif Pro Semi Bold" pitchFamily="34" charset="-122"/>
                <a:cs typeface="Source Serif Pro Semi Bold" pitchFamily="34" charset="-120"/>
              </a:rPr>
              <a:t>paulo</a:t>
            </a:r>
            <a:r>
              <a:rPr lang="en-US" sz="3300" dirty="0">
                <a:solidFill>
                  <a:srgbClr val="000000"/>
                </a:solidFill>
                <a:latin typeface="Source Serif Pro Semi Bold" pitchFamily="34" charset="0"/>
                <a:ea typeface="Source Serif Pro Semi Bold" pitchFamily="34" charset="-122"/>
                <a:cs typeface="Source Serif Pro Semi Bold" pitchFamily="34" charset="-120"/>
              </a:rPr>
              <a:t> city </a:t>
            </a:r>
            <a:endParaRPr lang="en-US" sz="3300" dirty="0"/>
          </a:p>
        </p:txBody>
      </p:sp>
      <p:sp>
        <p:nvSpPr>
          <p:cNvPr id="8" name="TextBox 7">
            <a:extLst>
              <a:ext uri="{FF2B5EF4-FFF2-40B4-BE49-F238E27FC236}">
                <a16:creationId xmlns:a16="http://schemas.microsoft.com/office/drawing/2014/main" id="{4A4C864C-17E3-7B50-71C6-BCA5459B4700}"/>
              </a:ext>
            </a:extLst>
          </p:cNvPr>
          <p:cNvSpPr txBox="1"/>
          <p:nvPr/>
        </p:nvSpPr>
        <p:spPr>
          <a:xfrm>
            <a:off x="3657600" y="3930134"/>
            <a:ext cx="7315200" cy="369332"/>
          </a:xfrm>
          <a:prstGeom prst="rect">
            <a:avLst/>
          </a:prstGeom>
          <a:noFill/>
        </p:spPr>
        <p:txBody>
          <a:bodyPr wrap="square">
            <a:spAutoFit/>
          </a:bodyPr>
          <a:lstStyle/>
          <a:p>
            <a:endParaRPr lang="en-IN" dirty="0"/>
          </a:p>
        </p:txBody>
      </p:sp>
      <p:pic>
        <p:nvPicPr>
          <p:cNvPr id="14" name="Picture 13">
            <a:extLst>
              <a:ext uri="{FF2B5EF4-FFF2-40B4-BE49-F238E27FC236}">
                <a16:creationId xmlns:a16="http://schemas.microsoft.com/office/drawing/2014/main" id="{57D3B057-30C3-DD54-A14F-70946642A77B}"/>
              </a:ext>
            </a:extLst>
          </p:cNvPr>
          <p:cNvPicPr>
            <a:picLocks noChangeAspect="1"/>
          </p:cNvPicPr>
          <p:nvPr/>
        </p:nvPicPr>
        <p:blipFill>
          <a:blip r:embed="rId2"/>
          <a:stretch>
            <a:fillRect/>
          </a:stretch>
        </p:blipFill>
        <p:spPr>
          <a:xfrm>
            <a:off x="8782492" y="276447"/>
            <a:ext cx="5582093" cy="7687340"/>
          </a:xfrm>
          <a:prstGeom prst="rect">
            <a:avLst/>
          </a:prstGeom>
        </p:spPr>
      </p:pic>
      <p:sp>
        <p:nvSpPr>
          <p:cNvPr id="15" name="TextBox 3">
            <a:extLst>
              <a:ext uri="{FF2B5EF4-FFF2-40B4-BE49-F238E27FC236}">
                <a16:creationId xmlns:a16="http://schemas.microsoft.com/office/drawing/2014/main" id="{D5393B70-6EE4-6695-F7BA-9ACB1D7F35FB}"/>
              </a:ext>
            </a:extLst>
          </p:cNvPr>
          <p:cNvSpPr txBox="1"/>
          <p:nvPr/>
        </p:nvSpPr>
        <p:spPr>
          <a:xfrm>
            <a:off x="456741" y="1938530"/>
            <a:ext cx="7677165" cy="71031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dirty="0"/>
              <a:t>Customers from </a:t>
            </a:r>
            <a:r>
              <a:rPr lang="en-US" b="1" dirty="0"/>
              <a:t>São Paulo city</a:t>
            </a:r>
            <a:r>
              <a:rPr lang="en-US" dirty="0"/>
              <a:t> spend an </a:t>
            </a:r>
            <a:r>
              <a:rPr lang="en-US" b="1" dirty="0"/>
              <a:t>average of R$134 per order</a:t>
            </a:r>
            <a:r>
              <a:rPr lang="en-US" dirty="0"/>
              <a:t>, while the </a:t>
            </a:r>
            <a:r>
              <a:rPr lang="en-US" b="1" dirty="0"/>
              <a:t>average payment value</a:t>
            </a:r>
            <a:r>
              <a:rPr lang="en-US" dirty="0"/>
              <a:t> is R$107.</a:t>
            </a:r>
          </a:p>
          <a:p>
            <a:pPr marL="285750" indent="-285750" algn="just">
              <a:lnSpc>
                <a:spcPct val="150000"/>
              </a:lnSpc>
              <a:buFont typeface="Arial" panose="020B0604020202020204" pitchFamily="34" charset="0"/>
              <a:buChar char="•"/>
            </a:pPr>
            <a:r>
              <a:rPr lang="en-US" dirty="0"/>
              <a:t>This difference suggests that São Paulo buyers may frequently purchase </a:t>
            </a:r>
            <a:r>
              <a:rPr lang="en-US" b="1" dirty="0"/>
              <a:t>discounted or promotional items</a:t>
            </a:r>
            <a:r>
              <a:rPr lang="en-US" dirty="0"/>
              <a:t>, or may be using </a:t>
            </a:r>
            <a:r>
              <a:rPr lang="en-US" b="1" dirty="0"/>
              <a:t>split payments/installments</a:t>
            </a:r>
            <a:r>
              <a:rPr lang="en-US" dirty="0"/>
              <a:t>.</a:t>
            </a:r>
          </a:p>
          <a:p>
            <a:pPr marL="285750" indent="-285750" algn="just">
              <a:lnSpc>
                <a:spcPct val="150000"/>
              </a:lnSpc>
              <a:buFont typeface="Arial" panose="020B0604020202020204" pitchFamily="34" charset="0"/>
              <a:buChar char="•"/>
            </a:pPr>
            <a:r>
              <a:rPr lang="en-US" dirty="0"/>
              <a:t>Analysis of </a:t>
            </a:r>
            <a:r>
              <a:rPr lang="en-US" dirty="0" err="1"/>
              <a:t>Olist</a:t>
            </a:r>
            <a:r>
              <a:rPr lang="en-US" dirty="0"/>
              <a:t> data shows that orders delivered within </a:t>
            </a:r>
            <a:r>
              <a:rPr lang="en-US" b="1" dirty="0"/>
              <a:t>7 days</a:t>
            </a:r>
            <a:r>
              <a:rPr lang="en-US" dirty="0"/>
              <a:t> receive the </a:t>
            </a:r>
            <a:r>
              <a:rPr lang="en-US" b="1" dirty="0"/>
              <a:t>highest customer review scores</a:t>
            </a:r>
            <a:r>
              <a:rPr lang="en-US" dirty="0"/>
              <a:t>, mostly 4 and 5 stars, reflecting timely delivery satisfaction</a:t>
            </a:r>
          </a:p>
          <a:p>
            <a:pPr marL="285750" indent="-285750" algn="just">
              <a:lnSpc>
                <a:spcPct val="150000"/>
              </a:lnSpc>
              <a:buFont typeface="Arial" panose="020B0604020202020204" pitchFamily="34" charset="0"/>
              <a:buChar char="•"/>
            </a:pPr>
            <a:r>
              <a:rPr lang="en-US" dirty="0"/>
              <a:t>When shipping days extend beyond </a:t>
            </a:r>
            <a:r>
              <a:rPr lang="en-US" b="1" dirty="0"/>
              <a:t>10 days</a:t>
            </a:r>
            <a:r>
              <a:rPr lang="en-US" dirty="0"/>
              <a:t>, review scores tend to drop significantly, indicating customer dissatisfaction with delayed deliveries.</a:t>
            </a:r>
          </a:p>
          <a:p>
            <a:pPr marL="285750" indent="-285750" algn="just">
              <a:lnSpc>
                <a:spcPct val="150000"/>
              </a:lnSpc>
              <a:buFont typeface="Arial" panose="020B0604020202020204" pitchFamily="34" charset="0"/>
              <a:buChar char="•"/>
            </a:pPr>
            <a:r>
              <a:rPr lang="en-US" dirty="0"/>
              <a:t>The </a:t>
            </a:r>
            <a:r>
              <a:rPr lang="en-US" b="1" dirty="0"/>
              <a:t>average review score decreases as the shipping time increases</a:t>
            </a:r>
            <a:r>
              <a:rPr lang="en-US" dirty="0"/>
              <a:t>, highlighting the critical role of efficient logistics in </a:t>
            </a:r>
            <a:r>
              <a:rPr lang="en-US" dirty="0" err="1"/>
              <a:t>Olist’s</a:t>
            </a:r>
            <a:r>
              <a:rPr lang="en-US" dirty="0"/>
              <a:t> customer experience</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9815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3F5C7-4663-88EB-5DB9-562DFE79C238}"/>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4AA7044F-FAF2-2ECD-12CC-4DAAAEFF319A}"/>
              </a:ext>
            </a:extLst>
          </p:cNvPr>
          <p:cNvSpPr/>
          <p:nvPr/>
        </p:nvSpPr>
        <p:spPr>
          <a:xfrm>
            <a:off x="616230" y="552892"/>
            <a:ext cx="7911081" cy="1265275"/>
          </a:xfrm>
          <a:prstGeom prst="rect">
            <a:avLst/>
          </a:prstGeom>
          <a:noFill/>
          <a:ln/>
        </p:spPr>
        <p:txBody>
          <a:bodyPr wrap="none" lIns="0" tIns="0" rIns="0" bIns="0" rtlCol="0" anchor="t"/>
          <a:lstStyle/>
          <a:p>
            <a:pPr marL="0" indent="0" algn="l">
              <a:lnSpc>
                <a:spcPts val="4900"/>
              </a:lnSpc>
              <a:buNone/>
            </a:pPr>
            <a:r>
              <a:rPr lang="en-US" sz="3300" dirty="0">
                <a:solidFill>
                  <a:srgbClr val="000000"/>
                </a:solidFill>
                <a:latin typeface="Source Serif Pro Semi Bold" pitchFamily="34" charset="0"/>
                <a:ea typeface="Source Serif Pro Semi Bold" pitchFamily="34" charset="-122"/>
                <a:cs typeface="Source Serif Pro Semi Bold" pitchFamily="34" charset="-120"/>
              </a:rPr>
              <a:t>KPI 5: Relationship between shipping days v/s</a:t>
            </a:r>
          </a:p>
          <a:p>
            <a:pPr marL="0" indent="0" algn="l">
              <a:lnSpc>
                <a:spcPts val="4900"/>
              </a:lnSpc>
              <a:buNone/>
            </a:pPr>
            <a:r>
              <a:rPr lang="en-US" sz="3300" dirty="0">
                <a:solidFill>
                  <a:srgbClr val="000000"/>
                </a:solidFill>
                <a:latin typeface="Source Serif Pro Semi Bold" pitchFamily="34" charset="0"/>
                <a:ea typeface="Source Serif Pro Semi Bold" pitchFamily="34" charset="-122"/>
                <a:cs typeface="Source Serif Pro Semi Bold" pitchFamily="34" charset="-120"/>
              </a:rPr>
              <a:t> review Score </a:t>
            </a:r>
          </a:p>
        </p:txBody>
      </p:sp>
      <p:sp>
        <p:nvSpPr>
          <p:cNvPr id="8" name="TextBox 7">
            <a:extLst>
              <a:ext uri="{FF2B5EF4-FFF2-40B4-BE49-F238E27FC236}">
                <a16:creationId xmlns:a16="http://schemas.microsoft.com/office/drawing/2014/main" id="{040D2B59-1A85-E1A0-A55A-370AF220E45A}"/>
              </a:ext>
            </a:extLst>
          </p:cNvPr>
          <p:cNvSpPr txBox="1"/>
          <p:nvPr/>
        </p:nvSpPr>
        <p:spPr>
          <a:xfrm>
            <a:off x="3657600" y="3930134"/>
            <a:ext cx="7315200" cy="369332"/>
          </a:xfrm>
          <a:prstGeom prst="rect">
            <a:avLst/>
          </a:prstGeom>
          <a:noFill/>
        </p:spPr>
        <p:txBody>
          <a:bodyPr wrap="square">
            <a:spAutoFit/>
          </a:bodyPr>
          <a:lstStyle/>
          <a:p>
            <a:endParaRPr lang="en-IN" dirty="0"/>
          </a:p>
        </p:txBody>
      </p:sp>
      <p:pic>
        <p:nvPicPr>
          <p:cNvPr id="3" name="Picture 2">
            <a:extLst>
              <a:ext uri="{FF2B5EF4-FFF2-40B4-BE49-F238E27FC236}">
                <a16:creationId xmlns:a16="http://schemas.microsoft.com/office/drawing/2014/main" id="{B5146B8B-8C45-061A-A94C-C69465FA04F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01470" y="1137684"/>
            <a:ext cx="5135524" cy="6124353"/>
          </a:xfrm>
          <a:prstGeom prst="rect">
            <a:avLst/>
          </a:prstGeom>
        </p:spPr>
      </p:pic>
      <p:sp>
        <p:nvSpPr>
          <p:cNvPr id="7" name="TextBox 6">
            <a:extLst>
              <a:ext uri="{FF2B5EF4-FFF2-40B4-BE49-F238E27FC236}">
                <a16:creationId xmlns:a16="http://schemas.microsoft.com/office/drawing/2014/main" id="{AD49D3DB-A590-C5FA-CDA7-602BFA4A02CA}"/>
              </a:ext>
            </a:extLst>
          </p:cNvPr>
          <p:cNvSpPr txBox="1"/>
          <p:nvPr/>
        </p:nvSpPr>
        <p:spPr>
          <a:xfrm>
            <a:off x="882503" y="2439919"/>
            <a:ext cx="7315200" cy="3363678"/>
          </a:xfrm>
          <a:prstGeom prst="rect">
            <a:avLst/>
          </a:prstGeom>
          <a:noFill/>
        </p:spPr>
        <p:txBody>
          <a:bodyPr wrap="square">
            <a:spAutoFit/>
          </a:bodyPr>
          <a:lstStyle/>
          <a:p>
            <a:pPr algn="just">
              <a:lnSpc>
                <a:spcPct val="150000"/>
              </a:lnSpc>
              <a:buNone/>
            </a:pPr>
            <a:r>
              <a:rPr lang="en-US" b="1" dirty="0"/>
              <a:t>Average of Shipping Days and Average of Review Score</a:t>
            </a:r>
          </a:p>
          <a:p>
            <a:pPr algn="just">
              <a:lnSpc>
                <a:spcPct val="150000"/>
              </a:lnSpc>
              <a:buFont typeface="Arial" panose="020B0604020202020204" pitchFamily="34" charset="0"/>
              <a:buChar char="•"/>
            </a:pPr>
            <a:r>
              <a:rPr lang="en-US" dirty="0"/>
              <a:t>Approx. </a:t>
            </a:r>
            <a:r>
              <a:rPr lang="en-US" b="1" dirty="0"/>
              <a:t>35K orders</a:t>
            </a:r>
            <a:r>
              <a:rPr lang="en-US" dirty="0"/>
              <a:t> analyzed; review scores are not clearly shown.</a:t>
            </a:r>
          </a:p>
          <a:p>
            <a:pPr algn="just">
              <a:lnSpc>
                <a:spcPct val="150000"/>
              </a:lnSpc>
              <a:buFont typeface="Arial" panose="020B0604020202020204" pitchFamily="34" charset="0"/>
              <a:buChar char="•"/>
            </a:pPr>
            <a:r>
              <a:rPr lang="en-US" dirty="0"/>
              <a:t>Suggests a focus on delivery speed vs. customer satisfaction.</a:t>
            </a:r>
          </a:p>
          <a:p>
            <a:pPr algn="just">
              <a:lnSpc>
                <a:spcPct val="150000"/>
              </a:lnSpc>
              <a:buFont typeface="Arial" panose="020B0604020202020204" pitchFamily="34" charset="0"/>
              <a:buChar char="•"/>
            </a:pPr>
            <a:r>
              <a:rPr lang="en-US" dirty="0"/>
              <a:t>If the review score is low despite high shipping speed, quality/service needs review.</a:t>
            </a:r>
          </a:p>
          <a:p>
            <a:pPr algn="just">
              <a:lnSpc>
                <a:spcPct val="150000"/>
              </a:lnSpc>
              <a:buFont typeface="Arial" panose="020B0604020202020204" pitchFamily="34" charset="0"/>
              <a:buChar char="•"/>
            </a:pPr>
            <a:r>
              <a:rPr lang="en-US" dirty="0"/>
              <a:t>Useful to correlate delays with lower customer ratings.</a:t>
            </a:r>
          </a:p>
          <a:p>
            <a:pPr algn="just">
              <a:lnSpc>
                <a:spcPct val="150000"/>
              </a:lnSpc>
            </a:pPr>
            <a:endParaRPr lang="en-US" dirty="0"/>
          </a:p>
        </p:txBody>
      </p:sp>
    </p:spTree>
    <p:extLst>
      <p:ext uri="{BB962C8B-B14F-4D97-AF65-F5344CB8AC3E}">
        <p14:creationId xmlns:p14="http://schemas.microsoft.com/office/powerpoint/2010/main" val="84884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A9146-2BEF-34CC-AF1E-2AD48877E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60" y="1178250"/>
            <a:ext cx="13513982" cy="6583516"/>
          </a:xfrm>
          <a:prstGeom prst="rect">
            <a:avLst/>
          </a:prstGeom>
        </p:spPr>
      </p:pic>
      <p:sp>
        <p:nvSpPr>
          <p:cNvPr id="6" name="TextBox 5">
            <a:extLst>
              <a:ext uri="{FF2B5EF4-FFF2-40B4-BE49-F238E27FC236}">
                <a16:creationId xmlns:a16="http://schemas.microsoft.com/office/drawing/2014/main" id="{FA4108B5-F698-9671-1A08-A57FFF32A644}"/>
              </a:ext>
            </a:extLst>
          </p:cNvPr>
          <p:cNvSpPr txBox="1"/>
          <p:nvPr/>
        </p:nvSpPr>
        <p:spPr>
          <a:xfrm>
            <a:off x="4614530" y="408809"/>
            <a:ext cx="7315200" cy="769441"/>
          </a:xfrm>
          <a:prstGeom prst="rect">
            <a:avLst/>
          </a:prstGeom>
          <a:noFill/>
        </p:spPr>
        <p:txBody>
          <a:bodyPr wrap="square">
            <a:spAutoFit/>
          </a:bodyPr>
          <a:lstStyle/>
          <a:p>
            <a:r>
              <a:rPr lang="en-US" sz="4400" dirty="0">
                <a:solidFill>
                  <a:srgbClr val="000000"/>
                </a:solidFill>
                <a:latin typeface="Source Serif Pro Semi Bold" pitchFamily="34" charset="0"/>
                <a:ea typeface="Source Serif Pro Semi Bold" pitchFamily="34" charset="-122"/>
              </a:rPr>
              <a:t>Dashboard in Excel</a:t>
            </a:r>
            <a:endParaRPr lang="en-IN" sz="4400" dirty="0"/>
          </a:p>
        </p:txBody>
      </p:sp>
    </p:spTree>
    <p:extLst>
      <p:ext uri="{BB962C8B-B14F-4D97-AF65-F5344CB8AC3E}">
        <p14:creationId xmlns:p14="http://schemas.microsoft.com/office/powerpoint/2010/main" val="325641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C3D42-019C-2D5E-CC86-3F8AF781356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52DBAD0-AF2E-6595-E55F-7C39AC4FF83A}"/>
              </a:ext>
            </a:extLst>
          </p:cNvPr>
          <p:cNvSpPr txBox="1"/>
          <p:nvPr/>
        </p:nvSpPr>
        <p:spPr>
          <a:xfrm>
            <a:off x="616688" y="408809"/>
            <a:ext cx="13471452" cy="769441"/>
          </a:xfrm>
          <a:prstGeom prst="rect">
            <a:avLst/>
          </a:prstGeom>
          <a:noFill/>
        </p:spPr>
        <p:txBody>
          <a:bodyPr wrap="square">
            <a:spAutoFit/>
          </a:bodyPr>
          <a:lstStyle/>
          <a:p>
            <a:pPr algn="ctr"/>
            <a:r>
              <a:rPr lang="en-US" sz="4400" dirty="0">
                <a:solidFill>
                  <a:srgbClr val="000000"/>
                </a:solidFill>
                <a:latin typeface="Source Serif Pro Semi Bold" pitchFamily="34" charset="0"/>
                <a:ea typeface="Source Serif Pro Semi Bold" pitchFamily="34" charset="-122"/>
              </a:rPr>
              <a:t>SQL Queries</a:t>
            </a:r>
            <a:endParaRPr lang="en-IN" sz="4400" dirty="0"/>
          </a:p>
        </p:txBody>
      </p:sp>
      <p:pic>
        <p:nvPicPr>
          <p:cNvPr id="4" name="Picture 3">
            <a:extLst>
              <a:ext uri="{FF2B5EF4-FFF2-40B4-BE49-F238E27FC236}">
                <a16:creationId xmlns:a16="http://schemas.microsoft.com/office/drawing/2014/main" id="{D775FC21-62AF-67F6-1EF7-5614E19F894D}"/>
              </a:ext>
            </a:extLst>
          </p:cNvPr>
          <p:cNvPicPr>
            <a:picLocks noChangeAspect="1"/>
          </p:cNvPicPr>
          <p:nvPr/>
        </p:nvPicPr>
        <p:blipFill>
          <a:blip r:embed="rId2"/>
          <a:stretch>
            <a:fillRect/>
          </a:stretch>
        </p:blipFill>
        <p:spPr>
          <a:xfrm>
            <a:off x="616689" y="1329070"/>
            <a:ext cx="6772939" cy="5975497"/>
          </a:xfrm>
          <a:prstGeom prst="rect">
            <a:avLst/>
          </a:prstGeom>
        </p:spPr>
      </p:pic>
      <p:pic>
        <p:nvPicPr>
          <p:cNvPr id="15" name="Picture 14">
            <a:extLst>
              <a:ext uri="{FF2B5EF4-FFF2-40B4-BE49-F238E27FC236}">
                <a16:creationId xmlns:a16="http://schemas.microsoft.com/office/drawing/2014/main" id="{F6B04706-2FCC-2E42-CAAD-10BD2475A3B5}"/>
              </a:ext>
            </a:extLst>
          </p:cNvPr>
          <p:cNvPicPr>
            <a:picLocks noChangeAspect="1"/>
          </p:cNvPicPr>
          <p:nvPr/>
        </p:nvPicPr>
        <p:blipFill>
          <a:blip r:embed="rId3"/>
          <a:stretch>
            <a:fillRect/>
          </a:stretch>
        </p:blipFill>
        <p:spPr>
          <a:xfrm>
            <a:off x="7602279" y="1329071"/>
            <a:ext cx="6360397" cy="5975496"/>
          </a:xfrm>
          <a:prstGeom prst="rect">
            <a:avLst/>
          </a:prstGeom>
        </p:spPr>
      </p:pic>
    </p:spTree>
    <p:extLst>
      <p:ext uri="{BB962C8B-B14F-4D97-AF65-F5344CB8AC3E}">
        <p14:creationId xmlns:p14="http://schemas.microsoft.com/office/powerpoint/2010/main" val="1382936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75</TotalTime>
  <Words>761</Words>
  <Application>Microsoft Office PowerPoint</Application>
  <PresentationFormat>Custom</PresentationFormat>
  <Paragraphs>69</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Century Gothic</vt:lpstr>
      <vt:lpstr>Garamond</vt:lpstr>
      <vt:lpstr>Source Sans Pro</vt:lpstr>
      <vt:lpstr>Source Serif Pro Semi Bold</vt:lpstr>
      <vt:lpstr>Times New Roman</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Ganesh Patwardhan</cp:lastModifiedBy>
  <cp:revision>4</cp:revision>
  <dcterms:created xsi:type="dcterms:W3CDTF">2025-06-09T10:59:36Z</dcterms:created>
  <dcterms:modified xsi:type="dcterms:W3CDTF">2025-06-09T12:34:40Z</dcterms:modified>
</cp:coreProperties>
</file>