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57" r:id="rId3"/>
    <p:sldId id="259" r:id="rId4"/>
    <p:sldId id="258" r:id="rId5"/>
    <p:sldId id="260" r:id="rId6"/>
    <p:sldId id="261" r:id="rId7"/>
    <p:sldId id="262" r:id="rId8"/>
    <p:sldId id="263" r:id="rId9"/>
    <p:sldId id="264" r:id="rId10"/>
    <p:sldId id="265" r:id="rId11"/>
    <p:sldId id="266"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018" autoAdjust="0"/>
    <p:restoredTop sz="94710"/>
  </p:normalViewPr>
  <p:slideViewPr>
    <p:cSldViewPr snapToGrid="0">
      <p:cViewPr varScale="1">
        <p:scale>
          <a:sx n="148" d="100"/>
          <a:sy n="148" d="100"/>
        </p:scale>
        <p:origin x="216" y="2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9BA8AC7-BDD1-4FBC-9B42-88F63D8B9103}" type="datetimeFigureOut">
              <a:rPr lang="en-US" smtClean="0"/>
              <a:t>12/13/24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F643B2-2D1D-433E-AD02-D6E67443F299}" type="slidenum">
              <a:rPr lang="en-US" smtClean="0"/>
              <a:t>‹#›</a:t>
            </a:fld>
            <a:endParaRPr lang="en-US"/>
          </a:p>
        </p:txBody>
      </p:sp>
    </p:spTree>
    <p:extLst>
      <p:ext uri="{BB962C8B-B14F-4D97-AF65-F5344CB8AC3E}">
        <p14:creationId xmlns:p14="http://schemas.microsoft.com/office/powerpoint/2010/main" val="32215168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9BA8AC7-BDD1-4FBC-9B42-88F63D8B9103}" type="datetimeFigureOut">
              <a:rPr lang="en-US" smtClean="0"/>
              <a:t>12/13/24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F643B2-2D1D-433E-AD02-D6E67443F299}" type="slidenum">
              <a:rPr lang="en-US" smtClean="0"/>
              <a:t>‹#›</a:t>
            </a:fld>
            <a:endParaRPr lang="en-US"/>
          </a:p>
        </p:txBody>
      </p:sp>
    </p:spTree>
    <p:extLst>
      <p:ext uri="{BB962C8B-B14F-4D97-AF65-F5344CB8AC3E}">
        <p14:creationId xmlns:p14="http://schemas.microsoft.com/office/powerpoint/2010/main" val="34163907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9BA8AC7-BDD1-4FBC-9B42-88F63D8B9103}" type="datetimeFigureOut">
              <a:rPr lang="en-US" smtClean="0"/>
              <a:t>12/13/24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F643B2-2D1D-433E-AD02-D6E67443F299}" type="slidenum">
              <a:rPr lang="en-US" smtClean="0"/>
              <a:t>‹#›</a:t>
            </a:fld>
            <a:endParaRPr lang="en-US"/>
          </a:p>
        </p:txBody>
      </p:sp>
    </p:spTree>
    <p:extLst>
      <p:ext uri="{BB962C8B-B14F-4D97-AF65-F5344CB8AC3E}">
        <p14:creationId xmlns:p14="http://schemas.microsoft.com/office/powerpoint/2010/main" val="35122986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9BA8AC7-BDD1-4FBC-9B42-88F63D8B9103}" type="datetimeFigureOut">
              <a:rPr lang="en-US" smtClean="0"/>
              <a:t>12/13/24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F643B2-2D1D-433E-AD02-D6E67443F299}"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1979375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9BA8AC7-BDD1-4FBC-9B42-88F63D8B9103}" type="datetimeFigureOut">
              <a:rPr lang="en-US" smtClean="0"/>
              <a:t>12/13/24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F643B2-2D1D-433E-AD02-D6E67443F299}" type="slidenum">
              <a:rPr lang="en-US" smtClean="0"/>
              <a:t>‹#›</a:t>
            </a:fld>
            <a:endParaRPr lang="en-US"/>
          </a:p>
        </p:txBody>
      </p:sp>
    </p:spTree>
    <p:extLst>
      <p:ext uri="{BB962C8B-B14F-4D97-AF65-F5344CB8AC3E}">
        <p14:creationId xmlns:p14="http://schemas.microsoft.com/office/powerpoint/2010/main" val="35573442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9BA8AC7-BDD1-4FBC-9B42-88F63D8B9103}" type="datetimeFigureOut">
              <a:rPr lang="en-US" smtClean="0"/>
              <a:t>12/13/24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2F643B2-2D1D-433E-AD02-D6E67443F299}" type="slidenum">
              <a:rPr lang="en-US" smtClean="0"/>
              <a:t>‹#›</a:t>
            </a:fld>
            <a:endParaRPr lang="en-US"/>
          </a:p>
        </p:txBody>
      </p:sp>
    </p:spTree>
    <p:extLst>
      <p:ext uri="{BB962C8B-B14F-4D97-AF65-F5344CB8AC3E}">
        <p14:creationId xmlns:p14="http://schemas.microsoft.com/office/powerpoint/2010/main" val="23638103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9BA8AC7-BDD1-4FBC-9B42-88F63D8B9103}" type="datetimeFigureOut">
              <a:rPr lang="en-US" smtClean="0"/>
              <a:t>12/13/24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2F643B2-2D1D-433E-AD02-D6E67443F299}" type="slidenum">
              <a:rPr lang="en-US" smtClean="0"/>
              <a:t>‹#›</a:t>
            </a:fld>
            <a:endParaRPr lang="en-US"/>
          </a:p>
        </p:txBody>
      </p:sp>
    </p:spTree>
    <p:extLst>
      <p:ext uri="{BB962C8B-B14F-4D97-AF65-F5344CB8AC3E}">
        <p14:creationId xmlns:p14="http://schemas.microsoft.com/office/powerpoint/2010/main" val="31334724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BA8AC7-BDD1-4FBC-9B42-88F63D8B9103}" type="datetimeFigureOut">
              <a:rPr lang="en-US" smtClean="0"/>
              <a:t>12/13/24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F643B2-2D1D-433E-AD02-D6E67443F299}" type="slidenum">
              <a:rPr lang="en-US" smtClean="0"/>
              <a:t>‹#›</a:t>
            </a:fld>
            <a:endParaRPr lang="en-US"/>
          </a:p>
        </p:txBody>
      </p:sp>
    </p:spTree>
    <p:extLst>
      <p:ext uri="{BB962C8B-B14F-4D97-AF65-F5344CB8AC3E}">
        <p14:creationId xmlns:p14="http://schemas.microsoft.com/office/powerpoint/2010/main" val="3927542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BA8AC7-BDD1-4FBC-9B42-88F63D8B9103}" type="datetimeFigureOut">
              <a:rPr lang="en-US" smtClean="0"/>
              <a:t>12/13/24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F643B2-2D1D-433E-AD02-D6E67443F299}" type="slidenum">
              <a:rPr lang="en-US" smtClean="0"/>
              <a:t>‹#›</a:t>
            </a:fld>
            <a:endParaRPr lang="en-US"/>
          </a:p>
        </p:txBody>
      </p:sp>
    </p:spTree>
    <p:extLst>
      <p:ext uri="{BB962C8B-B14F-4D97-AF65-F5344CB8AC3E}">
        <p14:creationId xmlns:p14="http://schemas.microsoft.com/office/powerpoint/2010/main" val="9492408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BA8AC7-BDD1-4FBC-9B42-88F63D8B9103}" type="datetimeFigureOut">
              <a:rPr lang="en-US" smtClean="0"/>
              <a:t>12/13/24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F643B2-2D1D-433E-AD02-D6E67443F299}" type="slidenum">
              <a:rPr lang="en-US" smtClean="0"/>
              <a:t>‹#›</a:t>
            </a:fld>
            <a:endParaRPr lang="en-US"/>
          </a:p>
        </p:txBody>
      </p:sp>
    </p:spTree>
    <p:extLst>
      <p:ext uri="{BB962C8B-B14F-4D97-AF65-F5344CB8AC3E}">
        <p14:creationId xmlns:p14="http://schemas.microsoft.com/office/powerpoint/2010/main" val="32826076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BA8AC7-BDD1-4FBC-9B42-88F63D8B9103}" type="datetimeFigureOut">
              <a:rPr lang="en-US" smtClean="0"/>
              <a:t>12/13/24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F643B2-2D1D-433E-AD02-D6E67443F299}" type="slidenum">
              <a:rPr lang="en-US" smtClean="0"/>
              <a:t>‹#›</a:t>
            </a:fld>
            <a:endParaRPr lang="en-US"/>
          </a:p>
        </p:txBody>
      </p:sp>
    </p:spTree>
    <p:extLst>
      <p:ext uri="{BB962C8B-B14F-4D97-AF65-F5344CB8AC3E}">
        <p14:creationId xmlns:p14="http://schemas.microsoft.com/office/powerpoint/2010/main" val="38168529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9BA8AC7-BDD1-4FBC-9B42-88F63D8B9103}" type="datetimeFigureOut">
              <a:rPr lang="en-US" smtClean="0"/>
              <a:t>12/13/24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F643B2-2D1D-433E-AD02-D6E67443F299}" type="slidenum">
              <a:rPr lang="en-US" smtClean="0"/>
              <a:t>‹#›</a:t>
            </a:fld>
            <a:endParaRPr lang="en-US"/>
          </a:p>
        </p:txBody>
      </p:sp>
    </p:spTree>
    <p:extLst>
      <p:ext uri="{BB962C8B-B14F-4D97-AF65-F5344CB8AC3E}">
        <p14:creationId xmlns:p14="http://schemas.microsoft.com/office/powerpoint/2010/main" val="6959871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9BA8AC7-BDD1-4FBC-9B42-88F63D8B9103}" type="datetimeFigureOut">
              <a:rPr lang="en-US" smtClean="0"/>
              <a:t>12/13/24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2F643B2-2D1D-433E-AD02-D6E67443F299}" type="slidenum">
              <a:rPr lang="en-US" smtClean="0"/>
              <a:t>‹#›</a:t>
            </a:fld>
            <a:endParaRPr lang="en-US"/>
          </a:p>
        </p:txBody>
      </p:sp>
    </p:spTree>
    <p:extLst>
      <p:ext uri="{BB962C8B-B14F-4D97-AF65-F5344CB8AC3E}">
        <p14:creationId xmlns:p14="http://schemas.microsoft.com/office/powerpoint/2010/main" val="24173050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BA8AC7-BDD1-4FBC-9B42-88F63D8B9103}" type="datetimeFigureOut">
              <a:rPr lang="en-US" smtClean="0"/>
              <a:t>12/13/24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2F643B2-2D1D-433E-AD02-D6E67443F299}" type="slidenum">
              <a:rPr lang="en-US" smtClean="0"/>
              <a:t>‹#›</a:t>
            </a:fld>
            <a:endParaRPr lang="en-US"/>
          </a:p>
        </p:txBody>
      </p:sp>
    </p:spTree>
    <p:extLst>
      <p:ext uri="{BB962C8B-B14F-4D97-AF65-F5344CB8AC3E}">
        <p14:creationId xmlns:p14="http://schemas.microsoft.com/office/powerpoint/2010/main" val="15998419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F9BA8AC7-BDD1-4FBC-9B42-88F63D8B9103}" type="datetimeFigureOut">
              <a:rPr lang="en-US" smtClean="0"/>
              <a:t>12/13/24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2F643B2-2D1D-433E-AD02-D6E67443F299}" type="slidenum">
              <a:rPr lang="en-US" smtClean="0"/>
              <a:t>‹#›</a:t>
            </a:fld>
            <a:endParaRPr lang="en-US"/>
          </a:p>
        </p:txBody>
      </p:sp>
    </p:spTree>
    <p:extLst>
      <p:ext uri="{BB962C8B-B14F-4D97-AF65-F5344CB8AC3E}">
        <p14:creationId xmlns:p14="http://schemas.microsoft.com/office/powerpoint/2010/main" val="5175188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9BA8AC7-BDD1-4FBC-9B42-88F63D8B9103}" type="datetimeFigureOut">
              <a:rPr lang="en-US" smtClean="0"/>
              <a:t>12/13/24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F643B2-2D1D-433E-AD02-D6E67443F299}" type="slidenum">
              <a:rPr lang="en-US" smtClean="0"/>
              <a:t>‹#›</a:t>
            </a:fld>
            <a:endParaRPr lang="en-US"/>
          </a:p>
        </p:txBody>
      </p:sp>
    </p:spTree>
    <p:extLst>
      <p:ext uri="{BB962C8B-B14F-4D97-AF65-F5344CB8AC3E}">
        <p14:creationId xmlns:p14="http://schemas.microsoft.com/office/powerpoint/2010/main" val="3671488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9BA8AC7-BDD1-4FBC-9B42-88F63D8B9103}" type="datetimeFigureOut">
              <a:rPr lang="en-US" smtClean="0"/>
              <a:t>12/13/24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F643B2-2D1D-433E-AD02-D6E67443F299}" type="slidenum">
              <a:rPr lang="en-US" smtClean="0"/>
              <a:t>‹#›</a:t>
            </a:fld>
            <a:endParaRPr lang="en-US"/>
          </a:p>
        </p:txBody>
      </p:sp>
    </p:spTree>
    <p:extLst>
      <p:ext uri="{BB962C8B-B14F-4D97-AF65-F5344CB8AC3E}">
        <p14:creationId xmlns:p14="http://schemas.microsoft.com/office/powerpoint/2010/main" val="23524204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F9BA8AC7-BDD1-4FBC-9B42-88F63D8B9103}" type="datetimeFigureOut">
              <a:rPr lang="en-US" smtClean="0"/>
              <a:t>12/13/24</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52F643B2-2D1D-433E-AD02-D6E67443F299}" type="slidenum">
              <a:rPr lang="en-US" smtClean="0"/>
              <a:t>‹#›</a:t>
            </a:fld>
            <a:endParaRPr lang="en-US"/>
          </a:p>
        </p:txBody>
      </p:sp>
    </p:spTree>
    <p:extLst>
      <p:ext uri="{BB962C8B-B14F-4D97-AF65-F5344CB8AC3E}">
        <p14:creationId xmlns:p14="http://schemas.microsoft.com/office/powerpoint/2010/main" val="537687085"/>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 id="2147483706"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F588F-0CE6-682F-132C-57A1F2EF2716}"/>
              </a:ext>
            </a:extLst>
          </p:cNvPr>
          <p:cNvSpPr>
            <a:spLocks noGrp="1"/>
          </p:cNvSpPr>
          <p:nvPr>
            <p:ph type="ctrTitle"/>
          </p:nvPr>
        </p:nvSpPr>
        <p:spPr>
          <a:xfrm>
            <a:off x="1751012" y="1300786"/>
            <a:ext cx="8689976" cy="579386"/>
          </a:xfrm>
        </p:spPr>
        <p:txBody>
          <a:bodyPr>
            <a:normAutofit fontScale="90000"/>
          </a:bodyPr>
          <a:lstStyle/>
          <a:p>
            <a:r>
              <a:rPr lang="en-US" sz="4000" dirty="0" err="1"/>
              <a:t>SuperMarket</a:t>
            </a:r>
            <a:r>
              <a:rPr lang="en-US" sz="4000" dirty="0"/>
              <a:t> Sales Dataset analysis</a:t>
            </a:r>
          </a:p>
        </p:txBody>
      </p:sp>
      <p:sp>
        <p:nvSpPr>
          <p:cNvPr id="3" name="Subtitle 2">
            <a:extLst>
              <a:ext uri="{FF2B5EF4-FFF2-40B4-BE49-F238E27FC236}">
                <a16:creationId xmlns:a16="http://schemas.microsoft.com/office/drawing/2014/main" id="{9A5820C2-4198-CA45-BA3A-6D32CB2120A3}"/>
              </a:ext>
            </a:extLst>
          </p:cNvPr>
          <p:cNvSpPr>
            <a:spLocks noGrp="1"/>
          </p:cNvSpPr>
          <p:nvPr>
            <p:ph type="subTitle" idx="1"/>
          </p:nvPr>
        </p:nvSpPr>
        <p:spPr/>
        <p:txBody>
          <a:bodyPr>
            <a:normAutofit fontScale="47500" lnSpcReduction="20000"/>
          </a:bodyPr>
          <a:lstStyle/>
          <a:p>
            <a:r>
              <a:rPr lang="en-US" dirty="0"/>
              <a:t>Group Member:</a:t>
            </a:r>
          </a:p>
          <a:p>
            <a:r>
              <a:rPr lang="en-US" dirty="0"/>
              <a:t>Omkar Shinde</a:t>
            </a:r>
          </a:p>
          <a:p>
            <a:r>
              <a:rPr lang="en-US" dirty="0"/>
              <a:t>Chinmay </a:t>
            </a:r>
            <a:r>
              <a:rPr lang="en-US" dirty="0" err="1"/>
              <a:t>Shetye</a:t>
            </a:r>
            <a:endParaRPr lang="en-US" dirty="0"/>
          </a:p>
          <a:p>
            <a:r>
              <a:rPr lang="en-US" dirty="0"/>
              <a:t>Aakash Trivedi</a:t>
            </a:r>
          </a:p>
          <a:p>
            <a:r>
              <a:rPr lang="en-US" dirty="0"/>
              <a:t>Naga Karthik Potru</a:t>
            </a:r>
          </a:p>
          <a:p>
            <a:endParaRPr lang="en-US" dirty="0"/>
          </a:p>
        </p:txBody>
      </p:sp>
    </p:spTree>
    <p:extLst>
      <p:ext uri="{BB962C8B-B14F-4D97-AF65-F5344CB8AC3E}">
        <p14:creationId xmlns:p14="http://schemas.microsoft.com/office/powerpoint/2010/main" val="30720826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802A6-FB96-D7A8-BD50-5140D9F2E1FB}"/>
              </a:ext>
            </a:extLst>
          </p:cNvPr>
          <p:cNvSpPr>
            <a:spLocks noGrp="1"/>
          </p:cNvSpPr>
          <p:nvPr>
            <p:ph type="title"/>
          </p:nvPr>
        </p:nvSpPr>
        <p:spPr>
          <a:xfrm>
            <a:off x="913775" y="618517"/>
            <a:ext cx="10364451" cy="809591"/>
          </a:xfrm>
        </p:spPr>
        <p:txBody>
          <a:bodyPr/>
          <a:lstStyle/>
          <a:p>
            <a:r>
              <a:rPr lang="en-US" dirty="0"/>
              <a:t>Correlation Analysis of Key Variables</a:t>
            </a:r>
          </a:p>
        </p:txBody>
      </p:sp>
      <p:pic>
        <p:nvPicPr>
          <p:cNvPr id="5" name="Content Placeholder 4">
            <a:extLst>
              <a:ext uri="{FF2B5EF4-FFF2-40B4-BE49-F238E27FC236}">
                <a16:creationId xmlns:a16="http://schemas.microsoft.com/office/drawing/2014/main" id="{D64DF069-F09E-9DCE-E5B7-A544AFDF819C}"/>
              </a:ext>
            </a:extLst>
          </p:cNvPr>
          <p:cNvPicPr>
            <a:picLocks noGrp="1" noChangeAspect="1"/>
          </p:cNvPicPr>
          <p:nvPr>
            <p:ph sz="quarter" idx="13"/>
          </p:nvPr>
        </p:nvPicPr>
        <p:blipFill>
          <a:blip r:embed="rId2"/>
          <a:stretch>
            <a:fillRect/>
          </a:stretch>
        </p:blipFill>
        <p:spPr>
          <a:xfrm>
            <a:off x="1541124" y="1428108"/>
            <a:ext cx="9082355" cy="5332287"/>
          </a:xfrm>
        </p:spPr>
      </p:pic>
    </p:spTree>
    <p:extLst>
      <p:ext uri="{BB962C8B-B14F-4D97-AF65-F5344CB8AC3E}">
        <p14:creationId xmlns:p14="http://schemas.microsoft.com/office/powerpoint/2010/main" val="28601278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0871D-F63F-8130-7125-2E05E4C767E5}"/>
              </a:ext>
            </a:extLst>
          </p:cNvPr>
          <p:cNvSpPr>
            <a:spLocks noGrp="1"/>
          </p:cNvSpPr>
          <p:nvPr>
            <p:ph type="title"/>
          </p:nvPr>
        </p:nvSpPr>
        <p:spPr>
          <a:xfrm>
            <a:off x="913775" y="452063"/>
            <a:ext cx="10364451" cy="565079"/>
          </a:xfrm>
        </p:spPr>
        <p:txBody>
          <a:bodyPr>
            <a:normAutofit fontScale="90000"/>
          </a:bodyPr>
          <a:lstStyle/>
          <a:p>
            <a:r>
              <a:rPr lang="en-US" dirty="0"/>
              <a:t>Exploring Relationships Between Customer Demographics and Ratings</a:t>
            </a:r>
          </a:p>
        </p:txBody>
      </p:sp>
      <p:pic>
        <p:nvPicPr>
          <p:cNvPr id="7" name="Content Placeholder 6">
            <a:extLst>
              <a:ext uri="{FF2B5EF4-FFF2-40B4-BE49-F238E27FC236}">
                <a16:creationId xmlns:a16="http://schemas.microsoft.com/office/drawing/2014/main" id="{893256A9-6AD7-5D35-FCB8-B4416A496F62}"/>
              </a:ext>
            </a:extLst>
          </p:cNvPr>
          <p:cNvPicPr>
            <a:picLocks noGrp="1" noChangeAspect="1"/>
          </p:cNvPicPr>
          <p:nvPr>
            <p:ph sz="quarter" idx="13"/>
          </p:nvPr>
        </p:nvPicPr>
        <p:blipFill>
          <a:blip r:embed="rId2"/>
          <a:stretch>
            <a:fillRect/>
          </a:stretch>
        </p:blipFill>
        <p:spPr>
          <a:xfrm>
            <a:off x="643375" y="1360094"/>
            <a:ext cx="3276335" cy="2703077"/>
          </a:xfrm>
        </p:spPr>
      </p:pic>
      <p:pic>
        <p:nvPicPr>
          <p:cNvPr id="9" name="Picture 8">
            <a:extLst>
              <a:ext uri="{FF2B5EF4-FFF2-40B4-BE49-F238E27FC236}">
                <a16:creationId xmlns:a16="http://schemas.microsoft.com/office/drawing/2014/main" id="{E37DB86E-BE2A-526B-E765-C2F86EE729DE}"/>
              </a:ext>
            </a:extLst>
          </p:cNvPr>
          <p:cNvPicPr>
            <a:picLocks noChangeAspect="1"/>
          </p:cNvPicPr>
          <p:nvPr/>
        </p:nvPicPr>
        <p:blipFill>
          <a:blip r:embed="rId3"/>
          <a:stretch>
            <a:fillRect/>
          </a:stretch>
        </p:blipFill>
        <p:spPr>
          <a:xfrm>
            <a:off x="4177543" y="1360096"/>
            <a:ext cx="3005933" cy="2492494"/>
          </a:xfrm>
          <a:prstGeom prst="rect">
            <a:avLst/>
          </a:prstGeom>
        </p:spPr>
      </p:pic>
      <p:pic>
        <p:nvPicPr>
          <p:cNvPr id="10" name="Content Placeholder 4">
            <a:extLst>
              <a:ext uri="{FF2B5EF4-FFF2-40B4-BE49-F238E27FC236}">
                <a16:creationId xmlns:a16="http://schemas.microsoft.com/office/drawing/2014/main" id="{0648318A-3F7B-0899-B90F-5004F21B7CA9}"/>
              </a:ext>
            </a:extLst>
          </p:cNvPr>
          <p:cNvPicPr>
            <a:picLocks noChangeAspect="1"/>
          </p:cNvPicPr>
          <p:nvPr/>
        </p:nvPicPr>
        <p:blipFill>
          <a:blip r:embed="rId4"/>
          <a:stretch>
            <a:fillRect/>
          </a:stretch>
        </p:blipFill>
        <p:spPr>
          <a:xfrm>
            <a:off x="7441309" y="1360094"/>
            <a:ext cx="3276335" cy="2621971"/>
          </a:xfrm>
          <a:prstGeom prst="rect">
            <a:avLst/>
          </a:prstGeom>
        </p:spPr>
      </p:pic>
      <p:pic>
        <p:nvPicPr>
          <p:cNvPr id="12" name="Picture 11">
            <a:extLst>
              <a:ext uri="{FF2B5EF4-FFF2-40B4-BE49-F238E27FC236}">
                <a16:creationId xmlns:a16="http://schemas.microsoft.com/office/drawing/2014/main" id="{08E488CD-C711-64C1-207D-4A99C320F3B5}"/>
              </a:ext>
            </a:extLst>
          </p:cNvPr>
          <p:cNvPicPr>
            <a:picLocks noChangeAspect="1"/>
          </p:cNvPicPr>
          <p:nvPr/>
        </p:nvPicPr>
        <p:blipFill>
          <a:blip r:embed="rId5"/>
          <a:stretch>
            <a:fillRect/>
          </a:stretch>
        </p:blipFill>
        <p:spPr>
          <a:xfrm>
            <a:off x="4083481" y="4063171"/>
            <a:ext cx="3099995" cy="2492494"/>
          </a:xfrm>
          <a:prstGeom prst="rect">
            <a:avLst/>
          </a:prstGeom>
        </p:spPr>
      </p:pic>
    </p:spTree>
    <p:extLst>
      <p:ext uri="{BB962C8B-B14F-4D97-AF65-F5344CB8AC3E}">
        <p14:creationId xmlns:p14="http://schemas.microsoft.com/office/powerpoint/2010/main" val="23282489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375FAAE0-7E91-A76A-4564-E4F5393B5776}"/>
              </a:ext>
            </a:extLst>
          </p:cNvPr>
          <p:cNvPicPr>
            <a:picLocks noGrp="1" noChangeAspect="1"/>
          </p:cNvPicPr>
          <p:nvPr>
            <p:ph sz="quarter" idx="13"/>
          </p:nvPr>
        </p:nvPicPr>
        <p:blipFill>
          <a:blip r:embed="rId2"/>
          <a:stretch>
            <a:fillRect/>
          </a:stretch>
        </p:blipFill>
        <p:spPr>
          <a:xfrm>
            <a:off x="2625766" y="1494502"/>
            <a:ext cx="5820144" cy="5006027"/>
          </a:xfrm>
        </p:spPr>
      </p:pic>
      <p:sp>
        <p:nvSpPr>
          <p:cNvPr id="3" name="Title 1">
            <a:extLst>
              <a:ext uri="{FF2B5EF4-FFF2-40B4-BE49-F238E27FC236}">
                <a16:creationId xmlns:a16="http://schemas.microsoft.com/office/drawing/2014/main" id="{3FEB88A1-4C84-0885-DDA4-5175F1D83AD6}"/>
              </a:ext>
            </a:extLst>
          </p:cNvPr>
          <p:cNvSpPr>
            <a:spLocks noGrp="1"/>
          </p:cNvSpPr>
          <p:nvPr>
            <p:ph type="title"/>
          </p:nvPr>
        </p:nvSpPr>
        <p:spPr>
          <a:xfrm>
            <a:off x="913775" y="452063"/>
            <a:ext cx="10364451" cy="565079"/>
          </a:xfrm>
        </p:spPr>
        <p:txBody>
          <a:bodyPr>
            <a:normAutofit fontScale="90000"/>
          </a:bodyPr>
          <a:lstStyle/>
          <a:p>
            <a:r>
              <a:rPr lang="en-US" dirty="0"/>
              <a:t>Customer Ratings by Product Line</a:t>
            </a:r>
          </a:p>
        </p:txBody>
      </p:sp>
    </p:spTree>
    <p:extLst>
      <p:ext uri="{BB962C8B-B14F-4D97-AF65-F5344CB8AC3E}">
        <p14:creationId xmlns:p14="http://schemas.microsoft.com/office/powerpoint/2010/main" val="42945055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02F0A-CA6E-62BB-472C-66ADBC64062B}"/>
              </a:ext>
            </a:extLst>
          </p:cNvPr>
          <p:cNvSpPr>
            <a:spLocks noGrp="1"/>
          </p:cNvSpPr>
          <p:nvPr>
            <p:ph type="title"/>
          </p:nvPr>
        </p:nvSpPr>
        <p:spPr>
          <a:xfrm>
            <a:off x="913775" y="618518"/>
            <a:ext cx="10364451" cy="624656"/>
          </a:xfrm>
        </p:spPr>
        <p:txBody>
          <a:bodyPr>
            <a:normAutofit fontScale="90000"/>
          </a:bodyPr>
          <a:lstStyle/>
          <a:p>
            <a:r>
              <a:rPr lang="en-US" dirty="0"/>
              <a:t>Analyzing Customer Ratings Based on Key Attributes</a:t>
            </a:r>
          </a:p>
        </p:txBody>
      </p:sp>
      <p:pic>
        <p:nvPicPr>
          <p:cNvPr id="4" name="Picture 3">
            <a:extLst>
              <a:ext uri="{FF2B5EF4-FFF2-40B4-BE49-F238E27FC236}">
                <a16:creationId xmlns:a16="http://schemas.microsoft.com/office/drawing/2014/main" id="{4F426E2B-498E-9045-92C8-87CAAF1D0A24}"/>
              </a:ext>
            </a:extLst>
          </p:cNvPr>
          <p:cNvPicPr>
            <a:picLocks noChangeAspect="1"/>
          </p:cNvPicPr>
          <p:nvPr/>
        </p:nvPicPr>
        <p:blipFill>
          <a:blip r:embed="rId2"/>
          <a:stretch>
            <a:fillRect/>
          </a:stretch>
        </p:blipFill>
        <p:spPr>
          <a:xfrm>
            <a:off x="7555704" y="1917291"/>
            <a:ext cx="2945148" cy="3873908"/>
          </a:xfrm>
          <a:prstGeom prst="rect">
            <a:avLst/>
          </a:prstGeom>
        </p:spPr>
      </p:pic>
      <p:pic>
        <p:nvPicPr>
          <p:cNvPr id="6" name="Picture 5">
            <a:extLst>
              <a:ext uri="{FF2B5EF4-FFF2-40B4-BE49-F238E27FC236}">
                <a16:creationId xmlns:a16="http://schemas.microsoft.com/office/drawing/2014/main" id="{9A4B9268-8B1B-769E-5D2D-5D19EFA07089}"/>
              </a:ext>
            </a:extLst>
          </p:cNvPr>
          <p:cNvPicPr>
            <a:picLocks noChangeAspect="1"/>
          </p:cNvPicPr>
          <p:nvPr/>
        </p:nvPicPr>
        <p:blipFill>
          <a:blip r:embed="rId3"/>
          <a:stretch>
            <a:fillRect/>
          </a:stretch>
        </p:blipFill>
        <p:spPr>
          <a:xfrm>
            <a:off x="581719" y="1842943"/>
            <a:ext cx="2953364" cy="3948258"/>
          </a:xfrm>
          <a:prstGeom prst="rect">
            <a:avLst/>
          </a:prstGeom>
        </p:spPr>
      </p:pic>
      <p:pic>
        <p:nvPicPr>
          <p:cNvPr id="12" name="Picture 11">
            <a:extLst>
              <a:ext uri="{FF2B5EF4-FFF2-40B4-BE49-F238E27FC236}">
                <a16:creationId xmlns:a16="http://schemas.microsoft.com/office/drawing/2014/main" id="{7B4145B6-943A-082B-FD55-860B8E4CDC06}"/>
              </a:ext>
            </a:extLst>
          </p:cNvPr>
          <p:cNvPicPr>
            <a:picLocks noChangeAspect="1"/>
          </p:cNvPicPr>
          <p:nvPr/>
        </p:nvPicPr>
        <p:blipFill>
          <a:blip r:embed="rId4"/>
          <a:stretch>
            <a:fillRect/>
          </a:stretch>
        </p:blipFill>
        <p:spPr>
          <a:xfrm>
            <a:off x="4022441" y="1842942"/>
            <a:ext cx="3045905" cy="3948257"/>
          </a:xfrm>
          <a:prstGeom prst="rect">
            <a:avLst/>
          </a:prstGeom>
        </p:spPr>
      </p:pic>
    </p:spTree>
    <p:extLst>
      <p:ext uri="{BB962C8B-B14F-4D97-AF65-F5344CB8AC3E}">
        <p14:creationId xmlns:p14="http://schemas.microsoft.com/office/powerpoint/2010/main" val="35121587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0374D-1F8C-BC5D-2DC7-30E5D1F1F095}"/>
              </a:ext>
            </a:extLst>
          </p:cNvPr>
          <p:cNvSpPr>
            <a:spLocks noGrp="1"/>
          </p:cNvSpPr>
          <p:nvPr>
            <p:ph type="title"/>
          </p:nvPr>
        </p:nvSpPr>
        <p:spPr>
          <a:xfrm>
            <a:off x="1002265" y="349320"/>
            <a:ext cx="10364451" cy="657546"/>
          </a:xfrm>
        </p:spPr>
        <p:txBody>
          <a:bodyPr>
            <a:normAutofit fontScale="90000"/>
          </a:bodyPr>
          <a:lstStyle/>
          <a:p>
            <a:r>
              <a:rPr lang="en-US" dirty="0"/>
              <a:t>Analyzing the Impact of Key Variables on Customer Ratings</a:t>
            </a:r>
          </a:p>
        </p:txBody>
      </p:sp>
      <p:pic>
        <p:nvPicPr>
          <p:cNvPr id="4" name="Picture 3">
            <a:extLst>
              <a:ext uri="{FF2B5EF4-FFF2-40B4-BE49-F238E27FC236}">
                <a16:creationId xmlns:a16="http://schemas.microsoft.com/office/drawing/2014/main" id="{B8D8261D-2E05-F801-756E-B8BD39C5C9C8}"/>
              </a:ext>
            </a:extLst>
          </p:cNvPr>
          <p:cNvPicPr>
            <a:picLocks noChangeAspect="1"/>
          </p:cNvPicPr>
          <p:nvPr/>
        </p:nvPicPr>
        <p:blipFill>
          <a:blip r:embed="rId2"/>
          <a:stretch>
            <a:fillRect/>
          </a:stretch>
        </p:blipFill>
        <p:spPr>
          <a:xfrm>
            <a:off x="431515" y="1897626"/>
            <a:ext cx="3205537" cy="3372463"/>
          </a:xfrm>
          <a:prstGeom prst="rect">
            <a:avLst/>
          </a:prstGeom>
        </p:spPr>
      </p:pic>
      <p:pic>
        <p:nvPicPr>
          <p:cNvPr id="6" name="Picture 5">
            <a:extLst>
              <a:ext uri="{FF2B5EF4-FFF2-40B4-BE49-F238E27FC236}">
                <a16:creationId xmlns:a16="http://schemas.microsoft.com/office/drawing/2014/main" id="{DCAD4A0E-4A7C-B1B4-BD4E-2510722BD01C}"/>
              </a:ext>
            </a:extLst>
          </p:cNvPr>
          <p:cNvPicPr>
            <a:picLocks noChangeAspect="1"/>
          </p:cNvPicPr>
          <p:nvPr/>
        </p:nvPicPr>
        <p:blipFill>
          <a:blip r:embed="rId3"/>
          <a:stretch>
            <a:fillRect/>
          </a:stretch>
        </p:blipFill>
        <p:spPr>
          <a:xfrm>
            <a:off x="4151644" y="1897626"/>
            <a:ext cx="3320873" cy="3372463"/>
          </a:xfrm>
          <a:prstGeom prst="rect">
            <a:avLst/>
          </a:prstGeom>
        </p:spPr>
      </p:pic>
      <p:pic>
        <p:nvPicPr>
          <p:cNvPr id="8" name="Picture 7">
            <a:extLst>
              <a:ext uri="{FF2B5EF4-FFF2-40B4-BE49-F238E27FC236}">
                <a16:creationId xmlns:a16="http://schemas.microsoft.com/office/drawing/2014/main" id="{37CEA54C-AF9F-36FB-90D0-0C2C71EB3512}"/>
              </a:ext>
            </a:extLst>
          </p:cNvPr>
          <p:cNvPicPr>
            <a:picLocks noChangeAspect="1"/>
          </p:cNvPicPr>
          <p:nvPr/>
        </p:nvPicPr>
        <p:blipFill>
          <a:blip r:embed="rId4"/>
          <a:stretch>
            <a:fillRect/>
          </a:stretch>
        </p:blipFill>
        <p:spPr>
          <a:xfrm>
            <a:off x="8248654" y="1986117"/>
            <a:ext cx="3443005" cy="3283972"/>
          </a:xfrm>
          <a:prstGeom prst="rect">
            <a:avLst/>
          </a:prstGeom>
        </p:spPr>
      </p:pic>
    </p:spTree>
    <p:extLst>
      <p:ext uri="{BB962C8B-B14F-4D97-AF65-F5344CB8AC3E}">
        <p14:creationId xmlns:p14="http://schemas.microsoft.com/office/powerpoint/2010/main" val="951984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3723F-2249-DD46-BF2E-BFA5416EBAF8}"/>
              </a:ext>
            </a:extLst>
          </p:cNvPr>
          <p:cNvSpPr>
            <a:spLocks noGrp="1"/>
          </p:cNvSpPr>
          <p:nvPr>
            <p:ph type="title"/>
          </p:nvPr>
        </p:nvSpPr>
        <p:spPr>
          <a:xfrm>
            <a:off x="913774" y="387727"/>
            <a:ext cx="10364451" cy="739738"/>
          </a:xfrm>
        </p:spPr>
        <p:txBody>
          <a:bodyPr/>
          <a:lstStyle/>
          <a:p>
            <a:r>
              <a:rPr lang="en-IN" dirty="0"/>
              <a:t>Unit Price Distribution Analysis</a:t>
            </a:r>
            <a:endParaRPr lang="en-US" dirty="0"/>
          </a:p>
        </p:txBody>
      </p:sp>
      <p:pic>
        <p:nvPicPr>
          <p:cNvPr id="14" name="Picture 13">
            <a:extLst>
              <a:ext uri="{FF2B5EF4-FFF2-40B4-BE49-F238E27FC236}">
                <a16:creationId xmlns:a16="http://schemas.microsoft.com/office/drawing/2014/main" id="{F4F0691A-2075-A437-F7E3-4CE9D4E311D2}"/>
              </a:ext>
            </a:extLst>
          </p:cNvPr>
          <p:cNvPicPr>
            <a:picLocks noChangeAspect="1"/>
          </p:cNvPicPr>
          <p:nvPr/>
        </p:nvPicPr>
        <p:blipFill>
          <a:blip r:embed="rId2"/>
          <a:stretch>
            <a:fillRect/>
          </a:stretch>
        </p:blipFill>
        <p:spPr>
          <a:xfrm>
            <a:off x="3565004" y="1857888"/>
            <a:ext cx="4896090" cy="3803199"/>
          </a:xfrm>
          <a:prstGeom prst="rect">
            <a:avLst/>
          </a:prstGeom>
        </p:spPr>
      </p:pic>
    </p:spTree>
    <p:extLst>
      <p:ext uri="{BB962C8B-B14F-4D97-AF65-F5344CB8AC3E}">
        <p14:creationId xmlns:p14="http://schemas.microsoft.com/office/powerpoint/2010/main" val="40818492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D34BC-B413-9628-AE17-99253C531C50}"/>
              </a:ext>
            </a:extLst>
          </p:cNvPr>
          <p:cNvSpPr>
            <a:spLocks noGrp="1"/>
          </p:cNvSpPr>
          <p:nvPr>
            <p:ph type="title"/>
          </p:nvPr>
        </p:nvSpPr>
        <p:spPr>
          <a:xfrm>
            <a:off x="2176041" y="618517"/>
            <a:ext cx="9102185" cy="696575"/>
          </a:xfrm>
        </p:spPr>
        <p:txBody>
          <a:bodyPr>
            <a:normAutofit fontScale="90000"/>
          </a:bodyPr>
          <a:lstStyle/>
          <a:p>
            <a:r>
              <a:rPr lang="en-US" dirty="0"/>
              <a:t>Tax and Total Amount Distribution Analysis with Log Transformation</a:t>
            </a:r>
          </a:p>
        </p:txBody>
      </p:sp>
      <p:pic>
        <p:nvPicPr>
          <p:cNvPr id="4" name="Picture 3">
            <a:extLst>
              <a:ext uri="{FF2B5EF4-FFF2-40B4-BE49-F238E27FC236}">
                <a16:creationId xmlns:a16="http://schemas.microsoft.com/office/drawing/2014/main" id="{B7721552-59C1-0A9F-C3CD-40739319985A}"/>
              </a:ext>
            </a:extLst>
          </p:cNvPr>
          <p:cNvPicPr>
            <a:picLocks noChangeAspect="1"/>
          </p:cNvPicPr>
          <p:nvPr/>
        </p:nvPicPr>
        <p:blipFill>
          <a:blip r:embed="rId2"/>
          <a:stretch>
            <a:fillRect/>
          </a:stretch>
        </p:blipFill>
        <p:spPr>
          <a:xfrm>
            <a:off x="1012005" y="1736203"/>
            <a:ext cx="9546404" cy="4503280"/>
          </a:xfrm>
          <a:prstGeom prst="rect">
            <a:avLst/>
          </a:prstGeom>
        </p:spPr>
      </p:pic>
    </p:spTree>
    <p:extLst>
      <p:ext uri="{BB962C8B-B14F-4D97-AF65-F5344CB8AC3E}">
        <p14:creationId xmlns:p14="http://schemas.microsoft.com/office/powerpoint/2010/main" val="14734994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5405DDF-BB6D-F2C1-FCF2-61BCC9A6FB87}"/>
              </a:ext>
            </a:extLst>
          </p:cNvPr>
          <p:cNvPicPr>
            <a:picLocks noChangeAspect="1"/>
          </p:cNvPicPr>
          <p:nvPr/>
        </p:nvPicPr>
        <p:blipFill>
          <a:blip r:embed="rId2"/>
          <a:stretch>
            <a:fillRect/>
          </a:stretch>
        </p:blipFill>
        <p:spPr>
          <a:xfrm>
            <a:off x="989050" y="864705"/>
            <a:ext cx="10213900" cy="5128589"/>
          </a:xfrm>
          <a:prstGeom prst="rect">
            <a:avLst/>
          </a:prstGeom>
        </p:spPr>
      </p:pic>
    </p:spTree>
    <p:extLst>
      <p:ext uri="{BB962C8B-B14F-4D97-AF65-F5344CB8AC3E}">
        <p14:creationId xmlns:p14="http://schemas.microsoft.com/office/powerpoint/2010/main" val="19367712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D4D13-D8B0-9837-E2E5-683FE922D17A}"/>
              </a:ext>
            </a:extLst>
          </p:cNvPr>
          <p:cNvSpPr>
            <a:spLocks noGrp="1"/>
          </p:cNvSpPr>
          <p:nvPr>
            <p:ph type="title"/>
          </p:nvPr>
        </p:nvSpPr>
        <p:spPr>
          <a:xfrm>
            <a:off x="913775" y="618517"/>
            <a:ext cx="10364451" cy="819865"/>
          </a:xfrm>
        </p:spPr>
        <p:txBody>
          <a:bodyPr>
            <a:normAutofit fontScale="90000"/>
          </a:bodyPr>
          <a:lstStyle/>
          <a:p>
            <a:r>
              <a:rPr lang="en-US" dirty="0"/>
              <a:t>Data Preparation and Train-Test Split for Predictive Modeling</a:t>
            </a:r>
          </a:p>
        </p:txBody>
      </p:sp>
      <p:pic>
        <p:nvPicPr>
          <p:cNvPr id="4" name="Picture 3">
            <a:extLst>
              <a:ext uri="{FF2B5EF4-FFF2-40B4-BE49-F238E27FC236}">
                <a16:creationId xmlns:a16="http://schemas.microsoft.com/office/drawing/2014/main" id="{4DC58D79-0E44-0C0A-CF9E-EDA4E6A89A34}"/>
              </a:ext>
            </a:extLst>
          </p:cNvPr>
          <p:cNvPicPr>
            <a:picLocks noChangeAspect="1"/>
          </p:cNvPicPr>
          <p:nvPr/>
        </p:nvPicPr>
        <p:blipFill>
          <a:blip r:embed="rId2"/>
          <a:stretch>
            <a:fillRect/>
          </a:stretch>
        </p:blipFill>
        <p:spPr>
          <a:xfrm>
            <a:off x="3242864" y="1671633"/>
            <a:ext cx="5706271" cy="2343477"/>
          </a:xfrm>
          <a:prstGeom prst="rect">
            <a:avLst/>
          </a:prstGeom>
        </p:spPr>
      </p:pic>
      <p:pic>
        <p:nvPicPr>
          <p:cNvPr id="6" name="Picture 5">
            <a:extLst>
              <a:ext uri="{FF2B5EF4-FFF2-40B4-BE49-F238E27FC236}">
                <a16:creationId xmlns:a16="http://schemas.microsoft.com/office/drawing/2014/main" id="{83D26E8E-E6F9-B565-A8BF-7C5B9DB09D6D}"/>
              </a:ext>
            </a:extLst>
          </p:cNvPr>
          <p:cNvPicPr>
            <a:picLocks noChangeAspect="1"/>
          </p:cNvPicPr>
          <p:nvPr/>
        </p:nvPicPr>
        <p:blipFill>
          <a:blip r:embed="rId3"/>
          <a:stretch>
            <a:fillRect/>
          </a:stretch>
        </p:blipFill>
        <p:spPr>
          <a:xfrm>
            <a:off x="1058654" y="4432243"/>
            <a:ext cx="10917174" cy="562053"/>
          </a:xfrm>
          <a:prstGeom prst="rect">
            <a:avLst/>
          </a:prstGeom>
        </p:spPr>
      </p:pic>
    </p:spTree>
    <p:extLst>
      <p:ext uri="{BB962C8B-B14F-4D97-AF65-F5344CB8AC3E}">
        <p14:creationId xmlns:p14="http://schemas.microsoft.com/office/powerpoint/2010/main" val="16847164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0EFDB-937E-739E-18F9-28576F538728}"/>
              </a:ext>
            </a:extLst>
          </p:cNvPr>
          <p:cNvSpPr>
            <a:spLocks noGrp="1"/>
          </p:cNvSpPr>
          <p:nvPr>
            <p:ph type="title"/>
          </p:nvPr>
        </p:nvSpPr>
        <p:spPr>
          <a:xfrm>
            <a:off x="913775" y="205484"/>
            <a:ext cx="10364451" cy="601388"/>
          </a:xfrm>
        </p:spPr>
        <p:txBody>
          <a:bodyPr/>
          <a:lstStyle/>
          <a:p>
            <a:r>
              <a:rPr lang="en-IN" dirty="0"/>
              <a:t>QQ Plot of Residuals</a:t>
            </a:r>
            <a:endParaRPr lang="en-US" dirty="0"/>
          </a:p>
        </p:txBody>
      </p:sp>
      <p:pic>
        <p:nvPicPr>
          <p:cNvPr id="4" name="Picture 3">
            <a:extLst>
              <a:ext uri="{FF2B5EF4-FFF2-40B4-BE49-F238E27FC236}">
                <a16:creationId xmlns:a16="http://schemas.microsoft.com/office/drawing/2014/main" id="{20DBE836-898E-3BD6-D798-3945DC7CEAF7}"/>
              </a:ext>
            </a:extLst>
          </p:cNvPr>
          <p:cNvPicPr>
            <a:picLocks noChangeAspect="1"/>
          </p:cNvPicPr>
          <p:nvPr/>
        </p:nvPicPr>
        <p:blipFill>
          <a:blip r:embed="rId2"/>
          <a:stretch>
            <a:fillRect/>
          </a:stretch>
        </p:blipFill>
        <p:spPr>
          <a:xfrm>
            <a:off x="2060971" y="1331089"/>
            <a:ext cx="7006388" cy="4987517"/>
          </a:xfrm>
          <a:prstGeom prst="rect">
            <a:avLst/>
          </a:prstGeom>
        </p:spPr>
      </p:pic>
    </p:spTree>
    <p:extLst>
      <p:ext uri="{BB962C8B-B14F-4D97-AF65-F5344CB8AC3E}">
        <p14:creationId xmlns:p14="http://schemas.microsoft.com/office/powerpoint/2010/main" val="34928713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3A2EB-9037-2B3C-257B-D96770038A03}"/>
              </a:ext>
            </a:extLst>
          </p:cNvPr>
          <p:cNvSpPr>
            <a:spLocks noGrp="1"/>
          </p:cNvSpPr>
          <p:nvPr>
            <p:ph type="title"/>
          </p:nvPr>
        </p:nvSpPr>
        <p:spPr/>
        <p:txBody>
          <a:bodyPr/>
          <a:lstStyle/>
          <a:p>
            <a:r>
              <a:rPr lang="en-US" dirty="0"/>
              <a:t>Introduction to dataset</a:t>
            </a:r>
          </a:p>
        </p:txBody>
      </p:sp>
      <p:sp>
        <p:nvSpPr>
          <p:cNvPr id="3" name="Content Placeholder 2">
            <a:extLst>
              <a:ext uri="{FF2B5EF4-FFF2-40B4-BE49-F238E27FC236}">
                <a16:creationId xmlns:a16="http://schemas.microsoft.com/office/drawing/2014/main" id="{2E10AB5F-01B2-03ED-CBA0-F4A0AC475F3E}"/>
              </a:ext>
            </a:extLst>
          </p:cNvPr>
          <p:cNvSpPr>
            <a:spLocks noGrp="1"/>
          </p:cNvSpPr>
          <p:nvPr>
            <p:ph sz="quarter" idx="13"/>
          </p:nvPr>
        </p:nvSpPr>
        <p:spPr/>
        <p:txBody>
          <a:bodyPr>
            <a:normAutofit fontScale="92500"/>
          </a:bodyPr>
          <a:lstStyle/>
          <a:p>
            <a:pPr marL="0" indent="0" algn="just">
              <a:buNone/>
            </a:pPr>
            <a:r>
              <a:rPr lang="en-US" dirty="0">
                <a:latin typeface="Calibri" panose="020F0502020204030204" pitchFamily="34" charset="0"/>
                <a:ea typeface="Calibri" panose="020F0502020204030204" pitchFamily="34" charset="0"/>
                <a:cs typeface="Calibri" panose="020F0502020204030204" pitchFamily="34" charset="0"/>
              </a:rPr>
              <a:t>The supermarket sales dataset consists of 1000 records detailing transactions across multiple branches and cities. It includes 17 columns, such as transaction identifiers (Invoice ID), customer demographics (Gender, Customer type), product details (Product line, Unit price, Quantity), and financial metrics (Total, Tax, Gross income, Cost of Goods Sold). The dataset also captures the transaction time, date, and payment method (e.g., Cash, E-wallet). Additionally, it features customer feedback through a Rating column. The data is complete with no missing values, providing a rich mix of categorical and numerical attributes suitable for various analyses, such as customer behavior insights, sales trends, and profitability evaluation.</a:t>
            </a:r>
          </a:p>
        </p:txBody>
      </p:sp>
    </p:spTree>
    <p:extLst>
      <p:ext uri="{BB962C8B-B14F-4D97-AF65-F5344CB8AC3E}">
        <p14:creationId xmlns:p14="http://schemas.microsoft.com/office/powerpoint/2010/main" val="13834189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CBC8F-0358-A4B5-8256-FEBEEAB8682D}"/>
              </a:ext>
            </a:extLst>
          </p:cNvPr>
          <p:cNvSpPr>
            <a:spLocks noGrp="1"/>
          </p:cNvSpPr>
          <p:nvPr>
            <p:ph type="title"/>
          </p:nvPr>
        </p:nvSpPr>
        <p:spPr>
          <a:xfrm>
            <a:off x="913775" y="618517"/>
            <a:ext cx="10364451" cy="706849"/>
          </a:xfrm>
        </p:spPr>
        <p:txBody>
          <a:bodyPr/>
          <a:lstStyle/>
          <a:p>
            <a:r>
              <a:rPr lang="en-IN" dirty="0"/>
              <a:t>Root Mean Squared Error</a:t>
            </a:r>
            <a:endParaRPr lang="en-US" dirty="0"/>
          </a:p>
        </p:txBody>
      </p:sp>
      <p:pic>
        <p:nvPicPr>
          <p:cNvPr id="4" name="Picture 3">
            <a:extLst>
              <a:ext uri="{FF2B5EF4-FFF2-40B4-BE49-F238E27FC236}">
                <a16:creationId xmlns:a16="http://schemas.microsoft.com/office/drawing/2014/main" id="{15698EE4-ADCC-65A7-A727-580F89DDE3C6}"/>
              </a:ext>
            </a:extLst>
          </p:cNvPr>
          <p:cNvPicPr>
            <a:picLocks noChangeAspect="1"/>
          </p:cNvPicPr>
          <p:nvPr/>
        </p:nvPicPr>
        <p:blipFill>
          <a:blip r:embed="rId2"/>
          <a:stretch>
            <a:fillRect/>
          </a:stretch>
        </p:blipFill>
        <p:spPr>
          <a:xfrm>
            <a:off x="3150223" y="2111811"/>
            <a:ext cx="5891554" cy="1773900"/>
          </a:xfrm>
          <a:prstGeom prst="rect">
            <a:avLst/>
          </a:prstGeom>
        </p:spPr>
      </p:pic>
    </p:spTree>
    <p:extLst>
      <p:ext uri="{BB962C8B-B14F-4D97-AF65-F5344CB8AC3E}">
        <p14:creationId xmlns:p14="http://schemas.microsoft.com/office/powerpoint/2010/main" val="26511907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6A500-87BD-6E00-D00D-56953671690F}"/>
              </a:ext>
            </a:extLst>
          </p:cNvPr>
          <p:cNvSpPr>
            <a:spLocks noGrp="1"/>
          </p:cNvSpPr>
          <p:nvPr>
            <p:ph type="title"/>
          </p:nvPr>
        </p:nvSpPr>
        <p:spPr>
          <a:xfrm>
            <a:off x="913775" y="618518"/>
            <a:ext cx="10364451" cy="624656"/>
          </a:xfrm>
        </p:spPr>
        <p:txBody>
          <a:bodyPr/>
          <a:lstStyle/>
          <a:p>
            <a:r>
              <a:rPr lang="en-US" dirty="0"/>
              <a:t>Logistics regression</a:t>
            </a:r>
          </a:p>
        </p:txBody>
      </p:sp>
      <p:pic>
        <p:nvPicPr>
          <p:cNvPr id="4" name="Picture 3">
            <a:extLst>
              <a:ext uri="{FF2B5EF4-FFF2-40B4-BE49-F238E27FC236}">
                <a16:creationId xmlns:a16="http://schemas.microsoft.com/office/drawing/2014/main" id="{DEA5ABC9-69B0-D807-87B5-130B4DF59EE7}"/>
              </a:ext>
            </a:extLst>
          </p:cNvPr>
          <p:cNvPicPr>
            <a:picLocks noChangeAspect="1"/>
          </p:cNvPicPr>
          <p:nvPr/>
        </p:nvPicPr>
        <p:blipFill>
          <a:blip r:embed="rId2"/>
          <a:stretch>
            <a:fillRect/>
          </a:stretch>
        </p:blipFill>
        <p:spPr>
          <a:xfrm>
            <a:off x="2770171" y="1775803"/>
            <a:ext cx="6096851" cy="2581635"/>
          </a:xfrm>
          <a:prstGeom prst="rect">
            <a:avLst/>
          </a:prstGeom>
        </p:spPr>
      </p:pic>
    </p:spTree>
    <p:extLst>
      <p:ext uri="{BB962C8B-B14F-4D97-AF65-F5344CB8AC3E}">
        <p14:creationId xmlns:p14="http://schemas.microsoft.com/office/powerpoint/2010/main" val="34697197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2046A03-9775-B519-E036-822047BBB603}"/>
              </a:ext>
            </a:extLst>
          </p:cNvPr>
          <p:cNvPicPr>
            <a:picLocks noChangeAspect="1"/>
          </p:cNvPicPr>
          <p:nvPr/>
        </p:nvPicPr>
        <p:blipFill>
          <a:blip r:embed="rId2"/>
          <a:stretch>
            <a:fillRect/>
          </a:stretch>
        </p:blipFill>
        <p:spPr>
          <a:xfrm>
            <a:off x="2784296" y="1331088"/>
            <a:ext cx="6957366" cy="4848101"/>
          </a:xfrm>
          <a:prstGeom prst="rect">
            <a:avLst/>
          </a:prstGeom>
        </p:spPr>
      </p:pic>
      <p:sp>
        <p:nvSpPr>
          <p:cNvPr id="5" name="Title 1">
            <a:extLst>
              <a:ext uri="{FF2B5EF4-FFF2-40B4-BE49-F238E27FC236}">
                <a16:creationId xmlns:a16="http://schemas.microsoft.com/office/drawing/2014/main" id="{FCA364FE-B1E7-94B6-E0B0-DDBB1BB4CEA8}"/>
              </a:ext>
            </a:extLst>
          </p:cNvPr>
          <p:cNvSpPr txBox="1">
            <a:spLocks/>
          </p:cNvSpPr>
          <p:nvPr/>
        </p:nvSpPr>
        <p:spPr>
          <a:xfrm>
            <a:off x="1411486" y="325386"/>
            <a:ext cx="10364451" cy="706849"/>
          </a:xfrm>
          <a:prstGeom prst="rect">
            <a:avLst/>
          </a:prstGeom>
        </p:spPr>
        <p:txBody>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IN" dirty="0"/>
              <a:t>Confusion Matrix for Logistic regression</a:t>
            </a:r>
            <a:endParaRPr lang="en-US" dirty="0"/>
          </a:p>
        </p:txBody>
      </p:sp>
    </p:spTree>
    <p:extLst>
      <p:ext uri="{BB962C8B-B14F-4D97-AF65-F5344CB8AC3E}">
        <p14:creationId xmlns:p14="http://schemas.microsoft.com/office/powerpoint/2010/main" val="1130194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4FD83-7B23-20A1-36B5-AFD290DA31DD}"/>
              </a:ext>
            </a:extLst>
          </p:cNvPr>
          <p:cNvSpPr>
            <a:spLocks noGrp="1"/>
          </p:cNvSpPr>
          <p:nvPr>
            <p:ph type="title"/>
          </p:nvPr>
        </p:nvSpPr>
        <p:spPr>
          <a:xfrm>
            <a:off x="913775" y="618517"/>
            <a:ext cx="10364451" cy="797389"/>
          </a:xfrm>
        </p:spPr>
        <p:txBody>
          <a:bodyPr/>
          <a:lstStyle/>
          <a:p>
            <a:r>
              <a:rPr lang="en-US" dirty="0"/>
              <a:t>DECISION TREE</a:t>
            </a:r>
          </a:p>
        </p:txBody>
      </p:sp>
      <p:pic>
        <p:nvPicPr>
          <p:cNvPr id="5" name="Content Placeholder 4">
            <a:extLst>
              <a:ext uri="{FF2B5EF4-FFF2-40B4-BE49-F238E27FC236}">
                <a16:creationId xmlns:a16="http://schemas.microsoft.com/office/drawing/2014/main" id="{68196916-752A-4EBD-8EAF-FEC7587F05D0}"/>
              </a:ext>
            </a:extLst>
          </p:cNvPr>
          <p:cNvPicPr>
            <a:picLocks noGrp="1" noChangeAspect="1"/>
          </p:cNvPicPr>
          <p:nvPr>
            <p:ph sz="quarter" idx="13"/>
          </p:nvPr>
        </p:nvPicPr>
        <p:blipFill>
          <a:blip r:embed="rId2"/>
          <a:stretch>
            <a:fillRect/>
          </a:stretch>
        </p:blipFill>
        <p:spPr>
          <a:xfrm>
            <a:off x="1855207" y="1801668"/>
            <a:ext cx="8034746" cy="3499798"/>
          </a:xfrm>
        </p:spPr>
      </p:pic>
    </p:spTree>
    <p:extLst>
      <p:ext uri="{BB962C8B-B14F-4D97-AF65-F5344CB8AC3E}">
        <p14:creationId xmlns:p14="http://schemas.microsoft.com/office/powerpoint/2010/main" val="12617501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D899854-2088-4E65-7915-F6F63DDFB496}"/>
              </a:ext>
            </a:extLst>
          </p:cNvPr>
          <p:cNvPicPr>
            <a:picLocks noChangeAspect="1"/>
          </p:cNvPicPr>
          <p:nvPr/>
        </p:nvPicPr>
        <p:blipFill>
          <a:blip r:embed="rId2"/>
          <a:stretch>
            <a:fillRect/>
          </a:stretch>
        </p:blipFill>
        <p:spPr>
          <a:xfrm>
            <a:off x="2917861" y="1365813"/>
            <a:ext cx="6839701" cy="4639860"/>
          </a:xfrm>
          <a:prstGeom prst="rect">
            <a:avLst/>
          </a:prstGeom>
        </p:spPr>
      </p:pic>
      <p:sp>
        <p:nvSpPr>
          <p:cNvPr id="2" name="Title 1">
            <a:extLst>
              <a:ext uri="{FF2B5EF4-FFF2-40B4-BE49-F238E27FC236}">
                <a16:creationId xmlns:a16="http://schemas.microsoft.com/office/drawing/2014/main" id="{DF3015DD-B624-2513-EECB-8BD1BAE0953A}"/>
              </a:ext>
            </a:extLst>
          </p:cNvPr>
          <p:cNvSpPr txBox="1">
            <a:spLocks/>
          </p:cNvSpPr>
          <p:nvPr/>
        </p:nvSpPr>
        <p:spPr>
          <a:xfrm>
            <a:off x="1411486" y="325386"/>
            <a:ext cx="10364451" cy="706849"/>
          </a:xfrm>
          <a:prstGeom prst="rect">
            <a:avLst/>
          </a:prstGeom>
        </p:spPr>
        <p:txBody>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IN" dirty="0"/>
              <a:t>Confusion Matrix for Decision Tree</a:t>
            </a:r>
            <a:endParaRPr lang="en-US" dirty="0"/>
          </a:p>
        </p:txBody>
      </p:sp>
    </p:spTree>
    <p:extLst>
      <p:ext uri="{BB962C8B-B14F-4D97-AF65-F5344CB8AC3E}">
        <p14:creationId xmlns:p14="http://schemas.microsoft.com/office/powerpoint/2010/main" val="38679876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366BD54-5D6E-24AE-F96E-F828A4678C51}"/>
              </a:ext>
            </a:extLst>
          </p:cNvPr>
          <p:cNvPicPr>
            <a:picLocks noChangeAspect="1"/>
          </p:cNvPicPr>
          <p:nvPr/>
        </p:nvPicPr>
        <p:blipFill>
          <a:blip r:embed="rId2"/>
          <a:stretch>
            <a:fillRect/>
          </a:stretch>
        </p:blipFill>
        <p:spPr>
          <a:xfrm>
            <a:off x="2021711" y="1689904"/>
            <a:ext cx="8407079" cy="4326980"/>
          </a:xfrm>
          <a:prstGeom prst="rect">
            <a:avLst/>
          </a:prstGeom>
        </p:spPr>
      </p:pic>
      <p:sp>
        <p:nvSpPr>
          <p:cNvPr id="5" name="Title 1">
            <a:extLst>
              <a:ext uri="{FF2B5EF4-FFF2-40B4-BE49-F238E27FC236}">
                <a16:creationId xmlns:a16="http://schemas.microsoft.com/office/drawing/2014/main" id="{6AAB6128-D693-55D7-D5C3-271D541D3AC2}"/>
              </a:ext>
            </a:extLst>
          </p:cNvPr>
          <p:cNvSpPr txBox="1">
            <a:spLocks/>
          </p:cNvSpPr>
          <p:nvPr/>
        </p:nvSpPr>
        <p:spPr>
          <a:xfrm>
            <a:off x="1411486" y="325386"/>
            <a:ext cx="10364451" cy="706849"/>
          </a:xfrm>
          <a:prstGeom prst="rect">
            <a:avLst/>
          </a:prstGeom>
        </p:spPr>
        <p:txBody>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dirty="0"/>
              <a:t>Decision Tree Visualization for Customer Classification</a:t>
            </a:r>
          </a:p>
        </p:txBody>
      </p:sp>
    </p:spTree>
    <p:extLst>
      <p:ext uri="{BB962C8B-B14F-4D97-AF65-F5344CB8AC3E}">
        <p14:creationId xmlns:p14="http://schemas.microsoft.com/office/powerpoint/2010/main" val="11457322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F7CFC-4B0D-FE93-AB70-B0183E63E609}"/>
              </a:ext>
            </a:extLst>
          </p:cNvPr>
          <p:cNvSpPr>
            <a:spLocks noGrp="1"/>
          </p:cNvSpPr>
          <p:nvPr>
            <p:ph type="title"/>
          </p:nvPr>
        </p:nvSpPr>
        <p:spPr>
          <a:xfrm>
            <a:off x="913775" y="618518"/>
            <a:ext cx="10364451" cy="521914"/>
          </a:xfrm>
        </p:spPr>
        <p:txBody>
          <a:bodyPr>
            <a:normAutofit fontScale="90000"/>
          </a:bodyPr>
          <a:lstStyle/>
          <a:p>
            <a:r>
              <a:rPr lang="en-US" dirty="0"/>
              <a:t>Random forest</a:t>
            </a:r>
          </a:p>
        </p:txBody>
      </p:sp>
      <p:pic>
        <p:nvPicPr>
          <p:cNvPr id="5" name="Content Placeholder 4">
            <a:extLst>
              <a:ext uri="{FF2B5EF4-FFF2-40B4-BE49-F238E27FC236}">
                <a16:creationId xmlns:a16="http://schemas.microsoft.com/office/drawing/2014/main" id="{CCD3F18D-4A5F-9187-B240-E42447B4E243}"/>
              </a:ext>
            </a:extLst>
          </p:cNvPr>
          <p:cNvPicPr>
            <a:picLocks noGrp="1" noChangeAspect="1"/>
          </p:cNvPicPr>
          <p:nvPr>
            <p:ph sz="quarter" idx="13"/>
          </p:nvPr>
        </p:nvPicPr>
        <p:blipFill>
          <a:blip r:embed="rId2"/>
          <a:stretch>
            <a:fillRect/>
          </a:stretch>
        </p:blipFill>
        <p:spPr>
          <a:xfrm>
            <a:off x="1923003" y="1505765"/>
            <a:ext cx="8345993" cy="3374460"/>
          </a:xfrm>
        </p:spPr>
      </p:pic>
    </p:spTree>
    <p:extLst>
      <p:ext uri="{BB962C8B-B14F-4D97-AF65-F5344CB8AC3E}">
        <p14:creationId xmlns:p14="http://schemas.microsoft.com/office/powerpoint/2010/main" val="952901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97805AA-D971-625B-454E-366BDDB2EE58}"/>
              </a:ext>
            </a:extLst>
          </p:cNvPr>
          <p:cNvPicPr>
            <a:picLocks noChangeAspect="1"/>
          </p:cNvPicPr>
          <p:nvPr/>
        </p:nvPicPr>
        <p:blipFill>
          <a:blip r:embed="rId2"/>
          <a:stretch>
            <a:fillRect/>
          </a:stretch>
        </p:blipFill>
        <p:spPr>
          <a:xfrm>
            <a:off x="2506895" y="1666754"/>
            <a:ext cx="6868599" cy="4363656"/>
          </a:xfrm>
          <a:prstGeom prst="rect">
            <a:avLst/>
          </a:prstGeom>
        </p:spPr>
      </p:pic>
      <p:sp>
        <p:nvSpPr>
          <p:cNvPr id="2" name="Title 1">
            <a:extLst>
              <a:ext uri="{FF2B5EF4-FFF2-40B4-BE49-F238E27FC236}">
                <a16:creationId xmlns:a16="http://schemas.microsoft.com/office/drawing/2014/main" id="{5145E1E6-FE69-A874-727A-9A0EA894FAD6}"/>
              </a:ext>
            </a:extLst>
          </p:cNvPr>
          <p:cNvSpPr txBox="1">
            <a:spLocks/>
          </p:cNvSpPr>
          <p:nvPr/>
        </p:nvSpPr>
        <p:spPr>
          <a:xfrm>
            <a:off x="1411486" y="325386"/>
            <a:ext cx="10364451" cy="706849"/>
          </a:xfrm>
          <a:prstGeom prst="rect">
            <a:avLst/>
          </a:prstGeom>
        </p:spPr>
        <p:txBody>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fr-FR" dirty="0"/>
              <a:t>Confusion Matrix for </a:t>
            </a:r>
            <a:r>
              <a:rPr lang="fr-FR" dirty="0" err="1"/>
              <a:t>Random</a:t>
            </a:r>
            <a:r>
              <a:rPr lang="fr-FR" dirty="0"/>
              <a:t> Forest Classification</a:t>
            </a:r>
            <a:endParaRPr lang="en-US" dirty="0"/>
          </a:p>
        </p:txBody>
      </p:sp>
    </p:spTree>
    <p:extLst>
      <p:ext uri="{BB962C8B-B14F-4D97-AF65-F5344CB8AC3E}">
        <p14:creationId xmlns:p14="http://schemas.microsoft.com/office/powerpoint/2010/main" val="32232167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E476E-DA02-9EEB-94E9-E6BB4A4A8A6D}"/>
              </a:ext>
            </a:extLst>
          </p:cNvPr>
          <p:cNvSpPr>
            <a:spLocks noGrp="1"/>
          </p:cNvSpPr>
          <p:nvPr>
            <p:ph type="title"/>
          </p:nvPr>
        </p:nvSpPr>
        <p:spPr>
          <a:xfrm>
            <a:off x="913775" y="618518"/>
            <a:ext cx="10364451" cy="448284"/>
          </a:xfrm>
        </p:spPr>
        <p:txBody>
          <a:bodyPr>
            <a:normAutofit fontScale="90000"/>
          </a:bodyPr>
          <a:lstStyle/>
          <a:p>
            <a:r>
              <a:rPr lang="en-US" dirty="0"/>
              <a:t>Challenges and limitation</a:t>
            </a:r>
          </a:p>
        </p:txBody>
      </p:sp>
      <p:sp>
        <p:nvSpPr>
          <p:cNvPr id="4" name="Rectangle 1">
            <a:extLst>
              <a:ext uri="{FF2B5EF4-FFF2-40B4-BE49-F238E27FC236}">
                <a16:creationId xmlns:a16="http://schemas.microsoft.com/office/drawing/2014/main" id="{5910D3F9-1EC4-2C95-7891-CE41F3F205B7}"/>
              </a:ext>
            </a:extLst>
          </p:cNvPr>
          <p:cNvSpPr>
            <a:spLocks noGrp="1" noChangeArrowheads="1"/>
          </p:cNvSpPr>
          <p:nvPr>
            <p:ph sz="quarter" idx="13"/>
          </p:nvPr>
        </p:nvSpPr>
        <p:spPr bwMode="auto">
          <a:xfrm>
            <a:off x="752963" y="2018894"/>
            <a:ext cx="10525263"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The dataset includes transactions for a specific period, which may not capture seasonal trends or year-round variations in sales and customer behavior.</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It provides basic demographics like gender and customer type but lacks deeper insights into customer profiles, such as age, income, or loyalty history, that could enhance the analysis.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The gross margin percentage is constant at 4.761905%, limiting the study of variations in profitability across different products or transaction types.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It is confined to three cities (Yangon, Naypyitaw, Mandalay), potentially restricting its applicability to other regions or broader markets.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While the product line is specified, there is no granular information about individual products, brands, or inventory, which limits detailed product-specific analysis.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Although the dataset includes dates and times, it does not span multiple years, making it difficult to identify long-term trends or shifts in consumer behavior.</a:t>
            </a:r>
          </a:p>
        </p:txBody>
      </p:sp>
    </p:spTree>
    <p:extLst>
      <p:ext uri="{BB962C8B-B14F-4D97-AF65-F5344CB8AC3E}">
        <p14:creationId xmlns:p14="http://schemas.microsoft.com/office/powerpoint/2010/main" val="13407378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62B6A-7AA9-F6E4-72F2-3B95D96C65E9}"/>
              </a:ext>
            </a:extLst>
          </p:cNvPr>
          <p:cNvSpPr>
            <a:spLocks noGrp="1"/>
          </p:cNvSpPr>
          <p:nvPr>
            <p:ph type="title"/>
          </p:nvPr>
        </p:nvSpPr>
        <p:spPr>
          <a:xfrm>
            <a:off x="913775" y="618518"/>
            <a:ext cx="10364451" cy="448284"/>
          </a:xfrm>
        </p:spPr>
        <p:txBody>
          <a:bodyPr>
            <a:normAutofit fontScale="90000"/>
          </a:bodyPr>
          <a:lstStyle/>
          <a:p>
            <a:r>
              <a:rPr lang="en-US" dirty="0"/>
              <a:t>CONCLUSION</a:t>
            </a:r>
          </a:p>
        </p:txBody>
      </p:sp>
      <p:sp>
        <p:nvSpPr>
          <p:cNvPr id="3" name="Content Placeholder 2">
            <a:extLst>
              <a:ext uri="{FF2B5EF4-FFF2-40B4-BE49-F238E27FC236}">
                <a16:creationId xmlns:a16="http://schemas.microsoft.com/office/drawing/2014/main" id="{B25D4341-363C-7B10-139C-15113C78C902}"/>
              </a:ext>
            </a:extLst>
          </p:cNvPr>
          <p:cNvSpPr>
            <a:spLocks noGrp="1"/>
          </p:cNvSpPr>
          <p:nvPr>
            <p:ph sz="quarter" idx="13"/>
          </p:nvPr>
        </p:nvSpPr>
        <p:spPr>
          <a:xfrm>
            <a:off x="913774" y="1181528"/>
            <a:ext cx="10363826" cy="4609671"/>
          </a:xfrm>
        </p:spPr>
        <p:txBody>
          <a:bodyPr>
            <a:noAutofit/>
          </a:bodyPr>
          <a:lstStyle/>
          <a:p>
            <a:pPr algn="just"/>
            <a:r>
              <a:rPr lang="en-US" dirty="0">
                <a:latin typeface="Calibri" panose="020F0502020204030204" pitchFamily="34" charset="0"/>
                <a:ea typeface="Calibri" panose="020F0502020204030204" pitchFamily="34" charset="0"/>
                <a:cs typeface="Calibri" panose="020F0502020204030204" pitchFamily="34" charset="0"/>
              </a:rPr>
              <a:t>the supermarket sales dataset provides valuable insights into transaction patterns, customer preferences, and financial performance across multiple branches and cities. Its clean structure and comprehensive coverage of key variables make it suitable for analyzing sales trends, customer behavior, and profitability. However, certain limitations, such as the lack of detailed customer information, geographic and temporal constraints, and the absence of promotional or operational data, highlight opportunities for further enrichment. Despite these challenges, the dataset serves as a robust foundation for driving data-driven decision-making and identifying actionable strategies to enhance business outcomes.</a:t>
            </a:r>
          </a:p>
        </p:txBody>
      </p:sp>
    </p:spTree>
    <p:extLst>
      <p:ext uri="{BB962C8B-B14F-4D97-AF65-F5344CB8AC3E}">
        <p14:creationId xmlns:p14="http://schemas.microsoft.com/office/powerpoint/2010/main" val="7841512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8BE94-FEB6-14A1-76F7-A58C36915C23}"/>
              </a:ext>
            </a:extLst>
          </p:cNvPr>
          <p:cNvSpPr>
            <a:spLocks noGrp="1"/>
          </p:cNvSpPr>
          <p:nvPr>
            <p:ph type="title"/>
          </p:nvPr>
        </p:nvSpPr>
        <p:spPr/>
        <p:txBody>
          <a:bodyPr/>
          <a:lstStyle/>
          <a:p>
            <a:r>
              <a:rPr lang="en-US" dirty="0"/>
              <a:t>ABSTRACT</a:t>
            </a:r>
          </a:p>
        </p:txBody>
      </p:sp>
      <p:sp>
        <p:nvSpPr>
          <p:cNvPr id="3" name="Content Placeholder 2">
            <a:extLst>
              <a:ext uri="{FF2B5EF4-FFF2-40B4-BE49-F238E27FC236}">
                <a16:creationId xmlns:a16="http://schemas.microsoft.com/office/drawing/2014/main" id="{7FE266DA-0F42-7E20-4C51-2F238F69E328}"/>
              </a:ext>
            </a:extLst>
          </p:cNvPr>
          <p:cNvSpPr>
            <a:spLocks noGrp="1"/>
          </p:cNvSpPr>
          <p:nvPr>
            <p:ph sz="quarter" idx="13"/>
          </p:nvPr>
        </p:nvSpPr>
        <p:spPr/>
        <p:txBody>
          <a:bodyPr/>
          <a:lstStyle/>
          <a:p>
            <a:pPr marL="0" indent="0" algn="just">
              <a:buNone/>
            </a:pPr>
            <a:r>
              <a:rPr lang="en-US" dirty="0">
                <a:latin typeface="Calibri" panose="020F0502020204030204" pitchFamily="34" charset="0"/>
                <a:ea typeface="Calibri" panose="020F0502020204030204" pitchFamily="34" charset="0"/>
                <a:cs typeface="Calibri" panose="020F0502020204030204" pitchFamily="34" charset="0"/>
              </a:rPr>
              <a:t>a dataset containing 1000 transactions from a multi-branch supermarket, offering a detailed view of operational and financial dynamics. With attributes such as customer demographics, product categories, transaction timing, payment methods, and customer ratings, the dataset provides a foundation for analyzing consumer behavior and sales performance. Additionally, key financial indicators like unit price, tax, and gross income enable an evaluation of profitability and operational efficiency. Through exploratory data analysis and visual storytelling, the presentation aims to highlight patterns, uncover actionable insights, and propose strategies for enhancing business outcomes.</a:t>
            </a:r>
          </a:p>
        </p:txBody>
      </p:sp>
    </p:spTree>
    <p:extLst>
      <p:ext uri="{BB962C8B-B14F-4D97-AF65-F5344CB8AC3E}">
        <p14:creationId xmlns:p14="http://schemas.microsoft.com/office/powerpoint/2010/main" val="6749217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95C4C-0930-C88E-3CF0-4F0B2E10011E}"/>
              </a:ext>
            </a:extLst>
          </p:cNvPr>
          <p:cNvSpPr>
            <a:spLocks noGrp="1"/>
          </p:cNvSpPr>
          <p:nvPr>
            <p:ph type="title"/>
          </p:nvPr>
        </p:nvSpPr>
        <p:spPr>
          <a:xfrm>
            <a:off x="913775" y="618517"/>
            <a:ext cx="10364451" cy="789043"/>
          </a:xfrm>
        </p:spPr>
        <p:txBody>
          <a:bodyPr/>
          <a:lstStyle/>
          <a:p>
            <a:r>
              <a:rPr lang="en-US" dirty="0"/>
              <a:t>DATASET Details</a:t>
            </a:r>
          </a:p>
        </p:txBody>
      </p:sp>
      <p:sp>
        <p:nvSpPr>
          <p:cNvPr id="4" name="Rectangle 1">
            <a:extLst>
              <a:ext uri="{FF2B5EF4-FFF2-40B4-BE49-F238E27FC236}">
                <a16:creationId xmlns:a16="http://schemas.microsoft.com/office/drawing/2014/main" id="{2C2B1670-0964-FA7D-6EC7-76123DAA09E4}"/>
              </a:ext>
            </a:extLst>
          </p:cNvPr>
          <p:cNvSpPr>
            <a:spLocks noGrp="1" noChangeArrowheads="1"/>
          </p:cNvSpPr>
          <p:nvPr>
            <p:ph sz="quarter" idx="13"/>
          </p:nvPr>
        </p:nvSpPr>
        <p:spPr bwMode="auto">
          <a:xfrm>
            <a:off x="1951507" y="1678489"/>
            <a:ext cx="8288359"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Invoice ID</a:t>
            </a:r>
            <a:r>
              <a:rPr kumimoji="0" lang="en-US" altLang="en-US" sz="1800" b="0" i="0" u="none" strike="noStrike" cap="none" normalizeH="0" baseline="0" dirty="0">
                <a:ln>
                  <a:noFill/>
                </a:ln>
                <a:solidFill>
                  <a:schemeClr val="tx1"/>
                </a:solidFill>
                <a:effectLst/>
                <a:latin typeface="Arial" panose="020B0604020202020204" pitchFamily="34" charset="0"/>
              </a:rPr>
              <a:t>: Unique identifier for each transaction.</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Branch</a:t>
            </a:r>
            <a:r>
              <a:rPr kumimoji="0" lang="en-US" altLang="en-US" sz="1800" b="0" i="0" u="none" strike="noStrike" cap="none" normalizeH="0" baseline="0" dirty="0">
                <a:ln>
                  <a:noFill/>
                </a:ln>
                <a:solidFill>
                  <a:schemeClr val="tx1"/>
                </a:solidFill>
                <a:effectLst/>
                <a:latin typeface="Arial" panose="020B0604020202020204" pitchFamily="34" charset="0"/>
              </a:rPr>
              <a:t>: Branch of the supermarket (e.g., A, B, C).</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City</a:t>
            </a:r>
            <a:r>
              <a:rPr kumimoji="0" lang="en-US" altLang="en-US" sz="1800" b="0" i="0" u="none" strike="noStrike" cap="none" normalizeH="0" baseline="0" dirty="0">
                <a:ln>
                  <a:noFill/>
                </a:ln>
                <a:solidFill>
                  <a:schemeClr val="tx1"/>
                </a:solidFill>
                <a:effectLst/>
                <a:latin typeface="Arial" panose="020B0604020202020204" pitchFamily="34" charset="0"/>
              </a:rPr>
              <a:t>: City where the transaction occurred (e.g., Yangon, Naypyitaw).</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Customer type</a:t>
            </a:r>
            <a:r>
              <a:rPr kumimoji="0" lang="en-US" altLang="en-US" sz="1800" b="0" i="0" u="none" strike="noStrike" cap="none" normalizeH="0" baseline="0" dirty="0">
                <a:ln>
                  <a:noFill/>
                </a:ln>
                <a:solidFill>
                  <a:schemeClr val="tx1"/>
                </a:solidFill>
                <a:effectLst/>
                <a:latin typeface="Arial" panose="020B0604020202020204" pitchFamily="34" charset="0"/>
              </a:rPr>
              <a:t>: Type of customer (e.g., Member, Normal).</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Gender</a:t>
            </a:r>
            <a:r>
              <a:rPr kumimoji="0" lang="en-US" altLang="en-US" sz="1800" b="0" i="0" u="none" strike="noStrike" cap="none" normalizeH="0" baseline="0" dirty="0">
                <a:ln>
                  <a:noFill/>
                </a:ln>
                <a:solidFill>
                  <a:schemeClr val="tx1"/>
                </a:solidFill>
                <a:effectLst/>
                <a:latin typeface="Arial" panose="020B0604020202020204" pitchFamily="34" charset="0"/>
              </a:rPr>
              <a:t>: Gender of the customer (Male or Female).</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Product line</a:t>
            </a:r>
            <a:r>
              <a:rPr kumimoji="0" lang="en-US" altLang="en-US" sz="1800" b="0" i="0" u="none" strike="noStrike" cap="none" normalizeH="0" baseline="0" dirty="0">
                <a:ln>
                  <a:noFill/>
                </a:ln>
                <a:solidFill>
                  <a:schemeClr val="tx1"/>
                </a:solidFill>
                <a:effectLst/>
                <a:latin typeface="Arial" panose="020B0604020202020204" pitchFamily="34" charset="0"/>
              </a:rPr>
              <a:t>: Category of products sold (e.g., Health and Beauty, Electronics).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Unit price</a:t>
            </a:r>
            <a:r>
              <a:rPr kumimoji="0" lang="en-US" altLang="en-US" sz="1800" b="0" i="0" u="none" strike="noStrike" cap="none" normalizeH="0" baseline="0" dirty="0">
                <a:ln>
                  <a:noFill/>
                </a:ln>
                <a:solidFill>
                  <a:schemeClr val="tx1"/>
                </a:solidFill>
                <a:effectLst/>
                <a:latin typeface="Arial" panose="020B0604020202020204" pitchFamily="34" charset="0"/>
              </a:rPr>
              <a:t>: Price per unit of the product.</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Quantity</a:t>
            </a:r>
            <a:r>
              <a:rPr kumimoji="0" lang="en-US" altLang="en-US" sz="1800" b="0" i="0" u="none" strike="noStrike" cap="none" normalizeH="0" baseline="0" dirty="0">
                <a:ln>
                  <a:noFill/>
                </a:ln>
                <a:solidFill>
                  <a:schemeClr val="tx1"/>
                </a:solidFill>
                <a:effectLst/>
                <a:latin typeface="Arial" panose="020B0604020202020204" pitchFamily="34" charset="0"/>
              </a:rPr>
              <a:t>: Number of units purchased.</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Tax 5%</a:t>
            </a:r>
            <a:r>
              <a:rPr kumimoji="0" lang="en-US" altLang="en-US" sz="1800" b="0" i="0" u="none" strike="noStrike" cap="none" normalizeH="0" baseline="0" dirty="0">
                <a:ln>
                  <a:noFill/>
                </a:ln>
                <a:solidFill>
                  <a:schemeClr val="tx1"/>
                </a:solidFill>
                <a:effectLst/>
                <a:latin typeface="Arial" panose="020B0604020202020204" pitchFamily="34" charset="0"/>
              </a:rPr>
              <a:t>: Tax amount applied (5%).</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Total</a:t>
            </a:r>
            <a:r>
              <a:rPr kumimoji="0" lang="en-US" altLang="en-US" sz="1800" b="0" i="0" u="none" strike="noStrike" cap="none" normalizeH="0" baseline="0" dirty="0">
                <a:ln>
                  <a:noFill/>
                </a:ln>
                <a:solidFill>
                  <a:schemeClr val="tx1"/>
                </a:solidFill>
                <a:effectLst/>
                <a:latin typeface="Arial" panose="020B0604020202020204" pitchFamily="34" charset="0"/>
              </a:rPr>
              <a:t>: Total cost of the transaction (including tax).</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Date</a:t>
            </a:r>
            <a:r>
              <a:rPr kumimoji="0" lang="en-US" altLang="en-US" sz="1800" b="0" i="0" u="none" strike="noStrike" cap="none" normalizeH="0" baseline="0" dirty="0">
                <a:ln>
                  <a:noFill/>
                </a:ln>
                <a:solidFill>
                  <a:schemeClr val="tx1"/>
                </a:solidFill>
                <a:effectLst/>
                <a:latin typeface="Arial" panose="020B0604020202020204" pitchFamily="34" charset="0"/>
              </a:rPr>
              <a:t>: Date of the transaction.</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Time</a:t>
            </a:r>
            <a:r>
              <a:rPr kumimoji="0" lang="en-US" altLang="en-US" sz="1800" b="0" i="0" u="none" strike="noStrike" cap="none" normalizeH="0" baseline="0" dirty="0">
                <a:ln>
                  <a:noFill/>
                </a:ln>
                <a:solidFill>
                  <a:schemeClr val="tx1"/>
                </a:solidFill>
                <a:effectLst/>
                <a:latin typeface="Arial" panose="020B0604020202020204" pitchFamily="34" charset="0"/>
              </a:rPr>
              <a:t>: Time of the transaction.</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Payment</a:t>
            </a:r>
            <a:r>
              <a:rPr kumimoji="0" lang="en-US" altLang="en-US" sz="1800" b="0" i="0" u="none" strike="noStrike" cap="none" normalizeH="0" baseline="0" dirty="0">
                <a:ln>
                  <a:noFill/>
                </a:ln>
                <a:solidFill>
                  <a:schemeClr val="tx1"/>
                </a:solidFill>
                <a:effectLst/>
                <a:latin typeface="Arial" panose="020B0604020202020204" pitchFamily="34" charset="0"/>
              </a:rPr>
              <a:t>: Payment method (e.g., Cash, E-wallet, Credit Card).</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cogs</a:t>
            </a:r>
            <a:r>
              <a:rPr kumimoji="0" lang="en-US" altLang="en-US" sz="1800" b="0" i="0" u="none" strike="noStrike" cap="none" normalizeH="0" baseline="0" dirty="0">
                <a:ln>
                  <a:noFill/>
                </a:ln>
                <a:solidFill>
                  <a:schemeClr val="tx1"/>
                </a:solidFill>
                <a:effectLst/>
                <a:latin typeface="Arial" panose="020B0604020202020204" pitchFamily="34" charset="0"/>
              </a:rPr>
              <a:t>: Cost of goods sold.</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Gross margin percentage</a:t>
            </a:r>
            <a:r>
              <a:rPr kumimoji="0" lang="en-US" altLang="en-US" sz="1800" b="0" i="0" u="none" strike="noStrike" cap="none" normalizeH="0" baseline="0" dirty="0">
                <a:ln>
                  <a:noFill/>
                </a:ln>
                <a:solidFill>
                  <a:schemeClr val="tx1"/>
                </a:solidFill>
                <a:effectLst/>
                <a:latin typeface="Arial" panose="020B0604020202020204" pitchFamily="34" charset="0"/>
              </a:rPr>
              <a:t>: Margin percentage (constant at 4.761905%).</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Gross income</a:t>
            </a:r>
            <a:r>
              <a:rPr kumimoji="0" lang="en-US" altLang="en-US" sz="1800" b="0" i="0" u="none" strike="noStrike" cap="none" normalizeH="0" baseline="0" dirty="0">
                <a:ln>
                  <a:noFill/>
                </a:ln>
                <a:solidFill>
                  <a:schemeClr val="tx1"/>
                </a:solidFill>
                <a:effectLst/>
                <a:latin typeface="Arial" panose="020B0604020202020204" pitchFamily="34" charset="0"/>
              </a:rPr>
              <a:t>: Income generated from the transaction.</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Rating</a:t>
            </a:r>
            <a:r>
              <a:rPr kumimoji="0" lang="en-US" altLang="en-US" sz="1800" b="0" i="0" u="none" strike="noStrike" cap="none" normalizeH="0" baseline="0" dirty="0">
                <a:ln>
                  <a:noFill/>
                </a:ln>
                <a:solidFill>
                  <a:schemeClr val="tx1"/>
                </a:solidFill>
                <a:effectLst/>
                <a:latin typeface="Arial" panose="020B0604020202020204" pitchFamily="34" charset="0"/>
              </a:rPr>
              <a:t>: Customer rating for the transaction. </a:t>
            </a:r>
          </a:p>
        </p:txBody>
      </p:sp>
    </p:spTree>
    <p:extLst>
      <p:ext uri="{BB962C8B-B14F-4D97-AF65-F5344CB8AC3E}">
        <p14:creationId xmlns:p14="http://schemas.microsoft.com/office/powerpoint/2010/main" val="34324415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47605-5964-C66D-759D-62EBF7193118}"/>
              </a:ext>
            </a:extLst>
          </p:cNvPr>
          <p:cNvSpPr>
            <a:spLocks noGrp="1"/>
          </p:cNvSpPr>
          <p:nvPr>
            <p:ph type="title"/>
          </p:nvPr>
        </p:nvSpPr>
        <p:spPr/>
        <p:txBody>
          <a:bodyPr/>
          <a:lstStyle/>
          <a:p>
            <a:r>
              <a:rPr lang="en-US" dirty="0"/>
              <a:t>DATA loading</a:t>
            </a:r>
          </a:p>
        </p:txBody>
      </p:sp>
      <p:pic>
        <p:nvPicPr>
          <p:cNvPr id="5" name="Content Placeholder 4">
            <a:extLst>
              <a:ext uri="{FF2B5EF4-FFF2-40B4-BE49-F238E27FC236}">
                <a16:creationId xmlns:a16="http://schemas.microsoft.com/office/drawing/2014/main" id="{A9EDEC19-50C2-888D-9477-48D709F8BA6D}"/>
              </a:ext>
            </a:extLst>
          </p:cNvPr>
          <p:cNvPicPr>
            <a:picLocks noGrp="1" noChangeAspect="1"/>
          </p:cNvPicPr>
          <p:nvPr>
            <p:ph sz="quarter" idx="13"/>
          </p:nvPr>
        </p:nvPicPr>
        <p:blipFill>
          <a:blip r:embed="rId2"/>
          <a:stretch>
            <a:fillRect/>
          </a:stretch>
        </p:blipFill>
        <p:spPr>
          <a:xfrm>
            <a:off x="2172337" y="1735779"/>
            <a:ext cx="6963747" cy="1419423"/>
          </a:xfrm>
        </p:spPr>
      </p:pic>
      <p:pic>
        <p:nvPicPr>
          <p:cNvPr id="7" name="Picture 6">
            <a:extLst>
              <a:ext uri="{FF2B5EF4-FFF2-40B4-BE49-F238E27FC236}">
                <a16:creationId xmlns:a16="http://schemas.microsoft.com/office/drawing/2014/main" id="{FA3F084C-046F-9D9E-4EB6-D8D5B0C335BC}"/>
              </a:ext>
            </a:extLst>
          </p:cNvPr>
          <p:cNvPicPr>
            <a:picLocks noChangeAspect="1"/>
          </p:cNvPicPr>
          <p:nvPr/>
        </p:nvPicPr>
        <p:blipFill>
          <a:blip r:embed="rId3"/>
          <a:stretch>
            <a:fillRect/>
          </a:stretch>
        </p:blipFill>
        <p:spPr>
          <a:xfrm>
            <a:off x="82193" y="3230728"/>
            <a:ext cx="12192000" cy="3396598"/>
          </a:xfrm>
          <a:prstGeom prst="rect">
            <a:avLst/>
          </a:prstGeom>
        </p:spPr>
      </p:pic>
    </p:spTree>
    <p:extLst>
      <p:ext uri="{BB962C8B-B14F-4D97-AF65-F5344CB8AC3E}">
        <p14:creationId xmlns:p14="http://schemas.microsoft.com/office/powerpoint/2010/main" val="18520417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E43C1-F118-B64E-F4EC-44D6091D7B4A}"/>
              </a:ext>
            </a:extLst>
          </p:cNvPr>
          <p:cNvSpPr>
            <a:spLocks noGrp="1"/>
          </p:cNvSpPr>
          <p:nvPr>
            <p:ph type="title"/>
          </p:nvPr>
        </p:nvSpPr>
        <p:spPr>
          <a:xfrm>
            <a:off x="913775" y="618517"/>
            <a:ext cx="10364451" cy="850687"/>
          </a:xfrm>
        </p:spPr>
        <p:txBody>
          <a:bodyPr/>
          <a:lstStyle/>
          <a:p>
            <a:r>
              <a:rPr lang="en-US" dirty="0"/>
              <a:t>DATA INTERPRETATION</a:t>
            </a:r>
          </a:p>
        </p:txBody>
      </p:sp>
      <p:pic>
        <p:nvPicPr>
          <p:cNvPr id="5" name="Content Placeholder 4">
            <a:extLst>
              <a:ext uri="{FF2B5EF4-FFF2-40B4-BE49-F238E27FC236}">
                <a16:creationId xmlns:a16="http://schemas.microsoft.com/office/drawing/2014/main" id="{3F7B9BCA-D457-E2BB-7C02-7D7427FC5548}"/>
              </a:ext>
            </a:extLst>
          </p:cNvPr>
          <p:cNvPicPr>
            <a:picLocks noGrp="1" noChangeAspect="1"/>
          </p:cNvPicPr>
          <p:nvPr>
            <p:ph sz="quarter" idx="13"/>
          </p:nvPr>
        </p:nvPicPr>
        <p:blipFill>
          <a:blip r:embed="rId2"/>
          <a:stretch>
            <a:fillRect/>
          </a:stretch>
        </p:blipFill>
        <p:spPr>
          <a:xfrm>
            <a:off x="568269" y="1469204"/>
            <a:ext cx="3493683" cy="4685016"/>
          </a:xfrm>
        </p:spPr>
      </p:pic>
      <p:pic>
        <p:nvPicPr>
          <p:cNvPr id="7" name="Picture 6">
            <a:extLst>
              <a:ext uri="{FF2B5EF4-FFF2-40B4-BE49-F238E27FC236}">
                <a16:creationId xmlns:a16="http://schemas.microsoft.com/office/drawing/2014/main" id="{5CD279AD-CC11-2403-87EC-0C29DDB2DC5C}"/>
              </a:ext>
            </a:extLst>
          </p:cNvPr>
          <p:cNvPicPr>
            <a:picLocks noChangeAspect="1"/>
          </p:cNvPicPr>
          <p:nvPr/>
        </p:nvPicPr>
        <p:blipFill>
          <a:blip r:embed="rId3"/>
          <a:stretch>
            <a:fillRect/>
          </a:stretch>
        </p:blipFill>
        <p:spPr>
          <a:xfrm>
            <a:off x="4592547" y="1469204"/>
            <a:ext cx="7414517" cy="4283439"/>
          </a:xfrm>
          <a:prstGeom prst="rect">
            <a:avLst/>
          </a:prstGeom>
        </p:spPr>
      </p:pic>
    </p:spTree>
    <p:extLst>
      <p:ext uri="{BB962C8B-B14F-4D97-AF65-F5344CB8AC3E}">
        <p14:creationId xmlns:p14="http://schemas.microsoft.com/office/powerpoint/2010/main" val="28617887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61251-173C-4E45-9888-EC1F379B152F}"/>
              </a:ext>
            </a:extLst>
          </p:cNvPr>
          <p:cNvSpPr>
            <a:spLocks noGrp="1"/>
          </p:cNvSpPr>
          <p:nvPr>
            <p:ph type="title"/>
          </p:nvPr>
        </p:nvSpPr>
        <p:spPr/>
        <p:txBody>
          <a:bodyPr/>
          <a:lstStyle/>
          <a:p>
            <a:r>
              <a:rPr lang="en-IN" dirty="0"/>
              <a:t>Gender Distribution of Customers</a:t>
            </a:r>
            <a:endParaRPr lang="en-US" dirty="0"/>
          </a:p>
        </p:txBody>
      </p:sp>
      <p:pic>
        <p:nvPicPr>
          <p:cNvPr id="5" name="Content Placeholder 4">
            <a:extLst>
              <a:ext uri="{FF2B5EF4-FFF2-40B4-BE49-F238E27FC236}">
                <a16:creationId xmlns:a16="http://schemas.microsoft.com/office/drawing/2014/main" id="{6DD7D74D-2A23-7F14-8F87-072185D207F2}"/>
              </a:ext>
            </a:extLst>
          </p:cNvPr>
          <p:cNvPicPr>
            <a:picLocks noGrp="1" noChangeAspect="1"/>
          </p:cNvPicPr>
          <p:nvPr>
            <p:ph sz="quarter" idx="13"/>
          </p:nvPr>
        </p:nvPicPr>
        <p:blipFill>
          <a:blip r:embed="rId2"/>
          <a:stretch>
            <a:fillRect/>
          </a:stretch>
        </p:blipFill>
        <p:spPr>
          <a:xfrm>
            <a:off x="3513137" y="2479979"/>
            <a:ext cx="4463738" cy="3424237"/>
          </a:xfrm>
        </p:spPr>
      </p:pic>
    </p:spTree>
    <p:extLst>
      <p:ext uri="{BB962C8B-B14F-4D97-AF65-F5344CB8AC3E}">
        <p14:creationId xmlns:p14="http://schemas.microsoft.com/office/powerpoint/2010/main" val="39833630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1DE0C-12C6-C880-46E3-D583BE9792B2}"/>
              </a:ext>
            </a:extLst>
          </p:cNvPr>
          <p:cNvSpPr>
            <a:spLocks noGrp="1"/>
          </p:cNvSpPr>
          <p:nvPr>
            <p:ph type="title"/>
          </p:nvPr>
        </p:nvSpPr>
        <p:spPr>
          <a:xfrm>
            <a:off x="913775" y="618518"/>
            <a:ext cx="10364451" cy="747946"/>
          </a:xfrm>
        </p:spPr>
        <p:txBody>
          <a:bodyPr/>
          <a:lstStyle/>
          <a:p>
            <a:r>
              <a:rPr lang="en-US" dirty="0"/>
              <a:t>BOXPLOTTING</a:t>
            </a:r>
          </a:p>
        </p:txBody>
      </p:sp>
      <p:pic>
        <p:nvPicPr>
          <p:cNvPr id="5" name="Content Placeholder 4">
            <a:extLst>
              <a:ext uri="{FF2B5EF4-FFF2-40B4-BE49-F238E27FC236}">
                <a16:creationId xmlns:a16="http://schemas.microsoft.com/office/drawing/2014/main" id="{8C21CF42-0491-FBBA-5F16-B37BC6BF5E9C}"/>
              </a:ext>
            </a:extLst>
          </p:cNvPr>
          <p:cNvPicPr>
            <a:picLocks noGrp="1" noChangeAspect="1"/>
          </p:cNvPicPr>
          <p:nvPr>
            <p:ph sz="quarter" idx="13"/>
          </p:nvPr>
        </p:nvPicPr>
        <p:blipFill>
          <a:blip r:embed="rId2"/>
          <a:stretch>
            <a:fillRect/>
          </a:stretch>
        </p:blipFill>
        <p:spPr>
          <a:xfrm>
            <a:off x="1962364" y="1716881"/>
            <a:ext cx="8322067" cy="4848306"/>
          </a:xfrm>
        </p:spPr>
      </p:pic>
    </p:spTree>
    <p:extLst>
      <p:ext uri="{BB962C8B-B14F-4D97-AF65-F5344CB8AC3E}">
        <p14:creationId xmlns:p14="http://schemas.microsoft.com/office/powerpoint/2010/main" val="39323753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0EFA6-8229-3484-569F-F21A1ECE3F64}"/>
              </a:ext>
            </a:extLst>
          </p:cNvPr>
          <p:cNvSpPr>
            <a:spLocks noGrp="1"/>
          </p:cNvSpPr>
          <p:nvPr>
            <p:ph type="title"/>
          </p:nvPr>
        </p:nvSpPr>
        <p:spPr>
          <a:xfrm>
            <a:off x="913775" y="618517"/>
            <a:ext cx="10364451" cy="696575"/>
          </a:xfrm>
        </p:spPr>
        <p:txBody>
          <a:bodyPr/>
          <a:lstStyle/>
          <a:p>
            <a:r>
              <a:rPr lang="en-US" dirty="0"/>
              <a:t>Analysis of Product Line Performance</a:t>
            </a:r>
          </a:p>
        </p:txBody>
      </p:sp>
      <p:pic>
        <p:nvPicPr>
          <p:cNvPr id="5" name="Content Placeholder 4">
            <a:extLst>
              <a:ext uri="{FF2B5EF4-FFF2-40B4-BE49-F238E27FC236}">
                <a16:creationId xmlns:a16="http://schemas.microsoft.com/office/drawing/2014/main" id="{CD9C3709-5E2F-56E8-516B-DC362D28E60A}"/>
              </a:ext>
            </a:extLst>
          </p:cNvPr>
          <p:cNvPicPr>
            <a:picLocks noGrp="1" noChangeAspect="1"/>
          </p:cNvPicPr>
          <p:nvPr>
            <p:ph sz="quarter" idx="13"/>
          </p:nvPr>
        </p:nvPicPr>
        <p:blipFill>
          <a:blip r:embed="rId2"/>
          <a:stretch>
            <a:fillRect/>
          </a:stretch>
        </p:blipFill>
        <p:spPr>
          <a:xfrm>
            <a:off x="1202076" y="1432015"/>
            <a:ext cx="10076150" cy="4896866"/>
          </a:xfrm>
        </p:spPr>
      </p:pic>
    </p:spTree>
    <p:extLst>
      <p:ext uri="{BB962C8B-B14F-4D97-AF65-F5344CB8AC3E}">
        <p14:creationId xmlns:p14="http://schemas.microsoft.com/office/powerpoint/2010/main" val="2325310539"/>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245</TotalTime>
  <Words>817</Words>
  <Application>Microsoft Macintosh PowerPoint</Application>
  <PresentationFormat>Widescreen</PresentationFormat>
  <Paragraphs>60</Paragraphs>
  <Slides>29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Calibri</vt:lpstr>
      <vt:lpstr>Tw Cen MT</vt:lpstr>
      <vt:lpstr>Droplet</vt:lpstr>
      <vt:lpstr>SuperMarket Sales Dataset analysis</vt:lpstr>
      <vt:lpstr>Introduction to dataset</vt:lpstr>
      <vt:lpstr>ABSTRACT</vt:lpstr>
      <vt:lpstr>DATASET Details</vt:lpstr>
      <vt:lpstr>DATA loading</vt:lpstr>
      <vt:lpstr>DATA INTERPRETATION</vt:lpstr>
      <vt:lpstr>Gender Distribution of Customers</vt:lpstr>
      <vt:lpstr>BOXPLOTTING</vt:lpstr>
      <vt:lpstr>Analysis of Product Line Performance</vt:lpstr>
      <vt:lpstr>Correlation Analysis of Key Variables</vt:lpstr>
      <vt:lpstr>Exploring Relationships Between Customer Demographics and Ratings</vt:lpstr>
      <vt:lpstr>Customer Ratings by Product Line</vt:lpstr>
      <vt:lpstr>Analyzing Customer Ratings Based on Key Attributes</vt:lpstr>
      <vt:lpstr>Analyzing the Impact of Key Variables on Customer Ratings</vt:lpstr>
      <vt:lpstr>Unit Price Distribution Analysis</vt:lpstr>
      <vt:lpstr>Tax and Total Amount Distribution Analysis with Log Transformation</vt:lpstr>
      <vt:lpstr>PowerPoint Presentation</vt:lpstr>
      <vt:lpstr>Data Preparation and Train-Test Split for Predictive Modeling</vt:lpstr>
      <vt:lpstr>QQ Plot of Residuals</vt:lpstr>
      <vt:lpstr>Root Mean Squared Error</vt:lpstr>
      <vt:lpstr>Logistics regression</vt:lpstr>
      <vt:lpstr>PowerPoint Presentation</vt:lpstr>
      <vt:lpstr>DECISION TREE</vt:lpstr>
      <vt:lpstr>PowerPoint Presentation</vt:lpstr>
      <vt:lpstr>PowerPoint Presentation</vt:lpstr>
      <vt:lpstr>Random forest</vt:lpstr>
      <vt:lpstr>PowerPoint Presentation</vt:lpstr>
      <vt:lpstr>Challenges and limitation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CHINMAY SHETYE</dc:creator>
  <cp:lastModifiedBy>Potru, Naga Karthik</cp:lastModifiedBy>
  <cp:revision>3</cp:revision>
  <dcterms:created xsi:type="dcterms:W3CDTF">2024-12-13T23:47:59Z</dcterms:created>
  <dcterms:modified xsi:type="dcterms:W3CDTF">2024-12-14T04:25:37Z</dcterms:modified>
</cp:coreProperties>
</file>