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10287000" cx="18288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11" Type="http://schemas.openxmlformats.org/officeDocument/2006/relationships/slide" Target="slides/slide9.xml"/><Relationship Id="rId10" Type="http://schemas.openxmlformats.org/officeDocument/2006/relationships/slide" Target="slides/slide8.xml"/><Relationship Id="rId21" Type="http://schemas.openxmlformats.org/officeDocument/2006/relationships/slide" Target="slides/slide19.xml"/><Relationship Id="rId13" Type="http://schemas.openxmlformats.org/officeDocument/2006/relationships/slide" Target="slides/slide11.xml"/><Relationship Id="rId12" Type="http://schemas.openxmlformats.org/officeDocument/2006/relationships/slide" Target="slides/slide10.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7.xml"/><Relationship Id="rId15" Type="http://schemas.openxmlformats.org/officeDocument/2006/relationships/slide" Target="slides/slide13.xml"/><Relationship Id="rId14" Type="http://schemas.openxmlformats.org/officeDocument/2006/relationships/slide" Target="slides/slide12.xml"/><Relationship Id="rId17" Type="http://schemas.openxmlformats.org/officeDocument/2006/relationships/slide" Target="slides/slide15.xml"/><Relationship Id="rId16" Type="http://schemas.openxmlformats.org/officeDocument/2006/relationships/slide" Target="slides/slide14.xml"/><Relationship Id="rId5" Type="http://schemas.openxmlformats.org/officeDocument/2006/relationships/slide" Target="slides/slide3.xml"/><Relationship Id="rId19" Type="http://schemas.openxmlformats.org/officeDocument/2006/relationships/slide" Target="slides/slide17.xml"/><Relationship Id="rId6" Type="http://schemas.openxmlformats.org/officeDocument/2006/relationships/slide" Target="slides/slide4.xml"/><Relationship Id="rId18" Type="http://schemas.openxmlformats.org/officeDocument/2006/relationships/slide" Target="slides/slide16.xml"/><Relationship Id="rId7" Type="http://schemas.openxmlformats.org/officeDocument/2006/relationships/slide" Target="slides/slide5.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sp>
      <p:sp>
        <p:nvSpPr>
          <p:cNvPr id="3" name="Freeform 3"/>
          <p:cNvSpPr/>
          <p:nvPr/>
        </p:nvSpPr>
        <p:spPr>
          <a:xfrm>
            <a:off x="631637" y="-450964"/>
            <a:ext cx="17024727" cy="10737964"/>
          </a:xfrm>
          <a:custGeom>
            <a:avLst/>
            <a:gdLst/>
            <a:ahLst/>
            <a:cxnLst/>
            <a:rect l="l" t="t" r="r" b="b"/>
            <a:pathLst>
              <a:path w="17024727" h="10737964">
                <a:moveTo>
                  <a:pt x="0" y="0"/>
                </a:moveTo>
                <a:lnTo>
                  <a:pt x="17024726" y="0"/>
                </a:lnTo>
                <a:lnTo>
                  <a:pt x="17024726" y="10737964"/>
                </a:lnTo>
                <a:lnTo>
                  <a:pt x="0" y="10737964"/>
                </a:lnTo>
                <a:lnTo>
                  <a:pt x="0" y="0"/>
                </a:lnTo>
                <a:close/>
              </a:path>
            </a:pathLst>
          </a:custGeom>
          <a:blipFill>
            <a:blip r:embed="rId3"/>
            <a:stretch>
              <a:fillRect t="-123699"/>
            </a:stretch>
          </a:blipFill>
        </p:spPr>
      </p:sp>
      <p:sp>
        <p:nvSpPr>
          <p:cNvPr id="4" name="TextBox 4"/>
          <p:cNvSpPr txBox="1"/>
          <p:nvPr/>
        </p:nvSpPr>
        <p:spPr>
          <a:xfrm>
            <a:off x="234573" y="2973070"/>
            <a:ext cx="17421790" cy="7313930"/>
          </a:xfrm>
          <a:prstGeom prst="rect">
            <a:avLst/>
          </a:prstGeom>
        </p:spPr>
        <p:txBody>
          <a:bodyPr lIns="0" tIns="0" rIns="0" bIns="0" rtlCol="0" anchor="t">
            <a:spAutoFit/>
          </a:bodyPr>
          <a:lstStyle/>
          <a:p>
            <a:pPr marL="820417" lvl="1" indent="-410209" algn="just">
              <a:lnSpc>
                <a:spcPts val="5319"/>
              </a:lnSpc>
              <a:buFont typeface="Arial"/>
              <a:buChar char="•"/>
            </a:pPr>
            <a:r>
              <a:rPr lang="en-US" sz="3799" b="1">
                <a:solidFill>
                  <a:srgbClr val="FFFFFF"/>
                </a:solidFill>
                <a:latin typeface="Canva Sans Bold"/>
                <a:ea typeface="Canva Sans Bold"/>
                <a:cs typeface="Canva Sans Bold"/>
                <a:sym typeface="Canva Sans Bold"/>
              </a:rPr>
              <a:t>Dual-Purpose Technology:</a:t>
            </a:r>
            <a:r>
              <a:rPr lang="en-US" sz="3799">
                <a:solidFill>
                  <a:srgbClr val="FFFFFF"/>
                </a:solidFill>
                <a:latin typeface="Canva Sans"/>
                <a:ea typeface="Canva Sans"/>
                <a:cs typeface="Canva Sans"/>
                <a:sym typeface="Canva Sans"/>
              </a:rPr>
              <a:t> </a:t>
            </a:r>
            <a:r>
              <a:rPr lang="en-US" sz="3799">
                <a:solidFill>
                  <a:srgbClr val="D9D9D9"/>
                </a:solidFill>
                <a:latin typeface="Canva Sans"/>
                <a:ea typeface="Canva Sans"/>
                <a:cs typeface="Canva Sans"/>
                <a:sym typeface="Canva Sans"/>
              </a:rPr>
              <a:t>Li-Fi combines lighting and data transmission in one, reducing the need for separate power-consuming devices.</a:t>
            </a:r>
          </a:p>
          <a:p>
            <a:pPr marL="820417" lvl="1" indent="-410209" algn="just">
              <a:lnSpc>
                <a:spcPts val="5319"/>
              </a:lnSpc>
              <a:buFont typeface="Arial"/>
              <a:buChar char="•"/>
            </a:pPr>
            <a:r>
              <a:rPr lang="en-US" sz="3799" b="1">
                <a:solidFill>
                  <a:srgbClr val="FFFFFF"/>
                </a:solidFill>
                <a:latin typeface="Canva Sans Bold"/>
                <a:ea typeface="Canva Sans Bold"/>
                <a:cs typeface="Canva Sans Bold"/>
                <a:sym typeface="Canva Sans Bold"/>
              </a:rPr>
              <a:t>Energy-Efficient LEDs:</a:t>
            </a:r>
            <a:r>
              <a:rPr lang="en-US" sz="3799">
                <a:solidFill>
                  <a:srgbClr val="D9D9D9"/>
                </a:solidFill>
                <a:latin typeface="Canva Sans"/>
                <a:ea typeface="Canva Sans"/>
                <a:cs typeface="Canva Sans"/>
                <a:sym typeface="Canva Sans"/>
              </a:rPr>
              <a:t> Li-Fi uses low-power LEDs, which consume less energy compared to traditional light sources.</a:t>
            </a:r>
          </a:p>
          <a:p>
            <a:pPr marL="820417" lvl="1" indent="-410209" algn="just">
              <a:lnSpc>
                <a:spcPts val="5319"/>
              </a:lnSpc>
              <a:buFont typeface="Arial"/>
              <a:buChar char="•"/>
            </a:pPr>
            <a:r>
              <a:rPr lang="en-US" sz="3799" b="1">
                <a:solidFill>
                  <a:srgbClr val="FFFFFF"/>
                </a:solidFill>
                <a:latin typeface="Canva Sans Bold"/>
                <a:ea typeface="Canva Sans Bold"/>
                <a:cs typeface="Canva Sans Bold"/>
                <a:sym typeface="Canva Sans Bold"/>
              </a:rPr>
              <a:t>Localized Data Transmission:</a:t>
            </a:r>
            <a:r>
              <a:rPr lang="en-US" sz="3799">
                <a:solidFill>
                  <a:srgbClr val="FFFFFF"/>
                </a:solidFill>
                <a:latin typeface="Canva Sans"/>
                <a:ea typeface="Canva Sans"/>
                <a:cs typeface="Canva Sans"/>
                <a:sym typeface="Canva Sans"/>
              </a:rPr>
              <a:t> </a:t>
            </a:r>
            <a:r>
              <a:rPr lang="en-US" sz="3799">
                <a:solidFill>
                  <a:srgbClr val="D9D9D9"/>
                </a:solidFill>
                <a:latin typeface="Canva Sans"/>
                <a:ea typeface="Canva Sans"/>
                <a:cs typeface="Canva Sans"/>
                <a:sym typeface="Canva Sans"/>
              </a:rPr>
              <a:t>Focused light beams reduce the energy required to transmit data over short distances compared to Wi-Fi.</a:t>
            </a:r>
          </a:p>
          <a:p>
            <a:pPr marL="820417" lvl="1" indent="-410209" algn="just">
              <a:lnSpc>
                <a:spcPts val="5319"/>
              </a:lnSpc>
              <a:buFont typeface="Arial"/>
              <a:buChar char="•"/>
            </a:pPr>
            <a:r>
              <a:rPr lang="en-US" sz="3799" b="1">
                <a:solidFill>
                  <a:srgbClr val="FFFFFF"/>
                </a:solidFill>
                <a:latin typeface="Canva Sans Bold"/>
                <a:ea typeface="Canva Sans Bold"/>
                <a:cs typeface="Canva Sans Bold"/>
                <a:sym typeface="Canva Sans Bold"/>
              </a:rPr>
              <a:t>Reduced Infrastructure:</a:t>
            </a:r>
            <a:r>
              <a:rPr lang="en-US" sz="3799">
                <a:solidFill>
                  <a:srgbClr val="FFFFFF"/>
                </a:solidFill>
                <a:latin typeface="Canva Sans"/>
                <a:ea typeface="Canva Sans"/>
                <a:cs typeface="Canva Sans"/>
                <a:sym typeface="Canva Sans"/>
              </a:rPr>
              <a:t> </a:t>
            </a:r>
            <a:r>
              <a:rPr lang="en-US" sz="3799">
                <a:solidFill>
                  <a:srgbClr val="D9D9D9"/>
                </a:solidFill>
                <a:latin typeface="Canva Sans"/>
                <a:ea typeface="Canva Sans"/>
                <a:cs typeface="Canva Sans"/>
                <a:sym typeface="Canva Sans"/>
              </a:rPr>
              <a:t>Li-Fi eliminates the need for additional wireless infrastructure (like routers), lowering overall power consumption.</a:t>
            </a:r>
          </a:p>
          <a:p>
            <a:pPr algn="just">
              <a:lnSpc>
                <a:spcPts val="5319"/>
              </a:lnSpc>
            </a:pPr>
            <a:endParaRPr lang="en-US" sz="3799">
              <a:solidFill>
                <a:srgbClr val="D9D9D9"/>
              </a:solidFill>
              <a:latin typeface="Canva Sans"/>
              <a:ea typeface="Canva Sans"/>
              <a:cs typeface="Canva Sans"/>
              <a:sym typeface="Canva Sans"/>
            </a:endParaRPr>
          </a:p>
        </p:txBody>
      </p:sp>
      <p:sp>
        <p:nvSpPr>
          <p:cNvPr id="5" name="TextBox 5"/>
          <p:cNvSpPr txBox="1"/>
          <p:nvPr/>
        </p:nvSpPr>
        <p:spPr>
          <a:xfrm>
            <a:off x="1028700" y="486787"/>
            <a:ext cx="9208589" cy="1520968"/>
          </a:xfrm>
          <a:prstGeom prst="rect">
            <a:avLst/>
          </a:prstGeom>
        </p:spPr>
        <p:txBody>
          <a:bodyPr lIns="0" tIns="0" rIns="0" bIns="0" rtlCol="0" anchor="t">
            <a:spAutoFit/>
          </a:bodyPr>
          <a:lstStyle/>
          <a:p>
            <a:pPr algn="ctr">
              <a:lnSpc>
                <a:spcPts val="11721"/>
              </a:lnSpc>
            </a:pPr>
            <a:r>
              <a:rPr lang="en-US" sz="10373" b="1">
                <a:solidFill>
                  <a:srgbClr val="FFFFFF"/>
                </a:solidFill>
                <a:latin typeface="Glacial Indifference Bold"/>
                <a:ea typeface="Glacial Indifference Bold"/>
                <a:cs typeface="Glacial Indifference Bold"/>
                <a:sym typeface="Glacial Indifference Bold"/>
              </a:rPr>
              <a:t>APPLICATIONS</a:t>
            </a:r>
          </a:p>
        </p:txBody>
      </p:sp>
      <p:sp>
        <p:nvSpPr>
          <p:cNvPr id="6" name="TextBox 6"/>
          <p:cNvSpPr txBox="1"/>
          <p:nvPr/>
        </p:nvSpPr>
        <p:spPr>
          <a:xfrm>
            <a:off x="1028700" y="1912504"/>
            <a:ext cx="5829198" cy="887095"/>
          </a:xfrm>
          <a:prstGeom prst="rect">
            <a:avLst/>
          </a:prstGeom>
        </p:spPr>
        <p:txBody>
          <a:bodyPr lIns="0" tIns="0" rIns="0" bIns="0" rtlCol="0" anchor="t">
            <a:spAutoFit/>
          </a:bodyPr>
          <a:lstStyle/>
          <a:p>
            <a:pPr algn="ctr">
              <a:lnSpc>
                <a:spcPts val="7279"/>
              </a:lnSpc>
            </a:pPr>
            <a:r>
              <a:rPr lang="en-US" sz="5199" b="1">
                <a:solidFill>
                  <a:srgbClr val="FFFFFF"/>
                </a:solidFill>
                <a:latin typeface="Canva Sans Bold"/>
                <a:ea typeface="Canva Sans Bold"/>
                <a:cs typeface="Canva Sans Bold"/>
                <a:sym typeface="Canva Sans Bold"/>
              </a:rPr>
              <a:t>Energy Efficiency: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rot="5400000" flipV="1">
            <a:off x="5775945" y="-2113643"/>
            <a:ext cx="10287000" cy="14514286"/>
          </a:xfrm>
          <a:custGeom>
            <a:avLst/>
            <a:gdLst/>
            <a:ahLst/>
            <a:cxnLst/>
            <a:rect l="l" t="t" r="r" b="b"/>
            <a:pathLst>
              <a:path w="10287000" h="14514286">
                <a:moveTo>
                  <a:pt x="0" y="14514286"/>
                </a:moveTo>
                <a:lnTo>
                  <a:pt x="10287000" y="14514286"/>
                </a:lnTo>
                <a:lnTo>
                  <a:pt x="10287000" y="0"/>
                </a:lnTo>
                <a:lnTo>
                  <a:pt x="0" y="0"/>
                </a:lnTo>
                <a:lnTo>
                  <a:pt x="0" y="14514286"/>
                </a:lnTo>
                <a:close/>
              </a:path>
            </a:pathLst>
          </a:custGeom>
          <a:blipFill>
            <a:blip r:embed="rId3"/>
            <a:stretch>
              <a:fillRect/>
            </a:stretch>
          </a:blipFill>
        </p:spPr>
      </p:sp>
      <p:grpSp>
        <p:nvGrpSpPr>
          <p:cNvPr id="4" name="Group 4"/>
          <p:cNvGrpSpPr/>
          <p:nvPr/>
        </p:nvGrpSpPr>
        <p:grpSpPr>
          <a:xfrm>
            <a:off x="746320" y="2418029"/>
            <a:ext cx="6536889" cy="6536889"/>
            <a:chOff x="0" y="0"/>
            <a:chExt cx="812800" cy="812800"/>
          </a:xfrm>
        </p:grpSpPr>
        <p:sp>
          <p:nvSpPr>
            <p:cNvPr id="5" name="Freeform 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blipFill>
              <a:blip r:embed="rId4"/>
              <a:stretch>
                <a:fillRect l="-8419" r="-31883"/>
              </a:stretch>
            </a:blipFill>
          </p:spPr>
        </p:sp>
      </p:grpSp>
      <p:sp>
        <p:nvSpPr>
          <p:cNvPr id="6" name="TextBox 6"/>
          <p:cNvSpPr txBox="1"/>
          <p:nvPr/>
        </p:nvSpPr>
        <p:spPr>
          <a:xfrm>
            <a:off x="5449442" y="525590"/>
            <a:ext cx="6655149" cy="1044320"/>
          </a:xfrm>
          <a:prstGeom prst="rect">
            <a:avLst/>
          </a:prstGeom>
        </p:spPr>
        <p:txBody>
          <a:bodyPr lIns="0" tIns="0" rIns="0" bIns="0" rtlCol="0" anchor="t">
            <a:spAutoFit/>
          </a:bodyPr>
          <a:lstStyle/>
          <a:p>
            <a:pPr algn="r">
              <a:lnSpc>
                <a:spcPts val="8039"/>
              </a:lnSpc>
            </a:pPr>
            <a:r>
              <a:rPr lang="en-US" sz="7114" b="1">
                <a:solidFill>
                  <a:srgbClr val="FFFFFF"/>
                </a:solidFill>
                <a:latin typeface="Glacial Indifference Bold"/>
                <a:ea typeface="Glacial Indifference Bold"/>
                <a:cs typeface="Glacial Indifference Bold"/>
                <a:sym typeface="Glacial Indifference Bold"/>
              </a:rPr>
              <a:t>ARDUINO UNO</a:t>
            </a:r>
          </a:p>
        </p:txBody>
      </p:sp>
      <p:sp>
        <p:nvSpPr>
          <p:cNvPr id="7" name="TextBox 7"/>
          <p:cNvSpPr txBox="1"/>
          <p:nvPr/>
        </p:nvSpPr>
        <p:spPr>
          <a:xfrm>
            <a:off x="8239173" y="2030102"/>
            <a:ext cx="9278392" cy="7662282"/>
          </a:xfrm>
          <a:prstGeom prst="rect">
            <a:avLst/>
          </a:prstGeom>
        </p:spPr>
        <p:txBody>
          <a:bodyPr lIns="0" tIns="0" rIns="0" bIns="0" rtlCol="0" anchor="t">
            <a:spAutoFit/>
          </a:bodyPr>
          <a:lstStyle/>
          <a:p>
            <a:pPr algn="l">
              <a:lnSpc>
                <a:spcPts val="4664"/>
              </a:lnSpc>
            </a:pPr>
            <a:r>
              <a:rPr lang="en-US" sz="3331" b="1">
                <a:solidFill>
                  <a:srgbClr val="FFFFFF"/>
                </a:solidFill>
                <a:latin typeface="HK Grotesk Bold"/>
                <a:ea typeface="HK Grotesk Bold"/>
                <a:cs typeface="HK Grotesk Bold"/>
                <a:sym typeface="HK Grotesk Bold"/>
              </a:rPr>
              <a:t>Uno is a microcontroller board based on 8-bit ATmega328P microcontroller. Along with ATmega328P, it consists other components such as crystal oscillator, serial communication, voltage regulator, etc. to support the microcontroller.</a:t>
            </a:r>
          </a:p>
          <a:p>
            <a:pPr algn="l">
              <a:lnSpc>
                <a:spcPts val="4664"/>
              </a:lnSpc>
            </a:pPr>
            <a:r>
              <a:rPr lang="en-US" sz="3331" b="1">
                <a:solidFill>
                  <a:srgbClr val="FFFFFF"/>
                </a:solidFill>
                <a:latin typeface="HK Grotesk Bold"/>
                <a:ea typeface="HK Grotesk Bold"/>
                <a:cs typeface="HK Grotesk Bold"/>
                <a:sym typeface="HK Grotesk Bold"/>
              </a:rPr>
              <a:t>The Arduino Uno comes with USB interface, 6 analog input pins, 14 I/O digital ports that are used to connect with external electronic circuits. Out of 14 I/O ports, 6 pins can be used for PWM output. It allows the designers to control and sense the external electronic devices in the real world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sp>
      <p:sp>
        <p:nvSpPr>
          <p:cNvPr id="3" name="Freeform 3"/>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3"/>
            <a:stretch>
              <a:fillRect/>
            </a:stretch>
          </a:blipFill>
        </p:spPr>
      </p:sp>
      <p:sp>
        <p:nvSpPr>
          <p:cNvPr id="4" name="Freeform 4"/>
          <p:cNvSpPr/>
          <p:nvPr/>
        </p:nvSpPr>
        <p:spPr>
          <a:xfrm>
            <a:off x="11045720" y="2332868"/>
            <a:ext cx="6937131" cy="6925432"/>
          </a:xfrm>
          <a:custGeom>
            <a:avLst/>
            <a:gdLst/>
            <a:ahLst/>
            <a:cxnLst/>
            <a:rect l="l" t="t" r="r" b="b"/>
            <a:pathLst>
              <a:path w="6937131" h="6925432">
                <a:moveTo>
                  <a:pt x="0" y="0"/>
                </a:moveTo>
                <a:lnTo>
                  <a:pt x="6937131" y="0"/>
                </a:lnTo>
                <a:lnTo>
                  <a:pt x="6937131" y="6925432"/>
                </a:lnTo>
                <a:lnTo>
                  <a:pt x="0" y="6925432"/>
                </a:lnTo>
                <a:lnTo>
                  <a:pt x="0" y="0"/>
                </a:lnTo>
                <a:close/>
              </a:path>
            </a:pathLst>
          </a:custGeom>
          <a:blipFill>
            <a:blip r:embed="rId4"/>
            <a:stretch>
              <a:fillRect/>
            </a:stretch>
          </a:blipFill>
        </p:spPr>
      </p:sp>
      <p:sp>
        <p:nvSpPr>
          <p:cNvPr id="5" name="TextBox 5"/>
          <p:cNvSpPr txBox="1"/>
          <p:nvPr/>
        </p:nvSpPr>
        <p:spPr>
          <a:xfrm>
            <a:off x="654428" y="759213"/>
            <a:ext cx="8693001" cy="1044320"/>
          </a:xfrm>
          <a:prstGeom prst="rect">
            <a:avLst/>
          </a:prstGeom>
        </p:spPr>
        <p:txBody>
          <a:bodyPr lIns="0" tIns="0" rIns="0" bIns="0" rtlCol="0" anchor="t">
            <a:spAutoFit/>
          </a:bodyPr>
          <a:lstStyle/>
          <a:p>
            <a:pPr algn="l">
              <a:lnSpc>
                <a:spcPts val="8039"/>
              </a:lnSpc>
            </a:pPr>
            <a:r>
              <a:rPr lang="en-US" sz="7114" b="1">
                <a:solidFill>
                  <a:srgbClr val="FFFFFF"/>
                </a:solidFill>
                <a:latin typeface="Glacial Indifference Bold"/>
                <a:ea typeface="Glacial Indifference Bold"/>
                <a:cs typeface="Glacial Indifference Bold"/>
                <a:sym typeface="Glacial Indifference Bold"/>
              </a:rPr>
              <a:t>PIN CONFIGURATION</a:t>
            </a:r>
          </a:p>
        </p:txBody>
      </p:sp>
      <p:sp>
        <p:nvSpPr>
          <p:cNvPr id="6" name="TextBox 6"/>
          <p:cNvSpPr txBox="1"/>
          <p:nvPr/>
        </p:nvSpPr>
        <p:spPr>
          <a:xfrm>
            <a:off x="-241392" y="9906528"/>
            <a:ext cx="13343290" cy="39893963"/>
          </a:xfrm>
          <a:prstGeom prst="rect">
            <a:avLst/>
          </a:prstGeom>
        </p:spPr>
        <p:txBody>
          <a:bodyPr lIns="0" tIns="0" rIns="0" bIns="0" rtlCol="0" anchor="t">
            <a:spAutoFit/>
          </a:bodyPr>
          <a:lstStyle/>
          <a:p>
            <a:pPr algn="ctr">
              <a:lnSpc>
                <a:spcPts val="11727"/>
              </a:lnSpc>
            </a:pPr>
            <a:r>
              <a:rPr lang="en-US" sz="8376" b="1">
                <a:solidFill>
                  <a:srgbClr val="FFFFFF"/>
                </a:solidFill>
                <a:latin typeface="Canva Sans Bold"/>
                <a:ea typeface="Canva Sans Bold"/>
                <a:cs typeface="Canva Sans Bold"/>
                <a:sym typeface="Canva Sans Bold"/>
              </a:rPr>
              <a:t>Vin: This is the input voltage pin of the Arduino board used to provide input supply from an external power source.</a:t>
            </a:r>
          </a:p>
          <a:p>
            <a:pPr algn="ctr">
              <a:lnSpc>
                <a:spcPts val="11727"/>
              </a:lnSpc>
            </a:pPr>
            <a:r>
              <a:rPr lang="en-US" sz="8376" b="1">
                <a:solidFill>
                  <a:srgbClr val="FFFFFF"/>
                </a:solidFill>
                <a:latin typeface="Canva Sans Bold"/>
                <a:ea typeface="Canva Sans Bold"/>
                <a:cs typeface="Canva Sans Bold"/>
                <a:sym typeface="Canva Sans Bold"/>
              </a:rPr>
              <a:t>5V: This pin of the Arduino board is used as a regulated power supply voltage and it is used to give supply to the board as well as onboard components.</a:t>
            </a:r>
          </a:p>
          <a:p>
            <a:pPr algn="ctr">
              <a:lnSpc>
                <a:spcPts val="11727"/>
              </a:lnSpc>
            </a:pPr>
            <a:r>
              <a:rPr lang="en-US" sz="8376" b="1">
                <a:solidFill>
                  <a:srgbClr val="FFFFFF"/>
                </a:solidFill>
                <a:latin typeface="Canva Sans Bold"/>
                <a:ea typeface="Canva Sans Bold"/>
                <a:cs typeface="Canva Sans Bold"/>
                <a:sym typeface="Canva Sans Bold"/>
              </a:rPr>
              <a:t>3.3V: This pin of the board is used to provide a supply of 3.3V which is generated from a voltage regulator on the board</a:t>
            </a:r>
          </a:p>
          <a:p>
            <a:pPr algn="ctr">
              <a:lnSpc>
                <a:spcPts val="11727"/>
              </a:lnSpc>
            </a:pPr>
            <a:r>
              <a:rPr lang="en-US" sz="8376" b="1">
                <a:solidFill>
                  <a:srgbClr val="FFFFFF"/>
                </a:solidFill>
                <a:latin typeface="Canva Sans Bold"/>
                <a:ea typeface="Canva Sans Bold"/>
                <a:cs typeface="Canva Sans Bold"/>
                <a:sym typeface="Canva Sans Bold"/>
              </a:rPr>
              <a:t>GND: This pin of the board is used to ground the Arduino board.</a:t>
            </a:r>
          </a:p>
          <a:p>
            <a:pPr algn="ctr">
              <a:lnSpc>
                <a:spcPts val="11727"/>
              </a:lnSpc>
            </a:pPr>
            <a:r>
              <a:rPr lang="en-US" sz="8376" b="1">
                <a:solidFill>
                  <a:srgbClr val="FFFFFF"/>
                </a:solidFill>
                <a:latin typeface="Canva Sans Bold"/>
                <a:ea typeface="Canva Sans Bold"/>
                <a:cs typeface="Canva Sans Bold"/>
                <a:sym typeface="Canva Sans Bold"/>
              </a:rPr>
              <a:t>Reset: This pin of the board is used to reset the microcontroller. It is used to Resets the microcontroller.</a:t>
            </a:r>
          </a:p>
          <a:p>
            <a:pPr algn="ctr">
              <a:lnSpc>
                <a:spcPts val="10350"/>
              </a:lnSpc>
            </a:pPr>
            <a:endParaRPr lang="en-US" sz="8376" b="1">
              <a:solidFill>
                <a:srgbClr val="FFFFFF"/>
              </a:solidFill>
              <a:latin typeface="Canva Sans Bold"/>
              <a:ea typeface="Canva Sans Bold"/>
              <a:cs typeface="Canva Sans Bold"/>
              <a:sym typeface="Canva Sans Bold"/>
            </a:endParaRPr>
          </a:p>
        </p:txBody>
      </p:sp>
      <p:sp>
        <p:nvSpPr>
          <p:cNvPr id="7" name="TextBox 7"/>
          <p:cNvSpPr txBox="1"/>
          <p:nvPr/>
        </p:nvSpPr>
        <p:spPr>
          <a:xfrm>
            <a:off x="800100" y="2431988"/>
            <a:ext cx="10028726" cy="6410534"/>
          </a:xfrm>
          <a:prstGeom prst="rect">
            <a:avLst/>
          </a:prstGeom>
        </p:spPr>
        <p:txBody>
          <a:bodyPr lIns="0" tIns="0" rIns="0" bIns="0" rtlCol="0" anchor="t">
            <a:spAutoFit/>
          </a:bodyPr>
          <a:lstStyle/>
          <a:p>
            <a:pPr algn="l">
              <a:lnSpc>
                <a:spcPts val="3921"/>
              </a:lnSpc>
            </a:pPr>
            <a:r>
              <a:rPr lang="en-US" sz="2801" b="1">
                <a:solidFill>
                  <a:srgbClr val="FFFFFF"/>
                </a:solidFill>
                <a:latin typeface="Canva Sans Bold"/>
                <a:ea typeface="Canva Sans Bold"/>
                <a:cs typeface="Canva Sans Bold"/>
                <a:sym typeface="Canva Sans Bold"/>
              </a:rPr>
              <a:t>Vin: This is the input voltage pin of the Arduino board used to provide input supply from an external power source.</a:t>
            </a:r>
          </a:p>
          <a:p>
            <a:pPr algn="l">
              <a:lnSpc>
                <a:spcPts val="3921"/>
              </a:lnSpc>
            </a:pPr>
            <a:r>
              <a:rPr lang="en-US" sz="2801" b="1">
                <a:solidFill>
                  <a:srgbClr val="FFFFFF"/>
                </a:solidFill>
                <a:latin typeface="Canva Sans Bold"/>
                <a:ea typeface="Canva Sans Bold"/>
                <a:cs typeface="Canva Sans Bold"/>
                <a:sym typeface="Canva Sans Bold"/>
              </a:rPr>
              <a:t>5V: This pin of the Arduino board is used as a regulated power supply voltage and it is used to give supply to the board as well as onboard components.</a:t>
            </a:r>
          </a:p>
          <a:p>
            <a:pPr algn="l">
              <a:lnSpc>
                <a:spcPts val="3921"/>
              </a:lnSpc>
            </a:pPr>
            <a:r>
              <a:rPr lang="en-US" sz="2801" b="1">
                <a:solidFill>
                  <a:srgbClr val="FFFFFF"/>
                </a:solidFill>
                <a:latin typeface="Canva Sans Bold"/>
                <a:ea typeface="Canva Sans Bold"/>
                <a:cs typeface="Canva Sans Bold"/>
                <a:sym typeface="Canva Sans Bold"/>
              </a:rPr>
              <a:t>3.3V: This pin of the board is used to provide a supply of 3.3V which is generated from a voltage regulator on the board</a:t>
            </a:r>
          </a:p>
          <a:p>
            <a:pPr algn="l">
              <a:lnSpc>
                <a:spcPts val="3921"/>
              </a:lnSpc>
            </a:pPr>
            <a:r>
              <a:rPr lang="en-US" sz="2801" b="1">
                <a:solidFill>
                  <a:srgbClr val="FFFFFF"/>
                </a:solidFill>
                <a:latin typeface="Canva Sans Bold"/>
                <a:ea typeface="Canva Sans Bold"/>
                <a:cs typeface="Canva Sans Bold"/>
                <a:sym typeface="Canva Sans Bold"/>
              </a:rPr>
              <a:t>GND: This pin of the board is used to ground the Arduino board.</a:t>
            </a:r>
          </a:p>
          <a:p>
            <a:pPr algn="l">
              <a:lnSpc>
                <a:spcPts val="3921"/>
              </a:lnSpc>
            </a:pPr>
            <a:r>
              <a:rPr lang="en-US" sz="2801" b="1">
                <a:solidFill>
                  <a:srgbClr val="FFFFFF"/>
                </a:solidFill>
                <a:latin typeface="Canva Sans Bold"/>
                <a:ea typeface="Canva Sans Bold"/>
                <a:cs typeface="Canva Sans Bold"/>
                <a:sym typeface="Canva Sans Bold"/>
              </a:rPr>
              <a:t>Reset: This pin of the board is used to reset the microcontroller. It is used to Resets the microcontroller.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sp>
      <p:sp>
        <p:nvSpPr>
          <p:cNvPr id="3" name="Freeform 3"/>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3"/>
            <a:stretch>
              <a:fillRect/>
            </a:stretch>
          </a:blipFill>
        </p:spPr>
      </p:sp>
      <p:sp>
        <p:nvSpPr>
          <p:cNvPr id="4" name="TextBox 4"/>
          <p:cNvSpPr txBox="1"/>
          <p:nvPr/>
        </p:nvSpPr>
        <p:spPr>
          <a:xfrm>
            <a:off x="654428" y="759213"/>
            <a:ext cx="8693001" cy="1044320"/>
          </a:xfrm>
          <a:prstGeom prst="rect">
            <a:avLst/>
          </a:prstGeom>
        </p:spPr>
        <p:txBody>
          <a:bodyPr lIns="0" tIns="0" rIns="0" bIns="0" rtlCol="0" anchor="t">
            <a:spAutoFit/>
          </a:bodyPr>
          <a:lstStyle/>
          <a:p>
            <a:pPr algn="l">
              <a:lnSpc>
                <a:spcPts val="8039"/>
              </a:lnSpc>
            </a:pPr>
            <a:r>
              <a:rPr lang="en-US" sz="7114" b="1">
                <a:solidFill>
                  <a:srgbClr val="FFFFFF"/>
                </a:solidFill>
                <a:latin typeface="Glacial Indifference Bold"/>
                <a:ea typeface="Glacial Indifference Bold"/>
                <a:cs typeface="Glacial Indifference Bold"/>
                <a:sym typeface="Glacial Indifference Bold"/>
              </a:rPr>
              <a:t>PIN CONFIGURATION</a:t>
            </a:r>
          </a:p>
        </p:txBody>
      </p:sp>
      <p:sp>
        <p:nvSpPr>
          <p:cNvPr id="5" name="TextBox 5"/>
          <p:cNvSpPr txBox="1"/>
          <p:nvPr/>
        </p:nvSpPr>
        <p:spPr>
          <a:xfrm>
            <a:off x="-241392" y="9906528"/>
            <a:ext cx="13343290" cy="39893963"/>
          </a:xfrm>
          <a:prstGeom prst="rect">
            <a:avLst/>
          </a:prstGeom>
        </p:spPr>
        <p:txBody>
          <a:bodyPr lIns="0" tIns="0" rIns="0" bIns="0" rtlCol="0" anchor="t">
            <a:spAutoFit/>
          </a:bodyPr>
          <a:lstStyle/>
          <a:p>
            <a:pPr algn="ctr">
              <a:lnSpc>
                <a:spcPts val="11727"/>
              </a:lnSpc>
            </a:pPr>
            <a:r>
              <a:rPr lang="en-US" sz="8376" b="1">
                <a:solidFill>
                  <a:srgbClr val="FFFFFF"/>
                </a:solidFill>
                <a:latin typeface="Canva Sans Bold"/>
                <a:ea typeface="Canva Sans Bold"/>
                <a:cs typeface="Canva Sans Bold"/>
                <a:sym typeface="Canva Sans Bold"/>
              </a:rPr>
              <a:t>Vin: This is the input voltage pin of the Arduino board used to provide input supply from an external power source.</a:t>
            </a:r>
          </a:p>
          <a:p>
            <a:pPr algn="ctr">
              <a:lnSpc>
                <a:spcPts val="11727"/>
              </a:lnSpc>
            </a:pPr>
            <a:r>
              <a:rPr lang="en-US" sz="8376" b="1">
                <a:solidFill>
                  <a:srgbClr val="FFFFFF"/>
                </a:solidFill>
                <a:latin typeface="Canva Sans Bold"/>
                <a:ea typeface="Canva Sans Bold"/>
                <a:cs typeface="Canva Sans Bold"/>
                <a:sym typeface="Canva Sans Bold"/>
              </a:rPr>
              <a:t>5V: This pin of the Arduino board is used as a regulated power supply voltage and it is used to give supply to the board as well as onboard components.</a:t>
            </a:r>
          </a:p>
          <a:p>
            <a:pPr algn="ctr">
              <a:lnSpc>
                <a:spcPts val="11727"/>
              </a:lnSpc>
            </a:pPr>
            <a:r>
              <a:rPr lang="en-US" sz="8376" b="1">
                <a:solidFill>
                  <a:srgbClr val="FFFFFF"/>
                </a:solidFill>
                <a:latin typeface="Canva Sans Bold"/>
                <a:ea typeface="Canva Sans Bold"/>
                <a:cs typeface="Canva Sans Bold"/>
                <a:sym typeface="Canva Sans Bold"/>
              </a:rPr>
              <a:t>3.3V: This pin of the board is used to provide a supply of 3.3V which is generated from a voltage regulator on the board</a:t>
            </a:r>
          </a:p>
          <a:p>
            <a:pPr algn="ctr">
              <a:lnSpc>
                <a:spcPts val="11727"/>
              </a:lnSpc>
            </a:pPr>
            <a:r>
              <a:rPr lang="en-US" sz="8376" b="1">
                <a:solidFill>
                  <a:srgbClr val="FFFFFF"/>
                </a:solidFill>
                <a:latin typeface="Canva Sans Bold"/>
                <a:ea typeface="Canva Sans Bold"/>
                <a:cs typeface="Canva Sans Bold"/>
                <a:sym typeface="Canva Sans Bold"/>
              </a:rPr>
              <a:t>GND: This pin of the board is used to ground the Arduino board.</a:t>
            </a:r>
          </a:p>
          <a:p>
            <a:pPr algn="ctr">
              <a:lnSpc>
                <a:spcPts val="11727"/>
              </a:lnSpc>
            </a:pPr>
            <a:r>
              <a:rPr lang="en-US" sz="8376" b="1">
                <a:solidFill>
                  <a:srgbClr val="FFFFFF"/>
                </a:solidFill>
                <a:latin typeface="Canva Sans Bold"/>
                <a:ea typeface="Canva Sans Bold"/>
                <a:cs typeface="Canva Sans Bold"/>
                <a:sym typeface="Canva Sans Bold"/>
              </a:rPr>
              <a:t>Reset: This pin of the board is used to reset the microcontroller. It is used to Resets the microcontroller.</a:t>
            </a:r>
          </a:p>
          <a:p>
            <a:pPr algn="ctr">
              <a:lnSpc>
                <a:spcPts val="10350"/>
              </a:lnSpc>
            </a:pPr>
            <a:endParaRPr lang="en-US" sz="8376" b="1">
              <a:solidFill>
                <a:srgbClr val="FFFFFF"/>
              </a:solidFill>
              <a:latin typeface="Canva Sans Bold"/>
              <a:ea typeface="Canva Sans Bold"/>
              <a:cs typeface="Canva Sans Bold"/>
              <a:sym typeface="Canva Sans Bold"/>
            </a:endParaRPr>
          </a:p>
        </p:txBody>
      </p:sp>
      <p:sp>
        <p:nvSpPr>
          <p:cNvPr id="6" name="TextBox 6"/>
          <p:cNvSpPr txBox="1"/>
          <p:nvPr/>
        </p:nvSpPr>
        <p:spPr>
          <a:xfrm>
            <a:off x="654428" y="2101680"/>
            <a:ext cx="16604872" cy="7301099"/>
          </a:xfrm>
          <a:prstGeom prst="rect">
            <a:avLst/>
          </a:prstGeom>
        </p:spPr>
        <p:txBody>
          <a:bodyPr lIns="0" tIns="0" rIns="0" bIns="0" rtlCol="0" anchor="t">
            <a:spAutoFit/>
          </a:bodyPr>
          <a:lstStyle/>
          <a:p>
            <a:pPr marL="644425" lvl="1" indent="-322212" algn="l">
              <a:lnSpc>
                <a:spcPts val="4178"/>
              </a:lnSpc>
              <a:buFont typeface="Arial"/>
              <a:buChar char="•"/>
            </a:pPr>
            <a:r>
              <a:rPr lang="en-US" sz="2984" b="1">
                <a:solidFill>
                  <a:srgbClr val="FFFFFF"/>
                </a:solidFill>
                <a:latin typeface="Canva Sans Bold"/>
                <a:ea typeface="Canva Sans Bold"/>
                <a:cs typeface="Canva Sans Bold"/>
                <a:sym typeface="Canva Sans Bold"/>
              </a:rPr>
              <a:t>Analog Pins: The pins A0 to A5 are used as an analog input and it is in the range of 0-5V.</a:t>
            </a:r>
          </a:p>
          <a:p>
            <a:pPr marL="644425" lvl="1" indent="-322212" algn="l">
              <a:lnSpc>
                <a:spcPts val="4178"/>
              </a:lnSpc>
              <a:buFont typeface="Arial"/>
              <a:buChar char="•"/>
            </a:pPr>
            <a:r>
              <a:rPr lang="en-US" sz="2984" b="1">
                <a:solidFill>
                  <a:srgbClr val="FFFFFF"/>
                </a:solidFill>
                <a:latin typeface="Canva Sans Bold"/>
                <a:ea typeface="Canva Sans Bold"/>
                <a:cs typeface="Canva Sans Bold"/>
                <a:sym typeface="Canva Sans Bold"/>
              </a:rPr>
              <a:t>Digital Pins: The pins 0 to 13 are used as a digital input or output for the Arduino board.</a:t>
            </a:r>
          </a:p>
          <a:p>
            <a:pPr marL="644425" lvl="1" indent="-322212" algn="l">
              <a:lnSpc>
                <a:spcPts val="4178"/>
              </a:lnSpc>
              <a:buFont typeface="Arial"/>
              <a:buChar char="•"/>
            </a:pPr>
            <a:r>
              <a:rPr lang="en-US" sz="2984" b="1">
                <a:solidFill>
                  <a:srgbClr val="FFFFFF"/>
                </a:solidFill>
                <a:latin typeface="Canva Sans Bold"/>
                <a:ea typeface="Canva Sans Bold"/>
                <a:cs typeface="Canva Sans Bold"/>
                <a:sym typeface="Canva Sans Bold"/>
              </a:rPr>
              <a:t>Serial Pins: These pins are also known as a UART pin. It is used for communication between the Arduino board and a computer or other devices. The transmitter pin number 1 and receiver pin number 0 is used to transmit and receive the data resp.</a:t>
            </a:r>
          </a:p>
          <a:p>
            <a:pPr marL="644425" lvl="1" indent="-322212" algn="l">
              <a:lnSpc>
                <a:spcPts val="4178"/>
              </a:lnSpc>
              <a:buFont typeface="Arial"/>
              <a:buChar char="•"/>
            </a:pPr>
            <a:r>
              <a:rPr lang="en-US" sz="2984" b="1">
                <a:solidFill>
                  <a:srgbClr val="FFFFFF"/>
                </a:solidFill>
                <a:latin typeface="Canva Sans Bold"/>
                <a:ea typeface="Canva Sans Bold"/>
                <a:cs typeface="Canva Sans Bold"/>
                <a:sym typeface="Canva Sans Bold"/>
              </a:rPr>
              <a:t>External Interrupt Pins: This pin of the Arduino board is used to produce the External interrupt and it is done by pin numbers 2 and 3.</a:t>
            </a:r>
          </a:p>
          <a:p>
            <a:pPr marL="644425" lvl="1" indent="-322212" algn="l">
              <a:lnSpc>
                <a:spcPts val="4178"/>
              </a:lnSpc>
              <a:buFont typeface="Arial"/>
              <a:buChar char="•"/>
            </a:pPr>
            <a:r>
              <a:rPr lang="en-US" sz="2984" b="1">
                <a:solidFill>
                  <a:srgbClr val="FFFFFF"/>
                </a:solidFill>
                <a:latin typeface="Canva Sans Bold"/>
                <a:ea typeface="Canva Sans Bold"/>
                <a:cs typeface="Canva Sans Bold"/>
                <a:sym typeface="Canva Sans Bold"/>
              </a:rPr>
              <a:t>PWM Pins: This pins of the board is used to convert the digital signal into an analog by varying the width of the Pulse. The pin numbers 3,5,6,9,10 and 11 are used as a PWM pin.</a:t>
            </a:r>
          </a:p>
          <a:p>
            <a:pPr marL="644425" lvl="1" indent="-322212" algn="l">
              <a:lnSpc>
                <a:spcPts val="4178"/>
              </a:lnSpc>
              <a:buFont typeface="Arial"/>
              <a:buChar char="•"/>
            </a:pPr>
            <a:r>
              <a:rPr lang="en-US" sz="2984" b="1">
                <a:solidFill>
                  <a:srgbClr val="FFFFFF"/>
                </a:solidFill>
                <a:latin typeface="Canva Sans Bold"/>
                <a:ea typeface="Canva Sans Bold"/>
                <a:cs typeface="Canva Sans Bold"/>
                <a:sym typeface="Canva Sans Bold"/>
              </a:rPr>
              <a:t>SPI Pins: This is the Serial Peripheral Interface pin, it is used to maintain SPI communication with the help of the SPI library.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rot="5400000" flipV="1">
            <a:off x="5887357" y="-2113643"/>
            <a:ext cx="10287000" cy="14514286"/>
          </a:xfrm>
          <a:custGeom>
            <a:avLst/>
            <a:gdLst/>
            <a:ahLst/>
            <a:cxnLst/>
            <a:rect l="l" t="t" r="r" b="b"/>
            <a:pathLst>
              <a:path w="10287000" h="14514286">
                <a:moveTo>
                  <a:pt x="0" y="14514286"/>
                </a:moveTo>
                <a:lnTo>
                  <a:pt x="10287000" y="14514286"/>
                </a:lnTo>
                <a:lnTo>
                  <a:pt x="10287000" y="0"/>
                </a:lnTo>
                <a:lnTo>
                  <a:pt x="0" y="0"/>
                </a:lnTo>
                <a:lnTo>
                  <a:pt x="0" y="14514286"/>
                </a:lnTo>
                <a:close/>
              </a:path>
            </a:pathLst>
          </a:custGeom>
          <a:blipFill>
            <a:blip r:embed="rId3"/>
            <a:stretch>
              <a:fillRect/>
            </a:stretch>
          </a:blipFill>
        </p:spPr>
      </p:sp>
      <p:sp>
        <p:nvSpPr>
          <p:cNvPr id="4" name="TextBox 4"/>
          <p:cNvSpPr txBox="1"/>
          <p:nvPr/>
        </p:nvSpPr>
        <p:spPr>
          <a:xfrm>
            <a:off x="466014" y="208097"/>
            <a:ext cx="7103388" cy="1045121"/>
          </a:xfrm>
          <a:prstGeom prst="rect">
            <a:avLst/>
          </a:prstGeom>
        </p:spPr>
        <p:txBody>
          <a:bodyPr lIns="0" tIns="0" rIns="0" bIns="0" rtlCol="0" anchor="t">
            <a:spAutoFit/>
          </a:bodyPr>
          <a:lstStyle/>
          <a:p>
            <a:pPr algn="l">
              <a:lnSpc>
                <a:spcPts val="8140"/>
              </a:lnSpc>
            </a:pPr>
            <a:r>
              <a:rPr lang="en-US" sz="7204" b="1">
                <a:solidFill>
                  <a:srgbClr val="FFFFFF"/>
                </a:solidFill>
                <a:latin typeface="Glacial Indifference Bold"/>
                <a:ea typeface="Glacial Indifference Bold"/>
                <a:cs typeface="Glacial Indifference Bold"/>
                <a:sym typeface="Glacial Indifference Bold"/>
              </a:rPr>
              <a:t>FEATURES:</a:t>
            </a:r>
          </a:p>
        </p:txBody>
      </p:sp>
      <p:sp>
        <p:nvSpPr>
          <p:cNvPr id="5" name="TextBox 5"/>
          <p:cNvSpPr txBox="1"/>
          <p:nvPr/>
        </p:nvSpPr>
        <p:spPr>
          <a:xfrm>
            <a:off x="0" y="1395898"/>
            <a:ext cx="18288000" cy="8820664"/>
          </a:xfrm>
          <a:prstGeom prst="rect">
            <a:avLst/>
          </a:prstGeom>
        </p:spPr>
        <p:txBody>
          <a:bodyPr lIns="0" tIns="0" rIns="0" bIns="0" rtlCol="0" anchor="t">
            <a:spAutoFit/>
          </a:bodyPr>
          <a:lstStyle/>
          <a:p>
            <a:pPr marL="565283" lvl="1" indent="-282642" algn="l">
              <a:lnSpc>
                <a:spcPts val="4712"/>
              </a:lnSpc>
              <a:buAutoNum type="arabicPeriod"/>
            </a:pPr>
            <a:r>
              <a:rPr lang="en-US" sz="2618" b="1">
                <a:solidFill>
                  <a:srgbClr val="FFFFFF"/>
                </a:solidFill>
                <a:latin typeface="HK Grotesk Bold"/>
                <a:ea typeface="HK Grotesk Bold"/>
                <a:cs typeface="HK Grotesk Bold"/>
                <a:sym typeface="HK Grotesk Bold"/>
              </a:rPr>
              <a:t>More frequency and number of instructions per cycle: Atmega328 microcontroller is placed on the board that comes with a number of features like timers, counters, interrupts, PWM, CPU, I/O pins and based on a 16MHz clock that helps in producing more frequency and number of instructions/cycle.</a:t>
            </a:r>
          </a:p>
          <a:p>
            <a:pPr marL="565283" lvl="1" indent="-282642" algn="l">
              <a:lnSpc>
                <a:spcPts val="4712"/>
              </a:lnSpc>
              <a:buAutoNum type="arabicPeriod"/>
            </a:pPr>
            <a:r>
              <a:rPr lang="en-US" sz="2618" b="1">
                <a:solidFill>
                  <a:srgbClr val="FFFFFF"/>
                </a:solidFill>
                <a:latin typeface="HK Grotesk Bold"/>
                <a:ea typeface="HK Grotesk Bold"/>
                <a:cs typeface="HK Grotesk Bold"/>
                <a:sym typeface="HK Grotesk Bold"/>
              </a:rPr>
              <a:t>Built-in regulation: This board comes with a built-in regulation feature which keeps the voltage under control when the device is connected to the external device.</a:t>
            </a:r>
          </a:p>
          <a:p>
            <a:pPr marL="565283" lvl="1" indent="-282642" algn="l">
              <a:lnSpc>
                <a:spcPts val="4712"/>
              </a:lnSpc>
              <a:buAutoNum type="arabicPeriod"/>
            </a:pPr>
            <a:r>
              <a:rPr lang="en-US" sz="2618" b="1">
                <a:solidFill>
                  <a:srgbClr val="FFFFFF"/>
                </a:solidFill>
                <a:latin typeface="HK Grotesk Bold"/>
                <a:ea typeface="HK Grotesk Bold"/>
                <a:cs typeface="HK Grotesk Bold"/>
                <a:sym typeface="HK Grotesk Bold"/>
              </a:rPr>
              <a:t>Flexibility &amp; Ease of use: There are 14 I/O digital and 6 analog pins incorporated in the board that allows the external connection with any circuit with the board. These pins provide the flexibility and ease of use to the external devices that can be connected through these pins.</a:t>
            </a:r>
          </a:p>
          <a:p>
            <a:pPr marL="565283" lvl="1" indent="-282642" algn="l">
              <a:lnSpc>
                <a:spcPts val="4712"/>
              </a:lnSpc>
              <a:buAutoNum type="arabicPeriod"/>
            </a:pPr>
            <a:r>
              <a:rPr lang="en-US" sz="2618" b="1">
                <a:solidFill>
                  <a:srgbClr val="FFFFFF"/>
                </a:solidFill>
                <a:latin typeface="HK Grotesk Bold"/>
                <a:ea typeface="HK Grotesk Bold"/>
                <a:cs typeface="HK Grotesk Bold"/>
                <a:sym typeface="HK Grotesk Bold"/>
              </a:rPr>
              <a:t>Configurable pins: The 6 analog pins are marked as A0 to A5 and come with a resolution of 10bits. These pins measure from 0 to 5V, however, they can be configured to the high range using analogReference() function and AREF pin.</a:t>
            </a:r>
          </a:p>
          <a:p>
            <a:pPr marL="565283" lvl="1" indent="-282642" algn="l">
              <a:lnSpc>
                <a:spcPts val="4712"/>
              </a:lnSpc>
              <a:buAutoNum type="arabicPeriod"/>
            </a:pPr>
            <a:r>
              <a:rPr lang="en-US" sz="2618" b="1">
                <a:solidFill>
                  <a:srgbClr val="FFFFFF"/>
                </a:solidFill>
                <a:latin typeface="HK Grotesk Bold"/>
                <a:ea typeface="HK Grotesk Bold"/>
                <a:cs typeface="HK Grotesk Bold"/>
                <a:sym typeface="HK Grotesk Bold"/>
              </a:rPr>
              <a:t>USB interface: Arduino Uno comes with USB interface i.e. USB port is added on the board to develop serial communication with the computer.</a:t>
            </a:r>
          </a:p>
          <a:p>
            <a:pPr marL="565283" lvl="1" indent="-282642" algn="l">
              <a:lnSpc>
                <a:spcPts val="4712"/>
              </a:lnSpc>
              <a:buAutoNum type="arabicPeriod"/>
            </a:pPr>
            <a:r>
              <a:rPr lang="en-US" sz="2618" b="1">
                <a:solidFill>
                  <a:srgbClr val="FFFFFF"/>
                </a:solidFill>
                <a:latin typeface="HK Grotesk Bold"/>
                <a:ea typeface="HK Grotesk Bold"/>
                <a:cs typeface="HK Grotesk Bold"/>
                <a:sym typeface="HK Grotesk Bold"/>
              </a:rPr>
              <a:t>Power alternatives: Apart from USB, battery or AC to DC adopter can also be used to power the board.</a:t>
            </a:r>
          </a:p>
          <a:p>
            <a:pPr marL="565283" lvl="1" indent="-282642" algn="l">
              <a:lnSpc>
                <a:spcPts val="4712"/>
              </a:lnSpc>
              <a:buAutoNum type="arabicPeriod"/>
            </a:pPr>
            <a:r>
              <a:rPr lang="en-US" sz="2618" b="1">
                <a:solidFill>
                  <a:srgbClr val="FFFFFF"/>
                </a:solidFill>
                <a:latin typeface="HK Grotesk Bold"/>
                <a:ea typeface="HK Grotesk Bold"/>
                <a:cs typeface="HK Grotesk Bold"/>
                <a:sym typeface="HK Grotesk Bold"/>
              </a:rPr>
              <a:t>More Storage: There is a provision of Mirco SD card to be used in the boards to make them store more information.</a:t>
            </a:r>
          </a:p>
          <a:p>
            <a:pPr algn="l">
              <a:lnSpc>
                <a:spcPts val="4712"/>
              </a:lnSpc>
            </a:pPr>
            <a:endParaRPr lang="en-US" sz="2618" b="1">
              <a:solidFill>
                <a:srgbClr val="FFFFFF"/>
              </a:solidFill>
              <a:latin typeface="HK Grotesk Bold"/>
              <a:ea typeface="HK Grotesk Bold"/>
              <a:cs typeface="HK Grotesk Bold"/>
              <a:sym typeface="HK Grotesk 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rot="5400000" flipV="1">
            <a:off x="5887357" y="-2113643"/>
            <a:ext cx="10287000" cy="14514286"/>
          </a:xfrm>
          <a:custGeom>
            <a:avLst/>
            <a:gdLst/>
            <a:ahLst/>
            <a:cxnLst/>
            <a:rect l="l" t="t" r="r" b="b"/>
            <a:pathLst>
              <a:path w="10287000" h="14514286">
                <a:moveTo>
                  <a:pt x="0" y="14514286"/>
                </a:moveTo>
                <a:lnTo>
                  <a:pt x="10287000" y="14514286"/>
                </a:lnTo>
                <a:lnTo>
                  <a:pt x="10287000" y="0"/>
                </a:lnTo>
                <a:lnTo>
                  <a:pt x="0" y="0"/>
                </a:lnTo>
                <a:lnTo>
                  <a:pt x="0" y="14514286"/>
                </a:lnTo>
                <a:close/>
              </a:path>
            </a:pathLst>
          </a:custGeom>
          <a:blipFill>
            <a:blip r:embed="rId3"/>
            <a:stretch>
              <a:fillRect/>
            </a:stretch>
          </a:blipFill>
        </p:spPr>
      </p:sp>
      <p:sp>
        <p:nvSpPr>
          <p:cNvPr id="4" name="TextBox 4"/>
          <p:cNvSpPr txBox="1"/>
          <p:nvPr/>
        </p:nvSpPr>
        <p:spPr>
          <a:xfrm>
            <a:off x="466014" y="198572"/>
            <a:ext cx="7103388" cy="1013879"/>
          </a:xfrm>
          <a:prstGeom prst="rect">
            <a:avLst/>
          </a:prstGeom>
        </p:spPr>
        <p:txBody>
          <a:bodyPr lIns="0" tIns="0" rIns="0" bIns="0" rtlCol="0" anchor="t">
            <a:spAutoFit/>
          </a:bodyPr>
          <a:lstStyle/>
          <a:p>
            <a:pPr algn="l">
              <a:lnSpc>
                <a:spcPts val="7801"/>
              </a:lnSpc>
            </a:pPr>
            <a:r>
              <a:rPr lang="en-US" sz="6904" b="1">
                <a:solidFill>
                  <a:srgbClr val="FFFFFF"/>
                </a:solidFill>
                <a:latin typeface="Glacial Indifference Bold"/>
                <a:ea typeface="Glacial Indifference Bold"/>
                <a:cs typeface="Glacial Indifference Bold"/>
                <a:sym typeface="Glacial Indifference Bold"/>
              </a:rPr>
              <a:t>APPLICATIONS:</a:t>
            </a:r>
          </a:p>
        </p:txBody>
      </p:sp>
      <p:sp>
        <p:nvSpPr>
          <p:cNvPr id="5" name="TextBox 5"/>
          <p:cNvSpPr txBox="1"/>
          <p:nvPr/>
        </p:nvSpPr>
        <p:spPr>
          <a:xfrm>
            <a:off x="466014" y="1283511"/>
            <a:ext cx="17524435" cy="9091272"/>
          </a:xfrm>
          <a:prstGeom prst="rect">
            <a:avLst/>
          </a:prstGeom>
        </p:spPr>
        <p:txBody>
          <a:bodyPr lIns="0" tIns="0" rIns="0" bIns="0" rtlCol="0" anchor="t">
            <a:spAutoFit/>
          </a:bodyPr>
          <a:lstStyle/>
          <a:p>
            <a:pPr algn="l">
              <a:lnSpc>
                <a:spcPts val="4845"/>
              </a:lnSpc>
            </a:pPr>
            <a:r>
              <a:rPr lang="en-US" sz="2691" b="1">
                <a:solidFill>
                  <a:srgbClr val="FFFFFF"/>
                </a:solidFill>
                <a:latin typeface="HK Grotesk Bold"/>
                <a:ea typeface="HK Grotesk Bold"/>
                <a:cs typeface="HK Grotesk Bold"/>
                <a:sym typeface="HK Grotesk Bold"/>
              </a:rPr>
              <a:t>Arduino Uno comes with a wide range of applications. Following are some of the main applications of the board.</a:t>
            </a:r>
          </a:p>
          <a:p>
            <a:pPr marL="581199" lvl="1" indent="-290600" algn="l">
              <a:lnSpc>
                <a:spcPts val="4845"/>
              </a:lnSpc>
              <a:buFont typeface="Arial"/>
              <a:buChar char="•"/>
            </a:pPr>
            <a:r>
              <a:rPr lang="en-US" sz="2691" b="1">
                <a:solidFill>
                  <a:srgbClr val="FFFFFF"/>
                </a:solidFill>
                <a:latin typeface="HK Grotesk Bold"/>
                <a:ea typeface="HK Grotesk Bold"/>
                <a:cs typeface="HK Grotesk Bold"/>
                <a:sym typeface="HK Grotesk Bold"/>
              </a:rPr>
              <a:t>Parking Lot Counter</a:t>
            </a:r>
          </a:p>
          <a:p>
            <a:pPr marL="581199" lvl="1" indent="-290600" algn="l">
              <a:lnSpc>
                <a:spcPts val="4845"/>
              </a:lnSpc>
              <a:buFont typeface="Arial"/>
              <a:buChar char="•"/>
            </a:pPr>
            <a:r>
              <a:rPr lang="en-US" sz="2691" b="1">
                <a:solidFill>
                  <a:srgbClr val="FFFFFF"/>
                </a:solidFill>
                <a:latin typeface="HK Grotesk Bold"/>
                <a:ea typeface="HK Grotesk Bold"/>
                <a:cs typeface="HK Grotesk Bold"/>
                <a:sym typeface="HK Grotesk Bold"/>
              </a:rPr>
              <a:t>Arduino Uno is used in Do-it-Yourself projects prototyping.</a:t>
            </a:r>
          </a:p>
          <a:p>
            <a:pPr marL="581199" lvl="1" indent="-290600" algn="l">
              <a:lnSpc>
                <a:spcPts val="4845"/>
              </a:lnSpc>
              <a:buFont typeface="Arial"/>
              <a:buChar char="•"/>
            </a:pPr>
            <a:r>
              <a:rPr lang="en-US" sz="2691" b="1">
                <a:solidFill>
                  <a:srgbClr val="FFFFFF"/>
                </a:solidFill>
                <a:latin typeface="HK Grotesk Bold"/>
                <a:ea typeface="HK Grotesk Bold"/>
                <a:cs typeface="HK Grotesk Bold"/>
                <a:sym typeface="HK Grotesk Bold"/>
              </a:rPr>
              <a:t>Traffic Light Count Down Timer</a:t>
            </a:r>
          </a:p>
          <a:p>
            <a:pPr marL="581199" lvl="1" indent="-290600" algn="l">
              <a:lnSpc>
                <a:spcPts val="4845"/>
              </a:lnSpc>
              <a:buFont typeface="Arial"/>
              <a:buChar char="•"/>
            </a:pPr>
            <a:r>
              <a:rPr lang="en-US" sz="2691" b="1">
                <a:solidFill>
                  <a:srgbClr val="FFFFFF"/>
                </a:solidFill>
                <a:latin typeface="HK Grotesk Bold"/>
                <a:ea typeface="HK Grotesk Bold"/>
                <a:cs typeface="HK Grotesk Bold"/>
                <a:sym typeface="HK Grotesk Bold"/>
              </a:rPr>
              <a:t>Emergency Light for Railways</a:t>
            </a:r>
          </a:p>
          <a:p>
            <a:pPr marL="581199" lvl="1" indent="-290600" algn="l">
              <a:lnSpc>
                <a:spcPts val="4845"/>
              </a:lnSpc>
              <a:buFont typeface="Arial"/>
              <a:buChar char="•"/>
            </a:pPr>
            <a:r>
              <a:rPr lang="en-US" sz="2691" b="1">
                <a:solidFill>
                  <a:srgbClr val="FFFFFF"/>
                </a:solidFill>
                <a:latin typeface="HK Grotesk Bold"/>
                <a:ea typeface="HK Grotesk Bold"/>
                <a:cs typeface="HK Grotesk Bold"/>
                <a:sym typeface="HK Grotesk Bold"/>
              </a:rPr>
              <a:t>Embedded System</a:t>
            </a:r>
          </a:p>
          <a:p>
            <a:pPr marL="581199" lvl="1" indent="-290600" algn="l">
              <a:lnSpc>
                <a:spcPts val="4845"/>
              </a:lnSpc>
              <a:buFont typeface="Arial"/>
              <a:buChar char="•"/>
            </a:pPr>
            <a:r>
              <a:rPr lang="en-US" sz="2691" b="1">
                <a:solidFill>
                  <a:srgbClr val="FFFFFF"/>
                </a:solidFill>
                <a:latin typeface="HK Grotesk Bold"/>
                <a:ea typeface="HK Grotesk Bold"/>
                <a:cs typeface="HK Grotesk Bold"/>
                <a:sym typeface="HK Grotesk Bold"/>
              </a:rPr>
              <a:t>In developing projects based on code-based control</a:t>
            </a:r>
          </a:p>
          <a:p>
            <a:pPr marL="581199" lvl="1" indent="-290600" algn="l">
              <a:lnSpc>
                <a:spcPts val="4845"/>
              </a:lnSpc>
              <a:buFont typeface="Arial"/>
              <a:buChar char="•"/>
            </a:pPr>
            <a:r>
              <a:rPr lang="en-US" sz="2691" b="1">
                <a:solidFill>
                  <a:srgbClr val="FFFFFF"/>
                </a:solidFill>
                <a:latin typeface="HK Grotesk Bold"/>
                <a:ea typeface="HK Grotesk Bold"/>
                <a:cs typeface="HK Grotesk Bold"/>
                <a:sym typeface="HK Grotesk Bold"/>
              </a:rPr>
              <a:t>Medical Instrument</a:t>
            </a:r>
          </a:p>
          <a:p>
            <a:pPr marL="581199" lvl="1" indent="-290600" algn="l">
              <a:lnSpc>
                <a:spcPts val="4845"/>
              </a:lnSpc>
              <a:buFont typeface="Arial"/>
              <a:buChar char="•"/>
            </a:pPr>
            <a:r>
              <a:rPr lang="en-US" sz="2691" b="1">
                <a:solidFill>
                  <a:srgbClr val="FFFFFF"/>
                </a:solidFill>
                <a:latin typeface="HK Grotesk Bold"/>
                <a:ea typeface="HK Grotesk Bold"/>
                <a:cs typeface="HK Grotesk Bold"/>
                <a:sym typeface="HK Grotesk Bold"/>
              </a:rPr>
              <a:t>Security and Defense System</a:t>
            </a:r>
          </a:p>
          <a:p>
            <a:pPr marL="581199" lvl="1" indent="-290600" algn="l">
              <a:lnSpc>
                <a:spcPts val="4845"/>
              </a:lnSpc>
              <a:buFont typeface="Arial"/>
              <a:buChar char="•"/>
            </a:pPr>
            <a:r>
              <a:rPr lang="en-US" sz="2691" b="1">
                <a:solidFill>
                  <a:srgbClr val="FFFFFF"/>
                </a:solidFill>
                <a:latin typeface="HK Grotesk Bold"/>
                <a:ea typeface="HK Grotesk Bold"/>
                <a:cs typeface="HK Grotesk Bold"/>
                <a:sym typeface="HK Grotesk Bold"/>
              </a:rPr>
              <a:t>Weighing Machines</a:t>
            </a:r>
          </a:p>
          <a:p>
            <a:pPr marL="581199" lvl="1" indent="-290600" algn="l">
              <a:lnSpc>
                <a:spcPts val="4845"/>
              </a:lnSpc>
              <a:buFont typeface="Arial"/>
              <a:buChar char="•"/>
            </a:pPr>
            <a:r>
              <a:rPr lang="en-US" sz="2691" b="1">
                <a:solidFill>
                  <a:srgbClr val="FFFFFF"/>
                </a:solidFill>
                <a:latin typeface="HK Grotesk Bold"/>
                <a:ea typeface="HK Grotesk Bold"/>
                <a:cs typeface="HK Grotesk Bold"/>
                <a:sym typeface="HK Grotesk Bold"/>
              </a:rPr>
              <a:t>Home Automation</a:t>
            </a:r>
          </a:p>
          <a:p>
            <a:pPr marL="581199" lvl="1" indent="-290600" algn="l">
              <a:lnSpc>
                <a:spcPts val="4845"/>
              </a:lnSpc>
              <a:buFont typeface="Arial"/>
              <a:buChar char="•"/>
            </a:pPr>
            <a:r>
              <a:rPr lang="en-US" sz="2691" b="1">
                <a:solidFill>
                  <a:srgbClr val="FFFFFF"/>
                </a:solidFill>
                <a:latin typeface="HK Grotesk Bold"/>
                <a:ea typeface="HK Grotesk Bold"/>
                <a:cs typeface="HK Grotesk Bold"/>
                <a:sym typeface="HK Grotesk Bold"/>
              </a:rPr>
              <a:t>Industrial Automation</a:t>
            </a:r>
          </a:p>
          <a:p>
            <a:pPr marL="581199" lvl="1" indent="-290600" algn="l">
              <a:lnSpc>
                <a:spcPts val="4845"/>
              </a:lnSpc>
              <a:buFont typeface="Arial"/>
              <a:buChar char="•"/>
            </a:pPr>
            <a:r>
              <a:rPr lang="en-US" sz="2691" b="1">
                <a:solidFill>
                  <a:srgbClr val="FFFFFF"/>
                </a:solidFill>
                <a:latin typeface="HK Grotesk Bold"/>
                <a:ea typeface="HK Grotesk Bold"/>
                <a:cs typeface="HK Grotesk Bold"/>
                <a:sym typeface="HK Grotesk Bold"/>
              </a:rPr>
              <a:t>Development of Automation System</a:t>
            </a:r>
          </a:p>
          <a:p>
            <a:pPr marL="581199" lvl="1" indent="-290600" algn="l">
              <a:lnSpc>
                <a:spcPts val="4845"/>
              </a:lnSpc>
              <a:buFont typeface="Arial"/>
              <a:buChar char="•"/>
            </a:pPr>
            <a:r>
              <a:rPr lang="en-US" sz="2691" b="1">
                <a:solidFill>
                  <a:srgbClr val="FFFFFF"/>
                </a:solidFill>
                <a:latin typeface="HK Grotesk Bold"/>
                <a:ea typeface="HK Grotesk Bold"/>
                <a:cs typeface="HK Grotesk Bold"/>
                <a:sym typeface="HK Grotesk Bold"/>
              </a:rPr>
              <a:t>Digital Electronics and Robotics</a:t>
            </a:r>
          </a:p>
          <a:p>
            <a:pPr algn="l">
              <a:lnSpc>
                <a:spcPts val="4845"/>
              </a:lnSpc>
            </a:pPr>
            <a:endParaRPr lang="en-US" sz="2691" b="1">
              <a:solidFill>
                <a:srgbClr val="FFFFFF"/>
              </a:solidFill>
              <a:latin typeface="HK Grotesk Bold"/>
              <a:ea typeface="HK Grotesk Bold"/>
              <a:cs typeface="HK Grotesk Bold"/>
              <a:sym typeface="HK Grotesk 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sp>
      <p:sp>
        <p:nvSpPr>
          <p:cNvPr id="3" name="Freeform 3"/>
          <p:cNvSpPr/>
          <p:nvPr/>
        </p:nvSpPr>
        <p:spPr>
          <a:xfrm>
            <a:off x="0" y="-2836158"/>
            <a:ext cx="18288000" cy="13560956"/>
          </a:xfrm>
          <a:custGeom>
            <a:avLst/>
            <a:gdLst/>
            <a:ahLst/>
            <a:cxnLst/>
            <a:rect l="l" t="t" r="r" b="b"/>
            <a:pathLst>
              <a:path w="18288000" h="13560956">
                <a:moveTo>
                  <a:pt x="0" y="0"/>
                </a:moveTo>
                <a:lnTo>
                  <a:pt x="18288000" y="0"/>
                </a:lnTo>
                <a:lnTo>
                  <a:pt x="18288000" y="13560956"/>
                </a:lnTo>
                <a:lnTo>
                  <a:pt x="0" y="13560956"/>
                </a:lnTo>
                <a:lnTo>
                  <a:pt x="0" y="0"/>
                </a:lnTo>
                <a:close/>
              </a:path>
            </a:pathLst>
          </a:custGeom>
          <a:blipFill>
            <a:blip r:embed="rId3"/>
            <a:stretch>
              <a:fillRect t="-45137" b="-45137"/>
            </a:stretch>
          </a:blipFill>
        </p:spPr>
      </p:sp>
      <p:sp>
        <p:nvSpPr>
          <p:cNvPr id="4" name="Freeform 4"/>
          <p:cNvSpPr/>
          <p:nvPr/>
        </p:nvSpPr>
        <p:spPr>
          <a:xfrm>
            <a:off x="12131586" y="3712285"/>
            <a:ext cx="5823905" cy="4920030"/>
          </a:xfrm>
          <a:custGeom>
            <a:avLst/>
            <a:gdLst/>
            <a:ahLst/>
            <a:cxnLst/>
            <a:rect l="l" t="t" r="r" b="b"/>
            <a:pathLst>
              <a:path w="5823905" h="4920030">
                <a:moveTo>
                  <a:pt x="0" y="0"/>
                </a:moveTo>
                <a:lnTo>
                  <a:pt x="5823905" y="0"/>
                </a:lnTo>
                <a:lnTo>
                  <a:pt x="5823905" y="4920030"/>
                </a:lnTo>
                <a:lnTo>
                  <a:pt x="0" y="4920030"/>
                </a:lnTo>
                <a:lnTo>
                  <a:pt x="0" y="0"/>
                </a:lnTo>
                <a:close/>
              </a:path>
            </a:pathLst>
          </a:custGeom>
          <a:blipFill>
            <a:blip r:embed="rId4"/>
            <a:stretch>
              <a:fillRect l="-593" t="-163" r="-593"/>
            </a:stretch>
          </a:blipFill>
        </p:spPr>
      </p:sp>
      <p:sp>
        <p:nvSpPr>
          <p:cNvPr id="5" name="TextBox 5"/>
          <p:cNvSpPr txBox="1"/>
          <p:nvPr/>
        </p:nvSpPr>
        <p:spPr>
          <a:xfrm>
            <a:off x="834378" y="540811"/>
            <a:ext cx="8985812" cy="1013879"/>
          </a:xfrm>
          <a:prstGeom prst="rect">
            <a:avLst/>
          </a:prstGeom>
        </p:spPr>
        <p:txBody>
          <a:bodyPr lIns="0" tIns="0" rIns="0" bIns="0" rtlCol="0" anchor="t">
            <a:spAutoFit/>
          </a:bodyPr>
          <a:lstStyle/>
          <a:p>
            <a:pPr algn="l">
              <a:lnSpc>
                <a:spcPts val="7801"/>
              </a:lnSpc>
            </a:pPr>
            <a:r>
              <a:rPr lang="en-US" sz="6904" b="1">
                <a:solidFill>
                  <a:srgbClr val="FFFFFF"/>
                </a:solidFill>
                <a:latin typeface="Glacial Indifference Bold"/>
                <a:ea typeface="Glacial Indifference Bold"/>
                <a:cs typeface="Glacial Indifference Bold"/>
                <a:sym typeface="Glacial Indifference Bold"/>
              </a:rPr>
              <a:t>LDR SENSOR MODULE:</a:t>
            </a:r>
          </a:p>
        </p:txBody>
      </p:sp>
      <p:sp>
        <p:nvSpPr>
          <p:cNvPr id="6" name="TextBox 6"/>
          <p:cNvSpPr txBox="1"/>
          <p:nvPr/>
        </p:nvSpPr>
        <p:spPr>
          <a:xfrm>
            <a:off x="834378" y="2749473"/>
            <a:ext cx="11154841" cy="7178228"/>
          </a:xfrm>
          <a:prstGeom prst="rect">
            <a:avLst/>
          </a:prstGeom>
        </p:spPr>
        <p:txBody>
          <a:bodyPr lIns="0" tIns="0" rIns="0" bIns="0" rtlCol="0" anchor="t">
            <a:spAutoFit/>
          </a:bodyPr>
          <a:lstStyle/>
          <a:p>
            <a:pPr algn="l">
              <a:lnSpc>
                <a:spcPts val="4083"/>
              </a:lnSpc>
            </a:pPr>
            <a:r>
              <a:rPr lang="en-US" sz="2917" b="1">
                <a:solidFill>
                  <a:srgbClr val="FFFFFF"/>
                </a:solidFill>
                <a:latin typeface="Canva Sans Bold"/>
                <a:ea typeface="Canva Sans Bold"/>
                <a:cs typeface="Canva Sans Bold"/>
                <a:sym typeface="Canva Sans Bold"/>
              </a:rPr>
              <a:t>1. Working Principle</a:t>
            </a:r>
          </a:p>
          <a:p>
            <a:pPr marL="629792" lvl="1" indent="-314896" algn="l">
              <a:lnSpc>
                <a:spcPts val="4083"/>
              </a:lnSpc>
              <a:buFont typeface="Arial"/>
              <a:buChar char="•"/>
            </a:pPr>
            <a:r>
              <a:rPr lang="en-US" sz="2917" b="1">
                <a:solidFill>
                  <a:srgbClr val="FFFFFF"/>
                </a:solidFill>
                <a:latin typeface="Canva Sans Bold"/>
                <a:ea typeface="Canva Sans Bold"/>
                <a:cs typeface="Canva Sans Bold"/>
                <a:sym typeface="Canva Sans Bold"/>
              </a:rPr>
              <a:t>LDR is a resistor whose resistance decreases with increasing light intensity. In the dark, its resistance is high, and as light falls on it, the resistance drops, allowing more current to flow through.</a:t>
            </a:r>
          </a:p>
          <a:p>
            <a:pPr marL="629792" lvl="1" indent="-314896" algn="l">
              <a:lnSpc>
                <a:spcPts val="4083"/>
              </a:lnSpc>
              <a:buFont typeface="Arial"/>
              <a:buChar char="•"/>
            </a:pPr>
            <a:r>
              <a:rPr lang="en-US" sz="2917" b="1">
                <a:solidFill>
                  <a:srgbClr val="FFFFFF"/>
                </a:solidFill>
                <a:latin typeface="Canva Sans Bold"/>
                <a:ea typeface="Canva Sans Bold"/>
                <a:cs typeface="Canva Sans Bold"/>
                <a:sym typeface="Canva Sans Bold"/>
              </a:rPr>
              <a:t>It works on the principle of photo-resistance, making it ideal for light-sensing applications.</a:t>
            </a:r>
          </a:p>
          <a:p>
            <a:pPr algn="l">
              <a:lnSpc>
                <a:spcPts val="4083"/>
              </a:lnSpc>
            </a:pPr>
            <a:r>
              <a:rPr lang="en-US" sz="2917" b="1">
                <a:solidFill>
                  <a:srgbClr val="FFFFFF"/>
                </a:solidFill>
                <a:latin typeface="Canva Sans Bold"/>
                <a:ea typeface="Canva Sans Bold"/>
                <a:cs typeface="Canva Sans Bold"/>
                <a:sym typeface="Canva Sans Bold"/>
              </a:rPr>
              <a:t>2. Structure</a:t>
            </a:r>
          </a:p>
          <a:p>
            <a:pPr marL="629792" lvl="1" indent="-314896" algn="l">
              <a:lnSpc>
                <a:spcPts val="4083"/>
              </a:lnSpc>
              <a:buFont typeface="Arial"/>
              <a:buChar char="•"/>
            </a:pPr>
            <a:r>
              <a:rPr lang="en-US" sz="2917" b="1">
                <a:solidFill>
                  <a:srgbClr val="FFFFFF"/>
                </a:solidFill>
                <a:latin typeface="Canva Sans Bold"/>
                <a:ea typeface="Canva Sans Bold"/>
                <a:cs typeface="Canva Sans Bold"/>
                <a:sym typeface="Canva Sans Bold"/>
              </a:rPr>
              <a:t>The LDR is typically made of a semiconductor material such as cadmium sulfide.</a:t>
            </a:r>
          </a:p>
          <a:p>
            <a:pPr marL="629792" lvl="1" indent="-314896" algn="l">
              <a:lnSpc>
                <a:spcPts val="4083"/>
              </a:lnSpc>
              <a:buFont typeface="Arial"/>
              <a:buChar char="•"/>
            </a:pPr>
            <a:r>
              <a:rPr lang="en-US" sz="2917" b="1">
                <a:solidFill>
                  <a:srgbClr val="FFFFFF"/>
                </a:solidFill>
                <a:latin typeface="Canva Sans Bold"/>
                <a:ea typeface="Canva Sans Bold"/>
                <a:cs typeface="Canva Sans Bold"/>
                <a:sym typeface="Canva Sans Bold"/>
              </a:rPr>
              <a:t>The sensor module may include an operational amplifier (comparator) to convert the analog light intensity changes into a digital signal.</a:t>
            </a:r>
          </a:p>
          <a:p>
            <a:pPr algn="l">
              <a:lnSpc>
                <a:spcPts val="4083"/>
              </a:lnSpc>
            </a:pPr>
            <a:endParaRPr lang="en-US" sz="2917" b="1">
              <a:solidFill>
                <a:srgbClr val="FFFFFF"/>
              </a:solidFill>
              <a:latin typeface="Canva Sans Bold"/>
              <a:ea typeface="Canva Sans Bold"/>
              <a:cs typeface="Canva Sans Bold"/>
              <a:sym typeface="Canva Sans Bold"/>
            </a:endParaRPr>
          </a:p>
        </p:txBody>
      </p:sp>
      <p:sp>
        <p:nvSpPr>
          <p:cNvPr id="7" name="TextBox 7"/>
          <p:cNvSpPr txBox="1"/>
          <p:nvPr/>
        </p:nvSpPr>
        <p:spPr>
          <a:xfrm>
            <a:off x="834378" y="1660125"/>
            <a:ext cx="16221708" cy="974388"/>
          </a:xfrm>
          <a:prstGeom prst="rect">
            <a:avLst/>
          </a:prstGeom>
        </p:spPr>
        <p:txBody>
          <a:bodyPr lIns="0" tIns="0" rIns="0" bIns="0" rtlCol="0" anchor="t">
            <a:spAutoFit/>
          </a:bodyPr>
          <a:lstStyle/>
          <a:p>
            <a:pPr algn="l">
              <a:lnSpc>
                <a:spcPts val="3921"/>
              </a:lnSpc>
            </a:pPr>
            <a:r>
              <a:rPr lang="en-US" sz="2801" b="1">
                <a:solidFill>
                  <a:srgbClr val="FFFFFF"/>
                </a:solidFill>
                <a:latin typeface="Canva Sans Bold"/>
                <a:ea typeface="Canva Sans Bold"/>
                <a:cs typeface="Canva Sans Bold"/>
                <a:sym typeface="Canva Sans Bold"/>
              </a:rPr>
              <a:t>The LDR (Light Dependent Resistor) Sensor Module is commonly used in electronics to detect light levels. Here are some key details about 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sp>
      <p:sp>
        <p:nvSpPr>
          <p:cNvPr id="3" name="Freeform 3"/>
          <p:cNvSpPr/>
          <p:nvPr/>
        </p:nvSpPr>
        <p:spPr>
          <a:xfrm>
            <a:off x="0" y="-2836158"/>
            <a:ext cx="18288000" cy="13560956"/>
          </a:xfrm>
          <a:custGeom>
            <a:avLst/>
            <a:gdLst/>
            <a:ahLst/>
            <a:cxnLst/>
            <a:rect l="l" t="t" r="r" b="b"/>
            <a:pathLst>
              <a:path w="18288000" h="13560956">
                <a:moveTo>
                  <a:pt x="0" y="0"/>
                </a:moveTo>
                <a:lnTo>
                  <a:pt x="18288000" y="0"/>
                </a:lnTo>
                <a:lnTo>
                  <a:pt x="18288000" y="13560956"/>
                </a:lnTo>
                <a:lnTo>
                  <a:pt x="0" y="13560956"/>
                </a:lnTo>
                <a:lnTo>
                  <a:pt x="0" y="0"/>
                </a:lnTo>
                <a:close/>
              </a:path>
            </a:pathLst>
          </a:custGeom>
          <a:blipFill>
            <a:blip r:embed="rId3"/>
            <a:stretch>
              <a:fillRect t="-45137" b="-45137"/>
            </a:stretch>
          </a:blipFill>
        </p:spPr>
      </p:sp>
      <p:sp>
        <p:nvSpPr>
          <p:cNvPr id="4" name="TextBox 4"/>
          <p:cNvSpPr txBox="1"/>
          <p:nvPr/>
        </p:nvSpPr>
        <p:spPr>
          <a:xfrm>
            <a:off x="522651" y="480660"/>
            <a:ext cx="17495186" cy="9675530"/>
          </a:xfrm>
          <a:prstGeom prst="rect">
            <a:avLst/>
          </a:prstGeom>
        </p:spPr>
        <p:txBody>
          <a:bodyPr lIns="0" tIns="0" rIns="0" bIns="0" rtlCol="0" anchor="t">
            <a:spAutoFit/>
          </a:bodyPr>
          <a:lstStyle/>
          <a:p>
            <a:pPr algn="l">
              <a:lnSpc>
                <a:spcPts val="4828"/>
              </a:lnSpc>
            </a:pPr>
            <a:r>
              <a:rPr lang="en-US" sz="3448" b="1">
                <a:solidFill>
                  <a:srgbClr val="FFFFFF"/>
                </a:solidFill>
                <a:latin typeface="Canva Sans Bold"/>
                <a:ea typeface="Canva Sans Bold"/>
                <a:cs typeface="Canva Sans Bold"/>
                <a:sym typeface="Canva Sans Bold"/>
              </a:rPr>
              <a:t>3. Specifications</a:t>
            </a:r>
          </a:p>
          <a:p>
            <a:pPr algn="l">
              <a:lnSpc>
                <a:spcPts val="4828"/>
              </a:lnSpc>
            </a:pPr>
            <a:r>
              <a:rPr lang="en-US" sz="3448">
                <a:solidFill>
                  <a:srgbClr val="FFFFFF"/>
                </a:solidFill>
                <a:latin typeface="Canva Sans"/>
                <a:ea typeface="Canva Sans"/>
                <a:cs typeface="Canva Sans"/>
                <a:sym typeface="Canva Sans"/>
              </a:rPr>
              <a:t>    </a:t>
            </a:r>
            <a:r>
              <a:rPr lang="en-US" sz="3448" b="1">
                <a:solidFill>
                  <a:srgbClr val="FFFFFF"/>
                </a:solidFill>
                <a:latin typeface="Canva Sans Bold"/>
                <a:ea typeface="Canva Sans Bold"/>
                <a:cs typeface="Canva Sans Bold"/>
                <a:sym typeface="Canva Sans Bold"/>
              </a:rPr>
              <a:t>Operating Voltage: 3.3V to 5V (depending on the module).</a:t>
            </a:r>
          </a:p>
          <a:p>
            <a:pPr algn="l">
              <a:lnSpc>
                <a:spcPts val="4828"/>
              </a:lnSpc>
            </a:pPr>
            <a:r>
              <a:rPr lang="en-US" sz="3448">
                <a:solidFill>
                  <a:srgbClr val="FFFFFF"/>
                </a:solidFill>
                <a:latin typeface="Canva Sans"/>
                <a:ea typeface="Canva Sans"/>
                <a:cs typeface="Canva Sans"/>
                <a:sym typeface="Canva Sans"/>
              </a:rPr>
              <a:t>    </a:t>
            </a:r>
            <a:r>
              <a:rPr lang="en-US" sz="3448" b="1">
                <a:solidFill>
                  <a:srgbClr val="FFFFFF"/>
                </a:solidFill>
                <a:latin typeface="Canva Sans Bold"/>
                <a:ea typeface="Canva Sans Bold"/>
                <a:cs typeface="Canva Sans Bold"/>
                <a:sym typeface="Canva Sans Bold"/>
              </a:rPr>
              <a:t>Output: Can provide both analog and digital outputs.</a:t>
            </a:r>
          </a:p>
          <a:p>
            <a:pPr algn="l">
              <a:lnSpc>
                <a:spcPts val="4828"/>
              </a:lnSpc>
            </a:pPr>
            <a:r>
              <a:rPr lang="en-US" sz="3448">
                <a:solidFill>
                  <a:srgbClr val="FFFFFF"/>
                </a:solidFill>
                <a:latin typeface="Canva Sans"/>
                <a:ea typeface="Canva Sans"/>
                <a:cs typeface="Canva Sans"/>
                <a:sym typeface="Canva Sans"/>
              </a:rPr>
              <a:t>    </a:t>
            </a:r>
            <a:r>
              <a:rPr lang="en-US" sz="3448" b="1">
                <a:solidFill>
                  <a:srgbClr val="FFFFFF"/>
                </a:solidFill>
                <a:latin typeface="Canva Sans Bold"/>
                <a:ea typeface="Canva Sans Bold"/>
                <a:cs typeface="Canva Sans Bold"/>
                <a:sym typeface="Canva Sans Bold"/>
              </a:rPr>
              <a:t>Analog output: Provides a continuous signal corresponding to the light      intensity.</a:t>
            </a:r>
          </a:p>
          <a:p>
            <a:pPr algn="l">
              <a:lnSpc>
                <a:spcPts val="4828"/>
              </a:lnSpc>
            </a:pPr>
            <a:r>
              <a:rPr lang="en-US" sz="3448">
                <a:solidFill>
                  <a:srgbClr val="FFFFFF"/>
                </a:solidFill>
                <a:latin typeface="Canva Sans"/>
                <a:ea typeface="Canva Sans"/>
                <a:cs typeface="Canva Sans"/>
                <a:sym typeface="Canva Sans"/>
              </a:rPr>
              <a:t>   </a:t>
            </a:r>
            <a:r>
              <a:rPr lang="en-US" sz="3448" b="1">
                <a:solidFill>
                  <a:srgbClr val="FFFFFF"/>
                </a:solidFill>
                <a:latin typeface="Canva Sans Bold"/>
                <a:ea typeface="Canva Sans Bold"/>
                <a:cs typeface="Canva Sans Bold"/>
                <a:sym typeface="Canva Sans Bold"/>
              </a:rPr>
              <a:t>Digital output: Provides either a HIGH or LOW signal based on a preset      threshold of light intensity (can be set using a potentiometer).</a:t>
            </a:r>
          </a:p>
          <a:p>
            <a:pPr algn="l">
              <a:lnSpc>
                <a:spcPts val="4828"/>
              </a:lnSpc>
            </a:pPr>
            <a:r>
              <a:rPr lang="en-US" sz="3448" b="1">
                <a:solidFill>
                  <a:srgbClr val="FFFFFF"/>
                </a:solidFill>
                <a:latin typeface="Canva Sans Bold"/>
                <a:ea typeface="Canva Sans Bold"/>
                <a:cs typeface="Canva Sans Bold"/>
                <a:sym typeface="Canva Sans Bold"/>
              </a:rPr>
              <a:t>4. Connections</a:t>
            </a:r>
          </a:p>
          <a:p>
            <a:pPr marL="744559" lvl="1" indent="-372279" algn="l">
              <a:lnSpc>
                <a:spcPts val="4828"/>
              </a:lnSpc>
              <a:buFont typeface="Arial"/>
              <a:buChar char="•"/>
            </a:pPr>
            <a:r>
              <a:rPr lang="en-US" sz="3448" b="1">
                <a:solidFill>
                  <a:srgbClr val="FFFFFF"/>
                </a:solidFill>
                <a:latin typeface="Canva Sans Bold"/>
                <a:ea typeface="Canva Sans Bold"/>
                <a:cs typeface="Canva Sans Bold"/>
                <a:sym typeface="Canva Sans Bold"/>
              </a:rPr>
              <a:t>VCC: Connect to 3.3V or 5V depending on the module.</a:t>
            </a:r>
          </a:p>
          <a:p>
            <a:pPr marL="744559" lvl="1" indent="-372279" algn="l">
              <a:lnSpc>
                <a:spcPts val="4828"/>
              </a:lnSpc>
              <a:buFont typeface="Arial"/>
              <a:buChar char="•"/>
            </a:pPr>
            <a:r>
              <a:rPr lang="en-US" sz="3448" b="1">
                <a:solidFill>
                  <a:srgbClr val="FFFFFF"/>
                </a:solidFill>
                <a:latin typeface="Canva Sans Bold"/>
                <a:ea typeface="Canva Sans Bold"/>
                <a:cs typeface="Canva Sans Bold"/>
                <a:sym typeface="Canva Sans Bold"/>
              </a:rPr>
              <a:t>GND: Connect to ground.</a:t>
            </a:r>
          </a:p>
          <a:p>
            <a:pPr marL="744559" lvl="1" indent="-372279" algn="l">
              <a:lnSpc>
                <a:spcPts val="4828"/>
              </a:lnSpc>
              <a:buFont typeface="Arial"/>
              <a:buChar char="•"/>
            </a:pPr>
            <a:r>
              <a:rPr lang="en-US" sz="3448" b="1">
                <a:solidFill>
                  <a:srgbClr val="FFFFFF"/>
                </a:solidFill>
                <a:latin typeface="Canva Sans Bold"/>
                <a:ea typeface="Canva Sans Bold"/>
                <a:cs typeface="Canva Sans Bold"/>
                <a:sym typeface="Canva Sans Bold"/>
              </a:rPr>
              <a:t>DO (Digital Out): Connect to a microcontroller pin to receive the digital signal.</a:t>
            </a:r>
          </a:p>
          <a:p>
            <a:pPr algn="l">
              <a:lnSpc>
                <a:spcPts val="4828"/>
              </a:lnSpc>
            </a:pPr>
            <a:endParaRPr lang="en-US" sz="3448" b="1">
              <a:solidFill>
                <a:srgbClr val="FFFFFF"/>
              </a:solidFill>
              <a:latin typeface="Canva Sans Bold"/>
              <a:ea typeface="Canva Sans Bold"/>
              <a:cs typeface="Canva Sans Bold"/>
              <a:sym typeface="Canva Sans Bold"/>
            </a:endParaRPr>
          </a:p>
          <a:p>
            <a:pPr algn="l">
              <a:lnSpc>
                <a:spcPts val="4688"/>
              </a:lnSpc>
            </a:pPr>
            <a:r>
              <a:rPr lang="en-US" sz="3348" b="1">
                <a:solidFill>
                  <a:srgbClr val="FFFFFF"/>
                </a:solidFill>
                <a:latin typeface="Canva Sans Bold"/>
                <a:ea typeface="Canva Sans Bold"/>
                <a:cs typeface="Canva Sans Bold"/>
                <a:sym typeface="Canva Sans Bold"/>
              </a:rPr>
              <a:t>This module is highly versatile and can be used in various DIY projects. You can integrate it with Arduino or ESP32 for projects like light-sensitive robots, automatic lighting, or environmental monitoring systems.</a:t>
            </a:r>
          </a:p>
          <a:p>
            <a:pPr algn="l">
              <a:lnSpc>
                <a:spcPts val="4828"/>
              </a:lnSpc>
            </a:pPr>
            <a:endParaRPr lang="en-US" sz="3348" b="1">
              <a:solidFill>
                <a:srgbClr val="FFFFFF"/>
              </a:solidFill>
              <a:latin typeface="Canva Sans Bold"/>
              <a:ea typeface="Canva Sans Bold"/>
              <a:cs typeface="Canva Sans Bold"/>
              <a:sym typeface="Canva Sans Bo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sp>
      <p:sp>
        <p:nvSpPr>
          <p:cNvPr id="3" name="Freeform 3"/>
          <p:cNvSpPr/>
          <p:nvPr/>
        </p:nvSpPr>
        <p:spPr>
          <a:xfrm>
            <a:off x="0" y="-2702456"/>
            <a:ext cx="18288000" cy="13560956"/>
          </a:xfrm>
          <a:custGeom>
            <a:avLst/>
            <a:gdLst/>
            <a:ahLst/>
            <a:cxnLst/>
            <a:rect l="l" t="t" r="r" b="b"/>
            <a:pathLst>
              <a:path w="18288000" h="13560956">
                <a:moveTo>
                  <a:pt x="0" y="0"/>
                </a:moveTo>
                <a:lnTo>
                  <a:pt x="18288000" y="0"/>
                </a:lnTo>
                <a:lnTo>
                  <a:pt x="18288000" y="13560956"/>
                </a:lnTo>
                <a:lnTo>
                  <a:pt x="0" y="13560956"/>
                </a:lnTo>
                <a:lnTo>
                  <a:pt x="0" y="0"/>
                </a:lnTo>
                <a:close/>
              </a:path>
            </a:pathLst>
          </a:custGeom>
          <a:blipFill>
            <a:blip r:embed="rId3"/>
            <a:stretch>
              <a:fillRect t="-45137" b="-45137"/>
            </a:stretch>
          </a:blipFill>
        </p:spPr>
      </p:sp>
      <p:sp>
        <p:nvSpPr>
          <p:cNvPr id="4" name="Freeform 4"/>
          <p:cNvSpPr/>
          <p:nvPr/>
        </p:nvSpPr>
        <p:spPr>
          <a:xfrm>
            <a:off x="12360034" y="3944320"/>
            <a:ext cx="5173988" cy="5375572"/>
          </a:xfrm>
          <a:custGeom>
            <a:avLst/>
            <a:gdLst/>
            <a:ahLst/>
            <a:cxnLst/>
            <a:rect l="l" t="t" r="r" b="b"/>
            <a:pathLst>
              <a:path w="5173988" h="5375572">
                <a:moveTo>
                  <a:pt x="0" y="0"/>
                </a:moveTo>
                <a:lnTo>
                  <a:pt x="5173988" y="0"/>
                </a:lnTo>
                <a:lnTo>
                  <a:pt x="5173988" y="5375572"/>
                </a:lnTo>
                <a:lnTo>
                  <a:pt x="0" y="5375572"/>
                </a:lnTo>
                <a:lnTo>
                  <a:pt x="0" y="0"/>
                </a:lnTo>
                <a:close/>
              </a:path>
            </a:pathLst>
          </a:custGeom>
          <a:blipFill>
            <a:blip r:embed="rId4"/>
            <a:stretch>
              <a:fillRect/>
            </a:stretch>
          </a:blipFill>
        </p:spPr>
      </p:sp>
      <p:sp>
        <p:nvSpPr>
          <p:cNvPr id="5" name="TextBox 5"/>
          <p:cNvSpPr txBox="1"/>
          <p:nvPr/>
        </p:nvSpPr>
        <p:spPr>
          <a:xfrm>
            <a:off x="753978" y="1880659"/>
            <a:ext cx="16780044" cy="2114355"/>
          </a:xfrm>
          <a:prstGeom prst="rect">
            <a:avLst/>
          </a:prstGeom>
        </p:spPr>
        <p:txBody>
          <a:bodyPr lIns="0" tIns="0" rIns="0" bIns="0" rtlCol="0" anchor="t">
            <a:spAutoFit/>
          </a:bodyPr>
          <a:lstStyle/>
          <a:p>
            <a:pPr algn="l">
              <a:lnSpc>
                <a:spcPts val="4210"/>
              </a:lnSpc>
            </a:pPr>
            <a:r>
              <a:rPr lang="en-US" sz="3007" b="1">
                <a:solidFill>
                  <a:srgbClr val="FFFFFF"/>
                </a:solidFill>
                <a:latin typeface="Canva Sans Bold"/>
                <a:ea typeface="Canva Sans Bold"/>
                <a:cs typeface="Canva Sans Bold"/>
                <a:sym typeface="Canva Sans Bold"/>
              </a:rPr>
              <a:t>A 16x2 LCD is a liquid crystal display module that can display 16 characters per line and has 2 lines.</a:t>
            </a:r>
          </a:p>
          <a:p>
            <a:pPr algn="l">
              <a:lnSpc>
                <a:spcPts val="4210"/>
              </a:lnSpc>
            </a:pPr>
            <a:r>
              <a:rPr lang="en-US" sz="3007">
                <a:solidFill>
                  <a:srgbClr val="FFFFFF"/>
                </a:solidFill>
                <a:latin typeface="Canva Sans"/>
                <a:ea typeface="Canva Sans"/>
                <a:cs typeface="Canva Sans"/>
                <a:sym typeface="Canva Sans"/>
              </a:rPr>
              <a:t>   </a:t>
            </a:r>
            <a:r>
              <a:rPr lang="en-US" sz="3007" b="1">
                <a:solidFill>
                  <a:srgbClr val="FFFFFF"/>
                </a:solidFill>
                <a:latin typeface="Canva Sans Bold"/>
                <a:ea typeface="Canva Sans Bold"/>
                <a:cs typeface="Canva Sans Bold"/>
                <a:sym typeface="Canva Sans Bold"/>
              </a:rPr>
              <a:t> It is commonly used in embedded systems, Arduino projects, and for displaying information in various applications.</a:t>
            </a:r>
          </a:p>
        </p:txBody>
      </p:sp>
      <p:sp>
        <p:nvSpPr>
          <p:cNvPr id="6" name="TextBox 6"/>
          <p:cNvSpPr txBox="1"/>
          <p:nvPr/>
        </p:nvSpPr>
        <p:spPr>
          <a:xfrm>
            <a:off x="8354531" y="450698"/>
            <a:ext cx="1932469" cy="1041703"/>
          </a:xfrm>
          <a:prstGeom prst="rect">
            <a:avLst/>
          </a:prstGeom>
        </p:spPr>
        <p:txBody>
          <a:bodyPr wrap="square" lIns="0" tIns="0" rIns="0" bIns="0" rtlCol="0" anchor="t">
            <a:spAutoFit/>
          </a:bodyPr>
          <a:lstStyle/>
          <a:p>
            <a:pPr algn="ctr">
              <a:lnSpc>
                <a:spcPts val="8526"/>
              </a:lnSpc>
            </a:pPr>
            <a:r>
              <a:rPr lang="en-US" sz="6090" b="1" dirty="0">
                <a:solidFill>
                  <a:srgbClr val="FFFFFF"/>
                </a:solidFill>
                <a:latin typeface="Canva Sans Bold"/>
                <a:ea typeface="Canva Sans Bold"/>
                <a:cs typeface="Canva Sans Bold"/>
                <a:sym typeface="Canva Sans Bold"/>
              </a:rPr>
              <a:t>LCD</a:t>
            </a:r>
          </a:p>
        </p:txBody>
      </p:sp>
      <p:sp>
        <p:nvSpPr>
          <p:cNvPr id="7" name="TextBox 7"/>
          <p:cNvSpPr txBox="1"/>
          <p:nvPr/>
        </p:nvSpPr>
        <p:spPr>
          <a:xfrm>
            <a:off x="753978" y="4215150"/>
            <a:ext cx="11272862" cy="5314755"/>
          </a:xfrm>
          <a:prstGeom prst="rect">
            <a:avLst/>
          </a:prstGeom>
        </p:spPr>
        <p:txBody>
          <a:bodyPr lIns="0" tIns="0" rIns="0" bIns="0" rtlCol="0" anchor="t">
            <a:spAutoFit/>
          </a:bodyPr>
          <a:lstStyle/>
          <a:p>
            <a:pPr algn="l">
              <a:lnSpc>
                <a:spcPts val="4210"/>
              </a:lnSpc>
            </a:pPr>
            <a:r>
              <a:rPr lang="en-US" sz="3007" b="1">
                <a:solidFill>
                  <a:srgbClr val="FFFFFF"/>
                </a:solidFill>
                <a:latin typeface="Canva Sans Bold"/>
                <a:ea typeface="Canva Sans Bold"/>
                <a:cs typeface="Canva Sans Bold"/>
                <a:sym typeface="Canva Sans Bold"/>
              </a:rPr>
              <a:t>Connection with Arduino</a:t>
            </a:r>
          </a:p>
          <a:p>
            <a:pPr algn="l">
              <a:lnSpc>
                <a:spcPts val="4210"/>
              </a:lnSpc>
            </a:pPr>
            <a:r>
              <a:rPr lang="en-US" sz="3007" b="1">
                <a:solidFill>
                  <a:srgbClr val="FFFFFF"/>
                </a:solidFill>
                <a:latin typeface="Canva Sans Bold"/>
                <a:ea typeface="Canva Sans Bold"/>
                <a:cs typeface="Canva Sans Bold"/>
                <a:sym typeface="Canva Sans Bold"/>
              </a:rPr>
              <a:t>Wiring: Connect the LCD pins to the Arduino as follows:</a:t>
            </a:r>
          </a:p>
          <a:p>
            <a:pPr marL="1298710" lvl="2" indent="-432903" algn="l">
              <a:lnSpc>
                <a:spcPts val="4210"/>
              </a:lnSpc>
              <a:buFont typeface="Arial"/>
              <a:buChar char="⚬"/>
            </a:pPr>
            <a:r>
              <a:rPr lang="en-US" sz="3007" b="1">
                <a:solidFill>
                  <a:srgbClr val="FFFFFF"/>
                </a:solidFill>
                <a:latin typeface="Canva Sans Bold"/>
                <a:ea typeface="Canva Sans Bold"/>
                <a:cs typeface="Canva Sans Bold"/>
                <a:sym typeface="Canva Sans Bold"/>
              </a:rPr>
              <a:t>RS → Digital Pin (e.g., 12)</a:t>
            </a:r>
          </a:p>
          <a:p>
            <a:pPr marL="1298710" lvl="2" indent="-432903" algn="l">
              <a:lnSpc>
                <a:spcPts val="4210"/>
              </a:lnSpc>
              <a:buFont typeface="Arial"/>
              <a:buChar char="⚬"/>
            </a:pPr>
            <a:r>
              <a:rPr lang="en-US" sz="3007" b="1">
                <a:solidFill>
                  <a:srgbClr val="FFFFFF"/>
                </a:solidFill>
                <a:latin typeface="Canva Sans Bold"/>
                <a:ea typeface="Canva Sans Bold"/>
                <a:cs typeface="Canva Sans Bold"/>
                <a:sym typeface="Canva Sans Bold"/>
              </a:rPr>
              <a:t>RW → Ground</a:t>
            </a:r>
          </a:p>
          <a:p>
            <a:pPr marL="1298710" lvl="2" indent="-432903" algn="l">
              <a:lnSpc>
                <a:spcPts val="4210"/>
              </a:lnSpc>
              <a:buFont typeface="Arial"/>
              <a:buChar char="⚬"/>
            </a:pPr>
            <a:r>
              <a:rPr lang="en-US" sz="3007" b="1">
                <a:solidFill>
                  <a:srgbClr val="FFFFFF"/>
                </a:solidFill>
                <a:latin typeface="Canva Sans Bold"/>
                <a:ea typeface="Canva Sans Bold"/>
                <a:cs typeface="Canva Sans Bold"/>
                <a:sym typeface="Canva Sans Bold"/>
              </a:rPr>
              <a:t>E → Digital Pin (e.g., 11)</a:t>
            </a:r>
          </a:p>
          <a:p>
            <a:pPr marL="1298710" lvl="2" indent="-432903" algn="l">
              <a:lnSpc>
                <a:spcPts val="4210"/>
              </a:lnSpc>
              <a:buFont typeface="Arial"/>
              <a:buChar char="⚬"/>
            </a:pPr>
            <a:r>
              <a:rPr lang="en-US" sz="3007" b="1">
                <a:solidFill>
                  <a:srgbClr val="FFFFFF"/>
                </a:solidFill>
                <a:latin typeface="Canva Sans Bold"/>
                <a:ea typeface="Canva Sans Bold"/>
                <a:cs typeface="Canva Sans Bold"/>
                <a:sym typeface="Canva Sans Bold"/>
              </a:rPr>
              <a:t>D0-D7 → Digital Pins (e.g., 5-10)</a:t>
            </a:r>
          </a:p>
          <a:p>
            <a:pPr marL="1298710" lvl="2" indent="-432903" algn="l">
              <a:lnSpc>
                <a:spcPts val="4210"/>
              </a:lnSpc>
              <a:buFont typeface="Arial"/>
              <a:buChar char="⚬"/>
            </a:pPr>
            <a:r>
              <a:rPr lang="en-US" sz="3007" b="1">
                <a:solidFill>
                  <a:srgbClr val="FFFFFF"/>
                </a:solidFill>
                <a:latin typeface="Canva Sans Bold"/>
                <a:ea typeface="Canva Sans Bold"/>
                <a:cs typeface="Canva Sans Bold"/>
                <a:sym typeface="Canva Sans Bold"/>
              </a:rPr>
              <a:t>VSS → Ground</a:t>
            </a:r>
          </a:p>
          <a:p>
            <a:pPr marL="1298710" lvl="2" indent="-432903" algn="l">
              <a:lnSpc>
                <a:spcPts val="4210"/>
              </a:lnSpc>
              <a:buFont typeface="Arial"/>
              <a:buChar char="⚬"/>
            </a:pPr>
            <a:r>
              <a:rPr lang="en-US" sz="3007" b="1">
                <a:solidFill>
                  <a:srgbClr val="FFFFFF"/>
                </a:solidFill>
                <a:latin typeface="Canva Sans Bold"/>
                <a:ea typeface="Canva Sans Bold"/>
                <a:cs typeface="Canva Sans Bold"/>
                <a:sym typeface="Canva Sans Bold"/>
              </a:rPr>
              <a:t>VDD → +5V</a:t>
            </a:r>
          </a:p>
          <a:p>
            <a:pPr marL="1298710" lvl="2" indent="-432903" algn="l">
              <a:lnSpc>
                <a:spcPts val="4210"/>
              </a:lnSpc>
              <a:buFont typeface="Arial"/>
              <a:buChar char="⚬"/>
            </a:pPr>
            <a:r>
              <a:rPr lang="en-US" sz="3007" b="1">
                <a:solidFill>
                  <a:srgbClr val="FFFFFF"/>
                </a:solidFill>
                <a:latin typeface="Canva Sans Bold"/>
                <a:ea typeface="Canva Sans Bold"/>
                <a:cs typeface="Canva Sans Bold"/>
                <a:sym typeface="Canva Sans Bold"/>
              </a:rPr>
              <a:t>VO → Contrast adjust (via potentiometer)</a:t>
            </a:r>
          </a:p>
          <a:p>
            <a:pPr algn="l">
              <a:lnSpc>
                <a:spcPts val="4210"/>
              </a:lnSpc>
            </a:pPr>
            <a:endParaRPr lang="en-US" sz="3007" b="1">
              <a:solidFill>
                <a:srgbClr val="FFFFFF"/>
              </a:solidFill>
              <a:latin typeface="Canva Sans Bold"/>
              <a:ea typeface="Canva Sans Bold"/>
              <a:cs typeface="Canva Sans Bold"/>
              <a:sym typeface="Canva Sans Bo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463" b="-9758"/>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sp>
      <p:sp>
        <p:nvSpPr>
          <p:cNvPr id="3" name="Freeform 3"/>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3"/>
            <a:stretch>
              <a:fillRect/>
            </a:stretch>
          </a:blipFill>
        </p:spPr>
      </p:sp>
      <p:grpSp>
        <p:nvGrpSpPr>
          <p:cNvPr id="4" name="Group 4"/>
          <p:cNvGrpSpPr>
            <a:grpSpLocks noChangeAspect="1"/>
          </p:cNvGrpSpPr>
          <p:nvPr/>
        </p:nvGrpSpPr>
        <p:grpSpPr>
          <a:xfrm>
            <a:off x="9498225" y="1028700"/>
            <a:ext cx="8229600" cy="8229600"/>
            <a:chOff x="0" y="0"/>
            <a:chExt cx="14840029" cy="14840029"/>
          </a:xfrm>
        </p:grpSpPr>
        <p:sp>
          <p:nvSpPr>
            <p:cNvPr id="5" name="Freeform 5"/>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769EBE"/>
            </a:solidFill>
          </p:spPr>
        </p:sp>
        <p:sp>
          <p:nvSpPr>
            <p:cNvPr id="6" name="Freeform 6"/>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3A5677"/>
            </a:solidFill>
          </p:spPr>
        </p:sp>
        <p:sp>
          <p:nvSpPr>
            <p:cNvPr id="7" name="Freeform 7"/>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4"/>
              <a:stretch>
                <a:fillRect l="-38887" r="-38887"/>
              </a:stretch>
            </a:blipFill>
          </p:spPr>
        </p:sp>
      </p:grpSp>
      <p:sp>
        <p:nvSpPr>
          <p:cNvPr id="8" name="TextBox 8"/>
          <p:cNvSpPr txBox="1"/>
          <p:nvPr/>
        </p:nvSpPr>
        <p:spPr>
          <a:xfrm>
            <a:off x="1028700" y="1066800"/>
            <a:ext cx="6525942" cy="1044320"/>
          </a:xfrm>
          <a:prstGeom prst="rect">
            <a:avLst/>
          </a:prstGeom>
        </p:spPr>
        <p:txBody>
          <a:bodyPr lIns="0" tIns="0" rIns="0" bIns="0" rtlCol="0" anchor="t">
            <a:spAutoFit/>
          </a:bodyPr>
          <a:lstStyle/>
          <a:p>
            <a:pPr algn="l">
              <a:lnSpc>
                <a:spcPts val="8039"/>
              </a:lnSpc>
            </a:pPr>
            <a:r>
              <a:rPr lang="en-US" sz="7114" b="1" u="sng">
                <a:solidFill>
                  <a:srgbClr val="FFFFFF"/>
                </a:solidFill>
                <a:latin typeface="Glacial Indifference Bold"/>
                <a:ea typeface="Glacial Indifference Bold"/>
                <a:cs typeface="Glacial Indifference Bold"/>
                <a:sym typeface="Glacial Indifference Bold"/>
              </a:rPr>
              <a:t>INTRODUCTION</a:t>
            </a:r>
          </a:p>
        </p:txBody>
      </p:sp>
      <p:sp>
        <p:nvSpPr>
          <p:cNvPr id="9" name="TextBox 9"/>
          <p:cNvSpPr txBox="1"/>
          <p:nvPr/>
        </p:nvSpPr>
        <p:spPr>
          <a:xfrm>
            <a:off x="1028700" y="2416493"/>
            <a:ext cx="8469525" cy="6841807"/>
          </a:xfrm>
          <a:prstGeom prst="rect">
            <a:avLst/>
          </a:prstGeom>
        </p:spPr>
        <p:txBody>
          <a:bodyPr lIns="0" tIns="0" rIns="0" bIns="0" rtlCol="0" anchor="t">
            <a:spAutoFit/>
          </a:bodyPr>
          <a:lstStyle/>
          <a:p>
            <a:pPr algn="l">
              <a:lnSpc>
                <a:spcPts val="4567"/>
              </a:lnSpc>
            </a:pPr>
            <a:r>
              <a:rPr lang="en-US" sz="3262">
                <a:solidFill>
                  <a:srgbClr val="FFFFFF"/>
                </a:solidFill>
                <a:latin typeface="HK Grotesk"/>
                <a:ea typeface="HK Grotesk"/>
                <a:cs typeface="HK Grotesk"/>
                <a:sym typeface="HK Grotesk"/>
              </a:rPr>
              <a:t>LiFi, or Light Fidelity, is a wireless communication technology that uses light to transmit data. Unlike traditional WiFi, which relies on radio waves, LiFi employs visible light, ultraviolet, and infrared light to transfer information. This is achieved through modulation of light intensity, allowing for high-speed data transmission. LiFi offers several advantages, including faster speeds, reduced interference, and enhanced security, as light cannot penetrate walls, making it difficult for unauthorized users to access the network.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rot="5400000" flipV="1">
            <a:off x="5887357" y="-2113643"/>
            <a:ext cx="10287000" cy="14514286"/>
          </a:xfrm>
          <a:custGeom>
            <a:avLst/>
            <a:gdLst/>
            <a:ahLst/>
            <a:cxnLst/>
            <a:rect l="l" t="t" r="r" b="b"/>
            <a:pathLst>
              <a:path w="10287000" h="14514286">
                <a:moveTo>
                  <a:pt x="0" y="14514286"/>
                </a:moveTo>
                <a:lnTo>
                  <a:pt x="10287000" y="14514286"/>
                </a:lnTo>
                <a:lnTo>
                  <a:pt x="10287000" y="0"/>
                </a:lnTo>
                <a:lnTo>
                  <a:pt x="0" y="0"/>
                </a:lnTo>
                <a:lnTo>
                  <a:pt x="0" y="14514286"/>
                </a:lnTo>
                <a:close/>
              </a:path>
            </a:pathLst>
          </a:custGeom>
          <a:blipFill>
            <a:blip r:embed="rId3"/>
            <a:stretch>
              <a:fillRect/>
            </a:stretch>
          </a:blipFill>
        </p:spPr>
      </p:sp>
      <p:sp>
        <p:nvSpPr>
          <p:cNvPr id="4" name="TextBox 4"/>
          <p:cNvSpPr txBox="1"/>
          <p:nvPr/>
        </p:nvSpPr>
        <p:spPr>
          <a:xfrm>
            <a:off x="5601053" y="1890906"/>
            <a:ext cx="11837377" cy="5549265"/>
          </a:xfrm>
          <a:prstGeom prst="rect">
            <a:avLst/>
          </a:prstGeom>
        </p:spPr>
        <p:txBody>
          <a:bodyPr lIns="0" tIns="0" rIns="0" bIns="0" rtlCol="0" anchor="t">
            <a:spAutoFit/>
          </a:bodyPr>
          <a:lstStyle/>
          <a:p>
            <a:pPr marL="690881" lvl="1" indent="-345440" algn="just">
              <a:lnSpc>
                <a:spcPts val="4480"/>
              </a:lnSpc>
              <a:buFont typeface="Arial"/>
              <a:buChar char="•"/>
            </a:pPr>
            <a:r>
              <a:rPr lang="en-US" sz="3200" b="1">
                <a:solidFill>
                  <a:srgbClr val="FFFFFF"/>
                </a:solidFill>
                <a:latin typeface="HK Grotesk Bold"/>
                <a:ea typeface="HK Grotesk Bold"/>
                <a:cs typeface="HK Grotesk Bold"/>
                <a:sym typeface="HK Grotesk Bold"/>
              </a:rPr>
              <a:t>Early Concepts (1880s)</a:t>
            </a:r>
            <a:r>
              <a:rPr lang="en-US" sz="3200">
                <a:solidFill>
                  <a:srgbClr val="FFFFFF"/>
                </a:solidFill>
                <a:latin typeface="HK Grotesk"/>
                <a:ea typeface="HK Grotesk"/>
                <a:cs typeface="HK Grotesk"/>
                <a:sym typeface="HK Grotesk"/>
              </a:rPr>
              <a:t>: </a:t>
            </a:r>
            <a:r>
              <a:rPr lang="en-US" sz="3200">
                <a:solidFill>
                  <a:srgbClr val="D9D9D9"/>
                </a:solidFill>
                <a:latin typeface="HK Grotesk"/>
                <a:ea typeface="HK Grotesk"/>
                <a:cs typeface="HK Grotesk"/>
                <a:sym typeface="HK Grotesk"/>
              </a:rPr>
              <a:t>Alexander Graham Bell invented the photophone, transmitting sound using light.</a:t>
            </a:r>
          </a:p>
          <a:p>
            <a:pPr marL="690881" lvl="1" indent="-345440" algn="just">
              <a:lnSpc>
                <a:spcPts val="4480"/>
              </a:lnSpc>
              <a:buFont typeface="Arial"/>
              <a:buChar char="•"/>
            </a:pPr>
            <a:r>
              <a:rPr lang="en-US" sz="3200" b="1">
                <a:solidFill>
                  <a:srgbClr val="FFFFFF"/>
                </a:solidFill>
                <a:latin typeface="HK Grotesk Bold"/>
                <a:ea typeface="HK Grotesk Bold"/>
                <a:cs typeface="HK Grotesk Bold"/>
                <a:sym typeface="HK Grotesk Bold"/>
              </a:rPr>
              <a:t>Term Coined (2011)</a:t>
            </a:r>
            <a:r>
              <a:rPr lang="en-US" sz="3200">
                <a:solidFill>
                  <a:srgbClr val="FFFFFF"/>
                </a:solidFill>
                <a:latin typeface="HK Grotesk"/>
                <a:ea typeface="HK Grotesk"/>
                <a:cs typeface="HK Grotesk"/>
                <a:sym typeface="HK Grotesk"/>
              </a:rPr>
              <a:t>: </a:t>
            </a:r>
            <a:r>
              <a:rPr lang="en-US" sz="3200">
                <a:solidFill>
                  <a:srgbClr val="D9D9D9"/>
                </a:solidFill>
                <a:latin typeface="HK Grotesk"/>
                <a:ea typeface="HK Grotesk"/>
                <a:cs typeface="HK Grotesk"/>
                <a:sym typeface="HK Grotesk"/>
              </a:rPr>
              <a:t>Professor Harald Haas introduced "LiFi" during a TED talk, showcasing LED-based data transmission.</a:t>
            </a:r>
          </a:p>
          <a:p>
            <a:pPr marL="669291" lvl="1" indent="-334646" algn="just">
              <a:lnSpc>
                <a:spcPts val="4340"/>
              </a:lnSpc>
              <a:buFont typeface="Arial"/>
              <a:buChar char="•"/>
            </a:pPr>
            <a:r>
              <a:rPr lang="en-US" sz="3100" b="1">
                <a:solidFill>
                  <a:srgbClr val="FFFFFF"/>
                </a:solidFill>
                <a:latin typeface="HK Grotesk Bold"/>
                <a:ea typeface="HK Grotesk Bold"/>
                <a:cs typeface="HK Grotesk Bold"/>
                <a:sym typeface="HK Grotesk Bold"/>
              </a:rPr>
              <a:t>Initial Research (2012)</a:t>
            </a:r>
            <a:r>
              <a:rPr lang="en-US" sz="3100">
                <a:solidFill>
                  <a:srgbClr val="FFFFFF"/>
                </a:solidFill>
                <a:latin typeface="HK Grotesk"/>
                <a:ea typeface="HK Grotesk"/>
                <a:cs typeface="HK Grotesk"/>
                <a:sym typeface="HK Grotesk"/>
              </a:rPr>
              <a:t>: </a:t>
            </a:r>
            <a:r>
              <a:rPr lang="en-US" sz="3100">
                <a:solidFill>
                  <a:srgbClr val="D9D9D9"/>
                </a:solidFill>
                <a:latin typeface="HK Grotesk"/>
                <a:ea typeface="HK Grotesk"/>
                <a:cs typeface="HK Grotesk"/>
                <a:sym typeface="HK Grotesk"/>
              </a:rPr>
              <a:t>Research into LiFi gained momentum, exploring its applications and capabilities.</a:t>
            </a:r>
          </a:p>
          <a:p>
            <a:pPr marL="690881" lvl="1" indent="-345440" algn="just">
              <a:lnSpc>
                <a:spcPts val="4480"/>
              </a:lnSpc>
              <a:buFont typeface="Arial"/>
              <a:buChar char="•"/>
            </a:pPr>
            <a:r>
              <a:rPr lang="en-US" sz="3200" b="1">
                <a:solidFill>
                  <a:srgbClr val="FFFFFF"/>
                </a:solidFill>
                <a:latin typeface="HK Grotesk Bold"/>
                <a:ea typeface="HK Grotesk Bold"/>
                <a:cs typeface="HK Grotesk Bold"/>
                <a:sym typeface="HK Grotesk Bold"/>
              </a:rPr>
              <a:t>Prototype Development (2013)</a:t>
            </a:r>
            <a:r>
              <a:rPr lang="en-US" sz="3200">
                <a:solidFill>
                  <a:srgbClr val="FFFFFF"/>
                </a:solidFill>
                <a:latin typeface="HK Grotesk"/>
                <a:ea typeface="HK Grotesk"/>
                <a:cs typeface="HK Grotesk"/>
                <a:sym typeface="HK Grotesk"/>
              </a:rPr>
              <a:t>: </a:t>
            </a:r>
            <a:r>
              <a:rPr lang="en-US" sz="3200">
                <a:solidFill>
                  <a:srgbClr val="D9D9D9"/>
                </a:solidFill>
                <a:latin typeface="HK Grotesk"/>
                <a:ea typeface="HK Grotesk"/>
                <a:cs typeface="HK Grotesk"/>
                <a:sym typeface="HK Grotesk"/>
              </a:rPr>
              <a:t>University of Edinburgh researchers demonstrated speeds exceeding 10 Mbps using standard LEDs.</a:t>
            </a:r>
          </a:p>
          <a:p>
            <a:pPr algn="just">
              <a:lnSpc>
                <a:spcPts val="4340"/>
              </a:lnSpc>
            </a:pPr>
            <a:endParaRPr lang="en-US" sz="3200">
              <a:solidFill>
                <a:srgbClr val="D9D9D9"/>
              </a:solidFill>
              <a:latin typeface="HK Grotesk"/>
              <a:ea typeface="HK Grotesk"/>
              <a:cs typeface="HK Grotesk"/>
              <a:sym typeface="HK Grotesk"/>
            </a:endParaRPr>
          </a:p>
        </p:txBody>
      </p:sp>
      <p:sp>
        <p:nvSpPr>
          <p:cNvPr id="5" name="Freeform 5"/>
          <p:cNvSpPr/>
          <p:nvPr/>
        </p:nvSpPr>
        <p:spPr>
          <a:xfrm>
            <a:off x="-2678087" y="-179129"/>
            <a:ext cx="11524707" cy="7202942"/>
          </a:xfrm>
          <a:custGeom>
            <a:avLst/>
            <a:gdLst/>
            <a:ahLst/>
            <a:cxnLst/>
            <a:rect l="l" t="t" r="r" b="b"/>
            <a:pathLst>
              <a:path w="11524707" h="7202942">
                <a:moveTo>
                  <a:pt x="0" y="0"/>
                </a:moveTo>
                <a:lnTo>
                  <a:pt x="11524707" y="0"/>
                </a:lnTo>
                <a:lnTo>
                  <a:pt x="11524707" y="7202942"/>
                </a:lnTo>
                <a:lnTo>
                  <a:pt x="0" y="7202942"/>
                </a:lnTo>
                <a:lnTo>
                  <a:pt x="0" y="0"/>
                </a:lnTo>
                <a:close/>
              </a:path>
            </a:pathLst>
          </a:custGeom>
          <a:blipFill>
            <a:blip r:embed="rId4"/>
            <a:stretch>
              <a:fillRect/>
            </a:stretch>
          </a:blipFill>
        </p:spPr>
      </p:sp>
      <p:sp>
        <p:nvSpPr>
          <p:cNvPr id="6" name="TextBox 6"/>
          <p:cNvSpPr txBox="1"/>
          <p:nvPr/>
        </p:nvSpPr>
        <p:spPr>
          <a:xfrm>
            <a:off x="11928743" y="730309"/>
            <a:ext cx="5330557" cy="1044320"/>
          </a:xfrm>
          <a:prstGeom prst="rect">
            <a:avLst/>
          </a:prstGeom>
        </p:spPr>
        <p:txBody>
          <a:bodyPr lIns="0" tIns="0" rIns="0" bIns="0" rtlCol="0" anchor="t">
            <a:spAutoFit/>
          </a:bodyPr>
          <a:lstStyle/>
          <a:p>
            <a:pPr algn="r">
              <a:lnSpc>
                <a:spcPts val="8039"/>
              </a:lnSpc>
            </a:pPr>
            <a:r>
              <a:rPr lang="en-US" sz="7114" b="1" u="sng">
                <a:solidFill>
                  <a:srgbClr val="FFFFFF"/>
                </a:solidFill>
                <a:latin typeface="Glacial Indifference Bold"/>
                <a:ea typeface="Glacial Indifference Bold"/>
                <a:cs typeface="Glacial Indifference Bold"/>
                <a:sym typeface="Glacial Indifference Bold"/>
              </a:rPr>
              <a:t>HISTORY</a:t>
            </a:r>
          </a:p>
        </p:txBody>
      </p:sp>
      <p:sp>
        <p:nvSpPr>
          <p:cNvPr id="7" name="TextBox 7"/>
          <p:cNvSpPr txBox="1"/>
          <p:nvPr/>
        </p:nvSpPr>
        <p:spPr>
          <a:xfrm>
            <a:off x="1028700" y="7148705"/>
            <a:ext cx="16409729" cy="2795270"/>
          </a:xfrm>
          <a:prstGeom prst="rect">
            <a:avLst/>
          </a:prstGeom>
        </p:spPr>
        <p:txBody>
          <a:bodyPr lIns="0" tIns="0" rIns="0" bIns="0" rtlCol="0" anchor="t">
            <a:spAutoFit/>
          </a:bodyPr>
          <a:lstStyle/>
          <a:p>
            <a:pPr marL="690881" lvl="1" indent="-345440" algn="just">
              <a:lnSpc>
                <a:spcPts val="4480"/>
              </a:lnSpc>
              <a:buFont typeface="Arial"/>
              <a:buChar char="•"/>
            </a:pPr>
            <a:r>
              <a:rPr lang="en-US" sz="3200" b="1">
                <a:solidFill>
                  <a:srgbClr val="FFFFFF"/>
                </a:solidFill>
                <a:latin typeface="HK Grotesk Bold"/>
                <a:ea typeface="HK Grotesk Bold"/>
                <a:cs typeface="HK Grotesk Bold"/>
                <a:sym typeface="HK Grotesk Bold"/>
              </a:rPr>
              <a:t>Commercial Interest (2015):</a:t>
            </a:r>
            <a:r>
              <a:rPr lang="en-US" sz="3200">
                <a:solidFill>
                  <a:srgbClr val="FFFFFF"/>
                </a:solidFill>
                <a:latin typeface="HK Grotesk"/>
                <a:ea typeface="HK Grotesk"/>
                <a:cs typeface="HK Grotesk"/>
                <a:sym typeface="HK Grotesk"/>
              </a:rPr>
              <a:t> </a:t>
            </a:r>
            <a:r>
              <a:rPr lang="en-US" sz="3200">
                <a:solidFill>
                  <a:srgbClr val="D9D9D9"/>
                </a:solidFill>
                <a:latin typeface="HK Grotesk"/>
                <a:ea typeface="HK Grotesk"/>
                <a:cs typeface="HK Grotesk"/>
                <a:sym typeface="HK Grotesk"/>
              </a:rPr>
              <a:t>Startups and companies began investing in LiFi technology.</a:t>
            </a:r>
          </a:p>
          <a:p>
            <a:pPr marL="690881" lvl="1" indent="-345440" algn="just">
              <a:lnSpc>
                <a:spcPts val="4480"/>
              </a:lnSpc>
              <a:buFont typeface="Arial"/>
              <a:buChar char="•"/>
            </a:pPr>
            <a:r>
              <a:rPr lang="en-US" sz="3200" b="1">
                <a:solidFill>
                  <a:srgbClr val="FFFFFF"/>
                </a:solidFill>
                <a:latin typeface="HK Grotesk Bold"/>
                <a:ea typeface="HK Grotesk Bold"/>
                <a:cs typeface="HK Grotesk Bold"/>
                <a:sym typeface="HK Grotesk Bold"/>
              </a:rPr>
              <a:t>Standardization Efforts (2018-2020):</a:t>
            </a:r>
            <a:r>
              <a:rPr lang="en-US" sz="3200">
                <a:solidFill>
                  <a:srgbClr val="FFFFFF"/>
                </a:solidFill>
                <a:latin typeface="HK Grotesk"/>
                <a:ea typeface="HK Grotesk"/>
                <a:cs typeface="HK Grotesk"/>
                <a:sym typeface="HK Grotesk"/>
              </a:rPr>
              <a:t> </a:t>
            </a:r>
            <a:r>
              <a:rPr lang="en-US" sz="3200">
                <a:solidFill>
                  <a:srgbClr val="D9D9D9"/>
                </a:solidFill>
                <a:latin typeface="HK Grotesk"/>
                <a:ea typeface="HK Grotesk"/>
                <a:cs typeface="HK Grotesk"/>
                <a:sym typeface="HK Grotesk"/>
              </a:rPr>
              <a:t>Organizations like IEEE worked on developing standards for LiFi.</a:t>
            </a:r>
          </a:p>
          <a:p>
            <a:pPr marL="690881" lvl="1" indent="-345440" algn="just">
              <a:lnSpc>
                <a:spcPts val="4480"/>
              </a:lnSpc>
              <a:buFont typeface="Arial"/>
              <a:buChar char="•"/>
            </a:pPr>
            <a:r>
              <a:rPr lang="en-US" sz="3200" b="1">
                <a:solidFill>
                  <a:srgbClr val="FFFFFF"/>
                </a:solidFill>
                <a:latin typeface="HK Grotesk Bold"/>
                <a:ea typeface="HK Grotesk Bold"/>
                <a:cs typeface="HK Grotesk Bold"/>
                <a:sym typeface="HK Grotesk Bold"/>
              </a:rPr>
              <a:t>Ongoing Advancements (2020-present):</a:t>
            </a:r>
            <a:r>
              <a:rPr lang="en-US" sz="3200">
                <a:solidFill>
                  <a:srgbClr val="FFFFFF"/>
                </a:solidFill>
                <a:latin typeface="HK Grotesk"/>
                <a:ea typeface="HK Grotesk"/>
                <a:cs typeface="HK Grotesk"/>
                <a:sym typeface="HK Grotesk"/>
              </a:rPr>
              <a:t> </a:t>
            </a:r>
            <a:r>
              <a:rPr lang="en-US" sz="3200">
                <a:solidFill>
                  <a:srgbClr val="D9D9D9"/>
                </a:solidFill>
                <a:latin typeface="HK Grotesk"/>
                <a:ea typeface="HK Grotesk"/>
                <a:cs typeface="HK Grotesk"/>
                <a:sym typeface="HK Grotesk"/>
              </a:rPr>
              <a:t>Continued research aims to enhance LiFi's speed and practicality for various industries.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sp>
      <p:sp>
        <p:nvSpPr>
          <p:cNvPr id="3" name="Freeform 3"/>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3"/>
            <a:stretch>
              <a:fillRect/>
            </a:stretch>
          </a:blipFill>
        </p:spPr>
      </p:sp>
      <p:sp>
        <p:nvSpPr>
          <p:cNvPr id="4" name="TextBox 4"/>
          <p:cNvSpPr txBox="1"/>
          <p:nvPr/>
        </p:nvSpPr>
        <p:spPr>
          <a:xfrm>
            <a:off x="1028700" y="708541"/>
            <a:ext cx="6142093" cy="1044320"/>
          </a:xfrm>
          <a:prstGeom prst="rect">
            <a:avLst/>
          </a:prstGeom>
        </p:spPr>
        <p:txBody>
          <a:bodyPr lIns="0" tIns="0" rIns="0" bIns="0" rtlCol="0" anchor="t">
            <a:spAutoFit/>
          </a:bodyPr>
          <a:lstStyle/>
          <a:p>
            <a:pPr algn="l">
              <a:lnSpc>
                <a:spcPts val="8039"/>
              </a:lnSpc>
            </a:pPr>
            <a:r>
              <a:rPr lang="en-US" sz="7114" b="1" u="sng">
                <a:solidFill>
                  <a:srgbClr val="FFFFFF"/>
                </a:solidFill>
                <a:latin typeface="Glacial Indifference Bold"/>
                <a:ea typeface="Glacial Indifference Bold"/>
                <a:cs typeface="Glacial Indifference Bold"/>
                <a:sym typeface="Glacial Indifference Bold"/>
              </a:rPr>
              <a:t>ADVANTAGES</a:t>
            </a:r>
          </a:p>
        </p:txBody>
      </p:sp>
      <p:sp>
        <p:nvSpPr>
          <p:cNvPr id="5" name="TextBox 5"/>
          <p:cNvSpPr txBox="1"/>
          <p:nvPr/>
        </p:nvSpPr>
        <p:spPr>
          <a:xfrm>
            <a:off x="747211" y="1941990"/>
            <a:ext cx="16512089" cy="7852946"/>
          </a:xfrm>
          <a:prstGeom prst="rect">
            <a:avLst/>
          </a:prstGeom>
        </p:spPr>
        <p:txBody>
          <a:bodyPr lIns="0" tIns="0" rIns="0" bIns="0" rtlCol="0" anchor="t">
            <a:spAutoFit/>
          </a:bodyPr>
          <a:lstStyle/>
          <a:p>
            <a:pPr marL="691721" lvl="1" indent="-345860" algn="l">
              <a:lnSpc>
                <a:spcPts val="4485"/>
              </a:lnSpc>
              <a:buFont typeface="Arial"/>
              <a:buChar char="•"/>
            </a:pPr>
            <a:r>
              <a:rPr lang="en-US" sz="3203" b="1">
                <a:solidFill>
                  <a:srgbClr val="FFFFFF"/>
                </a:solidFill>
                <a:latin typeface="HK Grotesk Bold"/>
                <a:ea typeface="HK Grotesk Bold"/>
                <a:cs typeface="HK Grotesk Bold"/>
                <a:sym typeface="HK Grotesk Bold"/>
              </a:rPr>
              <a:t>High Speed:</a:t>
            </a:r>
            <a:r>
              <a:rPr lang="en-US" sz="3203" b="1">
                <a:solidFill>
                  <a:srgbClr val="D9D9D9"/>
                </a:solidFill>
                <a:latin typeface="HK Grotesk Bold"/>
                <a:ea typeface="HK Grotesk Bold"/>
                <a:cs typeface="HK Grotesk Bold"/>
                <a:sym typeface="HK Grotesk Bold"/>
              </a:rPr>
              <a:t> </a:t>
            </a:r>
            <a:r>
              <a:rPr lang="en-US" sz="3203">
                <a:solidFill>
                  <a:srgbClr val="D9D9D9"/>
                </a:solidFill>
                <a:latin typeface="HK Grotesk"/>
                <a:ea typeface="HK Grotesk"/>
                <a:cs typeface="HK Grotesk"/>
                <a:sym typeface="HK Grotesk"/>
              </a:rPr>
              <a:t>LiFi can achieve data transmission speeds significantly faster than traditional WiFi.</a:t>
            </a:r>
          </a:p>
          <a:p>
            <a:pPr marL="691721" lvl="1" indent="-345860" algn="l">
              <a:lnSpc>
                <a:spcPts val="4485"/>
              </a:lnSpc>
              <a:buFont typeface="Arial"/>
              <a:buChar char="•"/>
            </a:pPr>
            <a:r>
              <a:rPr lang="en-US" sz="3203" b="1">
                <a:solidFill>
                  <a:srgbClr val="FFFFFF"/>
                </a:solidFill>
                <a:latin typeface="HK Grotesk Bold"/>
                <a:ea typeface="HK Grotesk Bold"/>
                <a:cs typeface="HK Grotesk Bold"/>
                <a:sym typeface="HK Grotesk Bold"/>
              </a:rPr>
              <a:t>Reduced Interference: </a:t>
            </a:r>
            <a:r>
              <a:rPr lang="en-US" sz="3203">
                <a:solidFill>
                  <a:srgbClr val="D9D9D9"/>
                </a:solidFill>
                <a:latin typeface="HK Grotesk"/>
                <a:ea typeface="HK Grotesk"/>
                <a:cs typeface="HK Grotesk"/>
                <a:sym typeface="HK Grotesk"/>
              </a:rPr>
              <a:t>LiFi is less susceptible to interference from electronic devices, making it reliable in crowded environments.</a:t>
            </a:r>
          </a:p>
          <a:p>
            <a:pPr marL="691721" lvl="1" indent="-345860" algn="l">
              <a:lnSpc>
                <a:spcPts val="4485"/>
              </a:lnSpc>
              <a:buFont typeface="Arial"/>
              <a:buChar char="•"/>
            </a:pPr>
            <a:r>
              <a:rPr lang="en-US" sz="3203" b="1">
                <a:solidFill>
                  <a:srgbClr val="FFFFFF"/>
                </a:solidFill>
                <a:latin typeface="HK Grotesk Bold"/>
                <a:ea typeface="HK Grotesk Bold"/>
                <a:cs typeface="HK Grotesk Bold"/>
                <a:sym typeface="HK Grotesk Bold"/>
              </a:rPr>
              <a:t>Enhanced Security:</a:t>
            </a:r>
            <a:r>
              <a:rPr lang="en-US" sz="3203" b="1">
                <a:solidFill>
                  <a:srgbClr val="D9D9D9"/>
                </a:solidFill>
                <a:latin typeface="HK Grotesk Bold"/>
                <a:ea typeface="HK Grotesk Bold"/>
                <a:cs typeface="HK Grotesk Bold"/>
                <a:sym typeface="HK Grotesk Bold"/>
              </a:rPr>
              <a:t> </a:t>
            </a:r>
            <a:r>
              <a:rPr lang="en-US" sz="3203">
                <a:solidFill>
                  <a:srgbClr val="D9D9D9"/>
                </a:solidFill>
                <a:latin typeface="HK Grotesk"/>
                <a:ea typeface="HK Grotesk"/>
                <a:cs typeface="HK Grotesk"/>
                <a:sym typeface="HK Grotesk"/>
              </a:rPr>
              <a:t>Since light cannot penetrate walls, LiFi networks are more secure from unauthorized access.</a:t>
            </a:r>
          </a:p>
          <a:p>
            <a:pPr marL="691721" lvl="1" indent="-345860" algn="l">
              <a:lnSpc>
                <a:spcPts val="4485"/>
              </a:lnSpc>
              <a:buFont typeface="Arial"/>
              <a:buChar char="•"/>
            </a:pPr>
            <a:r>
              <a:rPr lang="en-US" sz="3203" b="1">
                <a:solidFill>
                  <a:srgbClr val="FFFFFF"/>
                </a:solidFill>
                <a:latin typeface="HK Grotesk Bold"/>
                <a:ea typeface="HK Grotesk Bold"/>
                <a:cs typeface="HK Grotesk Bold"/>
                <a:sym typeface="HK Grotesk Bold"/>
              </a:rPr>
              <a:t>Energy Efficiency:</a:t>
            </a:r>
            <a:r>
              <a:rPr lang="en-US" sz="3203" b="1">
                <a:solidFill>
                  <a:srgbClr val="D9D9D9"/>
                </a:solidFill>
                <a:latin typeface="HK Grotesk Bold"/>
                <a:ea typeface="HK Grotesk Bold"/>
                <a:cs typeface="HK Grotesk Bold"/>
                <a:sym typeface="HK Grotesk Bold"/>
              </a:rPr>
              <a:t> </a:t>
            </a:r>
            <a:r>
              <a:rPr lang="en-US" sz="3203">
                <a:solidFill>
                  <a:srgbClr val="D9D9D9"/>
                </a:solidFill>
                <a:latin typeface="HK Grotesk"/>
                <a:ea typeface="HK Grotesk"/>
                <a:cs typeface="HK Grotesk"/>
                <a:sym typeface="HK Grotesk"/>
              </a:rPr>
              <a:t>LiFi can utilize existing LED lighting infrastructure, potentially reducing energy consumption.</a:t>
            </a:r>
          </a:p>
          <a:p>
            <a:pPr marL="691721" lvl="1" indent="-345860" algn="l">
              <a:lnSpc>
                <a:spcPts val="4485"/>
              </a:lnSpc>
              <a:buFont typeface="Arial"/>
              <a:buChar char="•"/>
            </a:pPr>
            <a:r>
              <a:rPr lang="en-US" sz="3203" b="1">
                <a:solidFill>
                  <a:srgbClr val="FFFFFF"/>
                </a:solidFill>
                <a:latin typeface="HK Grotesk Bold"/>
                <a:ea typeface="HK Grotesk Bold"/>
                <a:cs typeface="HK Grotesk Bold"/>
                <a:sym typeface="HK Grotesk Bold"/>
              </a:rPr>
              <a:t>High Capacity:</a:t>
            </a:r>
            <a:r>
              <a:rPr lang="en-US" sz="3203">
                <a:solidFill>
                  <a:srgbClr val="FFFFFF"/>
                </a:solidFill>
                <a:latin typeface="HK Grotesk"/>
                <a:ea typeface="HK Grotesk"/>
                <a:cs typeface="HK Grotesk"/>
                <a:sym typeface="HK Grotesk"/>
              </a:rPr>
              <a:t> </a:t>
            </a:r>
            <a:r>
              <a:rPr lang="en-US" sz="3203">
                <a:solidFill>
                  <a:srgbClr val="D9D9D9"/>
                </a:solidFill>
                <a:latin typeface="HK Grotesk"/>
                <a:ea typeface="HK Grotesk"/>
                <a:cs typeface="HK Grotesk"/>
                <a:sym typeface="HK Grotesk"/>
              </a:rPr>
              <a:t>The visible light spectrum is much larger than the radio frequency spectrum, allowing for more simultaneous users and devices.</a:t>
            </a:r>
          </a:p>
          <a:p>
            <a:pPr marL="691721" lvl="1" indent="-345860" algn="l">
              <a:lnSpc>
                <a:spcPts val="4485"/>
              </a:lnSpc>
              <a:buFont typeface="Arial"/>
              <a:buChar char="•"/>
            </a:pPr>
            <a:r>
              <a:rPr lang="en-US" sz="3203" b="1">
                <a:solidFill>
                  <a:srgbClr val="FFFFFF"/>
                </a:solidFill>
                <a:latin typeface="HK Grotesk Bold"/>
                <a:ea typeface="HK Grotesk Bold"/>
                <a:cs typeface="HK Grotesk Bold"/>
                <a:sym typeface="HK Grotesk Bold"/>
              </a:rPr>
              <a:t>Improved Performance in Dense Environments:</a:t>
            </a:r>
            <a:r>
              <a:rPr lang="en-US" sz="3203">
                <a:solidFill>
                  <a:srgbClr val="FFFFFF"/>
                </a:solidFill>
                <a:latin typeface="HK Grotesk"/>
                <a:ea typeface="HK Grotesk"/>
                <a:cs typeface="HK Grotesk"/>
                <a:sym typeface="HK Grotesk"/>
              </a:rPr>
              <a:t> </a:t>
            </a:r>
            <a:r>
              <a:rPr lang="en-US" sz="3203">
                <a:solidFill>
                  <a:srgbClr val="D9D9D9"/>
                </a:solidFill>
                <a:latin typeface="HK Grotesk"/>
                <a:ea typeface="HK Grotesk"/>
                <a:cs typeface="HK Grotesk"/>
                <a:sym typeface="HK Grotesk"/>
              </a:rPr>
              <a:t>LiFi works well in areas with high device density, such as stadiums or airports.</a:t>
            </a:r>
          </a:p>
          <a:p>
            <a:pPr marL="691721" lvl="1" indent="-345860" algn="l">
              <a:lnSpc>
                <a:spcPts val="4485"/>
              </a:lnSpc>
              <a:buFont typeface="Arial"/>
              <a:buChar char="•"/>
            </a:pPr>
            <a:r>
              <a:rPr lang="en-US" sz="3203" b="1">
                <a:solidFill>
                  <a:srgbClr val="FFFFFF"/>
                </a:solidFill>
                <a:latin typeface="HK Grotesk Bold"/>
                <a:ea typeface="HK Grotesk Bold"/>
                <a:cs typeface="HK Grotesk Bold"/>
                <a:sym typeface="HK Grotesk Bold"/>
              </a:rPr>
              <a:t>No Electromagnetic Interference:</a:t>
            </a:r>
            <a:r>
              <a:rPr lang="en-US" sz="3203">
                <a:solidFill>
                  <a:srgbClr val="D9D9D9"/>
                </a:solidFill>
                <a:latin typeface="HK Grotesk"/>
                <a:ea typeface="HK Grotesk"/>
                <a:cs typeface="HK Grotesk"/>
                <a:sym typeface="HK Grotesk"/>
              </a:rPr>
              <a:t> Ideal for sensitive environments like hospitals and aircraft, where radio waves can cause interference.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sp>
        <p:nvSpPr>
          <p:cNvPr id="3" name="Freeform 3"/>
          <p:cNvSpPr/>
          <p:nvPr/>
        </p:nvSpPr>
        <p:spPr>
          <a:xfrm rot="5400000" flipV="1">
            <a:off x="5887357" y="-2113643"/>
            <a:ext cx="10287000" cy="14514286"/>
          </a:xfrm>
          <a:custGeom>
            <a:avLst/>
            <a:gdLst/>
            <a:ahLst/>
            <a:cxnLst/>
            <a:rect l="l" t="t" r="r" b="b"/>
            <a:pathLst>
              <a:path w="10287000" h="14514286">
                <a:moveTo>
                  <a:pt x="0" y="14514286"/>
                </a:moveTo>
                <a:lnTo>
                  <a:pt x="10287000" y="14514286"/>
                </a:lnTo>
                <a:lnTo>
                  <a:pt x="10287000" y="0"/>
                </a:lnTo>
                <a:lnTo>
                  <a:pt x="0" y="0"/>
                </a:lnTo>
                <a:lnTo>
                  <a:pt x="0" y="14514286"/>
                </a:lnTo>
                <a:close/>
              </a:path>
            </a:pathLst>
          </a:custGeom>
          <a:blipFill>
            <a:blip r:embed="rId3"/>
            <a:stretch>
              <a:fillRect/>
            </a:stretch>
          </a:blipFill>
        </p:spPr>
      </p:sp>
      <p:sp>
        <p:nvSpPr>
          <p:cNvPr id="4" name="TextBox 4"/>
          <p:cNvSpPr txBox="1"/>
          <p:nvPr/>
        </p:nvSpPr>
        <p:spPr>
          <a:xfrm>
            <a:off x="9855960" y="734131"/>
            <a:ext cx="7403340" cy="1044320"/>
          </a:xfrm>
          <a:prstGeom prst="rect">
            <a:avLst/>
          </a:prstGeom>
        </p:spPr>
        <p:txBody>
          <a:bodyPr lIns="0" tIns="0" rIns="0" bIns="0" rtlCol="0" anchor="t">
            <a:spAutoFit/>
          </a:bodyPr>
          <a:lstStyle/>
          <a:p>
            <a:pPr algn="r">
              <a:lnSpc>
                <a:spcPts val="8039"/>
              </a:lnSpc>
            </a:pPr>
            <a:r>
              <a:rPr lang="en-US" sz="7114" b="1" u="sng">
                <a:solidFill>
                  <a:srgbClr val="FFFFFF"/>
                </a:solidFill>
                <a:latin typeface="Glacial Indifference Bold"/>
                <a:ea typeface="Glacial Indifference Bold"/>
                <a:cs typeface="Glacial Indifference Bold"/>
                <a:sym typeface="Glacial Indifference Bold"/>
              </a:rPr>
              <a:t>DISADVANTAGES</a:t>
            </a:r>
          </a:p>
        </p:txBody>
      </p:sp>
      <p:sp>
        <p:nvSpPr>
          <p:cNvPr id="5" name="TextBox 5"/>
          <p:cNvSpPr txBox="1"/>
          <p:nvPr/>
        </p:nvSpPr>
        <p:spPr>
          <a:xfrm>
            <a:off x="849571" y="1911676"/>
            <a:ext cx="16563269" cy="8388985"/>
          </a:xfrm>
          <a:prstGeom prst="rect">
            <a:avLst/>
          </a:prstGeom>
        </p:spPr>
        <p:txBody>
          <a:bodyPr lIns="0" tIns="0" rIns="0" bIns="0" rtlCol="0" anchor="t">
            <a:spAutoFit/>
          </a:bodyPr>
          <a:lstStyle/>
          <a:p>
            <a:pPr marL="690881" lvl="1" indent="-345440" algn="just">
              <a:lnSpc>
                <a:spcPts val="4480"/>
              </a:lnSpc>
              <a:buFont typeface="Arial"/>
              <a:buChar char="•"/>
            </a:pPr>
            <a:r>
              <a:rPr lang="en-US" sz="3200" b="1">
                <a:solidFill>
                  <a:srgbClr val="FFFFFF"/>
                </a:solidFill>
                <a:latin typeface="HK Grotesk Bold"/>
                <a:ea typeface="HK Grotesk Bold"/>
                <a:cs typeface="HK Grotesk Bold"/>
                <a:sym typeface="HK Grotesk Bold"/>
              </a:rPr>
              <a:t>Line of Sight Requirement:</a:t>
            </a:r>
            <a:r>
              <a:rPr lang="en-US" sz="3200">
                <a:solidFill>
                  <a:srgbClr val="D9D9D9"/>
                </a:solidFill>
                <a:latin typeface="HK Grotesk"/>
                <a:ea typeface="HK Grotesk"/>
                <a:cs typeface="HK Grotesk"/>
                <a:sym typeface="HK Grotesk"/>
              </a:rPr>
              <a:t> LiFi requires a direct line of sight between the transmitter and receiver, limiting mobility and coverage.</a:t>
            </a:r>
          </a:p>
          <a:p>
            <a:pPr marL="690881" lvl="1" indent="-345440" algn="just">
              <a:lnSpc>
                <a:spcPts val="4480"/>
              </a:lnSpc>
              <a:buFont typeface="Arial"/>
              <a:buChar char="•"/>
            </a:pPr>
            <a:r>
              <a:rPr lang="en-US" sz="3200" b="1">
                <a:solidFill>
                  <a:srgbClr val="FFFFFF"/>
                </a:solidFill>
                <a:latin typeface="HK Grotesk Bold"/>
                <a:ea typeface="HK Grotesk Bold"/>
                <a:cs typeface="HK Grotesk Bold"/>
                <a:sym typeface="HK Grotesk Bold"/>
              </a:rPr>
              <a:t>Limited Range: </a:t>
            </a:r>
            <a:r>
              <a:rPr lang="en-US" sz="3200">
                <a:solidFill>
                  <a:srgbClr val="D9D9D9"/>
                </a:solidFill>
                <a:latin typeface="HK Grotesk"/>
                <a:ea typeface="HK Grotesk"/>
                <a:cs typeface="HK Grotesk"/>
                <a:sym typeface="HK Grotesk"/>
              </a:rPr>
              <a:t>The effective range is generally shorter than WiFi, as light cannot penetrate walls or obstacles.</a:t>
            </a:r>
          </a:p>
          <a:p>
            <a:pPr marL="690881" lvl="1" indent="-345440" algn="just">
              <a:lnSpc>
                <a:spcPts val="4480"/>
              </a:lnSpc>
              <a:buFont typeface="Arial"/>
              <a:buChar char="•"/>
            </a:pPr>
            <a:r>
              <a:rPr lang="en-US" sz="3200" b="1">
                <a:solidFill>
                  <a:srgbClr val="FFFFFF"/>
                </a:solidFill>
                <a:latin typeface="HK Grotesk Bold"/>
                <a:ea typeface="HK Grotesk Bold"/>
                <a:cs typeface="HK Grotesk Bold"/>
                <a:sym typeface="HK Grotesk Bold"/>
              </a:rPr>
              <a:t>Ambient Light Interference:</a:t>
            </a:r>
            <a:r>
              <a:rPr lang="en-US" sz="3200">
                <a:solidFill>
                  <a:srgbClr val="FFFFFF"/>
                </a:solidFill>
                <a:latin typeface="HK Grotesk"/>
                <a:ea typeface="HK Grotesk"/>
                <a:cs typeface="HK Grotesk"/>
                <a:sym typeface="HK Grotesk"/>
              </a:rPr>
              <a:t> </a:t>
            </a:r>
            <a:r>
              <a:rPr lang="en-US" sz="3200">
                <a:solidFill>
                  <a:srgbClr val="D9D9D9"/>
                </a:solidFill>
                <a:latin typeface="HK Grotesk"/>
                <a:ea typeface="HK Grotesk"/>
                <a:cs typeface="HK Grotesk"/>
                <a:sym typeface="HK Grotesk"/>
              </a:rPr>
              <a:t>LiFi can be affected by ambient light conditions, which may disrupt communication.</a:t>
            </a:r>
          </a:p>
          <a:p>
            <a:pPr marL="690881" lvl="1" indent="-345440" algn="just">
              <a:lnSpc>
                <a:spcPts val="4480"/>
              </a:lnSpc>
              <a:buFont typeface="Arial"/>
              <a:buChar char="•"/>
            </a:pPr>
            <a:r>
              <a:rPr lang="en-US" sz="3200" b="1">
                <a:solidFill>
                  <a:srgbClr val="FFFFFF"/>
                </a:solidFill>
                <a:latin typeface="HK Grotesk Bold"/>
                <a:ea typeface="HK Grotesk Bold"/>
                <a:cs typeface="HK Grotesk Bold"/>
                <a:sym typeface="HK Grotesk Bold"/>
              </a:rPr>
              <a:t>Infrastructure Costs:</a:t>
            </a:r>
            <a:r>
              <a:rPr lang="en-US" sz="3200">
                <a:solidFill>
                  <a:srgbClr val="FFFFFF"/>
                </a:solidFill>
                <a:latin typeface="HK Grotesk"/>
                <a:ea typeface="HK Grotesk"/>
                <a:cs typeface="HK Grotesk"/>
                <a:sym typeface="HK Grotesk"/>
              </a:rPr>
              <a:t> </a:t>
            </a:r>
            <a:r>
              <a:rPr lang="en-US" sz="3200">
                <a:solidFill>
                  <a:srgbClr val="D9D9D9"/>
                </a:solidFill>
                <a:latin typeface="HK Grotesk"/>
                <a:ea typeface="HK Grotesk"/>
                <a:cs typeface="HK Grotesk"/>
                <a:sym typeface="HK Grotesk"/>
              </a:rPr>
              <a:t>Implementing LiFi may require significant investment in new lighting systems and technology.</a:t>
            </a:r>
          </a:p>
          <a:p>
            <a:pPr marL="690881" lvl="1" indent="-345440" algn="just">
              <a:lnSpc>
                <a:spcPts val="4480"/>
              </a:lnSpc>
              <a:buFont typeface="Arial"/>
              <a:buChar char="•"/>
            </a:pPr>
            <a:r>
              <a:rPr lang="en-US" sz="3200" b="1">
                <a:solidFill>
                  <a:srgbClr val="FFFFFF"/>
                </a:solidFill>
                <a:latin typeface="HK Grotesk Bold"/>
                <a:ea typeface="HK Grotesk Bold"/>
                <a:cs typeface="HK Grotesk Bold"/>
                <a:sym typeface="HK Grotesk Bold"/>
              </a:rPr>
              <a:t>Device Compatibility:</a:t>
            </a:r>
            <a:r>
              <a:rPr lang="en-US" sz="3200">
                <a:solidFill>
                  <a:srgbClr val="D9D9D9"/>
                </a:solidFill>
                <a:latin typeface="HK Grotesk"/>
                <a:ea typeface="HK Grotesk"/>
                <a:cs typeface="HK Grotesk"/>
                <a:sym typeface="HK Grotesk"/>
              </a:rPr>
              <a:t> Not all devices are equipped with LiFi receivers, limiting immediate widespread adoption.</a:t>
            </a:r>
          </a:p>
          <a:p>
            <a:pPr marL="690881" lvl="1" indent="-345440" algn="just">
              <a:lnSpc>
                <a:spcPts val="4480"/>
              </a:lnSpc>
              <a:buFont typeface="Arial"/>
              <a:buChar char="•"/>
            </a:pPr>
            <a:r>
              <a:rPr lang="en-US" sz="3200" b="1">
                <a:solidFill>
                  <a:srgbClr val="FFFFFF"/>
                </a:solidFill>
                <a:latin typeface="HK Grotesk Bold"/>
                <a:ea typeface="HK Grotesk Bold"/>
                <a:cs typeface="HK Grotesk Bold"/>
                <a:sym typeface="HK Grotesk Bold"/>
              </a:rPr>
              <a:t>Environmental Sensitivity:</a:t>
            </a:r>
            <a:r>
              <a:rPr lang="en-US" sz="3200">
                <a:solidFill>
                  <a:srgbClr val="D9D9D9"/>
                </a:solidFill>
                <a:latin typeface="HK Grotesk"/>
                <a:ea typeface="HK Grotesk"/>
                <a:cs typeface="HK Grotesk"/>
                <a:sym typeface="HK Grotesk"/>
              </a:rPr>
              <a:t> Performance can be impacted by environmental factors, such as fog, rain, or dust.</a:t>
            </a:r>
          </a:p>
          <a:p>
            <a:pPr marL="690881" lvl="1" indent="-345440" algn="just">
              <a:lnSpc>
                <a:spcPts val="4480"/>
              </a:lnSpc>
              <a:buFont typeface="Arial"/>
              <a:buChar char="•"/>
            </a:pPr>
            <a:r>
              <a:rPr lang="en-US" sz="3200" b="1">
                <a:solidFill>
                  <a:srgbClr val="FFFFFF"/>
                </a:solidFill>
                <a:latin typeface="HK Grotesk Bold"/>
                <a:ea typeface="HK Grotesk Bold"/>
                <a:cs typeface="HK Grotesk Bold"/>
                <a:sym typeface="HK Grotesk Bold"/>
              </a:rPr>
              <a:t>Complex Installation:</a:t>
            </a:r>
            <a:r>
              <a:rPr lang="en-US" sz="3200">
                <a:solidFill>
                  <a:srgbClr val="FFFFFF"/>
                </a:solidFill>
                <a:latin typeface="HK Grotesk"/>
                <a:ea typeface="HK Grotesk"/>
                <a:cs typeface="HK Grotesk"/>
                <a:sym typeface="HK Grotesk"/>
              </a:rPr>
              <a:t> </a:t>
            </a:r>
            <a:r>
              <a:rPr lang="en-US" sz="3200">
                <a:solidFill>
                  <a:srgbClr val="D9D9D9"/>
                </a:solidFill>
                <a:latin typeface="HK Grotesk"/>
                <a:ea typeface="HK Grotesk"/>
                <a:cs typeface="HK Grotesk"/>
                <a:sym typeface="HK Grotesk"/>
              </a:rPr>
              <a:t>Setting up a LiFi network may be more complex than traditional wireless systems, requiring specialized knowledge.</a:t>
            </a:r>
          </a:p>
          <a:p>
            <a:pPr algn="just">
              <a:lnSpc>
                <a:spcPts val="4200"/>
              </a:lnSpc>
            </a:pPr>
            <a:endParaRPr lang="en-US" sz="3200">
              <a:solidFill>
                <a:srgbClr val="D9D9D9"/>
              </a:solidFill>
              <a:latin typeface="HK Grotesk"/>
              <a:ea typeface="HK Grotesk"/>
              <a:cs typeface="HK Grotesk"/>
              <a:sym typeface="HK Grotes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sp>
      <p:sp>
        <p:nvSpPr>
          <p:cNvPr id="3" name="Freeform 3"/>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alphaModFix amt="19999"/>
            </a:blip>
            <a:stretch>
              <a:fillRect/>
            </a:stretch>
          </a:blipFill>
        </p:spPr>
      </p:sp>
      <p:sp>
        <p:nvSpPr>
          <p:cNvPr id="4" name="Freeform 4"/>
          <p:cNvSpPr/>
          <p:nvPr/>
        </p:nvSpPr>
        <p:spPr>
          <a:xfrm>
            <a:off x="631637" y="-450964"/>
            <a:ext cx="17024727" cy="10737964"/>
          </a:xfrm>
          <a:custGeom>
            <a:avLst/>
            <a:gdLst/>
            <a:ahLst/>
            <a:cxnLst/>
            <a:rect l="l" t="t" r="r" b="b"/>
            <a:pathLst>
              <a:path w="17024727" h="10737964">
                <a:moveTo>
                  <a:pt x="0" y="0"/>
                </a:moveTo>
                <a:lnTo>
                  <a:pt x="17024726" y="0"/>
                </a:lnTo>
                <a:lnTo>
                  <a:pt x="17024726" y="10737964"/>
                </a:lnTo>
                <a:lnTo>
                  <a:pt x="0" y="10737964"/>
                </a:lnTo>
                <a:lnTo>
                  <a:pt x="0" y="0"/>
                </a:lnTo>
                <a:close/>
              </a:path>
            </a:pathLst>
          </a:custGeom>
          <a:blipFill>
            <a:blip r:embed="rId4"/>
            <a:stretch>
              <a:fillRect t="-123699"/>
            </a:stretch>
          </a:blipFill>
        </p:spPr>
      </p:sp>
      <p:sp>
        <p:nvSpPr>
          <p:cNvPr id="5" name="TextBox 5"/>
          <p:cNvSpPr txBox="1"/>
          <p:nvPr/>
        </p:nvSpPr>
        <p:spPr>
          <a:xfrm>
            <a:off x="631637" y="3105785"/>
            <a:ext cx="17024727" cy="6990715"/>
          </a:xfrm>
          <a:prstGeom prst="rect">
            <a:avLst/>
          </a:prstGeom>
        </p:spPr>
        <p:txBody>
          <a:bodyPr lIns="0" tIns="0" rIns="0" bIns="0" rtlCol="0" anchor="t">
            <a:spAutoFit/>
          </a:bodyPr>
          <a:lstStyle/>
          <a:p>
            <a:pPr marL="712470" lvl="1" indent="-356235" algn="just">
              <a:lnSpc>
                <a:spcPts val="4620"/>
              </a:lnSpc>
              <a:buFont typeface="Arial"/>
              <a:buChar char="•"/>
            </a:pPr>
            <a:r>
              <a:rPr lang="en-US" sz="3300" b="1">
                <a:solidFill>
                  <a:srgbClr val="FFFFFF"/>
                </a:solidFill>
                <a:latin typeface="Canva Sans Bold"/>
                <a:ea typeface="Canva Sans Bold"/>
                <a:cs typeface="Canva Sans Bold"/>
                <a:sym typeface="Canva Sans Bold"/>
              </a:rPr>
              <a:t>High-Speed Data Transmission:</a:t>
            </a:r>
            <a:r>
              <a:rPr lang="en-US" sz="3300">
                <a:solidFill>
                  <a:srgbClr val="FFFFFF"/>
                </a:solidFill>
                <a:latin typeface="Canva Sans"/>
                <a:ea typeface="Canva Sans"/>
                <a:cs typeface="Canva Sans"/>
                <a:sym typeface="Canva Sans"/>
              </a:rPr>
              <a:t> </a:t>
            </a:r>
            <a:r>
              <a:rPr lang="en-US" sz="3300">
                <a:solidFill>
                  <a:srgbClr val="D9D9D9"/>
                </a:solidFill>
                <a:latin typeface="Canva Sans"/>
                <a:ea typeface="Canva Sans"/>
                <a:cs typeface="Canva Sans"/>
                <a:sym typeface="Canva Sans"/>
              </a:rPr>
              <a:t>LiFi can deliver significantly faster internet speeds compared to traditional WiFi, enhancing user experience.</a:t>
            </a:r>
          </a:p>
          <a:p>
            <a:pPr marL="712470" lvl="1" indent="-356235" algn="just">
              <a:lnSpc>
                <a:spcPts val="4620"/>
              </a:lnSpc>
              <a:buFont typeface="Arial"/>
              <a:buChar char="•"/>
            </a:pPr>
            <a:r>
              <a:rPr lang="en-US" sz="3300" b="1">
                <a:solidFill>
                  <a:srgbClr val="FFFFFF"/>
                </a:solidFill>
                <a:latin typeface="Canva Sans Bold"/>
                <a:ea typeface="Canva Sans Bold"/>
                <a:cs typeface="Canva Sans Bold"/>
                <a:sym typeface="Canva Sans Bold"/>
              </a:rPr>
              <a:t>Utilization of Existing Infrastructure:</a:t>
            </a:r>
            <a:r>
              <a:rPr lang="en-US" sz="3300">
                <a:solidFill>
                  <a:srgbClr val="FFFFFF"/>
                </a:solidFill>
                <a:latin typeface="Canva Sans"/>
                <a:ea typeface="Canva Sans"/>
                <a:cs typeface="Canva Sans"/>
                <a:sym typeface="Canva Sans"/>
              </a:rPr>
              <a:t> </a:t>
            </a:r>
            <a:r>
              <a:rPr lang="en-US" sz="3300">
                <a:solidFill>
                  <a:srgbClr val="D9D9D9"/>
                </a:solidFill>
                <a:latin typeface="Canva Sans"/>
                <a:ea typeface="Canva Sans"/>
                <a:cs typeface="Canva Sans"/>
                <a:sym typeface="Canva Sans"/>
              </a:rPr>
              <a:t>By using LED lighting for data transmission, LiFi can leverage existing lighting systems, reducing the need for additional infrastructure.</a:t>
            </a:r>
          </a:p>
          <a:p>
            <a:pPr marL="712470" lvl="1" indent="-356235" algn="just">
              <a:lnSpc>
                <a:spcPts val="4620"/>
              </a:lnSpc>
              <a:buFont typeface="Arial"/>
              <a:buChar char="•"/>
            </a:pPr>
            <a:r>
              <a:rPr lang="en-US" sz="3300" b="1">
                <a:solidFill>
                  <a:srgbClr val="FFFFFF"/>
                </a:solidFill>
                <a:latin typeface="Canva Sans Bold"/>
                <a:ea typeface="Canva Sans Bold"/>
                <a:cs typeface="Canva Sans Bold"/>
                <a:sym typeface="Canva Sans Bold"/>
              </a:rPr>
              <a:t>Reduced Congestion:</a:t>
            </a:r>
            <a:r>
              <a:rPr lang="en-US" sz="3300">
                <a:solidFill>
                  <a:srgbClr val="FFFFFF"/>
                </a:solidFill>
                <a:latin typeface="Canva Sans"/>
                <a:ea typeface="Canva Sans"/>
                <a:cs typeface="Canva Sans"/>
                <a:sym typeface="Canva Sans"/>
              </a:rPr>
              <a:t> </a:t>
            </a:r>
            <a:r>
              <a:rPr lang="en-US" sz="3300">
                <a:solidFill>
                  <a:srgbClr val="D9D9D9"/>
                </a:solidFill>
                <a:latin typeface="Canva Sans"/>
                <a:ea typeface="Canva Sans"/>
                <a:cs typeface="Canva Sans"/>
                <a:sym typeface="Canva Sans"/>
              </a:rPr>
              <a:t>With the ability to support multiple connections simultaneously using the visible light spectrum, LiFi alleviates congestion in crowded areas.</a:t>
            </a:r>
          </a:p>
          <a:p>
            <a:pPr marL="712470" lvl="1" indent="-356235" algn="just">
              <a:lnSpc>
                <a:spcPts val="4620"/>
              </a:lnSpc>
              <a:buFont typeface="Arial"/>
              <a:buChar char="•"/>
            </a:pPr>
            <a:r>
              <a:rPr lang="en-US" sz="3300" b="1">
                <a:solidFill>
                  <a:srgbClr val="FFFFFF"/>
                </a:solidFill>
                <a:latin typeface="Canva Sans Bold"/>
                <a:ea typeface="Canva Sans Bold"/>
                <a:cs typeface="Canva Sans Bold"/>
                <a:sym typeface="Canva Sans Bold"/>
              </a:rPr>
              <a:t>Secure Connectivity:</a:t>
            </a:r>
            <a:r>
              <a:rPr lang="en-US" sz="3300">
                <a:solidFill>
                  <a:srgbClr val="FFFFFF"/>
                </a:solidFill>
                <a:latin typeface="Canva Sans"/>
                <a:ea typeface="Canva Sans"/>
                <a:cs typeface="Canva Sans"/>
                <a:sym typeface="Canva Sans"/>
              </a:rPr>
              <a:t> </a:t>
            </a:r>
            <a:r>
              <a:rPr lang="en-US" sz="3300">
                <a:solidFill>
                  <a:srgbClr val="D9D9D9"/>
                </a:solidFill>
                <a:latin typeface="Canva Sans"/>
                <a:ea typeface="Canva Sans"/>
                <a:cs typeface="Canva Sans"/>
                <a:sym typeface="Canva Sans"/>
              </a:rPr>
              <a:t>LiFi’s limited range and inability to penetrate walls enhance security, making it suitable for providing secure internet access in sensitive environments</a:t>
            </a:r>
            <a:r>
              <a:rPr lang="en-US" sz="3300">
                <a:solidFill>
                  <a:srgbClr val="FFFFFF"/>
                </a:solidFill>
                <a:latin typeface="Canva Sans"/>
                <a:ea typeface="Canva Sans"/>
                <a:cs typeface="Canva Sans"/>
                <a:sym typeface="Canva Sans"/>
              </a:rPr>
              <a:t>.</a:t>
            </a:r>
          </a:p>
          <a:p>
            <a:pPr algn="just">
              <a:lnSpc>
                <a:spcPts val="4899"/>
              </a:lnSpc>
            </a:pPr>
            <a:endParaRPr lang="en-US" sz="3300">
              <a:solidFill>
                <a:srgbClr val="FFFFFF"/>
              </a:solidFill>
              <a:latin typeface="Canva Sans"/>
              <a:ea typeface="Canva Sans"/>
              <a:cs typeface="Canva Sans"/>
              <a:sym typeface="Canva Sans"/>
            </a:endParaRPr>
          </a:p>
        </p:txBody>
      </p:sp>
      <p:sp>
        <p:nvSpPr>
          <p:cNvPr id="6" name="TextBox 6"/>
          <p:cNvSpPr txBox="1"/>
          <p:nvPr/>
        </p:nvSpPr>
        <p:spPr>
          <a:xfrm>
            <a:off x="1028700" y="486787"/>
            <a:ext cx="9208589" cy="1520968"/>
          </a:xfrm>
          <a:prstGeom prst="rect">
            <a:avLst/>
          </a:prstGeom>
        </p:spPr>
        <p:txBody>
          <a:bodyPr lIns="0" tIns="0" rIns="0" bIns="0" rtlCol="0" anchor="t">
            <a:spAutoFit/>
          </a:bodyPr>
          <a:lstStyle/>
          <a:p>
            <a:pPr algn="ctr">
              <a:lnSpc>
                <a:spcPts val="11721"/>
              </a:lnSpc>
            </a:pPr>
            <a:r>
              <a:rPr lang="en-US" sz="10373" b="1">
                <a:solidFill>
                  <a:srgbClr val="FFFFFF"/>
                </a:solidFill>
                <a:latin typeface="Glacial Indifference Bold"/>
                <a:ea typeface="Glacial Indifference Bold"/>
                <a:cs typeface="Glacial Indifference Bold"/>
                <a:sym typeface="Glacial Indifference Bold"/>
              </a:rPr>
              <a:t>APPLICATIONS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sp>
      <p:sp>
        <p:nvSpPr>
          <p:cNvPr id="3" name="Freeform 3"/>
          <p:cNvSpPr/>
          <p:nvPr/>
        </p:nvSpPr>
        <p:spPr>
          <a:xfrm>
            <a:off x="631637" y="-450964"/>
            <a:ext cx="17024727" cy="10737964"/>
          </a:xfrm>
          <a:custGeom>
            <a:avLst/>
            <a:gdLst/>
            <a:ahLst/>
            <a:cxnLst/>
            <a:rect l="l" t="t" r="r" b="b"/>
            <a:pathLst>
              <a:path w="17024727" h="10737964">
                <a:moveTo>
                  <a:pt x="0" y="0"/>
                </a:moveTo>
                <a:lnTo>
                  <a:pt x="17024726" y="0"/>
                </a:lnTo>
                <a:lnTo>
                  <a:pt x="17024726" y="10737964"/>
                </a:lnTo>
                <a:lnTo>
                  <a:pt x="0" y="10737964"/>
                </a:lnTo>
                <a:lnTo>
                  <a:pt x="0" y="0"/>
                </a:lnTo>
                <a:close/>
              </a:path>
            </a:pathLst>
          </a:custGeom>
          <a:blipFill>
            <a:blip r:embed="rId3"/>
            <a:stretch>
              <a:fillRect t="-123699"/>
            </a:stretch>
          </a:blipFill>
        </p:spPr>
      </p:sp>
      <p:sp>
        <p:nvSpPr>
          <p:cNvPr id="4" name="TextBox 4"/>
          <p:cNvSpPr txBox="1"/>
          <p:nvPr/>
        </p:nvSpPr>
        <p:spPr>
          <a:xfrm>
            <a:off x="234573" y="2960370"/>
            <a:ext cx="17421790" cy="7198995"/>
          </a:xfrm>
          <a:prstGeom prst="rect">
            <a:avLst/>
          </a:prstGeom>
        </p:spPr>
        <p:txBody>
          <a:bodyPr lIns="0" tIns="0" rIns="0" bIns="0" rtlCol="0" anchor="t">
            <a:spAutoFit/>
          </a:bodyPr>
          <a:lstStyle/>
          <a:p>
            <a:pPr marL="734059" lvl="1" indent="-367030" algn="just">
              <a:lnSpc>
                <a:spcPts val="4759"/>
              </a:lnSpc>
              <a:buFont typeface="Arial"/>
              <a:buChar char="•"/>
            </a:pPr>
            <a:r>
              <a:rPr lang="en-US" sz="3399" b="1">
                <a:solidFill>
                  <a:srgbClr val="FFFFFF"/>
                </a:solidFill>
                <a:latin typeface="Canva Sans Bold"/>
                <a:ea typeface="Canva Sans Bold"/>
                <a:cs typeface="Canva Sans Bold"/>
                <a:sym typeface="Canva Sans Bold"/>
              </a:rPr>
              <a:t>Secure Communication:</a:t>
            </a:r>
            <a:r>
              <a:rPr lang="en-US" sz="3399">
                <a:solidFill>
                  <a:srgbClr val="FFFFFF"/>
                </a:solidFill>
                <a:latin typeface="Canva Sans"/>
                <a:ea typeface="Canva Sans"/>
                <a:cs typeface="Canva Sans"/>
                <a:sym typeface="Canva Sans"/>
              </a:rPr>
              <a:t> </a:t>
            </a:r>
            <a:r>
              <a:rPr lang="en-US" sz="3399">
                <a:solidFill>
                  <a:srgbClr val="D9D9D9"/>
                </a:solidFill>
                <a:latin typeface="Canva Sans"/>
                <a:ea typeface="Canva Sans"/>
                <a:cs typeface="Canva Sans"/>
                <a:sym typeface="Canva Sans"/>
              </a:rPr>
              <a:t>LiFi provides secure data transmission, reducing the risk of eavesdropping, which is crucial for patient confidentiality in hospitals.</a:t>
            </a:r>
          </a:p>
          <a:p>
            <a:pPr marL="734059" lvl="1" indent="-367030" algn="just">
              <a:lnSpc>
                <a:spcPts val="4759"/>
              </a:lnSpc>
              <a:buFont typeface="Arial"/>
              <a:buChar char="•"/>
            </a:pPr>
            <a:r>
              <a:rPr lang="en-US" sz="3399" b="1">
                <a:solidFill>
                  <a:srgbClr val="FFFFFF"/>
                </a:solidFill>
                <a:latin typeface="Canva Sans Bold"/>
                <a:ea typeface="Canva Sans Bold"/>
                <a:cs typeface="Canva Sans Bold"/>
                <a:sym typeface="Canva Sans Bold"/>
              </a:rPr>
              <a:t>Interference-Free Environment:</a:t>
            </a:r>
            <a:r>
              <a:rPr lang="en-US" sz="3399">
                <a:solidFill>
                  <a:srgbClr val="D9D9D9"/>
                </a:solidFill>
                <a:latin typeface="Canva Sans"/>
                <a:ea typeface="Canva Sans"/>
                <a:cs typeface="Canva Sans"/>
                <a:sym typeface="Canva Sans"/>
              </a:rPr>
              <a:t> Unlike WiFi, LiFi does not interfere with medical equipment, making it ideal for use in sensitive areas like operating rooms and ICU.</a:t>
            </a:r>
          </a:p>
          <a:p>
            <a:pPr marL="734059" lvl="1" indent="-367030" algn="just">
              <a:lnSpc>
                <a:spcPts val="4759"/>
              </a:lnSpc>
              <a:buFont typeface="Arial"/>
              <a:buChar char="•"/>
            </a:pPr>
            <a:r>
              <a:rPr lang="en-US" sz="3399" b="1">
                <a:solidFill>
                  <a:srgbClr val="FFFFFF"/>
                </a:solidFill>
                <a:latin typeface="Canva Sans Bold"/>
                <a:ea typeface="Canva Sans Bold"/>
                <a:cs typeface="Canva Sans Bold"/>
                <a:sym typeface="Canva Sans Bold"/>
              </a:rPr>
              <a:t>Real-Time Data Sharing:</a:t>
            </a:r>
            <a:r>
              <a:rPr lang="en-US" sz="3399">
                <a:solidFill>
                  <a:srgbClr val="FFFFFF"/>
                </a:solidFill>
                <a:latin typeface="Canva Sans"/>
                <a:ea typeface="Canva Sans"/>
                <a:cs typeface="Canva Sans"/>
                <a:sym typeface="Canva Sans"/>
              </a:rPr>
              <a:t> </a:t>
            </a:r>
            <a:r>
              <a:rPr lang="en-US" sz="3399">
                <a:solidFill>
                  <a:srgbClr val="D9D9D9"/>
                </a:solidFill>
                <a:latin typeface="Canva Sans"/>
                <a:ea typeface="Canva Sans"/>
                <a:cs typeface="Canva Sans"/>
                <a:sym typeface="Canva Sans"/>
              </a:rPr>
              <a:t>LiFi enables quick and reliable sharing of patient data and imaging files among medical staff, improving collaboration and decision-making.</a:t>
            </a:r>
          </a:p>
          <a:p>
            <a:pPr marL="734059" lvl="1" indent="-367030" algn="just">
              <a:lnSpc>
                <a:spcPts val="4759"/>
              </a:lnSpc>
              <a:buFont typeface="Arial"/>
              <a:buChar char="•"/>
            </a:pPr>
            <a:r>
              <a:rPr lang="en-US" sz="3399" b="1">
                <a:solidFill>
                  <a:srgbClr val="FFFFFF"/>
                </a:solidFill>
                <a:latin typeface="Canva Sans Bold"/>
                <a:ea typeface="Canva Sans Bold"/>
                <a:cs typeface="Canva Sans Bold"/>
                <a:sym typeface="Canva Sans Bold"/>
              </a:rPr>
              <a:t>Enhanced Patient Monitoring:</a:t>
            </a:r>
            <a:r>
              <a:rPr lang="en-US" sz="3399">
                <a:solidFill>
                  <a:srgbClr val="FFFFFF"/>
                </a:solidFill>
                <a:latin typeface="Canva Sans"/>
                <a:ea typeface="Canva Sans"/>
                <a:cs typeface="Canva Sans"/>
                <a:sym typeface="Canva Sans"/>
              </a:rPr>
              <a:t> </a:t>
            </a:r>
            <a:r>
              <a:rPr lang="en-US" sz="3399">
                <a:solidFill>
                  <a:srgbClr val="D9D9D9"/>
                </a:solidFill>
                <a:latin typeface="Canva Sans"/>
                <a:ea typeface="Canva Sans"/>
                <a:cs typeface="Canva Sans"/>
                <a:sym typeface="Canva Sans"/>
              </a:rPr>
              <a:t>LiFi can facilitate real-time monitoring of patients through connected devices, ensuring timely alerts and responses to critical conditions.</a:t>
            </a:r>
          </a:p>
          <a:p>
            <a:pPr algn="just">
              <a:lnSpc>
                <a:spcPts val="4899"/>
              </a:lnSpc>
            </a:pPr>
            <a:endParaRPr lang="en-US" sz="3399">
              <a:solidFill>
                <a:srgbClr val="D9D9D9"/>
              </a:solidFill>
              <a:latin typeface="Canva Sans"/>
              <a:ea typeface="Canva Sans"/>
              <a:cs typeface="Canva Sans"/>
              <a:sym typeface="Canva Sans"/>
            </a:endParaRPr>
          </a:p>
        </p:txBody>
      </p:sp>
      <p:sp>
        <p:nvSpPr>
          <p:cNvPr id="5" name="TextBox 5"/>
          <p:cNvSpPr txBox="1"/>
          <p:nvPr/>
        </p:nvSpPr>
        <p:spPr>
          <a:xfrm>
            <a:off x="1028700" y="486787"/>
            <a:ext cx="9208589" cy="1520968"/>
          </a:xfrm>
          <a:prstGeom prst="rect">
            <a:avLst/>
          </a:prstGeom>
        </p:spPr>
        <p:txBody>
          <a:bodyPr lIns="0" tIns="0" rIns="0" bIns="0" rtlCol="0" anchor="t">
            <a:spAutoFit/>
          </a:bodyPr>
          <a:lstStyle/>
          <a:p>
            <a:pPr algn="ctr">
              <a:lnSpc>
                <a:spcPts val="11721"/>
              </a:lnSpc>
            </a:pPr>
            <a:r>
              <a:rPr lang="en-US" sz="10373" b="1">
                <a:solidFill>
                  <a:srgbClr val="FFFFFF"/>
                </a:solidFill>
                <a:latin typeface="Glacial Indifference Bold"/>
                <a:ea typeface="Glacial Indifference Bold"/>
                <a:cs typeface="Glacial Indifference Bold"/>
                <a:sym typeface="Glacial Indifference Bold"/>
              </a:rPr>
              <a:t>APPLICATIONS</a:t>
            </a:r>
          </a:p>
        </p:txBody>
      </p:sp>
      <p:sp>
        <p:nvSpPr>
          <p:cNvPr id="6" name="TextBox 6"/>
          <p:cNvSpPr txBox="1"/>
          <p:nvPr/>
        </p:nvSpPr>
        <p:spPr>
          <a:xfrm>
            <a:off x="1028700" y="1912504"/>
            <a:ext cx="3768477" cy="887095"/>
          </a:xfrm>
          <a:prstGeom prst="rect">
            <a:avLst/>
          </a:prstGeom>
        </p:spPr>
        <p:txBody>
          <a:bodyPr lIns="0" tIns="0" rIns="0" bIns="0" rtlCol="0" anchor="t">
            <a:spAutoFit/>
          </a:bodyPr>
          <a:lstStyle/>
          <a:p>
            <a:pPr algn="ctr">
              <a:lnSpc>
                <a:spcPts val="7279"/>
              </a:lnSpc>
            </a:pPr>
            <a:r>
              <a:rPr lang="en-US" sz="5199" b="1">
                <a:solidFill>
                  <a:srgbClr val="FFFFFF"/>
                </a:solidFill>
                <a:latin typeface="Canva Sans Bold"/>
                <a:ea typeface="Canva Sans Bold"/>
                <a:cs typeface="Canva Sans Bold"/>
                <a:sym typeface="Canva Sans Bold"/>
              </a:rPr>
              <a:t>Healthcare: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a:stretch>
          </a:blipFill>
        </p:spPr>
      </p:sp>
      <p:sp>
        <p:nvSpPr>
          <p:cNvPr id="3" name="Freeform 3"/>
          <p:cNvSpPr/>
          <p:nvPr/>
        </p:nvSpPr>
        <p:spPr>
          <a:xfrm>
            <a:off x="631637" y="-450964"/>
            <a:ext cx="17024727" cy="10737964"/>
          </a:xfrm>
          <a:custGeom>
            <a:avLst/>
            <a:gdLst/>
            <a:ahLst/>
            <a:cxnLst/>
            <a:rect l="l" t="t" r="r" b="b"/>
            <a:pathLst>
              <a:path w="17024727" h="10737964">
                <a:moveTo>
                  <a:pt x="0" y="0"/>
                </a:moveTo>
                <a:lnTo>
                  <a:pt x="17024726" y="0"/>
                </a:lnTo>
                <a:lnTo>
                  <a:pt x="17024726" y="10737964"/>
                </a:lnTo>
                <a:lnTo>
                  <a:pt x="0" y="10737964"/>
                </a:lnTo>
                <a:lnTo>
                  <a:pt x="0" y="0"/>
                </a:lnTo>
                <a:close/>
              </a:path>
            </a:pathLst>
          </a:custGeom>
          <a:blipFill>
            <a:blip r:embed="rId3"/>
            <a:stretch>
              <a:fillRect t="-123699"/>
            </a:stretch>
          </a:blipFill>
        </p:spPr>
      </p:sp>
      <p:sp>
        <p:nvSpPr>
          <p:cNvPr id="4" name="TextBox 4"/>
          <p:cNvSpPr txBox="1"/>
          <p:nvPr/>
        </p:nvSpPr>
        <p:spPr>
          <a:xfrm>
            <a:off x="234573" y="2346527"/>
            <a:ext cx="17421790" cy="8034655"/>
          </a:xfrm>
          <a:prstGeom prst="rect">
            <a:avLst/>
          </a:prstGeom>
        </p:spPr>
        <p:txBody>
          <a:bodyPr lIns="0" tIns="0" rIns="0" bIns="0" rtlCol="0" anchor="t">
            <a:spAutoFit/>
          </a:bodyPr>
          <a:lstStyle/>
          <a:p>
            <a:pPr algn="just">
              <a:lnSpc>
                <a:spcPts val="4899"/>
              </a:lnSpc>
            </a:pPr>
            <a:endParaRPr/>
          </a:p>
          <a:p>
            <a:pPr marL="755649" lvl="1" indent="-377824" algn="just">
              <a:lnSpc>
                <a:spcPts val="4899"/>
              </a:lnSpc>
              <a:buFont typeface="Arial"/>
              <a:buChar char="•"/>
            </a:pPr>
            <a:r>
              <a:rPr lang="en-US" sz="3499" b="1">
                <a:solidFill>
                  <a:srgbClr val="FFFFFF"/>
                </a:solidFill>
                <a:latin typeface="Canva Sans Bold"/>
                <a:ea typeface="Canva Sans Bold"/>
                <a:cs typeface="Canva Sans Bold"/>
                <a:sym typeface="Canva Sans Bold"/>
              </a:rPr>
              <a:t>High-Speed Data Transfer:</a:t>
            </a:r>
            <a:r>
              <a:rPr lang="en-US" sz="3499">
                <a:solidFill>
                  <a:srgbClr val="FFFFFF"/>
                </a:solidFill>
                <a:latin typeface="Canva Sans"/>
                <a:ea typeface="Canva Sans"/>
                <a:cs typeface="Canva Sans"/>
                <a:sym typeface="Canva Sans"/>
              </a:rPr>
              <a:t> </a:t>
            </a:r>
            <a:r>
              <a:rPr lang="en-US" sz="3499">
                <a:solidFill>
                  <a:srgbClr val="D9D9D9"/>
                </a:solidFill>
                <a:latin typeface="Canva Sans"/>
                <a:ea typeface="Canva Sans"/>
                <a:cs typeface="Canva Sans"/>
                <a:sym typeface="Canva Sans"/>
              </a:rPr>
              <a:t>Li-Fi offers faster internet, enabling smooth access to educational materials and seamless streaming of videos and lectures.</a:t>
            </a:r>
          </a:p>
          <a:p>
            <a:pPr marL="755649" lvl="1" indent="-377824" algn="just">
              <a:lnSpc>
                <a:spcPts val="4899"/>
              </a:lnSpc>
              <a:buFont typeface="Arial"/>
              <a:buChar char="•"/>
            </a:pPr>
            <a:r>
              <a:rPr lang="en-US" sz="3499" b="1">
                <a:solidFill>
                  <a:srgbClr val="FFFFFF"/>
                </a:solidFill>
                <a:latin typeface="Canva Sans Bold"/>
                <a:ea typeface="Canva Sans Bold"/>
                <a:cs typeface="Canva Sans Bold"/>
                <a:sym typeface="Canva Sans Bold"/>
              </a:rPr>
              <a:t>Improved Classroom Connectivity: </a:t>
            </a:r>
            <a:r>
              <a:rPr lang="en-US" sz="3499">
                <a:solidFill>
                  <a:srgbClr val="D9D9D9"/>
                </a:solidFill>
                <a:latin typeface="Canva Sans"/>
                <a:ea typeface="Canva Sans"/>
                <a:cs typeface="Canva Sans"/>
                <a:sym typeface="Canva Sans"/>
              </a:rPr>
              <a:t>It enhances connectivity between multiple devices, supporting smart, interactive classrooms with real-time data sharing.</a:t>
            </a:r>
          </a:p>
          <a:p>
            <a:pPr marL="755649" lvl="1" indent="-377824" algn="just">
              <a:lnSpc>
                <a:spcPts val="4899"/>
              </a:lnSpc>
              <a:buFont typeface="Arial"/>
              <a:buChar char="•"/>
            </a:pPr>
            <a:r>
              <a:rPr lang="en-US" sz="3499" b="1">
                <a:solidFill>
                  <a:srgbClr val="FFFFFF"/>
                </a:solidFill>
                <a:latin typeface="Canva Sans Bold"/>
                <a:ea typeface="Canva Sans Bold"/>
                <a:cs typeface="Canva Sans Bold"/>
                <a:sym typeface="Canva Sans Bold"/>
              </a:rPr>
              <a:t>Secure Data Transmission: </a:t>
            </a:r>
            <a:r>
              <a:rPr lang="en-US" sz="3499">
                <a:solidFill>
                  <a:srgbClr val="D9D9D9"/>
                </a:solidFill>
                <a:latin typeface="Canva Sans"/>
                <a:ea typeface="Canva Sans"/>
                <a:cs typeface="Canva Sans"/>
                <a:sym typeface="Canva Sans"/>
              </a:rPr>
              <a:t>Since light cannot penetrate walls, Li-Fi offers a more secure connection, reducing external interference and data breaches.</a:t>
            </a:r>
          </a:p>
          <a:p>
            <a:pPr marL="755649" lvl="1" indent="-377824" algn="just">
              <a:lnSpc>
                <a:spcPts val="4899"/>
              </a:lnSpc>
              <a:buFont typeface="Arial"/>
              <a:buChar char="•"/>
            </a:pPr>
            <a:r>
              <a:rPr lang="en-US" sz="3499" b="1">
                <a:solidFill>
                  <a:srgbClr val="FFFFFF"/>
                </a:solidFill>
                <a:latin typeface="Canva Sans Bold"/>
                <a:ea typeface="Canva Sans Bold"/>
                <a:cs typeface="Canva Sans Bold"/>
                <a:sym typeface="Canva Sans Bold"/>
              </a:rPr>
              <a:t>Supporting Remote and Blended Learning:</a:t>
            </a:r>
            <a:r>
              <a:rPr lang="en-US" sz="3499">
                <a:solidFill>
                  <a:srgbClr val="D9D9D9"/>
                </a:solidFill>
                <a:latin typeface="Canva Sans"/>
                <a:ea typeface="Canva Sans"/>
                <a:cs typeface="Canva Sans"/>
                <a:sym typeface="Canva Sans"/>
              </a:rPr>
              <a:t> Li-Fi improves the quality of virtual learning environments by offering reliable and fast internet for students at home and in blended settings.</a:t>
            </a:r>
          </a:p>
          <a:p>
            <a:pPr algn="just">
              <a:lnSpc>
                <a:spcPts val="5039"/>
              </a:lnSpc>
            </a:pPr>
            <a:endParaRPr lang="en-US" sz="3499">
              <a:solidFill>
                <a:srgbClr val="D9D9D9"/>
              </a:solidFill>
              <a:latin typeface="Canva Sans"/>
              <a:ea typeface="Canva Sans"/>
              <a:cs typeface="Canva Sans"/>
              <a:sym typeface="Canva Sans"/>
            </a:endParaRPr>
          </a:p>
        </p:txBody>
      </p:sp>
      <p:sp>
        <p:nvSpPr>
          <p:cNvPr id="5" name="TextBox 5"/>
          <p:cNvSpPr txBox="1"/>
          <p:nvPr/>
        </p:nvSpPr>
        <p:spPr>
          <a:xfrm>
            <a:off x="1028700" y="486787"/>
            <a:ext cx="9208589" cy="1520968"/>
          </a:xfrm>
          <a:prstGeom prst="rect">
            <a:avLst/>
          </a:prstGeom>
        </p:spPr>
        <p:txBody>
          <a:bodyPr lIns="0" tIns="0" rIns="0" bIns="0" rtlCol="0" anchor="t">
            <a:spAutoFit/>
          </a:bodyPr>
          <a:lstStyle/>
          <a:p>
            <a:pPr algn="ctr">
              <a:lnSpc>
                <a:spcPts val="11721"/>
              </a:lnSpc>
            </a:pPr>
            <a:r>
              <a:rPr lang="en-US" sz="10373" b="1">
                <a:solidFill>
                  <a:srgbClr val="FFFFFF"/>
                </a:solidFill>
                <a:latin typeface="Glacial Indifference Bold"/>
                <a:ea typeface="Glacial Indifference Bold"/>
                <a:cs typeface="Glacial Indifference Bold"/>
                <a:sym typeface="Glacial Indifference Bold"/>
              </a:rPr>
              <a:t>APPLICATIONS</a:t>
            </a:r>
          </a:p>
        </p:txBody>
      </p:sp>
      <p:sp>
        <p:nvSpPr>
          <p:cNvPr id="6" name="TextBox 6"/>
          <p:cNvSpPr txBox="1"/>
          <p:nvPr/>
        </p:nvSpPr>
        <p:spPr>
          <a:xfrm>
            <a:off x="1028700" y="1912504"/>
            <a:ext cx="3464719" cy="887095"/>
          </a:xfrm>
          <a:prstGeom prst="rect">
            <a:avLst/>
          </a:prstGeom>
        </p:spPr>
        <p:txBody>
          <a:bodyPr lIns="0" tIns="0" rIns="0" bIns="0" rtlCol="0" anchor="t">
            <a:spAutoFit/>
          </a:bodyPr>
          <a:lstStyle/>
          <a:p>
            <a:pPr algn="ctr">
              <a:lnSpc>
                <a:spcPts val="7279"/>
              </a:lnSpc>
            </a:pPr>
            <a:r>
              <a:rPr lang="en-US" sz="5199" b="1">
                <a:solidFill>
                  <a:srgbClr val="FFFFFF"/>
                </a:solidFill>
                <a:latin typeface="Canva Sans Bold"/>
                <a:ea typeface="Canva Sans Bold"/>
                <a:cs typeface="Canva Sans Bold"/>
                <a:sym typeface="Canva Sans Bold"/>
              </a:rPr>
              <a:t>Education: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