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7559675" cy="10691800"/>
  <p:embeddedFontLst>
    <p:embeddedFont>
      <p:font typeface="Corbel"/>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orbel-regular.fntdata"/><Relationship Id="rId21" Type="http://schemas.openxmlformats.org/officeDocument/2006/relationships/slide" Target="slides/slide17.xml"/><Relationship Id="rId24" Type="http://schemas.openxmlformats.org/officeDocument/2006/relationships/font" Target="fonts/Corbel-italic.fntdata"/><Relationship Id="rId23" Type="http://schemas.openxmlformats.org/officeDocument/2006/relationships/font" Target="fonts/Corbel-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Corbel-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8" name="Shape 48"/>
        <p:cNvGrpSpPr/>
        <p:nvPr/>
      </p:nvGrpSpPr>
      <p:grpSpPr>
        <a:xfrm>
          <a:off x="0" y="0"/>
          <a:ext cx="0" cy="0"/>
          <a:chOff x="0" y="0"/>
          <a:chExt cx="0" cy="0"/>
        </a:xfrm>
      </p:grpSpPr>
      <p:sp>
        <p:nvSpPr>
          <p:cNvPr id="49" name="Google Shape;49;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2" name="Shape 52"/>
        <p:cNvGrpSpPr/>
        <p:nvPr/>
      </p:nvGrpSpPr>
      <p:grpSpPr>
        <a:xfrm>
          <a:off x="0" y="0"/>
          <a:ext cx="0" cy="0"/>
          <a:chOff x="0" y="0"/>
          <a:chExt cx="0" cy="0"/>
        </a:xfrm>
      </p:grpSpPr>
      <p:sp>
        <p:nvSpPr>
          <p:cNvPr id="53" name="Google Shape;53;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8" name="Shape 58"/>
        <p:cNvGrpSpPr/>
        <p:nvPr/>
      </p:nvGrpSpPr>
      <p:grpSpPr>
        <a:xfrm>
          <a:off x="0" y="0"/>
          <a:ext cx="0" cy="0"/>
          <a:chOff x="0" y="0"/>
          <a:chExt cx="0" cy="0"/>
        </a:xfrm>
      </p:grpSpPr>
      <p:sp>
        <p:nvSpPr>
          <p:cNvPr id="59" name="Google Shape;59;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9" name="Shape 19"/>
        <p:cNvGrpSpPr/>
        <p:nvPr/>
      </p:nvGrpSpPr>
      <p:grpSpPr>
        <a:xfrm>
          <a:off x="0" y="0"/>
          <a:ext cx="0" cy="0"/>
          <a:chOff x="0" y="0"/>
          <a:chExt cx="0" cy="0"/>
        </a:xfrm>
      </p:grpSpPr>
      <p:sp>
        <p:nvSpPr>
          <p:cNvPr id="20" name="Google Shape;20;p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5" name="Shape 25"/>
        <p:cNvGrpSpPr/>
        <p:nvPr/>
      </p:nvGrpSpPr>
      <p:grpSpPr>
        <a:xfrm>
          <a:off x="0" y="0"/>
          <a:ext cx="0" cy="0"/>
          <a:chOff x="0" y="0"/>
          <a:chExt cx="0" cy="0"/>
        </a:xfrm>
      </p:grpSpPr>
      <p:sp>
        <p:nvSpPr>
          <p:cNvPr id="26" name="Google Shape;26;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1" name="Shape 31"/>
        <p:cNvGrpSpPr/>
        <p:nvPr/>
      </p:nvGrpSpPr>
      <p:grpSpPr>
        <a:xfrm>
          <a:off x="0" y="0"/>
          <a:ext cx="0" cy="0"/>
          <a:chOff x="0" y="0"/>
          <a:chExt cx="0" cy="0"/>
        </a:xfrm>
      </p:grpSpPr>
      <p:sp>
        <p:nvSpPr>
          <p:cNvPr id="32" name="Google Shape;32;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3" name="Shape 33"/>
        <p:cNvGrpSpPr/>
        <p:nvPr/>
      </p:nvGrpSpPr>
      <p:grpSpPr>
        <a:xfrm>
          <a:off x="0" y="0"/>
          <a:ext cx="0" cy="0"/>
          <a:chOff x="0" y="0"/>
          <a:chExt cx="0" cy="0"/>
        </a:xfrm>
      </p:grpSpPr>
      <p:sp>
        <p:nvSpPr>
          <p:cNvPr id="34" name="Google Shape;34;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8" name="Shape 38"/>
        <p:cNvGrpSpPr/>
        <p:nvPr/>
      </p:nvGrpSpPr>
      <p:grpSpPr>
        <a:xfrm>
          <a:off x="0" y="0"/>
          <a:ext cx="0" cy="0"/>
          <a:chOff x="0" y="0"/>
          <a:chExt cx="0" cy="0"/>
        </a:xfrm>
      </p:grpSpPr>
      <p:sp>
        <p:nvSpPr>
          <p:cNvPr id="39" name="Google Shape;39;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3" name="Shape 43"/>
        <p:cNvGrpSpPr/>
        <p:nvPr/>
      </p:nvGrpSpPr>
      <p:grpSpPr>
        <a:xfrm>
          <a:off x="0" y="0"/>
          <a:ext cx="0" cy="0"/>
          <a:chOff x="0" y="0"/>
          <a:chExt cx="0" cy="0"/>
        </a:xfrm>
      </p:grpSpPr>
      <p:sp>
        <p:nvSpPr>
          <p:cNvPr id="44" name="Google Shape;44;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150840" y="0"/>
            <a:ext cx="2436480" cy="6857640"/>
            <a:chOff x="150840" y="0"/>
            <a:chExt cx="2436480" cy="6857640"/>
          </a:xfrm>
        </p:grpSpPr>
        <p:sp>
          <p:nvSpPr>
            <p:cNvPr id="7" name="Google Shape;7;p1"/>
            <p:cNvSpPr/>
            <p:nvPr/>
          </p:nvSpPr>
          <p:spPr>
            <a:xfrm>
              <a:off x="457200" y="0"/>
              <a:ext cx="1122120" cy="5328720"/>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1"/>
            <p:cNvSpPr/>
            <p:nvPr/>
          </p:nvSpPr>
          <p:spPr>
            <a:xfrm>
              <a:off x="150840" y="0"/>
              <a:ext cx="1117080" cy="527652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1"/>
            <p:cNvSpPr/>
            <p:nvPr/>
          </p:nvSpPr>
          <p:spPr>
            <a:xfrm>
              <a:off x="150840" y="5238720"/>
              <a:ext cx="1228320" cy="161892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1"/>
            <p:cNvSpPr/>
            <p:nvPr/>
          </p:nvSpPr>
          <p:spPr>
            <a:xfrm>
              <a:off x="457200" y="5291280"/>
              <a:ext cx="1495080" cy="1566360"/>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1"/>
            <p:cNvSpPr/>
            <p:nvPr/>
          </p:nvSpPr>
          <p:spPr>
            <a:xfrm>
              <a:off x="457200" y="5286240"/>
              <a:ext cx="2130120" cy="1571400"/>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
            <p:cNvSpPr/>
            <p:nvPr/>
          </p:nvSpPr>
          <p:spPr>
            <a:xfrm>
              <a:off x="150840" y="5238720"/>
              <a:ext cx="1695240" cy="161892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
          <p:cNvSpPr txBox="1"/>
          <p:nvPr>
            <p:ph idx="10" type="dt"/>
          </p:nvPr>
        </p:nvSpPr>
        <p:spPr>
          <a:xfrm>
            <a:off x="9732600" y="5883120"/>
            <a:ext cx="11426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1"/>
          <p:cNvSpPr txBox="1"/>
          <p:nvPr>
            <p:ph idx="11" type="ftr"/>
          </p:nvPr>
        </p:nvSpPr>
        <p:spPr>
          <a:xfrm>
            <a:off x="2572200" y="5883120"/>
            <a:ext cx="708372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1"/>
          <p:cNvSpPr txBox="1"/>
          <p:nvPr>
            <p:ph idx="12" type="sldNum"/>
          </p:nvPr>
        </p:nvSpPr>
        <p:spPr>
          <a:xfrm>
            <a:off x="10951920" y="5883120"/>
            <a:ext cx="55080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000" u="none" cap="none" strike="noStrike">
                <a:solidFill>
                  <a:srgbClr val="000000"/>
                </a:solidFill>
                <a:latin typeface="Corbel"/>
                <a:ea typeface="Corbel"/>
                <a:cs typeface="Corbel"/>
                <a:sym typeface="Corbel"/>
              </a:defRPr>
            </a:lvl1pPr>
            <a:lvl2pPr indent="0" lvl="1" marL="0" marR="0" rtl="0" algn="r">
              <a:lnSpc>
                <a:spcPct val="100000"/>
              </a:lnSpc>
              <a:spcBef>
                <a:spcPts val="0"/>
              </a:spcBef>
              <a:buNone/>
              <a:defRPr b="0" i="0" sz="1000" u="none" cap="none" strike="noStrike">
                <a:solidFill>
                  <a:srgbClr val="000000"/>
                </a:solidFill>
                <a:latin typeface="Corbel"/>
                <a:ea typeface="Corbel"/>
                <a:cs typeface="Corbel"/>
                <a:sym typeface="Corbel"/>
              </a:defRPr>
            </a:lvl2pPr>
            <a:lvl3pPr indent="0" lvl="2" marL="0" marR="0" rtl="0" algn="r">
              <a:lnSpc>
                <a:spcPct val="100000"/>
              </a:lnSpc>
              <a:spcBef>
                <a:spcPts val="0"/>
              </a:spcBef>
              <a:buNone/>
              <a:defRPr b="0" i="0" sz="1000" u="none" cap="none" strike="noStrike">
                <a:solidFill>
                  <a:srgbClr val="000000"/>
                </a:solidFill>
                <a:latin typeface="Corbel"/>
                <a:ea typeface="Corbel"/>
                <a:cs typeface="Corbel"/>
                <a:sym typeface="Corbel"/>
              </a:defRPr>
            </a:lvl3pPr>
            <a:lvl4pPr indent="0" lvl="3" marL="0" marR="0" rtl="0" algn="r">
              <a:lnSpc>
                <a:spcPct val="100000"/>
              </a:lnSpc>
              <a:spcBef>
                <a:spcPts val="0"/>
              </a:spcBef>
              <a:buNone/>
              <a:defRPr b="0" i="0" sz="1000" u="none" cap="none" strike="noStrike">
                <a:solidFill>
                  <a:srgbClr val="000000"/>
                </a:solidFill>
                <a:latin typeface="Corbel"/>
                <a:ea typeface="Corbel"/>
                <a:cs typeface="Corbel"/>
                <a:sym typeface="Corbel"/>
              </a:defRPr>
            </a:lvl4pPr>
            <a:lvl5pPr indent="0" lvl="4" marL="0" marR="0" rtl="0" algn="r">
              <a:lnSpc>
                <a:spcPct val="100000"/>
              </a:lnSpc>
              <a:spcBef>
                <a:spcPts val="0"/>
              </a:spcBef>
              <a:buNone/>
              <a:defRPr b="0" i="0" sz="1000" u="none" cap="none" strike="noStrike">
                <a:solidFill>
                  <a:srgbClr val="000000"/>
                </a:solidFill>
                <a:latin typeface="Corbel"/>
                <a:ea typeface="Corbel"/>
                <a:cs typeface="Corbel"/>
                <a:sym typeface="Corbel"/>
              </a:defRPr>
            </a:lvl5pPr>
            <a:lvl6pPr indent="0" lvl="5" marL="0" marR="0" rtl="0" algn="r">
              <a:lnSpc>
                <a:spcPct val="100000"/>
              </a:lnSpc>
              <a:spcBef>
                <a:spcPts val="0"/>
              </a:spcBef>
              <a:buNone/>
              <a:defRPr b="0" i="0" sz="1000" u="none" cap="none" strike="noStrike">
                <a:solidFill>
                  <a:srgbClr val="000000"/>
                </a:solidFill>
                <a:latin typeface="Corbel"/>
                <a:ea typeface="Corbel"/>
                <a:cs typeface="Corbel"/>
                <a:sym typeface="Corbel"/>
              </a:defRPr>
            </a:lvl6pPr>
            <a:lvl7pPr indent="0" lvl="6" marL="0" marR="0" rtl="0" algn="r">
              <a:lnSpc>
                <a:spcPct val="100000"/>
              </a:lnSpc>
              <a:spcBef>
                <a:spcPts val="0"/>
              </a:spcBef>
              <a:buNone/>
              <a:defRPr b="0" i="0" sz="1000" u="none" cap="none" strike="noStrike">
                <a:solidFill>
                  <a:srgbClr val="000000"/>
                </a:solidFill>
                <a:latin typeface="Corbel"/>
                <a:ea typeface="Corbel"/>
                <a:cs typeface="Corbel"/>
                <a:sym typeface="Corbel"/>
              </a:defRPr>
            </a:lvl7pPr>
            <a:lvl8pPr indent="0" lvl="7" marL="0" marR="0" rtl="0" algn="r">
              <a:lnSpc>
                <a:spcPct val="100000"/>
              </a:lnSpc>
              <a:spcBef>
                <a:spcPts val="0"/>
              </a:spcBef>
              <a:buNone/>
              <a:defRPr b="0" i="0" sz="1000" u="none" cap="none" strike="noStrike">
                <a:solidFill>
                  <a:srgbClr val="000000"/>
                </a:solidFill>
                <a:latin typeface="Corbel"/>
                <a:ea typeface="Corbel"/>
                <a:cs typeface="Corbel"/>
                <a:sym typeface="Corbel"/>
              </a:defRPr>
            </a:lvl8pPr>
            <a:lvl9pPr indent="0" lvl="8" marL="0" marR="0" rtl="0" algn="r">
              <a:lnSpc>
                <a:spcPct val="100000"/>
              </a:lnSpc>
              <a:spcBef>
                <a:spcPts val="0"/>
              </a:spcBef>
              <a:buNone/>
              <a:defRPr b="0" i="0" sz="1000" u="none" cap="none" strike="noStrike">
                <a:solidFill>
                  <a:srgbClr val="000000"/>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
        <p:nvSpPr>
          <p:cNvPr id="16" name="Google Shape;16;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 name="Google Shape;17;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grpSp>
        <p:nvGrpSpPr>
          <p:cNvPr id="70" name="Google Shape;70;p14"/>
          <p:cNvGrpSpPr/>
          <p:nvPr/>
        </p:nvGrpSpPr>
        <p:grpSpPr>
          <a:xfrm>
            <a:off x="546120" y="-4680"/>
            <a:ext cx="5014440" cy="6862320"/>
            <a:chOff x="546120" y="-4680"/>
            <a:chExt cx="5014440" cy="6862320"/>
          </a:xfrm>
        </p:grpSpPr>
        <p:sp>
          <p:nvSpPr>
            <p:cNvPr id="71" name="Google Shape;71;p14"/>
            <p:cNvSpPr/>
            <p:nvPr/>
          </p:nvSpPr>
          <p:spPr>
            <a:xfrm>
              <a:off x="984240" y="-4680"/>
              <a:ext cx="1063440" cy="2782440"/>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72" name="Google Shape;72;p14"/>
            <p:cNvSpPr/>
            <p:nvPr/>
          </p:nvSpPr>
          <p:spPr>
            <a:xfrm>
              <a:off x="546120" y="-4680"/>
              <a:ext cx="1034640" cy="267300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73" name="Google Shape;73;p14"/>
            <p:cNvSpPr/>
            <p:nvPr/>
          </p:nvSpPr>
          <p:spPr>
            <a:xfrm>
              <a:off x="546120" y="2583000"/>
              <a:ext cx="2693520" cy="4274640"/>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74" name="Google Shape;74;p14"/>
            <p:cNvSpPr/>
            <p:nvPr/>
          </p:nvSpPr>
          <p:spPr>
            <a:xfrm>
              <a:off x="988920" y="2692440"/>
              <a:ext cx="3331800" cy="41652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75" name="Google Shape;75;p14"/>
            <p:cNvSpPr/>
            <p:nvPr/>
          </p:nvSpPr>
          <p:spPr>
            <a:xfrm>
              <a:off x="984240" y="2687760"/>
              <a:ext cx="4576320" cy="4169880"/>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76" name="Google Shape;76;p14"/>
            <p:cNvSpPr/>
            <p:nvPr/>
          </p:nvSpPr>
          <p:spPr>
            <a:xfrm>
              <a:off x="546120" y="2577960"/>
              <a:ext cx="3584160" cy="427968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77" name="Google Shape;77;p14"/>
          <p:cNvSpPr/>
          <p:nvPr/>
        </p:nvSpPr>
        <p:spPr>
          <a:xfrm>
            <a:off x="0" y="0"/>
            <a:ext cx="12191700" cy="68577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0" y="3955680"/>
            <a:ext cx="1828440" cy="2901960"/>
          </a:xfrm>
          <a:custGeom>
            <a:rect b="b" l="l" r="r" t="t"/>
            <a:pathLst>
              <a:path extrusionOk="0" h="2902407" w="1828958">
                <a:moveTo>
                  <a:pt x="0" y="0"/>
                </a:moveTo>
                <a:lnTo>
                  <a:pt x="1828958" y="2902407"/>
                </a:lnTo>
                <a:lnTo>
                  <a:pt x="1709896" y="2902407"/>
                </a:lnTo>
                <a:lnTo>
                  <a:pt x="0" y="63474"/>
                </a:lnTo>
                <a:close/>
              </a:path>
            </a:pathLst>
          </a:custGeom>
          <a:solidFill>
            <a:srgbClr val="262626"/>
          </a:solidFill>
          <a:ln>
            <a:noFill/>
          </a:ln>
        </p:spPr>
      </p:sp>
      <p:sp>
        <p:nvSpPr>
          <p:cNvPr id="79" name="Google Shape;79;p14"/>
          <p:cNvSpPr/>
          <p:nvPr/>
        </p:nvSpPr>
        <p:spPr>
          <a:xfrm>
            <a:off x="0" y="3220200"/>
            <a:ext cx="2909520" cy="3637440"/>
          </a:xfrm>
          <a:custGeom>
            <a:rect b="b" l="l" r="r" t="t"/>
            <a:pathLst>
              <a:path extrusionOk="0" h="3637903" w="2910045">
                <a:moveTo>
                  <a:pt x="0" y="0"/>
                </a:moveTo>
                <a:lnTo>
                  <a:pt x="2910045" y="3637903"/>
                </a:lnTo>
                <a:lnTo>
                  <a:pt x="2786220" y="3637903"/>
                </a:lnTo>
                <a:lnTo>
                  <a:pt x="0" y="20366"/>
                </a:lnTo>
                <a:close/>
              </a:path>
            </a:pathLst>
          </a:custGeom>
          <a:solidFill>
            <a:srgbClr val="0B5982"/>
          </a:solidFill>
          <a:ln>
            <a:noFill/>
          </a:ln>
        </p:spPr>
      </p:sp>
      <p:sp>
        <p:nvSpPr>
          <p:cNvPr id="80" name="Google Shape;80;p14"/>
          <p:cNvSpPr/>
          <p:nvPr/>
        </p:nvSpPr>
        <p:spPr>
          <a:xfrm>
            <a:off x="0" y="2845440"/>
            <a:ext cx="4149360" cy="4012200"/>
          </a:xfrm>
          <a:custGeom>
            <a:rect b="b" l="l" r="r" t="t"/>
            <a:pathLst>
              <a:path extrusionOk="0" h="4012491" w="4149883">
                <a:moveTo>
                  <a:pt x="0" y="0"/>
                </a:moveTo>
                <a:lnTo>
                  <a:pt x="4149883" y="4012491"/>
                </a:lnTo>
                <a:lnTo>
                  <a:pt x="2910046" y="4012491"/>
                </a:lnTo>
                <a:lnTo>
                  <a:pt x="0" y="374587"/>
                </a:lnTo>
                <a:close/>
              </a:path>
            </a:pathLst>
          </a:custGeom>
          <a:solidFill>
            <a:srgbClr val="1186C3"/>
          </a:solidFill>
          <a:ln>
            <a:noFill/>
          </a:ln>
        </p:spPr>
      </p:sp>
      <p:sp>
        <p:nvSpPr>
          <p:cNvPr id="81" name="Google Shape;81;p14"/>
          <p:cNvSpPr/>
          <p:nvPr/>
        </p:nvSpPr>
        <p:spPr>
          <a:xfrm>
            <a:off x="0" y="3332520"/>
            <a:ext cx="2719080" cy="3525120"/>
          </a:xfrm>
          <a:custGeom>
            <a:rect b="b" l="l" r="r" t="t"/>
            <a:pathLst>
              <a:path extrusionOk="0" h="3525590" w="2719546">
                <a:moveTo>
                  <a:pt x="0" y="0"/>
                </a:moveTo>
                <a:lnTo>
                  <a:pt x="2719546" y="3525590"/>
                </a:lnTo>
                <a:lnTo>
                  <a:pt x="1828959" y="3525590"/>
                </a:lnTo>
                <a:lnTo>
                  <a:pt x="0" y="623183"/>
                </a:lnTo>
                <a:close/>
              </a:path>
            </a:pathLst>
          </a:custGeom>
          <a:solidFill>
            <a:srgbClr val="404040"/>
          </a:solidFill>
          <a:ln>
            <a:noFill/>
          </a:ln>
        </p:spPr>
      </p:sp>
      <p:sp>
        <p:nvSpPr>
          <p:cNvPr id="82" name="Google Shape;82;p14"/>
          <p:cNvSpPr/>
          <p:nvPr/>
        </p:nvSpPr>
        <p:spPr>
          <a:xfrm>
            <a:off x="1066050" y="569927"/>
            <a:ext cx="9143700" cy="24210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b="1" i="0" lang="en-IN" sz="6100" u="none" cap="none" strike="noStrike">
                <a:latin typeface="Corbel"/>
                <a:ea typeface="Corbel"/>
                <a:cs typeface="Corbel"/>
                <a:sym typeface="Corbel"/>
              </a:rPr>
              <a:t>HANDWRITTEN TEXT RECOGNITION</a:t>
            </a:r>
            <a:endParaRPr b="0" i="0" sz="6100" u="none" cap="none" strike="noStrike">
              <a:latin typeface="Arial"/>
              <a:ea typeface="Arial"/>
              <a:cs typeface="Arial"/>
              <a:sym typeface="Arial"/>
            </a:endParaRPr>
          </a:p>
          <a:p>
            <a:pPr indent="0" lvl="0" marL="0" marR="0" rtl="0" algn="ctr">
              <a:lnSpc>
                <a:spcPct val="90000"/>
              </a:lnSpc>
              <a:spcBef>
                <a:spcPts val="601"/>
              </a:spcBef>
              <a:spcAft>
                <a:spcPts val="0"/>
              </a:spcAft>
              <a:buNone/>
            </a:pPr>
            <a:r>
              <a:rPr b="0" i="0" lang="en-IN" sz="3000" u="none" cap="none" strike="noStrike">
                <a:latin typeface="Corbel"/>
                <a:ea typeface="Corbel"/>
                <a:cs typeface="Corbel"/>
                <a:sym typeface="Corbel"/>
              </a:rPr>
              <a:t>(A Convolutional Neural Network Approach)</a:t>
            </a:r>
            <a:endParaRPr b="0" i="0" sz="3000" u="none" cap="none" strike="noStrike">
              <a:latin typeface="Arial"/>
              <a:ea typeface="Arial"/>
              <a:cs typeface="Arial"/>
              <a:sym typeface="Arial"/>
            </a:endParaRPr>
          </a:p>
        </p:txBody>
      </p:sp>
      <p:sp>
        <p:nvSpPr>
          <p:cNvPr id="83" name="Google Shape;83;p14"/>
          <p:cNvSpPr/>
          <p:nvPr/>
        </p:nvSpPr>
        <p:spPr>
          <a:xfrm>
            <a:off x="7891200" y="4718143"/>
            <a:ext cx="4386300" cy="1803600"/>
          </a:xfrm>
          <a:prstGeom prst="rect">
            <a:avLst/>
          </a:prstGeom>
          <a:noFill/>
          <a:ln>
            <a:noFill/>
          </a:ln>
        </p:spPr>
        <p:txBody>
          <a:bodyPr anchorCtr="0" anchor="t" bIns="45000" lIns="90000" spcFirstLastPara="1" rIns="90000" wrap="square" tIns="45000">
            <a:noAutofit/>
          </a:bodyPr>
          <a:lstStyle/>
          <a:p>
            <a:pPr indent="0" lvl="0" marL="0" marR="0" rtl="0" algn="l">
              <a:lnSpc>
                <a:spcPct val="12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Presented by: </a:t>
            </a:r>
            <a:endParaRPr b="0" i="0" sz="1800" u="none" cap="none" strike="noStrike">
              <a:latin typeface="Arial"/>
              <a:ea typeface="Arial"/>
              <a:cs typeface="Arial"/>
              <a:sym typeface="Arial"/>
            </a:endParaRPr>
          </a:p>
          <a:p>
            <a:pPr indent="0" lvl="0" marL="0" marR="0" rtl="0" algn="l">
              <a:lnSpc>
                <a:spcPct val="12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l">
              <a:lnSpc>
                <a:spcPct val="12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H Puneeth shetty    1NT18CS049</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None/>
            </a:pPr>
            <a:r>
              <a:rPr b="1" lang="en-IN" sz="1800">
                <a:latin typeface="Times New Roman"/>
                <a:ea typeface="Times New Roman"/>
                <a:cs typeface="Times New Roman"/>
                <a:sym typeface="Times New Roman"/>
              </a:rPr>
              <a:t>Karthik P S		 1NT18CS068</a:t>
            </a:r>
            <a:endParaRPr b="1" sz="1800">
              <a:latin typeface="Times New Roman"/>
              <a:ea typeface="Times New Roman"/>
              <a:cs typeface="Times New Roman"/>
              <a:sym typeface="Times New Roman"/>
            </a:endParaRPr>
          </a:p>
          <a:p>
            <a:pPr indent="0" lvl="0" marL="0" marR="0" rtl="0" algn="l">
              <a:lnSpc>
                <a:spcPct val="120000"/>
              </a:lnSpc>
              <a:spcBef>
                <a:spcPts val="0"/>
              </a:spcBef>
              <a:spcAft>
                <a:spcPts val="0"/>
              </a:spcAft>
              <a:buNone/>
            </a:pPr>
            <a:r>
              <a:rPr b="1" lang="en-IN" sz="1800">
                <a:latin typeface="Times New Roman"/>
                <a:ea typeface="Times New Roman"/>
                <a:cs typeface="Times New Roman"/>
                <a:sym typeface="Times New Roman"/>
              </a:rPr>
              <a:t>Nikhil Rajkoti L	 1NT18CS107</a:t>
            </a:r>
            <a:endParaRPr b="1"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p:nvPr/>
        </p:nvSpPr>
        <p:spPr>
          <a:xfrm>
            <a:off x="1549080" y="153360"/>
            <a:ext cx="9884520" cy="942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800" u="none" cap="none" strike="noStrike">
                <a:solidFill>
                  <a:srgbClr val="444444"/>
                </a:solidFill>
                <a:latin typeface="Georgia"/>
                <a:ea typeface="Georgia"/>
                <a:cs typeface="Georgia"/>
                <a:sym typeface="Georgia"/>
              </a:rPr>
              <a:t>   Plotting the number of alphabets in the dataset</a:t>
            </a:r>
            <a:endParaRPr b="0" i="0" sz="2800" u="none" cap="none" strike="noStrike">
              <a:latin typeface="Arial"/>
              <a:ea typeface="Arial"/>
              <a:cs typeface="Arial"/>
              <a:sym typeface="Arial"/>
            </a:endParaRPr>
          </a:p>
        </p:txBody>
      </p:sp>
      <p:pic>
        <p:nvPicPr>
          <p:cNvPr id="150" name="Google Shape;150;p23"/>
          <p:cNvPicPr preferRelativeResize="0"/>
          <p:nvPr/>
        </p:nvPicPr>
        <p:blipFill rotWithShape="1">
          <a:blip r:embed="rId3">
            <a:alphaModFix/>
          </a:blip>
          <a:srcRect b="0" l="0" r="-1013" t="5794"/>
          <a:stretch/>
        </p:blipFill>
        <p:spPr>
          <a:xfrm>
            <a:off x="1930680" y="967680"/>
            <a:ext cx="9694080" cy="3616200"/>
          </a:xfrm>
          <a:prstGeom prst="rect">
            <a:avLst/>
          </a:prstGeom>
          <a:noFill/>
          <a:ln>
            <a:noFill/>
          </a:ln>
        </p:spPr>
      </p:pic>
      <p:sp>
        <p:nvSpPr>
          <p:cNvPr id="151" name="Google Shape;151;p23"/>
          <p:cNvSpPr/>
          <p:nvPr/>
        </p:nvSpPr>
        <p:spPr>
          <a:xfrm>
            <a:off x="1930680" y="4652640"/>
            <a:ext cx="9694080" cy="164484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444444"/>
              </a:buClr>
              <a:buSzPts val="1700"/>
              <a:buFont typeface="Arial"/>
              <a:buChar char="•"/>
            </a:pPr>
            <a:r>
              <a:rPr b="0" i="0" lang="en-IN" sz="1700" u="none" cap="none" strike="noStrike">
                <a:solidFill>
                  <a:srgbClr val="444444"/>
                </a:solidFill>
                <a:latin typeface="Georgia"/>
                <a:ea typeface="Georgia"/>
                <a:cs typeface="Georgia"/>
                <a:sym typeface="Georgia"/>
              </a:rPr>
              <a:t>Here we are only describing the distribution of the alphabets.</a:t>
            </a:r>
            <a:endParaRPr b="0" i="0" sz="1700" u="none" cap="none" strike="noStrike">
              <a:latin typeface="Arial"/>
              <a:ea typeface="Arial"/>
              <a:cs typeface="Arial"/>
              <a:sym typeface="Arial"/>
            </a:endParaRPr>
          </a:p>
          <a:p>
            <a:pPr indent="-285480" lvl="0" marL="285840" marR="0" rtl="0" algn="l">
              <a:lnSpc>
                <a:spcPct val="100000"/>
              </a:lnSpc>
              <a:spcBef>
                <a:spcPts val="0"/>
              </a:spcBef>
              <a:spcAft>
                <a:spcPts val="0"/>
              </a:spcAft>
              <a:buClr>
                <a:srgbClr val="444444"/>
              </a:buClr>
              <a:buSzPts val="1700"/>
              <a:buFont typeface="Arial"/>
              <a:buChar char="•"/>
            </a:pPr>
            <a:r>
              <a:rPr b="0" i="0" lang="en-IN" sz="1700" u="none" cap="none" strike="noStrike">
                <a:solidFill>
                  <a:srgbClr val="444444"/>
                </a:solidFill>
                <a:latin typeface="Georgia"/>
                <a:ea typeface="Georgia"/>
                <a:cs typeface="Georgia"/>
                <a:sym typeface="Georgia"/>
              </a:rPr>
              <a:t>Firstly we convert the labels into integer values and append into the count list according to the label. This count list has the number of images present in the dataset belonging to each alphabet.</a:t>
            </a:r>
            <a:endParaRPr b="0" i="0" sz="1700" u="none" cap="none" strike="noStrike">
              <a:latin typeface="Arial"/>
              <a:ea typeface="Arial"/>
              <a:cs typeface="Arial"/>
              <a:sym typeface="Arial"/>
            </a:endParaRPr>
          </a:p>
          <a:p>
            <a:pPr indent="-285480" lvl="0" marL="285840" marR="0" rtl="0" algn="l">
              <a:lnSpc>
                <a:spcPct val="100000"/>
              </a:lnSpc>
              <a:spcBef>
                <a:spcPts val="0"/>
              </a:spcBef>
              <a:spcAft>
                <a:spcPts val="0"/>
              </a:spcAft>
              <a:buClr>
                <a:srgbClr val="444444"/>
              </a:buClr>
              <a:buSzPts val="1700"/>
              <a:buFont typeface="Arial"/>
              <a:buChar char="•"/>
            </a:pPr>
            <a:r>
              <a:rPr b="0" i="0" lang="en-IN" sz="1700" u="none" cap="none" strike="noStrike">
                <a:solidFill>
                  <a:srgbClr val="444444"/>
                </a:solidFill>
                <a:latin typeface="Georgia"/>
                <a:ea typeface="Georgia"/>
                <a:cs typeface="Georgia"/>
                <a:sym typeface="Georgia"/>
              </a:rPr>
              <a:t>Now we create a list – alphabets containing all the characters using the values() function of the dictionary.</a:t>
            </a:r>
            <a:endParaRPr b="0" i="0" sz="17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p:nvPr/>
        </p:nvSpPr>
        <p:spPr>
          <a:xfrm>
            <a:off x="1917720" y="262800"/>
            <a:ext cx="10067040" cy="379800"/>
          </a:xfrm>
          <a:prstGeom prst="rect">
            <a:avLst/>
          </a:prstGeom>
          <a:noFill/>
          <a:ln>
            <a:noFill/>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Clr>
                <a:srgbClr val="444444"/>
              </a:buClr>
              <a:buSzPts val="1900"/>
              <a:buFont typeface="Arial"/>
              <a:buChar char="•"/>
            </a:pPr>
            <a:r>
              <a:rPr b="0" i="0" lang="en-IN" sz="1900" u="none" cap="none" strike="noStrike">
                <a:solidFill>
                  <a:srgbClr val="444444"/>
                </a:solidFill>
                <a:latin typeface="Georgia"/>
                <a:ea typeface="Georgia"/>
                <a:cs typeface="Georgia"/>
                <a:sym typeface="Georgia"/>
              </a:rPr>
              <a:t>Now using the count &amp; alphabets lists we draw the horizontal bar plot</a:t>
            </a:r>
            <a:endParaRPr b="0" i="0" sz="1900" u="none" cap="none" strike="noStrike">
              <a:latin typeface="Arial"/>
              <a:ea typeface="Arial"/>
              <a:cs typeface="Arial"/>
              <a:sym typeface="Arial"/>
            </a:endParaRPr>
          </a:p>
        </p:txBody>
      </p:sp>
      <p:pic>
        <p:nvPicPr>
          <p:cNvPr id="157" name="Google Shape;157;p24"/>
          <p:cNvPicPr preferRelativeResize="0"/>
          <p:nvPr/>
        </p:nvPicPr>
        <p:blipFill rotWithShape="1">
          <a:blip r:embed="rId3">
            <a:alphaModFix/>
          </a:blip>
          <a:srcRect b="0" l="0" r="1411" t="8557"/>
          <a:stretch/>
        </p:blipFill>
        <p:spPr>
          <a:xfrm>
            <a:off x="2015280" y="1029960"/>
            <a:ext cx="8673120" cy="50644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p:nvPr/>
        </p:nvSpPr>
        <p:spPr>
          <a:xfrm>
            <a:off x="1614600" y="68760"/>
            <a:ext cx="6095520" cy="100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000" u="none" cap="none" strike="noStrike">
                <a:solidFill>
                  <a:srgbClr val="444444"/>
                </a:solidFill>
                <a:latin typeface="Georgia"/>
                <a:ea typeface="Georgia"/>
                <a:cs typeface="Georgia"/>
                <a:sym typeface="Georgia"/>
              </a:rPr>
              <a:t>  Compiling &amp; Fitting Model</a:t>
            </a:r>
            <a:endParaRPr b="0" i="0" sz="3000" u="none" cap="none" strike="noStrike">
              <a:latin typeface="Arial"/>
              <a:ea typeface="Arial"/>
              <a:cs typeface="Arial"/>
              <a:sym typeface="Arial"/>
            </a:endParaRPr>
          </a:p>
        </p:txBody>
      </p:sp>
      <p:pic>
        <p:nvPicPr>
          <p:cNvPr id="163" name="Google Shape;163;p25"/>
          <p:cNvPicPr preferRelativeResize="0"/>
          <p:nvPr/>
        </p:nvPicPr>
        <p:blipFill rotWithShape="1">
          <a:blip r:embed="rId3">
            <a:alphaModFix/>
          </a:blip>
          <a:srcRect b="0" l="0" r="2313" t="9662"/>
          <a:stretch/>
        </p:blipFill>
        <p:spPr>
          <a:xfrm>
            <a:off x="842400" y="1512000"/>
            <a:ext cx="10245600" cy="1144440"/>
          </a:xfrm>
          <a:prstGeom prst="rect">
            <a:avLst/>
          </a:prstGeom>
          <a:noFill/>
          <a:ln>
            <a:noFill/>
          </a:ln>
        </p:spPr>
      </p:pic>
      <p:sp>
        <p:nvSpPr>
          <p:cNvPr id="164" name="Google Shape;164;p25"/>
          <p:cNvSpPr/>
          <p:nvPr/>
        </p:nvSpPr>
        <p:spPr>
          <a:xfrm>
            <a:off x="936000" y="2786040"/>
            <a:ext cx="10333080" cy="118764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444444"/>
              </a:buClr>
              <a:buSzPts val="1800"/>
              <a:buFont typeface="Arial"/>
              <a:buChar char="•"/>
            </a:pPr>
            <a:r>
              <a:rPr b="0" i="0" lang="en-IN" sz="1800" u="none" cap="none" strike="noStrike">
                <a:solidFill>
                  <a:srgbClr val="444444"/>
                </a:solidFill>
                <a:latin typeface="Georgia"/>
                <a:ea typeface="Georgia"/>
                <a:cs typeface="Georgia"/>
                <a:sym typeface="Georgia"/>
              </a:rPr>
              <a:t>Here we are compiling the model, where we define the optimizing function &amp; the loss function to be used for fitting.</a:t>
            </a:r>
            <a:endParaRPr b="0" i="0" sz="1800" u="none" cap="none" strike="noStrike">
              <a:latin typeface="Arial"/>
              <a:ea typeface="Arial"/>
              <a:cs typeface="Arial"/>
              <a:sym typeface="Arial"/>
            </a:endParaRPr>
          </a:p>
          <a:p>
            <a:pPr indent="-285480" lvl="0" marL="285840" marR="0" rtl="0" algn="l">
              <a:lnSpc>
                <a:spcPct val="100000"/>
              </a:lnSpc>
              <a:spcBef>
                <a:spcPts val="0"/>
              </a:spcBef>
              <a:spcAft>
                <a:spcPts val="0"/>
              </a:spcAft>
              <a:buClr>
                <a:srgbClr val="444444"/>
              </a:buClr>
              <a:buSzPts val="1800"/>
              <a:buFont typeface="Arial"/>
              <a:buChar char="•"/>
            </a:pPr>
            <a:r>
              <a:rPr b="0" i="0" lang="en-IN" sz="1800" u="none" cap="none" strike="noStrike">
                <a:solidFill>
                  <a:srgbClr val="444444"/>
                </a:solidFill>
                <a:latin typeface="Georgia"/>
                <a:ea typeface="Georgia"/>
                <a:cs typeface="Georgia"/>
                <a:sym typeface="Georgia"/>
              </a:rPr>
              <a:t>The optimizing function used is Adam, that is a combination of RMSprop &amp; Adagram optimizing algorithms.</a:t>
            </a:r>
            <a:endParaRPr b="0" i="0" sz="1800" u="none" cap="none" strike="noStrike">
              <a:latin typeface="Arial"/>
              <a:ea typeface="Arial"/>
              <a:cs typeface="Arial"/>
              <a:sym typeface="Arial"/>
            </a:endParaRPr>
          </a:p>
        </p:txBody>
      </p:sp>
      <p:pic>
        <p:nvPicPr>
          <p:cNvPr id="165" name="Google Shape;165;p25"/>
          <p:cNvPicPr preferRelativeResize="0"/>
          <p:nvPr/>
        </p:nvPicPr>
        <p:blipFill rotWithShape="1">
          <a:blip r:embed="rId4">
            <a:alphaModFix/>
          </a:blip>
          <a:srcRect b="0" l="0" r="0" t="0"/>
          <a:stretch/>
        </p:blipFill>
        <p:spPr>
          <a:xfrm>
            <a:off x="1965600" y="4201200"/>
            <a:ext cx="10002240" cy="904680"/>
          </a:xfrm>
          <a:prstGeom prst="rect">
            <a:avLst/>
          </a:prstGeom>
          <a:noFill/>
          <a:ln>
            <a:noFill/>
          </a:ln>
        </p:spPr>
      </p:pic>
      <p:sp>
        <p:nvSpPr>
          <p:cNvPr id="166" name="Google Shape;166;p25"/>
          <p:cNvSpPr/>
          <p:nvPr/>
        </p:nvSpPr>
        <p:spPr>
          <a:xfrm>
            <a:off x="1965600" y="5404320"/>
            <a:ext cx="9304560" cy="912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444444"/>
                </a:solidFill>
                <a:latin typeface="Georgia"/>
                <a:ea typeface="Georgia"/>
                <a:cs typeface="Georgia"/>
                <a:sym typeface="Georgia"/>
              </a:rPr>
              <a:t>Now we are getting the model summary that tells us what were the different layers defined in the model &amp; also we save the model using </a:t>
            </a:r>
            <a:r>
              <a:rPr b="1" i="0" lang="en-IN" sz="1800" u="none" cap="none" strike="noStrike">
                <a:solidFill>
                  <a:srgbClr val="444444"/>
                </a:solidFill>
                <a:latin typeface="Georgia"/>
                <a:ea typeface="Georgia"/>
                <a:cs typeface="Georgia"/>
                <a:sym typeface="Georgia"/>
              </a:rPr>
              <a:t>model.save()</a:t>
            </a:r>
            <a:r>
              <a:rPr b="0" i="0" lang="en-IN" sz="1800" u="none" cap="none" strike="noStrike">
                <a:solidFill>
                  <a:srgbClr val="444444"/>
                </a:solidFill>
                <a:latin typeface="Georgia"/>
                <a:ea typeface="Georgia"/>
                <a:cs typeface="Georgia"/>
                <a:sym typeface="Georgia"/>
              </a:rPr>
              <a:t> function.</a:t>
            </a:r>
            <a:endParaRPr b="0" i="0" sz="18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p:nvPr/>
        </p:nvSpPr>
        <p:spPr>
          <a:xfrm>
            <a:off x="2106360" y="609840"/>
            <a:ext cx="8732880" cy="516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800" u="none" cap="none" strike="noStrike">
                <a:solidFill>
                  <a:srgbClr val="444444"/>
                </a:solidFill>
                <a:latin typeface="Georgia"/>
                <a:ea typeface="Georgia"/>
                <a:cs typeface="Georgia"/>
                <a:sym typeface="Georgia"/>
              </a:rPr>
              <a:t>Doing Some Predictions on Test Data</a:t>
            </a:r>
            <a:endParaRPr b="0" i="0" sz="2800" u="none" cap="none" strike="noStrike">
              <a:latin typeface="Arial"/>
              <a:ea typeface="Arial"/>
              <a:cs typeface="Arial"/>
              <a:sym typeface="Arial"/>
            </a:endParaRPr>
          </a:p>
        </p:txBody>
      </p:sp>
      <p:pic>
        <p:nvPicPr>
          <p:cNvPr id="172" name="Google Shape;172;p26"/>
          <p:cNvPicPr preferRelativeResize="0"/>
          <p:nvPr/>
        </p:nvPicPr>
        <p:blipFill rotWithShape="1">
          <a:blip r:embed="rId3">
            <a:alphaModFix/>
          </a:blip>
          <a:srcRect b="0" l="3410" r="2218" t="-297"/>
          <a:stretch/>
        </p:blipFill>
        <p:spPr>
          <a:xfrm>
            <a:off x="1972440" y="1563840"/>
            <a:ext cx="9861480" cy="2426760"/>
          </a:xfrm>
          <a:prstGeom prst="rect">
            <a:avLst/>
          </a:prstGeom>
          <a:noFill/>
          <a:ln>
            <a:noFill/>
          </a:ln>
        </p:spPr>
      </p:pic>
      <p:sp>
        <p:nvSpPr>
          <p:cNvPr id="173" name="Google Shape;173;p26"/>
          <p:cNvSpPr/>
          <p:nvPr/>
        </p:nvSpPr>
        <p:spPr>
          <a:xfrm>
            <a:off x="1910880" y="4563000"/>
            <a:ext cx="9984960" cy="912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444444"/>
                </a:solidFill>
                <a:latin typeface="Georgia"/>
                <a:ea typeface="Georgia"/>
                <a:cs typeface="Georgia"/>
                <a:sym typeface="Georgia"/>
              </a:rPr>
              <a:t>Here we are creating 9 subplots of (3,3) shape &amp; visualize some of the test dataset alphabets along with their predictions, that are made using the </a:t>
            </a:r>
            <a:r>
              <a:rPr b="1" i="0" lang="en-IN" sz="1800" u="none" cap="none" strike="noStrike">
                <a:solidFill>
                  <a:srgbClr val="444444"/>
                </a:solidFill>
                <a:latin typeface="Arial"/>
                <a:ea typeface="Arial"/>
                <a:cs typeface="Arial"/>
                <a:sym typeface="Arial"/>
              </a:rPr>
              <a:t>model.predict()</a:t>
            </a:r>
            <a:r>
              <a:rPr b="0" i="0" lang="en-IN" sz="1800" u="none" cap="none" strike="noStrike">
                <a:solidFill>
                  <a:srgbClr val="444444"/>
                </a:solidFill>
                <a:latin typeface="Georgia"/>
                <a:ea typeface="Georgia"/>
                <a:cs typeface="Georgia"/>
                <a:sym typeface="Georgia"/>
              </a:rPr>
              <a:t> function for text recognition.</a:t>
            </a:r>
            <a:endParaRPr b="0" i="0" sz="18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7"/>
          <p:cNvPicPr preferRelativeResize="0"/>
          <p:nvPr/>
        </p:nvPicPr>
        <p:blipFill rotWithShape="1">
          <a:blip r:embed="rId3">
            <a:alphaModFix/>
          </a:blip>
          <a:srcRect b="-1172" l="3042" r="1465" t="9024"/>
          <a:stretch/>
        </p:blipFill>
        <p:spPr>
          <a:xfrm>
            <a:off x="2028960" y="266760"/>
            <a:ext cx="9896040" cy="59907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p:nvPr/>
        </p:nvSpPr>
        <p:spPr>
          <a:xfrm>
            <a:off x="2098080" y="408960"/>
            <a:ext cx="8341560" cy="54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3000" u="none" cap="none" strike="noStrike">
                <a:solidFill>
                  <a:srgbClr val="444444"/>
                </a:solidFill>
                <a:latin typeface="Georgia"/>
                <a:ea typeface="Georgia"/>
                <a:cs typeface="Georgia"/>
                <a:sym typeface="Georgia"/>
              </a:rPr>
              <a:t>Doing Prediction on External Image</a:t>
            </a:r>
            <a:endParaRPr b="0" i="0" sz="3000" u="none" cap="none" strike="noStrike">
              <a:latin typeface="Arial"/>
              <a:ea typeface="Arial"/>
              <a:cs typeface="Arial"/>
              <a:sym typeface="Arial"/>
            </a:endParaRPr>
          </a:p>
        </p:txBody>
      </p:sp>
      <p:pic>
        <p:nvPicPr>
          <p:cNvPr id="184" name="Google Shape;184;p28"/>
          <p:cNvPicPr preferRelativeResize="0"/>
          <p:nvPr/>
        </p:nvPicPr>
        <p:blipFill rotWithShape="1">
          <a:blip r:embed="rId3">
            <a:alphaModFix/>
          </a:blip>
          <a:srcRect b="0" l="0" r="15799" t="-808"/>
          <a:stretch/>
        </p:blipFill>
        <p:spPr>
          <a:xfrm>
            <a:off x="2098080" y="1054440"/>
            <a:ext cx="8341560" cy="1257840"/>
          </a:xfrm>
          <a:prstGeom prst="rect">
            <a:avLst/>
          </a:prstGeom>
          <a:noFill/>
          <a:ln>
            <a:noFill/>
          </a:ln>
        </p:spPr>
      </p:pic>
      <p:sp>
        <p:nvSpPr>
          <p:cNvPr id="185" name="Google Shape;185;p28"/>
          <p:cNvSpPr/>
          <p:nvPr/>
        </p:nvSpPr>
        <p:spPr>
          <a:xfrm>
            <a:off x="2098080" y="2427840"/>
            <a:ext cx="9451440" cy="173628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444444"/>
              </a:buClr>
              <a:buSzPts val="1800"/>
              <a:buFont typeface="Arial"/>
              <a:buChar char="•"/>
            </a:pPr>
            <a:r>
              <a:rPr b="0" i="0" lang="en-IN" sz="1800" u="none" cap="none" strike="noStrike">
                <a:solidFill>
                  <a:srgbClr val="444444"/>
                </a:solidFill>
                <a:latin typeface="Georgia"/>
                <a:ea typeface="Georgia"/>
                <a:cs typeface="Georgia"/>
                <a:sym typeface="Georgia"/>
              </a:rPr>
              <a:t>Here we have read an external image that is originally an image of alphabet ‘B’ and made a copy of it that is to go through some processing to be fed to the model for the prediction that we will see in a while.</a:t>
            </a:r>
            <a:endParaRPr b="0" i="0" sz="1800" u="none" cap="none" strike="noStrike">
              <a:latin typeface="Arial"/>
              <a:ea typeface="Arial"/>
              <a:cs typeface="Arial"/>
              <a:sym typeface="Arial"/>
            </a:endParaRPr>
          </a:p>
          <a:p>
            <a:pPr indent="-285480" lvl="0" marL="285840" marR="0" rtl="0" algn="l">
              <a:lnSpc>
                <a:spcPct val="100000"/>
              </a:lnSpc>
              <a:spcBef>
                <a:spcPts val="0"/>
              </a:spcBef>
              <a:spcAft>
                <a:spcPts val="0"/>
              </a:spcAft>
              <a:buClr>
                <a:srgbClr val="444444"/>
              </a:buClr>
              <a:buSzPts val="1800"/>
              <a:buFont typeface="Arial"/>
              <a:buChar char="•"/>
            </a:pPr>
            <a:r>
              <a:rPr b="0" i="0" lang="en-IN" sz="1800" u="none" cap="none" strike="noStrike">
                <a:solidFill>
                  <a:srgbClr val="444444"/>
                </a:solidFill>
                <a:latin typeface="Georgia"/>
                <a:ea typeface="Georgia"/>
                <a:cs typeface="Georgia"/>
                <a:sym typeface="Georgia"/>
              </a:rPr>
              <a:t>The img read is then converted from BGR representation (as OpenCV reads the image in BGR format) to RGB for displaying the image, &amp; is resized to our required dimensions that we want to display the image in.</a:t>
            </a:r>
            <a:endParaRPr b="0" i="0" sz="1800" u="none" cap="none" strike="noStrike">
              <a:latin typeface="Arial"/>
              <a:ea typeface="Arial"/>
              <a:cs typeface="Arial"/>
              <a:sym typeface="Arial"/>
            </a:endParaRPr>
          </a:p>
        </p:txBody>
      </p:sp>
      <p:pic>
        <p:nvPicPr>
          <p:cNvPr id="186" name="Google Shape;186;p28"/>
          <p:cNvPicPr preferRelativeResize="0"/>
          <p:nvPr/>
        </p:nvPicPr>
        <p:blipFill rotWithShape="1">
          <a:blip r:embed="rId4">
            <a:alphaModFix/>
          </a:blip>
          <a:srcRect b="0" l="0" r="8390" t="375"/>
          <a:stretch/>
        </p:blipFill>
        <p:spPr>
          <a:xfrm>
            <a:off x="2098080" y="4468680"/>
            <a:ext cx="9223920" cy="1432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p:nvPr/>
        </p:nvSpPr>
        <p:spPr>
          <a:xfrm>
            <a:off x="1962000" y="230760"/>
            <a:ext cx="9942480" cy="118764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444444"/>
              </a:buClr>
              <a:buSzPts val="1800"/>
              <a:buFont typeface="Arial"/>
              <a:buChar char="•"/>
            </a:pPr>
            <a:r>
              <a:rPr b="0" i="0" lang="en-IN" sz="1800" u="none" cap="none" strike="noStrike">
                <a:solidFill>
                  <a:srgbClr val="444444"/>
                </a:solidFill>
                <a:latin typeface="Georgia"/>
                <a:ea typeface="Georgia"/>
                <a:cs typeface="Georgia"/>
                <a:sym typeface="Georgia"/>
              </a:rPr>
              <a:t>Here we are setting up a waitKey in a while loop that will be stuck in loop until Esc is pressed, &amp; when it gets out of loop using cv2.destroyAllWindows() we destroy any active windows created to stop displaying the frame.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pic>
        <p:nvPicPr>
          <p:cNvPr id="192" name="Google Shape;192;p29"/>
          <p:cNvPicPr preferRelativeResize="0"/>
          <p:nvPr/>
        </p:nvPicPr>
        <p:blipFill rotWithShape="1">
          <a:blip r:embed="rId3">
            <a:alphaModFix/>
          </a:blip>
          <a:srcRect b="0" l="0" r="3185" t="9045"/>
          <a:stretch/>
        </p:blipFill>
        <p:spPr>
          <a:xfrm>
            <a:off x="2517840" y="1460520"/>
            <a:ext cx="8397360" cy="4942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grpSp>
        <p:nvGrpSpPr>
          <p:cNvPr id="197" name="Google Shape;197;p30"/>
          <p:cNvGrpSpPr/>
          <p:nvPr/>
        </p:nvGrpSpPr>
        <p:grpSpPr>
          <a:xfrm>
            <a:off x="150840" y="0"/>
            <a:ext cx="2436480" cy="6857640"/>
            <a:chOff x="150840" y="0"/>
            <a:chExt cx="2436480" cy="6857640"/>
          </a:xfrm>
        </p:grpSpPr>
        <p:sp>
          <p:nvSpPr>
            <p:cNvPr id="198" name="Google Shape;198;p30"/>
            <p:cNvSpPr/>
            <p:nvPr/>
          </p:nvSpPr>
          <p:spPr>
            <a:xfrm>
              <a:off x="457200" y="0"/>
              <a:ext cx="1122120" cy="5328720"/>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99" name="Google Shape;199;p30"/>
            <p:cNvSpPr/>
            <p:nvPr/>
          </p:nvSpPr>
          <p:spPr>
            <a:xfrm>
              <a:off x="150840" y="0"/>
              <a:ext cx="1117080" cy="527652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200" name="Google Shape;200;p30"/>
            <p:cNvSpPr/>
            <p:nvPr/>
          </p:nvSpPr>
          <p:spPr>
            <a:xfrm>
              <a:off x="150840" y="5238720"/>
              <a:ext cx="1228320" cy="161892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201" name="Google Shape;201;p30"/>
            <p:cNvSpPr/>
            <p:nvPr/>
          </p:nvSpPr>
          <p:spPr>
            <a:xfrm>
              <a:off x="457200" y="5291280"/>
              <a:ext cx="1495080" cy="1566360"/>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202" name="Google Shape;202;p30"/>
            <p:cNvSpPr/>
            <p:nvPr/>
          </p:nvSpPr>
          <p:spPr>
            <a:xfrm>
              <a:off x="457200" y="5286240"/>
              <a:ext cx="2130120" cy="1571400"/>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203" name="Google Shape;203;p30"/>
            <p:cNvSpPr/>
            <p:nvPr/>
          </p:nvSpPr>
          <p:spPr>
            <a:xfrm>
              <a:off x="150840" y="5238720"/>
              <a:ext cx="1695240" cy="161892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204" name="Google Shape;204;p30"/>
          <p:cNvSpPr/>
          <p:nvPr/>
        </p:nvSpPr>
        <p:spPr>
          <a:xfrm>
            <a:off x="0" y="0"/>
            <a:ext cx="12191760" cy="685764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3854520" y="685800"/>
            <a:ext cx="7648200" cy="17521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IN" sz="4000">
                <a:latin typeface="Corbel"/>
                <a:ea typeface="Corbel"/>
                <a:cs typeface="Corbel"/>
                <a:sym typeface="Corbel"/>
              </a:rPr>
              <a:t>CONCLUSION</a:t>
            </a:r>
            <a:endParaRPr b="0" i="0" sz="4000" u="none" cap="none" strike="noStrike">
              <a:latin typeface="Arial"/>
              <a:ea typeface="Arial"/>
              <a:cs typeface="Arial"/>
              <a:sym typeface="Arial"/>
            </a:endParaRPr>
          </a:p>
        </p:txBody>
      </p:sp>
      <p:sp>
        <p:nvSpPr>
          <p:cNvPr id="206" name="Google Shape;206;p30"/>
          <p:cNvSpPr/>
          <p:nvPr/>
        </p:nvSpPr>
        <p:spPr>
          <a:xfrm>
            <a:off x="0" y="0"/>
            <a:ext cx="3405960" cy="6857640"/>
          </a:xfrm>
          <a:prstGeom prst="rect">
            <a:avLst/>
          </a:prstGeom>
          <a:gradFill>
            <a:gsLst>
              <a:gs pos="0">
                <a:srgbClr val="159FE7"/>
              </a:gs>
              <a:gs pos="23000">
                <a:srgbClr val="159FE7"/>
              </a:gs>
              <a:gs pos="69000">
                <a:srgbClr val="1186C3"/>
              </a:gs>
              <a:gs pos="97000">
                <a:srgbClr val="107DB6"/>
              </a:gs>
              <a:gs pos="100000">
                <a:srgbClr val="107DB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p:nvPr/>
        </p:nvSpPr>
        <p:spPr>
          <a:xfrm>
            <a:off x="495360" y="0"/>
            <a:ext cx="858600" cy="2780640"/>
          </a:xfrm>
          <a:custGeom>
            <a:rect b="b" l="l" r="r" t="t"/>
            <a:pathLst>
              <a:path extrusionOk="0" h="1753" w="670">
                <a:moveTo>
                  <a:pt x="0" y="1696"/>
                </a:moveTo>
                <a:lnTo>
                  <a:pt x="225" y="1753"/>
                </a:lnTo>
                <a:lnTo>
                  <a:pt x="670" y="0"/>
                </a:lnTo>
                <a:lnTo>
                  <a:pt x="430" y="0"/>
                </a:lnTo>
                <a:lnTo>
                  <a:pt x="0" y="1696"/>
                </a:lnTo>
                <a:close/>
              </a:path>
            </a:pathLst>
          </a:custGeom>
          <a:solidFill>
            <a:srgbClr val="1186C3"/>
          </a:solidFill>
          <a:ln>
            <a:noFill/>
          </a:ln>
        </p:spPr>
      </p:sp>
      <p:sp>
        <p:nvSpPr>
          <p:cNvPr id="208" name="Google Shape;208;p30"/>
          <p:cNvSpPr/>
          <p:nvPr/>
        </p:nvSpPr>
        <p:spPr>
          <a:xfrm>
            <a:off x="141480" y="0"/>
            <a:ext cx="835560" cy="267120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09" name="Google Shape;209;p30"/>
          <p:cNvSpPr/>
          <p:nvPr/>
        </p:nvSpPr>
        <p:spPr>
          <a:xfrm>
            <a:off x="141480" y="2585880"/>
            <a:ext cx="2175120" cy="4271760"/>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10" name="Google Shape;210;p30"/>
          <p:cNvSpPr/>
          <p:nvPr/>
        </p:nvSpPr>
        <p:spPr>
          <a:xfrm>
            <a:off x="498960" y="2695320"/>
            <a:ext cx="2690280" cy="416232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11" name="Google Shape;211;p30"/>
          <p:cNvSpPr/>
          <p:nvPr/>
        </p:nvSpPr>
        <p:spPr>
          <a:xfrm>
            <a:off x="495360" y="2690640"/>
            <a:ext cx="2904120" cy="4167000"/>
          </a:xfrm>
          <a:custGeom>
            <a:rect b="b" l="l" r="r" t="t"/>
            <a:pathLst>
              <a:path extrusionOk="0" h="4167469" w="2904320">
                <a:moveTo>
                  <a:pt x="0" y="0"/>
                </a:moveTo>
                <a:lnTo>
                  <a:pt x="288431" y="90425"/>
                </a:lnTo>
                <a:lnTo>
                  <a:pt x="2904320" y="3220465"/>
                </a:lnTo>
                <a:lnTo>
                  <a:pt x="2904320" y="4167469"/>
                </a:lnTo>
                <a:lnTo>
                  <a:pt x="2694589" y="4167469"/>
                </a:lnTo>
                <a:lnTo>
                  <a:pt x="3846" y="4759"/>
                </a:lnTo>
                <a:close/>
              </a:path>
            </a:pathLst>
          </a:custGeom>
          <a:solidFill>
            <a:srgbClr val="1186C3"/>
          </a:solidFill>
          <a:ln>
            <a:noFill/>
          </a:ln>
        </p:spPr>
      </p:sp>
      <p:sp>
        <p:nvSpPr>
          <p:cNvPr id="212" name="Google Shape;212;p30"/>
          <p:cNvSpPr/>
          <p:nvPr/>
        </p:nvSpPr>
        <p:spPr>
          <a:xfrm>
            <a:off x="141480" y="2581200"/>
            <a:ext cx="2894040" cy="427644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sp>
        <p:nvSpPr>
          <p:cNvPr id="213" name="Google Shape;213;p30"/>
          <p:cNvSpPr/>
          <p:nvPr/>
        </p:nvSpPr>
        <p:spPr>
          <a:xfrm>
            <a:off x="3854520" y="2343240"/>
            <a:ext cx="8186400" cy="3580920"/>
          </a:xfrm>
          <a:prstGeom prst="rect">
            <a:avLst/>
          </a:prstGeom>
          <a:noFill/>
          <a:ln>
            <a:noFill/>
          </a:ln>
        </p:spPr>
        <p:txBody>
          <a:bodyPr anchorCtr="0" anchor="t" bIns="45700" lIns="91425" spcFirstLastPara="1" rIns="91425" wrap="square" tIns="45700">
            <a:noAutofit/>
          </a:bodyPr>
          <a:lstStyle/>
          <a:p>
            <a:pPr indent="-190500" lvl="0" marL="285840" marR="0" rtl="0" algn="l">
              <a:lnSpc>
                <a:spcPct val="100000"/>
              </a:lnSpc>
              <a:spcBef>
                <a:spcPts val="0"/>
              </a:spcBef>
              <a:spcAft>
                <a:spcPts val="0"/>
              </a:spcAft>
              <a:buClr>
                <a:srgbClr val="1287C3"/>
              </a:buClr>
              <a:buSzPts val="3000"/>
              <a:buFont typeface="Arial"/>
              <a:buChar char="•"/>
            </a:pPr>
            <a:r>
              <a:rPr b="0" i="0" lang="en-IN" sz="3000" u="none" cap="none" strike="noStrike">
                <a:solidFill>
                  <a:srgbClr val="000000"/>
                </a:solidFill>
                <a:latin typeface="Corbel"/>
                <a:ea typeface="Corbel"/>
                <a:cs typeface="Corbel"/>
                <a:sym typeface="Corbel"/>
              </a:rPr>
              <a:t>We have successfully developed Handwritten character recognition (Text Recognition) with Python, Tensorflow, and Machine Learning libraries.</a:t>
            </a:r>
            <a:endParaRPr b="0" i="0" sz="3000" u="none" cap="none" strike="noStrike">
              <a:latin typeface="Arial"/>
              <a:ea typeface="Arial"/>
              <a:cs typeface="Arial"/>
              <a:sym typeface="Arial"/>
            </a:endParaRPr>
          </a:p>
          <a:p>
            <a:pPr indent="-190500" lvl="0" marL="285840" marR="0" rtl="0" algn="l">
              <a:lnSpc>
                <a:spcPct val="100000"/>
              </a:lnSpc>
              <a:spcBef>
                <a:spcPts val="2840"/>
              </a:spcBef>
              <a:spcAft>
                <a:spcPts val="0"/>
              </a:spcAft>
              <a:buClr>
                <a:srgbClr val="1287C3"/>
              </a:buClr>
              <a:buSzPts val="3000"/>
              <a:buFont typeface="Arial"/>
              <a:buChar char="•"/>
            </a:pPr>
            <a:r>
              <a:rPr b="0" i="0" lang="en-IN" sz="3000" u="none" cap="none" strike="noStrike">
                <a:solidFill>
                  <a:srgbClr val="000000"/>
                </a:solidFill>
                <a:latin typeface="Corbel"/>
                <a:ea typeface="Corbel"/>
                <a:cs typeface="Corbel"/>
                <a:sym typeface="Corbel"/>
              </a:rPr>
              <a:t>Handwritten characters have been recognized with more than 97% test accuracy. This can be also further extended to identifying the handwritten characters of other languages too.</a:t>
            </a:r>
            <a:endParaRPr b="0" i="0" sz="3000" u="none" cap="none" strike="noStrike">
              <a:latin typeface="Arial"/>
              <a:ea typeface="Arial"/>
              <a:cs typeface="Arial"/>
              <a:sym typeface="Arial"/>
            </a:endParaRPr>
          </a:p>
          <a:p>
            <a:pPr indent="0" lvl="0" marL="0" marR="0" rtl="0" algn="l">
              <a:lnSpc>
                <a:spcPct val="100000"/>
              </a:lnSpc>
              <a:spcBef>
                <a:spcPts val="1001"/>
              </a:spcBef>
              <a:spcAft>
                <a:spcPts val="0"/>
              </a:spcAft>
              <a:buNone/>
            </a:pPr>
            <a:br>
              <a:rPr b="0" i="0" lang="en-IN" sz="3000" u="none" cap="none" strike="noStrike">
                <a:latin typeface="Arial"/>
                <a:ea typeface="Arial"/>
                <a:cs typeface="Arial"/>
                <a:sym typeface="Arial"/>
              </a:rPr>
            </a:br>
            <a:endParaRPr b="0" i="0" sz="30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grpSp>
        <p:nvGrpSpPr>
          <p:cNvPr id="88" name="Google Shape;88;p15"/>
          <p:cNvGrpSpPr/>
          <p:nvPr/>
        </p:nvGrpSpPr>
        <p:grpSpPr>
          <a:xfrm>
            <a:off x="1484280" y="662040"/>
            <a:ext cx="10450080" cy="5333760"/>
            <a:chOff x="1484280" y="662040"/>
            <a:chExt cx="10450080" cy="5333760"/>
          </a:xfrm>
        </p:grpSpPr>
        <p:sp>
          <p:nvSpPr>
            <p:cNvPr id="89" name="Google Shape;89;p15"/>
            <p:cNvSpPr/>
            <p:nvPr/>
          </p:nvSpPr>
          <p:spPr>
            <a:xfrm>
              <a:off x="1484280" y="662040"/>
              <a:ext cx="10450080" cy="1175040"/>
            </a:xfrm>
            <a:prstGeom prst="roundRect">
              <a:avLst>
                <a:gd fmla="val 16667" name="adj"/>
              </a:avLst>
            </a:prstGeom>
            <a:solidFill>
              <a:schemeClr val="accent2"/>
            </a:solidFill>
            <a:ln cap="flat" cmpd="sng" w="25400">
              <a:solidFill>
                <a:schemeClr val="lt1"/>
              </a:solidFill>
              <a:prstDash val="solid"/>
              <a:round/>
              <a:headEnd len="sm" w="sm" type="none"/>
              <a:tailEnd len="sm" w="sm" type="none"/>
            </a:ln>
          </p:spPr>
          <p:txBody>
            <a:bodyPr anchorCtr="0" anchor="ctr" bIns="244425" lIns="244075" spcFirstLastPara="1" rIns="186825" wrap="square" tIns="244075">
              <a:noAutofit/>
            </a:bodyPr>
            <a:lstStyle/>
            <a:p>
              <a:pPr indent="0" lvl="0" marL="0" marR="0" rtl="0" algn="l">
                <a:lnSpc>
                  <a:spcPct val="90000"/>
                </a:lnSpc>
                <a:spcBef>
                  <a:spcPts val="0"/>
                </a:spcBef>
                <a:spcAft>
                  <a:spcPts val="0"/>
                </a:spcAft>
                <a:buNone/>
              </a:pPr>
              <a:r>
                <a:rPr b="1" i="0" lang="en-IN" sz="4900" u="none" cap="none" strike="noStrike">
                  <a:solidFill>
                    <a:srgbClr val="FFFFFF"/>
                  </a:solidFill>
                  <a:latin typeface="Corbel"/>
                  <a:ea typeface="Corbel"/>
                  <a:cs typeface="Corbel"/>
                  <a:sym typeface="Corbel"/>
                </a:rPr>
                <a:t>MAIN GOA</a:t>
              </a:r>
              <a:r>
                <a:rPr b="1" lang="en-IN" sz="4900">
                  <a:solidFill>
                    <a:srgbClr val="FFFFFF"/>
                  </a:solidFill>
                  <a:latin typeface="Corbel"/>
                  <a:ea typeface="Corbel"/>
                  <a:cs typeface="Corbel"/>
                  <a:sym typeface="Corbel"/>
                </a:rPr>
                <a:t>L</a:t>
              </a:r>
              <a:endParaRPr b="0" i="0" sz="4900" u="none" cap="none" strike="noStrike">
                <a:latin typeface="Arial"/>
                <a:ea typeface="Arial"/>
                <a:cs typeface="Arial"/>
                <a:sym typeface="Arial"/>
              </a:endParaRPr>
            </a:p>
          </p:txBody>
        </p:sp>
        <p:sp>
          <p:nvSpPr>
            <p:cNvPr id="90" name="Google Shape;90;p15"/>
            <p:cNvSpPr/>
            <p:nvPr/>
          </p:nvSpPr>
          <p:spPr>
            <a:xfrm>
              <a:off x="1484280" y="1837440"/>
              <a:ext cx="10450080" cy="4158360"/>
            </a:xfrm>
            <a:prstGeom prst="rect">
              <a:avLst/>
            </a:prstGeom>
            <a:noFill/>
            <a:ln>
              <a:noFill/>
            </a:ln>
          </p:spPr>
          <p:txBody>
            <a:bodyPr anchorCtr="0" anchor="t" bIns="62275" lIns="331900" spcFirstLastPara="1" rIns="348475" wrap="square" tIns="62275">
              <a:noAutofit/>
            </a:bodyPr>
            <a:lstStyle/>
            <a:p>
              <a:pPr indent="-234679" lvl="1" marL="285840" marR="0" rtl="0" algn="l">
                <a:lnSpc>
                  <a:spcPct val="90000"/>
                </a:lnSpc>
                <a:spcBef>
                  <a:spcPts val="0"/>
                </a:spcBef>
                <a:spcAft>
                  <a:spcPts val="0"/>
                </a:spcAft>
                <a:buClr>
                  <a:srgbClr val="000000"/>
                </a:buClr>
                <a:buSzPts val="3000"/>
                <a:buFont typeface="Noto Sans Symbols"/>
                <a:buChar char="∙"/>
              </a:pPr>
              <a:r>
                <a:rPr b="0" i="0" lang="en-IN" sz="3000" u="none" cap="none" strike="noStrike">
                  <a:solidFill>
                    <a:srgbClr val="000000"/>
                  </a:solidFill>
                  <a:latin typeface="Corbel"/>
                  <a:ea typeface="Corbel"/>
                  <a:cs typeface="Corbel"/>
                  <a:sym typeface="Corbel"/>
                </a:rPr>
                <a:t>Handwritten text recognition is used to recognize the </a:t>
              </a:r>
              <a:r>
                <a:rPr lang="en-IN" sz="3000">
                  <a:latin typeface="Corbel"/>
                  <a:ea typeface="Corbel"/>
                  <a:cs typeface="Corbel"/>
                  <a:sym typeface="Corbel"/>
                </a:rPr>
                <a:t>characters</a:t>
              </a:r>
              <a:r>
                <a:rPr b="0" i="0" lang="en-IN" sz="3000" u="none" cap="none" strike="noStrike">
                  <a:solidFill>
                    <a:srgbClr val="000000"/>
                  </a:solidFill>
                  <a:latin typeface="Corbel"/>
                  <a:ea typeface="Corbel"/>
                  <a:cs typeface="Corbel"/>
                  <a:sym typeface="Corbel"/>
                </a:rPr>
                <a:t> which are written by hand.</a:t>
              </a:r>
              <a:endParaRPr b="0" i="0" sz="3000" u="none" cap="none" strike="noStrike">
                <a:latin typeface="Arial"/>
                <a:ea typeface="Arial"/>
                <a:cs typeface="Arial"/>
                <a:sym typeface="Arial"/>
              </a:endParaRPr>
            </a:p>
            <a:p>
              <a:pPr indent="-234679" lvl="1" marL="285840" marR="0" rtl="0" algn="l">
                <a:lnSpc>
                  <a:spcPct val="90000"/>
                </a:lnSpc>
                <a:spcBef>
                  <a:spcPts val="760"/>
                </a:spcBef>
                <a:spcAft>
                  <a:spcPts val="0"/>
                </a:spcAft>
                <a:buClr>
                  <a:srgbClr val="000000"/>
                </a:buClr>
                <a:buSzPts val="3000"/>
                <a:buFont typeface="Noto Sans Symbols"/>
                <a:buChar char="∙"/>
              </a:pPr>
              <a:r>
                <a:rPr lang="en-IN" sz="3000">
                  <a:latin typeface="Corbel"/>
                  <a:ea typeface="Corbel"/>
                  <a:cs typeface="Corbel"/>
                  <a:sym typeface="Corbel"/>
                </a:rPr>
                <a:t>This</a:t>
              </a:r>
              <a:r>
                <a:rPr b="0" i="0" lang="en-IN" sz="3000" u="none" cap="none" strike="noStrike">
                  <a:solidFill>
                    <a:srgbClr val="000000"/>
                  </a:solidFill>
                  <a:latin typeface="Corbel"/>
                  <a:ea typeface="Corbel"/>
                  <a:cs typeface="Corbel"/>
                  <a:sym typeface="Corbel"/>
                </a:rPr>
                <a:t> system is used to visualize artificial neural networks.</a:t>
              </a:r>
              <a:endParaRPr b="0" i="0" sz="3000" u="none" cap="none" strike="noStrike">
                <a:latin typeface="Arial"/>
                <a:ea typeface="Arial"/>
                <a:cs typeface="Arial"/>
                <a:sym typeface="Arial"/>
              </a:endParaRPr>
            </a:p>
            <a:p>
              <a:pPr indent="0" lvl="0" marL="914400" marR="0" rtl="0" algn="l">
                <a:lnSpc>
                  <a:spcPct val="90000"/>
                </a:lnSpc>
                <a:spcBef>
                  <a:spcPts val="760"/>
                </a:spcBef>
                <a:spcAft>
                  <a:spcPts val="0"/>
                </a:spcAft>
                <a:buNone/>
              </a:pPr>
              <a:r>
                <a:t/>
              </a:r>
              <a:endParaRPr b="0" i="0" sz="3000" u="none" cap="none" strike="noStrike">
                <a:latin typeface="Arial"/>
                <a:ea typeface="Arial"/>
                <a:cs typeface="Arial"/>
                <a:sym typeface="Arial"/>
              </a:endParaRPr>
            </a:p>
          </p:txBody>
        </p:sp>
      </p:grpSp>
      <p:grpSp>
        <p:nvGrpSpPr>
          <p:cNvPr id="91" name="Google Shape;91;p15"/>
          <p:cNvGrpSpPr/>
          <p:nvPr/>
        </p:nvGrpSpPr>
        <p:grpSpPr>
          <a:xfrm>
            <a:off x="150840" y="0"/>
            <a:ext cx="2436480" cy="6857640"/>
            <a:chOff x="150840" y="0"/>
            <a:chExt cx="2436480" cy="6857640"/>
          </a:xfrm>
        </p:grpSpPr>
        <p:sp>
          <p:nvSpPr>
            <p:cNvPr id="92" name="Google Shape;92;p15"/>
            <p:cNvSpPr/>
            <p:nvPr/>
          </p:nvSpPr>
          <p:spPr>
            <a:xfrm>
              <a:off x="457200" y="0"/>
              <a:ext cx="1122120" cy="5328720"/>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93" name="Google Shape;93;p15"/>
            <p:cNvSpPr/>
            <p:nvPr/>
          </p:nvSpPr>
          <p:spPr>
            <a:xfrm>
              <a:off x="150840" y="0"/>
              <a:ext cx="1117080" cy="527652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4" name="Google Shape;94;p15"/>
            <p:cNvSpPr/>
            <p:nvPr/>
          </p:nvSpPr>
          <p:spPr>
            <a:xfrm>
              <a:off x="150840" y="5238720"/>
              <a:ext cx="1228320" cy="161892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95" name="Google Shape;95;p15"/>
            <p:cNvSpPr/>
            <p:nvPr/>
          </p:nvSpPr>
          <p:spPr>
            <a:xfrm>
              <a:off x="457200" y="5291280"/>
              <a:ext cx="1495080" cy="1566360"/>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96" name="Google Shape;96;p15"/>
            <p:cNvSpPr/>
            <p:nvPr/>
          </p:nvSpPr>
          <p:spPr>
            <a:xfrm>
              <a:off x="457200" y="5286240"/>
              <a:ext cx="2130120" cy="1571400"/>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97" name="Google Shape;97;p15"/>
            <p:cNvSpPr/>
            <p:nvPr/>
          </p:nvSpPr>
          <p:spPr>
            <a:xfrm>
              <a:off x="150840" y="5238720"/>
              <a:ext cx="1695240" cy="161892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grpSp>
        <p:nvGrpSpPr>
          <p:cNvPr id="102" name="Google Shape;102;p16"/>
          <p:cNvGrpSpPr/>
          <p:nvPr/>
        </p:nvGrpSpPr>
        <p:grpSpPr>
          <a:xfrm>
            <a:off x="150840" y="0"/>
            <a:ext cx="2436480" cy="6857640"/>
            <a:chOff x="150840" y="0"/>
            <a:chExt cx="2436480" cy="6857640"/>
          </a:xfrm>
        </p:grpSpPr>
        <p:sp>
          <p:nvSpPr>
            <p:cNvPr id="103" name="Google Shape;103;p16"/>
            <p:cNvSpPr/>
            <p:nvPr/>
          </p:nvSpPr>
          <p:spPr>
            <a:xfrm>
              <a:off x="457200" y="0"/>
              <a:ext cx="1122120" cy="5328720"/>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04" name="Google Shape;104;p16"/>
            <p:cNvSpPr/>
            <p:nvPr/>
          </p:nvSpPr>
          <p:spPr>
            <a:xfrm>
              <a:off x="150840" y="0"/>
              <a:ext cx="1117080" cy="527652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05" name="Google Shape;105;p16"/>
            <p:cNvSpPr/>
            <p:nvPr/>
          </p:nvSpPr>
          <p:spPr>
            <a:xfrm>
              <a:off x="150840" y="5238720"/>
              <a:ext cx="1228320" cy="161892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6" name="Google Shape;106;p16"/>
            <p:cNvSpPr/>
            <p:nvPr/>
          </p:nvSpPr>
          <p:spPr>
            <a:xfrm>
              <a:off x="457200" y="5291280"/>
              <a:ext cx="1495080" cy="1566360"/>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07" name="Google Shape;107;p16"/>
            <p:cNvSpPr/>
            <p:nvPr/>
          </p:nvSpPr>
          <p:spPr>
            <a:xfrm>
              <a:off x="457200" y="5286240"/>
              <a:ext cx="2130120" cy="1571400"/>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08" name="Google Shape;108;p16"/>
            <p:cNvSpPr/>
            <p:nvPr/>
          </p:nvSpPr>
          <p:spPr>
            <a:xfrm>
              <a:off x="150840" y="5238720"/>
              <a:ext cx="1695240" cy="161892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pic>
        <p:nvPicPr>
          <p:cNvPr id="109" name="Google Shape;109;p16"/>
          <p:cNvPicPr preferRelativeResize="0"/>
          <p:nvPr/>
        </p:nvPicPr>
        <p:blipFill rotWithShape="1">
          <a:blip r:embed="rId4">
            <a:alphaModFix/>
          </a:blip>
          <a:srcRect b="0" l="0" r="0" t="0"/>
          <a:stretch/>
        </p:blipFill>
        <p:spPr>
          <a:xfrm>
            <a:off x="6622920" y="3030120"/>
            <a:ext cx="4863600" cy="3185640"/>
          </a:xfrm>
          <a:prstGeom prst="rect">
            <a:avLst/>
          </a:prstGeom>
          <a:noFill/>
          <a:ln cap="flat" cmpd="sng" w="38150">
            <a:solidFill>
              <a:srgbClr val="CDD0D1"/>
            </a:solidFill>
            <a:prstDash val="solid"/>
            <a:round/>
            <a:headEnd len="sm" w="sm" type="none"/>
            <a:tailEnd len="sm" w="sm" type="none"/>
          </a:ln>
        </p:spPr>
      </p:pic>
      <p:sp>
        <p:nvSpPr>
          <p:cNvPr id="110" name="Google Shape;110;p16"/>
          <p:cNvSpPr/>
          <p:nvPr/>
        </p:nvSpPr>
        <p:spPr>
          <a:xfrm>
            <a:off x="1724040" y="828720"/>
            <a:ext cx="10229400" cy="574308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800" u="none" cap="none" strike="noStrike">
                <a:solidFill>
                  <a:srgbClr val="000000"/>
                </a:solidFill>
                <a:latin typeface="Corbel"/>
                <a:ea typeface="Corbel"/>
                <a:cs typeface="Corbel"/>
                <a:sym typeface="Corbel"/>
              </a:rPr>
              <a:t>What are Neural Networks?</a:t>
            </a:r>
            <a:endParaRPr b="0" i="0" sz="2800" u="none" cap="none" strike="noStrike">
              <a:latin typeface="Arial"/>
              <a:ea typeface="Arial"/>
              <a:cs typeface="Arial"/>
              <a:sym typeface="Arial"/>
            </a:endParaRPr>
          </a:p>
          <a:p>
            <a:pPr indent="0" lvl="0" marL="0" marR="0" rtl="0" algn="l">
              <a:lnSpc>
                <a:spcPct val="90000"/>
              </a:lnSpc>
              <a:spcBef>
                <a:spcPts val="1040"/>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60"/>
              </a:spcBef>
              <a:spcAft>
                <a:spcPts val="0"/>
              </a:spcAft>
              <a:buNone/>
            </a:pPr>
            <a:r>
              <a:rPr b="0" i="0" lang="en-IN" sz="2300" u="none" cap="none" strike="noStrike">
                <a:solidFill>
                  <a:srgbClr val="000000"/>
                </a:solidFill>
                <a:latin typeface="Corbel"/>
                <a:ea typeface="Corbel"/>
                <a:cs typeface="Corbel"/>
                <a:sym typeface="Corbel"/>
              </a:rPr>
              <a:t>Artificial neural networks, usually called neural networks (NNs), are interconnected systems composed of many simple processing elements (neurons) operating in parallel whose function is determined by -</a:t>
            </a:r>
            <a:endParaRPr b="0" i="0" sz="2300" u="none" cap="none" strike="noStrike">
              <a:latin typeface="Arial"/>
              <a:ea typeface="Arial"/>
              <a:cs typeface="Arial"/>
              <a:sym typeface="Arial"/>
            </a:endParaRPr>
          </a:p>
          <a:p>
            <a:pPr indent="-342720" lvl="0" marL="343080" marR="0" rtl="0" algn="l">
              <a:lnSpc>
                <a:spcPct val="90000"/>
              </a:lnSpc>
              <a:spcBef>
                <a:spcPts val="1060"/>
              </a:spcBef>
              <a:spcAft>
                <a:spcPts val="0"/>
              </a:spcAft>
              <a:buClr>
                <a:srgbClr val="1287C3"/>
              </a:buClr>
              <a:buSzPts val="3335"/>
              <a:buFont typeface="Arial"/>
              <a:buChar char="•"/>
            </a:pPr>
            <a:r>
              <a:rPr b="0" i="0" lang="en-IN" sz="2300" u="none" cap="none" strike="noStrike">
                <a:solidFill>
                  <a:srgbClr val="000000"/>
                </a:solidFill>
                <a:latin typeface="Corbel"/>
                <a:ea typeface="Corbel"/>
                <a:cs typeface="Corbel"/>
                <a:sym typeface="Corbel"/>
              </a:rPr>
              <a:t>Network Structure</a:t>
            </a:r>
            <a:endParaRPr b="0" i="0" sz="2300" u="none" cap="none" strike="noStrike">
              <a:latin typeface="Arial"/>
              <a:ea typeface="Arial"/>
              <a:cs typeface="Arial"/>
              <a:sym typeface="Arial"/>
            </a:endParaRPr>
          </a:p>
          <a:p>
            <a:pPr indent="-342720" lvl="0" marL="343080" marR="0" rtl="0" algn="l">
              <a:lnSpc>
                <a:spcPct val="90000"/>
              </a:lnSpc>
              <a:spcBef>
                <a:spcPts val="1060"/>
              </a:spcBef>
              <a:spcAft>
                <a:spcPts val="0"/>
              </a:spcAft>
              <a:buClr>
                <a:srgbClr val="1287C3"/>
              </a:buClr>
              <a:buSzPts val="3335"/>
              <a:buFont typeface="Arial"/>
              <a:buChar char="•"/>
            </a:pPr>
            <a:r>
              <a:rPr b="0" i="0" lang="en-IN" sz="2300" u="none" cap="none" strike="noStrike">
                <a:solidFill>
                  <a:srgbClr val="000000"/>
                </a:solidFill>
                <a:latin typeface="Corbel"/>
                <a:ea typeface="Corbel"/>
                <a:cs typeface="Corbel"/>
                <a:sym typeface="Corbel"/>
              </a:rPr>
              <a:t>Connection Strengths</a:t>
            </a:r>
            <a:endParaRPr b="0" i="0" sz="2300" u="none" cap="none" strike="noStrike">
              <a:latin typeface="Arial"/>
              <a:ea typeface="Arial"/>
              <a:cs typeface="Arial"/>
              <a:sym typeface="Arial"/>
            </a:endParaRPr>
          </a:p>
          <a:p>
            <a:pPr indent="-342720" lvl="0" marL="343080" marR="0" rtl="0" algn="l">
              <a:lnSpc>
                <a:spcPct val="90000"/>
              </a:lnSpc>
              <a:spcBef>
                <a:spcPts val="1060"/>
              </a:spcBef>
              <a:spcAft>
                <a:spcPts val="0"/>
              </a:spcAft>
              <a:buClr>
                <a:srgbClr val="1287C3"/>
              </a:buClr>
              <a:buSzPts val="3335"/>
              <a:buFont typeface="Arial"/>
              <a:buChar char="•"/>
            </a:pPr>
            <a:r>
              <a:rPr b="0" i="0" lang="en-IN" sz="2300" u="none" cap="none" strike="noStrike">
                <a:solidFill>
                  <a:srgbClr val="000000"/>
                </a:solidFill>
                <a:latin typeface="Corbel"/>
                <a:ea typeface="Corbel"/>
                <a:cs typeface="Corbel"/>
                <a:sym typeface="Corbel"/>
              </a:rPr>
              <a:t>The Processing performed </a:t>
            </a:r>
            <a:endParaRPr b="0" i="0" sz="2300" u="none" cap="none" strike="noStrike">
              <a:latin typeface="Arial"/>
              <a:ea typeface="Arial"/>
              <a:cs typeface="Arial"/>
              <a:sym typeface="Arial"/>
            </a:endParaRPr>
          </a:p>
          <a:p>
            <a:pPr indent="0" lvl="0" marL="0" marR="0" rtl="0" algn="l">
              <a:lnSpc>
                <a:spcPct val="90000"/>
              </a:lnSpc>
              <a:spcBef>
                <a:spcPts val="1060"/>
              </a:spcBef>
              <a:spcAft>
                <a:spcPts val="0"/>
              </a:spcAft>
              <a:buNone/>
            </a:pPr>
            <a:r>
              <a:rPr b="0" i="0" lang="en-IN" sz="2300" u="none" cap="none" strike="noStrike">
                <a:solidFill>
                  <a:srgbClr val="000000"/>
                </a:solidFill>
                <a:latin typeface="Corbel"/>
                <a:ea typeface="Corbel"/>
                <a:cs typeface="Corbel"/>
                <a:sym typeface="Corbel"/>
              </a:rPr>
              <a:t>       at Computing elements or nodes.</a:t>
            </a:r>
            <a:endParaRPr b="0" i="0" sz="23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p:nvPr/>
        </p:nvSpPr>
        <p:spPr>
          <a:xfrm>
            <a:off x="1713240" y="387360"/>
            <a:ext cx="10164600" cy="167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800" u="none" cap="none" strike="noStrike">
                <a:solidFill>
                  <a:srgbClr val="444444"/>
                </a:solidFill>
                <a:latin typeface="Georgia"/>
                <a:ea typeface="Georgia"/>
                <a:cs typeface="Georgia"/>
                <a:sym typeface="Georgia"/>
              </a:rPr>
              <a:t>Convolutional Neural Networks(CNN)</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400" u="none" cap="none" strike="noStrike">
                <a:solidFill>
                  <a:srgbClr val="444444"/>
                </a:solidFill>
                <a:latin typeface="Georgia"/>
                <a:ea typeface="Georgia"/>
                <a:cs typeface="Georgia"/>
                <a:sym typeface="Georgia"/>
              </a:rPr>
              <a:t>CNN stands for Convolutional Neural Networks that are used to extract the features of the images using several layers of filters.</a:t>
            </a:r>
            <a:endParaRPr b="0" i="0" sz="2400" u="none" cap="none" strike="noStrike">
              <a:latin typeface="Arial"/>
              <a:ea typeface="Arial"/>
              <a:cs typeface="Arial"/>
              <a:sym typeface="Arial"/>
            </a:endParaRPr>
          </a:p>
        </p:txBody>
      </p:sp>
      <p:pic>
        <p:nvPicPr>
          <p:cNvPr id="116" name="Google Shape;116;p17"/>
          <p:cNvPicPr preferRelativeResize="0"/>
          <p:nvPr/>
        </p:nvPicPr>
        <p:blipFill rotWithShape="1">
          <a:blip r:embed="rId3">
            <a:alphaModFix/>
          </a:blip>
          <a:srcRect b="0" l="0" r="0" t="0"/>
          <a:stretch/>
        </p:blipFill>
        <p:spPr>
          <a:xfrm>
            <a:off x="2988720" y="2409840"/>
            <a:ext cx="7613640" cy="40604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p:nvPr/>
        </p:nvSpPr>
        <p:spPr>
          <a:xfrm>
            <a:off x="2201760" y="532800"/>
            <a:ext cx="9401040" cy="5911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800" u="none" cap="none" strike="noStrike">
                <a:solidFill>
                  <a:srgbClr val="444444"/>
                </a:solidFill>
                <a:latin typeface="Georgia"/>
                <a:ea typeface="Georgia"/>
                <a:cs typeface="Georgia"/>
                <a:sym typeface="Georgia"/>
              </a:rPr>
              <a:t>Convolutional Neural Networks </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400" u="none" cap="none" strike="noStrike">
                <a:solidFill>
                  <a:srgbClr val="000000"/>
                </a:solidFill>
                <a:latin typeface="Corbel"/>
                <a:ea typeface="Corbel"/>
                <a:cs typeface="Corbel"/>
                <a:sym typeface="Corbel"/>
              </a:rPr>
              <a:t>       This model's architecture consists of three main parts, two convolutional blooks and one fully connected neural network layer. The inputs to this model are 28x28 images.</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IN" sz="2400" u="none" cap="none" strike="noStrike">
                <a:solidFill>
                  <a:srgbClr val="000000"/>
                </a:solidFill>
                <a:latin typeface="Corbel"/>
                <a:ea typeface="Corbel"/>
                <a:cs typeface="Corbel"/>
                <a:sym typeface="Corbel"/>
              </a:rPr>
              <a:t>   First Convolutional Block:</a:t>
            </a:r>
            <a:endParaRPr b="0" i="0" sz="2400" u="none" cap="none" strike="noStrike">
              <a:latin typeface="Arial"/>
              <a:ea typeface="Arial"/>
              <a:cs typeface="Arial"/>
              <a:sym typeface="Arial"/>
            </a:endParaRPr>
          </a:p>
          <a:p>
            <a:pPr indent="-342720" lvl="0" marL="34308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Corbel"/>
                <a:ea typeface="Corbel"/>
                <a:cs typeface="Corbel"/>
                <a:sym typeface="Corbel"/>
              </a:rPr>
              <a:t>A 28x28 image is taken as input to this block. A padding of 2 units is added to the image so as to retain its dimensions after a convolution operation on the image by 16 5x5 filters/kernels.</a:t>
            </a:r>
            <a:endParaRPr b="0" i="0" sz="2400" u="none" cap="none" strike="noStrike">
              <a:latin typeface="Arial"/>
              <a:ea typeface="Arial"/>
              <a:cs typeface="Arial"/>
              <a:sym typeface="Arial"/>
            </a:endParaRPr>
          </a:p>
          <a:p>
            <a:pPr indent="-342720" lvl="0" marL="34308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Corbel"/>
                <a:ea typeface="Corbel"/>
                <a:cs typeface="Corbel"/>
                <a:sym typeface="Corbel"/>
              </a:rPr>
              <a:t>The output of the convolution gives 16x28x28 volume, which is then input to a RelU activation function followed by a MaxPool operation. ReLU activation is used to introduce some non-linearity.</a:t>
            </a:r>
            <a:endParaRPr b="0" i="0" sz="2400" u="none" cap="none" strike="noStrike">
              <a:latin typeface="Arial"/>
              <a:ea typeface="Arial"/>
              <a:cs typeface="Arial"/>
              <a:sym typeface="Arial"/>
            </a:endParaRPr>
          </a:p>
          <a:p>
            <a:pPr indent="-342720" lvl="0" marL="34308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Corbel"/>
                <a:ea typeface="Corbel"/>
                <a:cs typeface="Corbel"/>
                <a:sym typeface="Corbel"/>
              </a:rPr>
              <a:t>The block outputs a 16x14x14 volume.</a:t>
            </a:r>
            <a:endParaRPr b="0" i="0" sz="24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p:nvPr/>
        </p:nvSpPr>
        <p:spPr>
          <a:xfrm>
            <a:off x="1917720" y="328320"/>
            <a:ext cx="10197720" cy="6579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200" u="none" cap="none" strike="noStrike">
                <a:solidFill>
                  <a:srgbClr val="000000"/>
                </a:solidFill>
                <a:latin typeface="Corbel"/>
                <a:ea typeface="Corbel"/>
                <a:cs typeface="Corbel"/>
                <a:sym typeface="Corbel"/>
              </a:rPr>
              <a:t>Second Convolutional Block:</a:t>
            </a:r>
            <a:endParaRPr b="0" i="0" sz="3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800" u="none" cap="none" strike="noStrike">
                <a:solidFill>
                  <a:srgbClr val="000000"/>
                </a:solidFill>
                <a:latin typeface="Corbel"/>
                <a:ea typeface="Corbel"/>
                <a:cs typeface="Corbel"/>
                <a:sym typeface="Corbel"/>
              </a:rPr>
              <a:t>First step is again a convolution operation on 16x14x14 by 325x5 kernels with padding of 2 units, obtaining a 32x14x14 volume. It is passed through a ReLU activation followed by a MaxPool operation. Second convolutional block outputs a 32x7x7 volume.</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IN" sz="3200" u="none" cap="none" strike="noStrike">
                <a:solidFill>
                  <a:srgbClr val="000000"/>
                </a:solidFill>
                <a:latin typeface="Corbel"/>
                <a:ea typeface="Corbel"/>
                <a:cs typeface="Corbel"/>
                <a:sym typeface="Corbel"/>
              </a:rPr>
              <a:t>Fully connected Neural Layer:</a:t>
            </a:r>
            <a:endParaRPr b="0" i="0" sz="3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800" u="none" cap="none" strike="noStrike">
                <a:solidFill>
                  <a:srgbClr val="000000"/>
                </a:solidFill>
                <a:latin typeface="Corbel"/>
                <a:ea typeface="Corbel"/>
                <a:cs typeface="Corbel"/>
                <a:sym typeface="Corbel"/>
              </a:rPr>
              <a:t>Here, a singe hidden layer of 10 nodes is taken as the fully connected layer. Finally, the output of the fully connected layer is passed to a softmax function to obtain the output result of recognition</a:t>
            </a:r>
            <a:r>
              <a:rPr b="0" i="0" lang="en-IN" sz="2500" u="none" cap="none" strike="noStrike">
                <a:solidFill>
                  <a:srgbClr val="000000"/>
                </a:solidFill>
                <a:latin typeface="Corbel"/>
                <a:ea typeface="Corbel"/>
                <a:cs typeface="Corbel"/>
                <a:sym typeface="Corbel"/>
              </a:rPr>
              <a:t>.</a:t>
            </a:r>
            <a:endParaRPr b="0" i="0" sz="25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p:nvPr/>
        </p:nvSpPr>
        <p:spPr>
          <a:xfrm>
            <a:off x="2308320" y="443880"/>
            <a:ext cx="9693000" cy="50202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1" i="0" lang="en-IN" sz="4000" u="none" cap="none" strike="noStrike">
                <a:solidFill>
                  <a:srgbClr val="000000"/>
                </a:solidFill>
                <a:latin typeface="Corbel"/>
                <a:ea typeface="Corbel"/>
                <a:cs typeface="Corbel"/>
                <a:sym typeface="Corbel"/>
              </a:rPr>
              <a:t>Training dataset</a:t>
            </a:r>
            <a:endParaRPr b="0" i="0" sz="40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4000" u="none" cap="none" strike="noStrike">
              <a:latin typeface="Arial"/>
              <a:ea typeface="Arial"/>
              <a:cs typeface="Arial"/>
              <a:sym typeface="Arial"/>
            </a:endParaRPr>
          </a:p>
          <a:p>
            <a:pPr indent="-294640" lvl="0" marL="285840" marR="0" rtl="0" algn="l">
              <a:lnSpc>
                <a:spcPct val="90000"/>
              </a:lnSpc>
              <a:spcBef>
                <a:spcPts val="1242"/>
              </a:spcBef>
              <a:spcAft>
                <a:spcPts val="0"/>
              </a:spcAft>
              <a:buClr>
                <a:srgbClr val="1287C3"/>
              </a:buClr>
              <a:buSzPts val="4640"/>
              <a:buFont typeface="Arial"/>
              <a:buChar char="•"/>
            </a:pPr>
            <a:r>
              <a:rPr b="0" i="0" lang="en-IN" sz="3200" u="none" cap="none" strike="noStrike">
                <a:solidFill>
                  <a:srgbClr val="000000"/>
                </a:solidFill>
                <a:latin typeface="Corbel"/>
                <a:ea typeface="Corbel"/>
                <a:cs typeface="Corbel"/>
                <a:sym typeface="Corbel"/>
              </a:rPr>
              <a:t>The dataset contains 26 folders (A-Z) containing handwritten images in size 28</a:t>
            </a:r>
            <a:r>
              <a:rPr b="0" i="1" lang="en-IN" sz="3200" u="none" cap="none" strike="noStrike">
                <a:solidFill>
                  <a:srgbClr val="000000"/>
                </a:solidFill>
                <a:latin typeface="Corbel"/>
                <a:ea typeface="Corbel"/>
                <a:cs typeface="Corbel"/>
                <a:sym typeface="Corbel"/>
              </a:rPr>
              <a:t>28 pixels, each alphabet in the image is centre fitted to 20</a:t>
            </a:r>
            <a:r>
              <a:rPr b="0" i="0" lang="en-IN" sz="3200" u="none" cap="none" strike="noStrike">
                <a:solidFill>
                  <a:srgbClr val="000000"/>
                </a:solidFill>
                <a:latin typeface="Corbel"/>
                <a:ea typeface="Corbel"/>
                <a:cs typeface="Corbel"/>
                <a:sym typeface="Corbel"/>
              </a:rPr>
              <a:t>20 pixel box.</a:t>
            </a:r>
            <a:endParaRPr b="0" i="0" sz="3200" u="none" cap="none" strike="noStrike">
              <a:latin typeface="Arial"/>
              <a:ea typeface="Arial"/>
              <a:cs typeface="Arial"/>
              <a:sym typeface="Arial"/>
            </a:endParaRPr>
          </a:p>
          <a:p>
            <a:pPr indent="-294640" lvl="0" marL="285840" marR="0" rtl="0" algn="l">
              <a:lnSpc>
                <a:spcPct val="90000"/>
              </a:lnSpc>
              <a:spcBef>
                <a:spcPts val="1242"/>
              </a:spcBef>
              <a:spcAft>
                <a:spcPts val="0"/>
              </a:spcAft>
              <a:buClr>
                <a:srgbClr val="1287C3"/>
              </a:buClr>
              <a:buSzPts val="4640"/>
              <a:buFont typeface="Arial"/>
              <a:buChar char="•"/>
            </a:pPr>
            <a:r>
              <a:rPr b="0" i="0" lang="en-IN" sz="3200" u="none" cap="none" strike="noStrike">
                <a:solidFill>
                  <a:srgbClr val="000000"/>
                </a:solidFill>
                <a:latin typeface="Corbel"/>
                <a:ea typeface="Corbel"/>
                <a:cs typeface="Corbel"/>
                <a:sym typeface="Corbel"/>
              </a:rPr>
              <a:t>Each image is stored as Gray-level</a:t>
            </a:r>
            <a:endParaRPr b="0" i="0" sz="3200" u="none" cap="none" strike="noStrike">
              <a:latin typeface="Arial"/>
              <a:ea typeface="Arial"/>
              <a:cs typeface="Arial"/>
              <a:sym typeface="Arial"/>
            </a:endParaRPr>
          </a:p>
          <a:p>
            <a:pPr indent="-294640" lvl="0" marL="285840" marR="0" rtl="0" algn="l">
              <a:lnSpc>
                <a:spcPct val="90000"/>
              </a:lnSpc>
              <a:spcBef>
                <a:spcPts val="1242"/>
              </a:spcBef>
              <a:spcAft>
                <a:spcPts val="0"/>
              </a:spcAft>
              <a:buClr>
                <a:srgbClr val="1287C3"/>
              </a:buClr>
              <a:buSzPts val="4640"/>
              <a:buFont typeface="Arial"/>
              <a:buChar char="•"/>
            </a:pPr>
            <a:r>
              <a:rPr b="0" i="0" lang="en-IN" sz="3200" u="none" cap="none" strike="noStrike">
                <a:solidFill>
                  <a:srgbClr val="000000"/>
                </a:solidFill>
                <a:latin typeface="Corbel"/>
                <a:ea typeface="Corbel"/>
                <a:cs typeface="Corbel"/>
                <a:sym typeface="Corbel"/>
              </a:rPr>
              <a:t>Kernel CSV</a:t>
            </a:r>
            <a:r>
              <a:rPr b="0" i="1" lang="en-IN" sz="3200" u="none" cap="none" strike="noStrike">
                <a:solidFill>
                  <a:srgbClr val="000000"/>
                </a:solidFill>
                <a:latin typeface="Corbel"/>
                <a:ea typeface="Corbel"/>
                <a:cs typeface="Corbel"/>
                <a:sym typeface="Corbel"/>
              </a:rPr>
              <a:t>To</a:t>
            </a:r>
            <a:r>
              <a:rPr b="0" i="0" lang="en-IN" sz="3200" u="none" cap="none" strike="noStrike">
                <a:solidFill>
                  <a:srgbClr val="000000"/>
                </a:solidFill>
                <a:latin typeface="Corbel"/>
                <a:ea typeface="Corbel"/>
                <a:cs typeface="Corbel"/>
                <a:sym typeface="Corbel"/>
              </a:rPr>
              <a:t>Images contains script to convert .CSV file to actual images in .png format in structured folder.</a:t>
            </a:r>
            <a:endParaRPr b="0" i="0" sz="32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p:nvPr/>
        </p:nvSpPr>
        <p:spPr>
          <a:xfrm>
            <a:off x="1674000" y="229320"/>
            <a:ext cx="9446040" cy="5391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4000" u="none" cap="none" strike="noStrike">
                <a:solidFill>
                  <a:srgbClr val="000000"/>
                </a:solidFill>
                <a:latin typeface="Corbel"/>
                <a:ea typeface="Corbel"/>
                <a:cs typeface="Corbel"/>
                <a:sym typeface="Corbel"/>
              </a:rPr>
              <a:t>WORKING</a:t>
            </a:r>
            <a:endParaRPr b="0" i="0" sz="4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4000" u="none" cap="none" strike="noStrike">
              <a:latin typeface="Arial"/>
              <a:ea typeface="Arial"/>
              <a:cs typeface="Arial"/>
              <a:sym typeface="Arial"/>
            </a:endParaRPr>
          </a:p>
          <a:p>
            <a:pPr indent="-456840" lvl="0" marL="457200" marR="0" rtl="0" algn="l">
              <a:lnSpc>
                <a:spcPct val="100000"/>
              </a:lnSpc>
              <a:spcBef>
                <a:spcPts val="0"/>
              </a:spcBef>
              <a:spcAft>
                <a:spcPts val="0"/>
              </a:spcAft>
              <a:buClr>
                <a:srgbClr val="444444"/>
              </a:buClr>
              <a:buSzPts val="2600"/>
              <a:buFont typeface="Arial"/>
              <a:buChar char="•"/>
            </a:pPr>
            <a:r>
              <a:rPr b="0" i="0" lang="en-IN" sz="2600" u="none" cap="none" strike="noStrike">
                <a:solidFill>
                  <a:srgbClr val="444444"/>
                </a:solidFill>
                <a:latin typeface="Georgia"/>
                <a:ea typeface="Georgia"/>
                <a:cs typeface="Georgia"/>
                <a:sym typeface="Georgia"/>
              </a:rPr>
              <a:t>Read the data </a:t>
            </a:r>
            <a:r>
              <a:rPr b="0" i="0" lang="en-IN" sz="3200" u="none" cap="none" strike="noStrike">
                <a:solidFill>
                  <a:srgbClr val="444444"/>
                </a:solidFill>
                <a:latin typeface="Georgia"/>
                <a:ea typeface="Georgia"/>
                <a:cs typeface="Georgia"/>
                <a:sym typeface="Georgia"/>
              </a:rPr>
              <a:t>:</a:t>
            </a:r>
            <a:endParaRPr b="0" i="0" sz="3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444444"/>
                </a:solidFill>
                <a:latin typeface="Georgia"/>
                <a:ea typeface="Georgia"/>
                <a:cs typeface="Georgia"/>
                <a:sym typeface="Georgia"/>
              </a:rPr>
              <a:t>Now we are reading the dataset using the </a:t>
            </a:r>
            <a:r>
              <a:rPr b="1" i="0" lang="en-IN" sz="2200" u="none" cap="none" strike="noStrike">
                <a:solidFill>
                  <a:srgbClr val="444444"/>
                </a:solidFill>
                <a:latin typeface="Arial"/>
                <a:ea typeface="Arial"/>
                <a:cs typeface="Arial"/>
                <a:sym typeface="Arial"/>
              </a:rPr>
              <a:t>pd.read_csv()</a:t>
            </a:r>
            <a:r>
              <a:rPr b="0" i="0" lang="en-IN" sz="2200" u="none" cap="none" strike="noStrike">
                <a:solidFill>
                  <a:srgbClr val="444444"/>
                </a:solidFill>
                <a:latin typeface="Georgia"/>
                <a:ea typeface="Georgia"/>
                <a:cs typeface="Georgia"/>
                <a:sym typeface="Georgia"/>
              </a:rPr>
              <a:t> and printing the first 10 images using </a:t>
            </a:r>
            <a:r>
              <a:rPr b="1" i="0" lang="en-IN" sz="2200" u="none" cap="none" strike="noStrike">
                <a:solidFill>
                  <a:srgbClr val="444444"/>
                </a:solidFill>
                <a:latin typeface="Arial"/>
                <a:ea typeface="Arial"/>
                <a:cs typeface="Arial"/>
                <a:sym typeface="Arial"/>
              </a:rPr>
              <a:t>data.head(10)</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p:txBody>
      </p:sp>
      <p:pic>
        <p:nvPicPr>
          <p:cNvPr id="137" name="Google Shape;137;p21"/>
          <p:cNvPicPr preferRelativeResize="0"/>
          <p:nvPr/>
        </p:nvPicPr>
        <p:blipFill rotWithShape="1">
          <a:blip r:embed="rId3">
            <a:alphaModFix/>
          </a:blip>
          <a:srcRect b="0" l="0" r="458" t="19418"/>
          <a:stretch/>
        </p:blipFill>
        <p:spPr>
          <a:xfrm>
            <a:off x="1611720" y="2574360"/>
            <a:ext cx="10079640" cy="9975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p:nvPr/>
        </p:nvSpPr>
        <p:spPr>
          <a:xfrm>
            <a:off x="1535760" y="399600"/>
            <a:ext cx="10554120" cy="6351480"/>
          </a:xfrm>
          <a:prstGeom prst="rect">
            <a:avLst/>
          </a:prstGeom>
          <a:noFill/>
          <a:ln>
            <a:noFill/>
          </a:ln>
        </p:spPr>
        <p:txBody>
          <a:bodyPr anchorCtr="0" anchor="t" bIns="45000" lIns="90000" spcFirstLastPara="1" rIns="90000" wrap="square" tIns="45000">
            <a:noAutofit/>
          </a:bodyPr>
          <a:lstStyle/>
          <a:p>
            <a:pPr indent="-456840" lvl="0" marL="457200" marR="0" rtl="0" algn="l">
              <a:lnSpc>
                <a:spcPct val="100000"/>
              </a:lnSpc>
              <a:spcBef>
                <a:spcPts val="0"/>
              </a:spcBef>
              <a:spcAft>
                <a:spcPts val="0"/>
              </a:spcAft>
              <a:buClr>
                <a:srgbClr val="444444"/>
              </a:buClr>
              <a:buSzPts val="2800"/>
              <a:buFont typeface="Arial"/>
              <a:buChar char="•"/>
            </a:pPr>
            <a:r>
              <a:rPr b="1" i="0" lang="en-IN" sz="2800" u="none" cap="none" strike="noStrike">
                <a:solidFill>
                  <a:srgbClr val="444444"/>
                </a:solidFill>
                <a:latin typeface="Georgia"/>
                <a:ea typeface="Georgia"/>
                <a:cs typeface="Georgia"/>
                <a:sym typeface="Georgia"/>
              </a:rPr>
              <a:t>Split data into images and their labels:</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300" u="none" cap="none" strike="noStrike">
                <a:solidFill>
                  <a:srgbClr val="444444"/>
                </a:solidFill>
                <a:latin typeface="Georgia"/>
                <a:ea typeface="Georgia"/>
                <a:cs typeface="Georgia"/>
                <a:sym typeface="Georgia"/>
              </a:rPr>
              <a:t>   Splitting the data read into the images &amp; their corresponding labels.  The ‘0’        </a:t>
            </a:r>
            <a:endParaRPr b="0" i="0" sz="2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300" u="none" cap="none" strike="noStrike">
                <a:solidFill>
                  <a:srgbClr val="444444"/>
                </a:solidFill>
                <a:latin typeface="Georgia"/>
                <a:ea typeface="Georgia"/>
                <a:cs typeface="Georgia"/>
                <a:sym typeface="Georgia"/>
              </a:rPr>
              <a:t>   contains the labels, &amp; so we drop the ‘0’ column from the data dataframe read             </a:t>
            </a:r>
            <a:endParaRPr b="0" i="0" sz="2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300" u="none" cap="none" strike="noStrike">
                <a:solidFill>
                  <a:srgbClr val="444444"/>
                </a:solidFill>
                <a:latin typeface="Georgia"/>
                <a:ea typeface="Georgia"/>
                <a:cs typeface="Georgia"/>
                <a:sym typeface="Georgia"/>
              </a:rPr>
              <a:t>   &amp; use it in the y to form the labels.</a:t>
            </a:r>
            <a:endParaRPr b="0" i="0" sz="23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300" u="none" cap="none" strike="noStrike">
              <a:latin typeface="Arial"/>
              <a:ea typeface="Arial"/>
              <a:cs typeface="Arial"/>
              <a:sym typeface="Arial"/>
            </a:endParaRPr>
          </a:p>
          <a:p>
            <a:pPr indent="-342720" lvl="0" marL="343080" marR="0" rtl="0" algn="l">
              <a:lnSpc>
                <a:spcPct val="100000"/>
              </a:lnSpc>
              <a:spcBef>
                <a:spcPts val="0"/>
              </a:spcBef>
              <a:spcAft>
                <a:spcPts val="0"/>
              </a:spcAft>
              <a:buClr>
                <a:srgbClr val="444444"/>
              </a:buClr>
              <a:buSzPts val="2400"/>
              <a:buFont typeface="Arial"/>
              <a:buChar char="•"/>
            </a:pPr>
            <a:r>
              <a:rPr b="1" i="0" lang="en-IN" sz="2400" u="none" cap="none" strike="noStrike">
                <a:solidFill>
                  <a:srgbClr val="444444"/>
                </a:solidFill>
                <a:latin typeface="Georgia"/>
                <a:ea typeface="Georgia"/>
                <a:cs typeface="Georgia"/>
                <a:sym typeface="Georgia"/>
              </a:rPr>
              <a:t>Reshaping the data in the csv file so that it can be displayed as an image</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latin typeface="Arial"/>
              <a:ea typeface="Arial"/>
              <a:cs typeface="Arial"/>
              <a:sym typeface="Arial"/>
            </a:endParaRPr>
          </a:p>
          <a:p>
            <a:pPr indent="-342720" lvl="0" marL="343080" marR="0" rtl="0" algn="l">
              <a:lnSpc>
                <a:spcPct val="100000"/>
              </a:lnSpc>
              <a:spcBef>
                <a:spcPts val="0"/>
              </a:spcBef>
              <a:spcAft>
                <a:spcPts val="0"/>
              </a:spcAft>
              <a:buClr>
                <a:srgbClr val="444444"/>
              </a:buClr>
              <a:buSzPts val="600"/>
              <a:buFont typeface="Arial"/>
              <a:buChar char="•"/>
            </a:pPr>
            <a:r>
              <a:rPr b="0" i="0" lang="en-IN" sz="600" u="none" cap="none" strike="noStrike">
                <a:solidFill>
                  <a:srgbClr val="444444"/>
                </a:solidFill>
                <a:latin typeface="Georgia"/>
                <a:ea typeface="Georgia"/>
                <a:cs typeface="Georgia"/>
                <a:sym typeface="Georgia"/>
              </a:rPr>
              <a:t>.</a:t>
            </a:r>
            <a:endParaRPr b="0" i="0" sz="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600" u="none" cap="none" strike="noStrike">
              <a:latin typeface="Arial"/>
              <a:ea typeface="Arial"/>
              <a:cs typeface="Arial"/>
              <a:sym typeface="Arial"/>
            </a:endParaRPr>
          </a:p>
        </p:txBody>
      </p:sp>
      <p:sp>
        <p:nvSpPr>
          <p:cNvPr id="143" name="Google Shape;143;p22"/>
          <p:cNvSpPr/>
          <p:nvPr/>
        </p:nvSpPr>
        <p:spPr>
          <a:xfrm>
            <a:off x="2450160" y="1038600"/>
            <a:ext cx="5095440" cy="61056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IN" sz="2000" u="none" cap="none" strike="noStrike">
                <a:solidFill>
                  <a:srgbClr val="444444"/>
                </a:solidFill>
                <a:latin typeface="Arial"/>
                <a:ea typeface="Arial"/>
                <a:cs typeface="Arial"/>
                <a:sym typeface="Arial"/>
              </a:rPr>
              <a:t>X = data.drop('0',axis = 1)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444444"/>
                </a:solidFill>
                <a:latin typeface="Arial"/>
                <a:ea typeface="Arial"/>
                <a:cs typeface="Arial"/>
                <a:sym typeface="Arial"/>
              </a:rPr>
              <a:t>y = data['0']</a:t>
            </a:r>
            <a:r>
              <a:rPr b="0" i="0" lang="en-IN" sz="2000" u="none" cap="none" strike="noStrike">
                <a:solidFill>
                  <a:srgbClr val="000000"/>
                </a:solidFill>
                <a:latin typeface="Corbel"/>
                <a:ea typeface="Corbel"/>
                <a:cs typeface="Corbel"/>
                <a:sym typeface="Corbel"/>
              </a:rPr>
              <a:t> </a:t>
            </a:r>
            <a:endParaRPr b="0" i="0" sz="2000" u="none" cap="none" strike="noStrike">
              <a:latin typeface="Arial"/>
              <a:ea typeface="Arial"/>
              <a:cs typeface="Arial"/>
              <a:sym typeface="Arial"/>
            </a:endParaRPr>
          </a:p>
        </p:txBody>
      </p:sp>
      <p:pic>
        <p:nvPicPr>
          <p:cNvPr id="144" name="Google Shape;144;p22"/>
          <p:cNvPicPr preferRelativeResize="0"/>
          <p:nvPr/>
        </p:nvPicPr>
        <p:blipFill rotWithShape="1">
          <a:blip r:embed="rId3">
            <a:alphaModFix/>
          </a:blip>
          <a:srcRect b="0" l="0" r="3048" t="3156"/>
          <a:stretch/>
        </p:blipFill>
        <p:spPr>
          <a:xfrm>
            <a:off x="1993680" y="4896000"/>
            <a:ext cx="9598320" cy="16696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