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5" r:id="rId1"/>
  </p:sldMasterIdLst>
  <p:notesMasterIdLst>
    <p:notesMasterId r:id="rId38"/>
  </p:notesMasterIdLst>
  <p:sldIdLst>
    <p:sldId id="256" r:id="rId2"/>
    <p:sldId id="258" r:id="rId3"/>
    <p:sldId id="281" r:id="rId4"/>
    <p:sldId id="259" r:id="rId5"/>
    <p:sldId id="260" r:id="rId6"/>
    <p:sldId id="261" r:id="rId7"/>
    <p:sldId id="262" r:id="rId8"/>
    <p:sldId id="282" r:id="rId9"/>
    <p:sldId id="263" r:id="rId10"/>
    <p:sldId id="264" r:id="rId11"/>
    <p:sldId id="283" r:id="rId12"/>
    <p:sldId id="265" r:id="rId13"/>
    <p:sldId id="266" r:id="rId14"/>
    <p:sldId id="284" r:id="rId15"/>
    <p:sldId id="267" r:id="rId16"/>
    <p:sldId id="268" r:id="rId17"/>
    <p:sldId id="285" r:id="rId18"/>
    <p:sldId id="269" r:id="rId19"/>
    <p:sldId id="270" r:id="rId20"/>
    <p:sldId id="286" r:id="rId21"/>
    <p:sldId id="271" r:id="rId22"/>
    <p:sldId id="272" r:id="rId23"/>
    <p:sldId id="287" r:id="rId24"/>
    <p:sldId id="273" r:id="rId25"/>
    <p:sldId id="274" r:id="rId26"/>
    <p:sldId id="288" r:id="rId27"/>
    <p:sldId id="275" r:id="rId28"/>
    <p:sldId id="276" r:id="rId29"/>
    <p:sldId id="289" r:id="rId30"/>
    <p:sldId id="277" r:id="rId31"/>
    <p:sldId id="278" r:id="rId32"/>
    <p:sldId id="290" r:id="rId33"/>
    <p:sldId id="291" r:id="rId34"/>
    <p:sldId id="292" r:id="rId35"/>
    <p:sldId id="279" r:id="rId36"/>
    <p:sldId id="293" r:id="rId37"/>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11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CD7ED17-F520-46B0-9A93-DD5BF71E55BD}" type="datetimeFigureOut">
              <a:rPr lang="en-IN" smtClean="0"/>
              <a:t>22-07-2025</a:t>
            </a:fld>
            <a:endParaRPr lang="en-IN"/>
          </a:p>
        </p:txBody>
      </p:sp>
      <p:sp>
        <p:nvSpPr>
          <p:cNvPr id="4" name="Slide Image Placeholder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979776B-C7E7-4274-A527-10FE6A412902}" type="slidenum">
              <a:rPr lang="en-IN" smtClean="0"/>
              <a:t>‹#›</a:t>
            </a:fld>
            <a:endParaRPr lang="en-IN"/>
          </a:p>
        </p:txBody>
      </p:sp>
    </p:spTree>
    <p:extLst>
      <p:ext uri="{BB962C8B-B14F-4D97-AF65-F5344CB8AC3E}">
        <p14:creationId xmlns:p14="http://schemas.microsoft.com/office/powerpoint/2010/main" val="3280299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0363" y="857250"/>
            <a:ext cx="3343275"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79776B-C7E7-4274-A527-10FE6A412902}" type="slidenum">
              <a:rPr lang="en-IN" smtClean="0"/>
              <a:t>1</a:t>
            </a:fld>
            <a:endParaRPr lang="en-IN"/>
          </a:p>
        </p:txBody>
      </p:sp>
    </p:spTree>
    <p:extLst>
      <p:ext uri="{BB962C8B-B14F-4D97-AF65-F5344CB8AC3E}">
        <p14:creationId xmlns:p14="http://schemas.microsoft.com/office/powerpoint/2010/main" val="131450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0363" y="857250"/>
            <a:ext cx="3343275"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79776B-C7E7-4274-A527-10FE6A412902}" type="slidenum">
              <a:rPr lang="en-IN" smtClean="0"/>
              <a:t>6</a:t>
            </a:fld>
            <a:endParaRPr lang="en-IN"/>
          </a:p>
        </p:txBody>
      </p:sp>
    </p:spTree>
    <p:extLst>
      <p:ext uri="{BB962C8B-B14F-4D97-AF65-F5344CB8AC3E}">
        <p14:creationId xmlns:p14="http://schemas.microsoft.com/office/powerpoint/2010/main" val="365458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979776B-C7E7-4274-A527-10FE6A412902}" type="slidenum">
              <a:rPr lang="en-IN" smtClean="0"/>
              <a:t>7</a:t>
            </a:fld>
            <a:endParaRPr lang="en-IN"/>
          </a:p>
        </p:txBody>
      </p:sp>
    </p:spTree>
    <p:extLst>
      <p:ext uri="{BB962C8B-B14F-4D97-AF65-F5344CB8AC3E}">
        <p14:creationId xmlns:p14="http://schemas.microsoft.com/office/powerpoint/2010/main" val="287823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0363" y="857250"/>
            <a:ext cx="3343275"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79776B-C7E7-4274-A527-10FE6A412902}" type="slidenum">
              <a:rPr lang="en-IN" smtClean="0"/>
              <a:t>16</a:t>
            </a:fld>
            <a:endParaRPr lang="en-IN"/>
          </a:p>
        </p:txBody>
      </p:sp>
    </p:spTree>
    <p:extLst>
      <p:ext uri="{BB962C8B-B14F-4D97-AF65-F5344CB8AC3E}">
        <p14:creationId xmlns:p14="http://schemas.microsoft.com/office/powerpoint/2010/main" val="238870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85432" y="3085765"/>
            <a:ext cx="8926784"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29625" y="990600"/>
            <a:ext cx="8655565"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29625" y="2495445"/>
            <a:ext cx="8655565"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430BC8D-624E-4A36-A188-C086376FAD13}" type="datetimeFigureOut">
              <a:rPr lang="en-IN" smtClean="0"/>
              <a:t>22-07-2025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A259F0-0DB9-4E38-B806-49F877E8E2B1}" type="slidenum">
              <a:rPr lang="en-IN" smtClean="0"/>
              <a:t>‹#›</a:t>
            </a:fld>
            <a:endParaRPr lang="en-IN"/>
          </a:p>
        </p:txBody>
      </p:sp>
    </p:spTree>
    <p:extLst>
      <p:ext uri="{BB962C8B-B14F-4D97-AF65-F5344CB8AC3E}">
        <p14:creationId xmlns:p14="http://schemas.microsoft.com/office/powerpoint/2010/main" val="8091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0BC8D-624E-4A36-A188-C086376FAD13}"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A259F0-0DB9-4E38-B806-49F877E8E2B1}" type="slidenum">
              <a:rPr lang="en-IN" smtClean="0"/>
              <a:t>‹#›</a:t>
            </a:fld>
            <a:endParaRPr lang="en-IN"/>
          </a:p>
        </p:txBody>
      </p:sp>
    </p:spTree>
    <p:extLst>
      <p:ext uri="{BB962C8B-B14F-4D97-AF65-F5344CB8AC3E}">
        <p14:creationId xmlns:p14="http://schemas.microsoft.com/office/powerpoint/2010/main" val="384388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181851" y="599725"/>
            <a:ext cx="222884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181851" y="675726"/>
            <a:ext cx="162838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9625" y="675726"/>
            <a:ext cx="6415726"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07359" y="5956137"/>
            <a:ext cx="1026645" cy="365125"/>
          </a:xfrm>
        </p:spPr>
        <p:txBody>
          <a:bodyPr/>
          <a:lstStyle>
            <a:lvl1pPr>
              <a:defRPr>
                <a:solidFill>
                  <a:schemeClr val="accent1">
                    <a:lumMod val="75000"/>
                    <a:lumOff val="25000"/>
                  </a:schemeClr>
                </a:solidFill>
              </a:defRPr>
            </a:lvl1pPr>
          </a:lstStyle>
          <a:p>
            <a:fld id="{8430BC8D-624E-4A36-A188-C086376FAD13}" type="datetimeFigureOut">
              <a:rPr lang="en-IN" smtClean="0"/>
              <a:t>22-07-2025</a:t>
            </a:fld>
            <a:endParaRPr lang="en-IN"/>
          </a:p>
        </p:txBody>
      </p:sp>
      <p:sp>
        <p:nvSpPr>
          <p:cNvPr id="5" name="Footer Placeholder 4"/>
          <p:cNvSpPr>
            <a:spLocks noGrp="1"/>
          </p:cNvSpPr>
          <p:nvPr>
            <p:ph type="ftr" sz="quarter" idx="11"/>
          </p:nvPr>
        </p:nvSpPr>
        <p:spPr>
          <a:xfrm>
            <a:off x="629625" y="5951811"/>
            <a:ext cx="6415726" cy="365125"/>
          </a:xfrm>
        </p:spPr>
        <p:txBody>
          <a:body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A259F0-0DB9-4E38-B806-49F877E8E2B1}" type="slidenum">
              <a:rPr lang="en-IN" smtClean="0"/>
              <a:t>‹#›</a:t>
            </a:fld>
            <a:endParaRPr lang="en-IN"/>
          </a:p>
        </p:txBody>
      </p:sp>
    </p:spTree>
    <p:extLst>
      <p:ext uri="{BB962C8B-B14F-4D97-AF65-F5344CB8AC3E}">
        <p14:creationId xmlns:p14="http://schemas.microsoft.com/office/powerpoint/2010/main" val="306841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9625" y="2228004"/>
            <a:ext cx="8655565"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0BC8D-624E-4A36-A188-C086376FAD13}"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A259F0-0DB9-4E38-B806-49F877E8E2B1}" type="slidenum">
              <a:rPr lang="en-IN" smtClean="0"/>
              <a:t>‹#›</a:t>
            </a:fld>
            <a:endParaRPr lang="en-IN"/>
          </a:p>
        </p:txBody>
      </p:sp>
    </p:spTree>
    <p:extLst>
      <p:ext uri="{BB962C8B-B14F-4D97-AF65-F5344CB8AC3E}">
        <p14:creationId xmlns:p14="http://schemas.microsoft.com/office/powerpoint/2010/main" val="390192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90367" y="5141974"/>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626" y="3036573"/>
            <a:ext cx="8655564"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9626" y="4541417"/>
            <a:ext cx="8655564"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430BC8D-624E-4A36-A188-C086376FAD13}" type="datetimeFigureOut">
              <a:rPr lang="en-IN" smtClean="0"/>
              <a:t>22-07-2025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A259F0-0DB9-4E38-B806-49F877E8E2B1}" type="slidenum">
              <a:rPr lang="en-IN" smtClean="0"/>
              <a:t>‹#›</a:t>
            </a:fld>
            <a:endParaRPr lang="en-IN"/>
          </a:p>
        </p:txBody>
      </p:sp>
    </p:spTree>
    <p:extLst>
      <p:ext uri="{BB962C8B-B14F-4D97-AF65-F5344CB8AC3E}">
        <p14:creationId xmlns:p14="http://schemas.microsoft.com/office/powerpoint/2010/main" val="183148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9625" y="2228003"/>
            <a:ext cx="4224488"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51889" y="2228004"/>
            <a:ext cx="4233301"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0BC8D-624E-4A36-A188-C086376FAD13}"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A259F0-0DB9-4E38-B806-49F877E8E2B1}" type="slidenum">
              <a:rPr lang="en-IN" smtClean="0"/>
              <a:t>‹#›</a:t>
            </a:fld>
            <a:endParaRPr lang="en-IN"/>
          </a:p>
        </p:txBody>
      </p:sp>
    </p:spTree>
    <p:extLst>
      <p:ext uri="{BB962C8B-B14F-4D97-AF65-F5344CB8AC3E}">
        <p14:creationId xmlns:p14="http://schemas.microsoft.com/office/powerpoint/2010/main" val="157686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61154" y="2228003"/>
            <a:ext cx="3892958"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625" y="2926052"/>
            <a:ext cx="4224488"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83418" y="2228003"/>
            <a:ext cx="3901771"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51889" y="2926052"/>
            <a:ext cx="423330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0BC8D-624E-4A36-A188-C086376FAD13}" type="datetimeFigureOut">
              <a:rPr lang="en-IN" smtClean="0"/>
              <a:t>22-07-2025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A259F0-0DB9-4E38-B806-49F877E8E2B1}" type="slidenum">
              <a:rPr lang="en-IN" smtClean="0"/>
              <a:t>‹#›</a:t>
            </a:fld>
            <a:endParaRPr lang="en-IN"/>
          </a:p>
        </p:txBody>
      </p:sp>
    </p:spTree>
    <p:extLst>
      <p:ext uri="{BB962C8B-B14F-4D97-AF65-F5344CB8AC3E}">
        <p14:creationId xmlns:p14="http://schemas.microsoft.com/office/powerpoint/2010/main" val="422557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85434" y="599726"/>
            <a:ext cx="892526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0BC8D-624E-4A36-A188-C086376FAD13}" type="datetimeFigureOut">
              <a:rPr lang="en-IN" smtClean="0"/>
              <a:t>22-07-2025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A259F0-0DB9-4E38-B806-49F877E8E2B1}" type="slidenum">
              <a:rPr lang="en-IN" smtClean="0"/>
              <a:t>‹#›</a:t>
            </a:fld>
            <a:endParaRPr lang="en-IN"/>
          </a:p>
        </p:txBody>
      </p:sp>
    </p:spTree>
    <p:extLst>
      <p:ext uri="{BB962C8B-B14F-4D97-AF65-F5344CB8AC3E}">
        <p14:creationId xmlns:p14="http://schemas.microsoft.com/office/powerpoint/2010/main" val="356069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0BC8D-624E-4A36-A188-C086376FAD13}" type="datetimeFigureOut">
              <a:rPr lang="en-IN" smtClean="0"/>
              <a:t>22-07-2025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A259F0-0DB9-4E38-B806-49F877E8E2B1}" type="slidenum">
              <a:rPr lang="en-IN" smtClean="0"/>
              <a:t>‹#›</a:t>
            </a:fld>
            <a:endParaRPr lang="en-IN"/>
          </a:p>
        </p:txBody>
      </p:sp>
    </p:spTree>
    <p:extLst>
      <p:ext uri="{BB962C8B-B14F-4D97-AF65-F5344CB8AC3E}">
        <p14:creationId xmlns:p14="http://schemas.microsoft.com/office/powerpoint/2010/main" val="241010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90367" y="5141973"/>
            <a:ext cx="8925266"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798" y="5262296"/>
            <a:ext cx="3831344"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83599" y="601200"/>
            <a:ext cx="89271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64419" y="5262296"/>
            <a:ext cx="4620771"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430BC8D-624E-4A36-A188-C086376FAD13}" type="datetimeFigureOut">
              <a:rPr lang="en-IN" smtClean="0"/>
              <a:t>22-07-2025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A259F0-0DB9-4E38-B806-49F877E8E2B1}" type="slidenum">
              <a:rPr lang="en-IN" smtClean="0"/>
              <a:t>‹#›</a:t>
            </a:fld>
            <a:endParaRPr lang="en-IN"/>
          </a:p>
        </p:txBody>
      </p:sp>
    </p:spTree>
    <p:extLst>
      <p:ext uri="{BB962C8B-B14F-4D97-AF65-F5344CB8AC3E}">
        <p14:creationId xmlns:p14="http://schemas.microsoft.com/office/powerpoint/2010/main" val="278196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625" y="4693389"/>
            <a:ext cx="8655565"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85434" y="599725"/>
            <a:ext cx="8925265"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29625" y="5260127"/>
            <a:ext cx="8655565"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0BC8D-624E-4A36-A188-C086376FAD13}"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A259F0-0DB9-4E38-B806-49F877E8E2B1}" type="slidenum">
              <a:rPr lang="en-IN" smtClean="0"/>
              <a:t>‹#›</a:t>
            </a:fld>
            <a:endParaRPr lang="en-IN"/>
          </a:p>
        </p:txBody>
      </p:sp>
    </p:spTree>
    <p:extLst>
      <p:ext uri="{BB962C8B-B14F-4D97-AF65-F5344CB8AC3E}">
        <p14:creationId xmlns:p14="http://schemas.microsoft.com/office/powerpoint/2010/main" val="392060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9625" y="687475"/>
            <a:ext cx="8655565"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9625" y="2228003"/>
            <a:ext cx="8655565"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22604" y="5956137"/>
            <a:ext cx="2311400" cy="365125"/>
          </a:xfrm>
          <a:prstGeom prst="rect">
            <a:avLst/>
          </a:prstGeom>
        </p:spPr>
        <p:txBody>
          <a:bodyPr vert="horz" lIns="91440" tIns="45720" rIns="91440" bIns="45720" rtlCol="0" anchor="ctr"/>
          <a:lstStyle>
            <a:lvl1pPr algn="r">
              <a:defRPr sz="900">
                <a:solidFill>
                  <a:schemeClr val="accent2"/>
                </a:solidFill>
              </a:defRPr>
            </a:lvl1pPr>
          </a:lstStyle>
          <a:p>
            <a:fld id="{8430BC8D-624E-4A36-A188-C086376FAD13}" type="datetimeFigureOut">
              <a:rPr lang="en-IN" smtClean="0"/>
              <a:t>22-07-2025</a:t>
            </a:fld>
            <a:endParaRPr lang="en-IN"/>
          </a:p>
        </p:txBody>
      </p:sp>
      <p:sp>
        <p:nvSpPr>
          <p:cNvPr id="5" name="Footer Placeholder 4"/>
          <p:cNvSpPr>
            <a:spLocks noGrp="1"/>
          </p:cNvSpPr>
          <p:nvPr>
            <p:ph type="ftr" sz="quarter" idx="3"/>
          </p:nvPr>
        </p:nvSpPr>
        <p:spPr>
          <a:xfrm>
            <a:off x="629625" y="5951811"/>
            <a:ext cx="5276467"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8450516" y="5956137"/>
            <a:ext cx="834674" cy="365125"/>
          </a:xfrm>
          <a:prstGeom prst="rect">
            <a:avLst/>
          </a:prstGeom>
        </p:spPr>
        <p:txBody>
          <a:bodyPr vert="horz" lIns="91440" tIns="45720" rIns="91440" bIns="45720" rtlCol="0" anchor="ctr"/>
          <a:lstStyle>
            <a:lvl1pPr algn="r">
              <a:defRPr sz="900">
                <a:solidFill>
                  <a:schemeClr val="accent2"/>
                </a:solidFill>
              </a:defRPr>
            </a:lvl1pPr>
          </a:lstStyle>
          <a:p>
            <a:fld id="{51A259F0-0DB9-4E38-B806-49F877E8E2B1}" type="slidenum">
              <a:rPr lang="en-IN" smtClean="0"/>
              <a:t>‹#›</a:t>
            </a:fld>
            <a:endParaRPr lang="en-IN"/>
          </a:p>
        </p:txBody>
      </p:sp>
      <p:sp>
        <p:nvSpPr>
          <p:cNvPr id="9" name="Rectangle 8"/>
          <p:cNvSpPr/>
          <p:nvPr/>
        </p:nvSpPr>
        <p:spPr>
          <a:xfrm>
            <a:off x="485433" y="441325"/>
            <a:ext cx="2946568"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474001" y="441325"/>
            <a:ext cx="29367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484651" y="441325"/>
            <a:ext cx="29367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2255216"/>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Electricity Photos, Download The BEST Free Electricity Stock Photos &amp; HD  Images">
            <a:extLst>
              <a:ext uri="{FF2B5EF4-FFF2-40B4-BE49-F238E27FC236}">
                <a16:creationId xmlns="" xmlns:a16="http://schemas.microsoft.com/office/drawing/2014/main" id="{44DF1B2C-84F9-DD04-FDAA-789D01AB70D0}"/>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820" t="-12" r="3791" b="12"/>
          <a:stretch>
            <a:fillRect/>
          </a:stretch>
        </p:blipFill>
        <p:spPr bwMode="auto">
          <a:xfrm>
            <a:off x="0" y="128588"/>
            <a:ext cx="9755746" cy="6599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0170B0EA-8A3A-0A86-4999-FAF339B27493}"/>
              </a:ext>
            </a:extLst>
          </p:cNvPr>
          <p:cNvSpPr txBox="1"/>
          <p:nvPr/>
        </p:nvSpPr>
        <p:spPr>
          <a:xfrm flipH="1" flipV="1">
            <a:off x="1634490" y="791528"/>
            <a:ext cx="6500812" cy="317459"/>
          </a:xfrm>
          <a:prstGeom prst="rect">
            <a:avLst/>
          </a:prstGeom>
          <a:noFill/>
        </p:spPr>
        <p:txBody>
          <a:bodyPr wrap="square" rtlCol="0">
            <a:spAutoFit/>
          </a:bodyPr>
          <a:lstStyle/>
          <a:p>
            <a:r>
              <a:rPr lang="en-US" sz="1463" dirty="0"/>
              <a:t>                                                                                                                                                   </a:t>
            </a:r>
            <a:endParaRPr lang="en-IN" sz="1463" dirty="0"/>
          </a:p>
        </p:txBody>
      </p:sp>
      <p:sp>
        <p:nvSpPr>
          <p:cNvPr id="13" name="Rectangle 12">
            <a:extLst>
              <a:ext uri="{FF2B5EF4-FFF2-40B4-BE49-F238E27FC236}">
                <a16:creationId xmlns="" xmlns:a16="http://schemas.microsoft.com/office/drawing/2014/main" id="{B4BECCD8-0176-BD79-C567-AAA5F3C97CAB}"/>
              </a:ext>
            </a:extLst>
          </p:cNvPr>
          <p:cNvSpPr/>
          <p:nvPr/>
        </p:nvSpPr>
        <p:spPr>
          <a:xfrm>
            <a:off x="292350" y="3020037"/>
            <a:ext cx="9613650" cy="352020"/>
          </a:xfrm>
          <a:prstGeom prst="rect">
            <a:avLst/>
          </a:prstGeom>
          <a:noFill/>
          <a:effectLst>
            <a:outerShdw blurRad="76200" dist="12700" dir="2700000" sy="-23000" kx="-800400" algn="bl" rotWithShape="0">
              <a:prstClr val="black">
                <a:alpha val="20000"/>
              </a:prstClr>
            </a:outerShdw>
          </a:effectLst>
        </p:spPr>
        <p:txBody>
          <a:bodyPr wrap="square" lIns="74295" tIns="37148" rIns="74295" bIns="37148">
            <a:spAutoFit/>
          </a:bodyPr>
          <a:lstStyle/>
          <a:p>
            <a:pPr algn="ctr"/>
            <a:r>
              <a:rPr lang="en-US" b="1" dirty="0">
                <a:ln w="13462">
                  <a:solidFill>
                    <a:schemeClr val="accent6">
                      <a:lumMod val="20000"/>
                      <a:lumOff val="80000"/>
                    </a:schemeClr>
                  </a:solidFill>
                  <a:prstDash val="solid"/>
                </a:ln>
                <a:effectLst>
                  <a:outerShdw dist="38100" dir="2700000" algn="bl" rotWithShape="0">
                    <a:schemeClr val="accent5"/>
                  </a:outerShdw>
                </a:effectLst>
              </a:rPr>
              <a:t>ELECTRICITY USAGE ANALYSIS BY HOUSEHOLD AND MONTH USING MYSQL</a:t>
            </a:r>
          </a:p>
        </p:txBody>
      </p:sp>
    </p:spTree>
    <p:extLst>
      <p:ext uri="{BB962C8B-B14F-4D97-AF65-F5344CB8AC3E}">
        <p14:creationId xmlns:p14="http://schemas.microsoft.com/office/powerpoint/2010/main" val="269129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7C5D9C-5D28-CD42-7906-5C3A282AEC13}"/>
              </a:ext>
            </a:extLst>
          </p:cNvPr>
          <p:cNvSpPr>
            <a:spLocks noGrp="1"/>
          </p:cNvSpPr>
          <p:nvPr>
            <p:ph type="title"/>
          </p:nvPr>
        </p:nvSpPr>
        <p:spPr>
          <a:xfrm>
            <a:off x="577516" y="750771"/>
            <a:ext cx="8856265" cy="1799923"/>
          </a:xfrm>
        </p:spPr>
        <p:txBody>
          <a:bodyPr>
            <a:normAutofit fontScale="90000"/>
          </a:bodyPr>
          <a:lstStyle/>
          <a:p>
            <a:r>
              <a:rPr lang="en-US" sz="3100" dirty="0" smtClean="0"/>
              <a:t>TASK 2 </a:t>
            </a:r>
            <a:r>
              <a:rPr lang="en-US" sz="1800" dirty="0" smtClean="0"/>
              <a:t/>
            </a:r>
            <a:br>
              <a:rPr lang="en-US" sz="1800" dirty="0" smtClean="0"/>
            </a:br>
            <a:r>
              <a:rPr lang="en-US" sz="1800" dirty="0" smtClean="0"/>
              <a:t/>
            </a:r>
            <a:br>
              <a:rPr lang="en-US" sz="1800" dirty="0" smtClean="0"/>
            </a:br>
            <a:r>
              <a:rPr lang="en-US" sz="1800" b="1" dirty="0" smtClean="0"/>
              <a:t>(</a:t>
            </a:r>
            <a:r>
              <a:rPr lang="en-US" sz="1800" b="1" dirty="0"/>
              <a:t>Using Group by) For each household, show the monthly electricity usage, rank of usage within each year, and classify usage level.</a:t>
            </a:r>
            <a:r>
              <a:rPr lang="en-GB" b="1" dirty="0"/>
              <a:t/>
            </a:r>
            <a:br>
              <a:rPr lang="en-GB" b="1" dirty="0"/>
            </a:br>
            <a:r>
              <a:rPr lang="en-US" dirty="0" smtClean="0">
                <a:solidFill>
                  <a:srgbClr val="FF0000"/>
                </a:solidFill>
                <a:latin typeface="Times New Roman" panose="02020603050405020304" pitchFamily="18" charset="0"/>
                <a:cs typeface="Times New Roman" panose="02020603050405020304" pitchFamily="18" charset="0"/>
              </a:rPr>
              <a:t/>
            </a:r>
            <a:br>
              <a:rPr lang="en-US" dirty="0" smtClean="0">
                <a:solidFill>
                  <a:srgbClr val="FF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DDCC2FD8-9A74-78AA-2BDC-00DDA6199D5B}"/>
              </a:ext>
            </a:extLst>
          </p:cNvPr>
          <p:cNvSpPr>
            <a:spLocks noGrp="1"/>
          </p:cNvSpPr>
          <p:nvPr>
            <p:ph idx="1"/>
          </p:nvPr>
        </p:nvSpPr>
        <p:spPr>
          <a:xfrm>
            <a:off x="462012" y="1973180"/>
            <a:ext cx="8971769" cy="4788567"/>
          </a:xfrm>
        </p:spPr>
        <p:txBody>
          <a:bodyPr anchor="t">
            <a:normAutofit lnSpcReduction="10000"/>
          </a:bodyPr>
          <a:lstStyle/>
          <a:p>
            <a:pPr marL="29981" indent="0">
              <a:buNone/>
            </a:pPr>
            <a:r>
              <a:rPr lang="en-US" b="1" dirty="0" smtClean="0">
                <a:latin typeface="Times New Roman" panose="02020603050405020304" pitchFamily="18" charset="0"/>
                <a:cs typeface="Times New Roman" panose="02020603050405020304" pitchFamily="18" charset="0"/>
              </a:rPr>
              <a:t>Needed Tables:</a:t>
            </a:r>
          </a:p>
          <a:p>
            <a:pPr marL="372881" indent="-342900">
              <a:buFont typeface="+mj-lt"/>
              <a:buAutoNum type="arabicPeriod"/>
            </a:pPr>
            <a:r>
              <a:rPr lang="en-US" dirty="0" err="1" smtClean="0">
                <a:latin typeface="Times New Roman" panose="02020603050405020304" pitchFamily="18" charset="0"/>
                <a:cs typeface="Times New Roman" panose="02020603050405020304" pitchFamily="18" charset="0"/>
              </a:rPr>
              <a:t>household_info</a:t>
            </a:r>
            <a:r>
              <a:rPr lang="en-US" dirty="0" smtClean="0">
                <a:latin typeface="Times New Roman" panose="02020603050405020304" pitchFamily="18" charset="0"/>
                <a:cs typeface="Times New Roman" panose="02020603050405020304" pitchFamily="18" charset="0"/>
              </a:rPr>
              <a:t>,</a:t>
            </a:r>
          </a:p>
          <a:p>
            <a:pPr marL="372881" indent="-342900">
              <a:buFont typeface="+mj-lt"/>
              <a:buAutoNum type="arabicPeriod"/>
            </a:pPr>
            <a:r>
              <a:rPr lang="en-US" dirty="0" err="1" smtClean="0">
                <a:latin typeface="Times New Roman" panose="02020603050405020304" pitchFamily="18" charset="0"/>
                <a:cs typeface="Times New Roman" panose="02020603050405020304" pitchFamily="18" charset="0"/>
              </a:rPr>
              <a:t>billing_info</a:t>
            </a:r>
            <a:endParaRPr lang="en-US" dirty="0" smtClean="0">
              <a:latin typeface="Times New Roman" panose="02020603050405020304" pitchFamily="18" charset="0"/>
              <a:cs typeface="Times New Roman" panose="02020603050405020304" pitchFamily="18" charset="0"/>
            </a:endParaRPr>
          </a:p>
          <a:p>
            <a:pPr marL="372881" indent="-342900">
              <a:buFont typeface="+mj-lt"/>
              <a:buAutoNum type="arabicPeriod"/>
            </a:pPr>
            <a:endParaRPr lang="en-US" b="1" dirty="0" smtClean="0">
              <a:latin typeface="Times New Roman" panose="02020603050405020304" pitchFamily="18" charset="0"/>
              <a:cs typeface="Times New Roman" panose="02020603050405020304" pitchFamily="18" charset="0"/>
            </a:endParaRPr>
          </a:p>
          <a:p>
            <a:pPr marL="29981" indent="0">
              <a:buNone/>
            </a:pPr>
            <a:r>
              <a:rPr lang="en-US" b="1" dirty="0" smtClean="0">
                <a:latin typeface="Times New Roman" panose="02020603050405020304" pitchFamily="18" charset="0"/>
                <a:cs typeface="Times New Roman" panose="02020603050405020304" pitchFamily="18" charset="0"/>
              </a:rPr>
              <a:t>Query</a:t>
            </a:r>
          </a:p>
          <a:p>
            <a:pPr marL="29981" indent="0">
              <a:buNone/>
            </a:pPr>
            <a:r>
              <a:rPr lang="en-US" sz="1600" dirty="0">
                <a:latin typeface="Times New Roman" panose="02020603050405020304" pitchFamily="18" charset="0"/>
                <a:cs typeface="Times New Roman" panose="02020603050405020304" pitchFamily="18" charset="0"/>
              </a:rPr>
              <a:t>select </a:t>
            </a:r>
            <a:r>
              <a:rPr lang="en-US" sz="1600" dirty="0" err="1">
                <a:latin typeface="Times New Roman" panose="02020603050405020304" pitchFamily="18" charset="0"/>
                <a:cs typeface="Times New Roman" panose="02020603050405020304" pitchFamily="18" charset="0"/>
              </a:rPr>
              <a:t>household_id</a:t>
            </a:r>
            <a:r>
              <a:rPr lang="en-US" sz="1600" dirty="0">
                <a:latin typeface="Times New Roman" panose="02020603050405020304" pitchFamily="18" charset="0"/>
                <a:cs typeface="Times New Roman" panose="02020603050405020304" pitchFamily="18" charset="0"/>
              </a:rPr>
              <a:t>, year, month, </a:t>
            </a:r>
            <a:r>
              <a:rPr lang="en-US" sz="1600" dirty="0" err="1">
                <a:latin typeface="Times New Roman" panose="02020603050405020304" pitchFamily="18" charset="0"/>
                <a:cs typeface="Times New Roman" panose="02020603050405020304" pitchFamily="18" charset="0"/>
              </a:rPr>
              <a:t>total_kwh</a:t>
            </a:r>
            <a:r>
              <a:rPr lang="en-US" sz="1600" dirty="0">
                <a:latin typeface="Times New Roman" panose="02020603050405020304" pitchFamily="18" charset="0"/>
                <a:cs typeface="Times New Roman" panose="02020603050405020304" pitchFamily="18" charset="0"/>
              </a:rPr>
              <a:t>, rank() over</a:t>
            </a:r>
            <a:r>
              <a:rPr lang="en-US" sz="1600" dirty="0" smtClean="0">
                <a:latin typeface="Times New Roman" panose="02020603050405020304" pitchFamily="18" charset="0"/>
                <a:cs typeface="Times New Roman" panose="02020603050405020304" pitchFamily="18" charset="0"/>
              </a:rPr>
              <a:t>(</a:t>
            </a:r>
          </a:p>
          <a:p>
            <a:pPr marL="29981"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partition </a:t>
            </a:r>
            <a:r>
              <a:rPr lang="en-US" sz="1600" dirty="0">
                <a:latin typeface="Times New Roman" panose="02020603050405020304" pitchFamily="18" charset="0"/>
                <a:cs typeface="Times New Roman" panose="02020603050405020304" pitchFamily="18" charset="0"/>
              </a:rPr>
              <a:t>by year order by </a:t>
            </a:r>
            <a:r>
              <a:rPr lang="en-US" sz="1600" dirty="0" err="1">
                <a:latin typeface="Times New Roman" panose="02020603050405020304" pitchFamily="18" charset="0"/>
                <a:cs typeface="Times New Roman" panose="02020603050405020304" pitchFamily="18" charset="0"/>
              </a:rPr>
              <a:t>total_kwh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desc</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usage_rank</a:t>
            </a:r>
            <a:r>
              <a:rPr lang="en-US" sz="1600" dirty="0" smtClean="0">
                <a:latin typeface="Times New Roman" panose="02020603050405020304" pitchFamily="18" charset="0"/>
                <a:cs typeface="Times New Roman" panose="02020603050405020304" pitchFamily="18" charset="0"/>
              </a:rPr>
              <a:t>,</a:t>
            </a:r>
          </a:p>
          <a:p>
            <a:pPr marL="29981"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case</a:t>
            </a:r>
          </a:p>
          <a:p>
            <a:pPr marL="29981"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when </a:t>
            </a:r>
            <a:r>
              <a:rPr lang="en-US" sz="1600" dirty="0">
                <a:latin typeface="Times New Roman" panose="02020603050405020304" pitchFamily="18" charset="0"/>
                <a:cs typeface="Times New Roman" panose="02020603050405020304" pitchFamily="18" charset="0"/>
              </a:rPr>
              <a:t>sum(</a:t>
            </a:r>
            <a:r>
              <a:rPr lang="en-US" sz="1600" dirty="0" err="1">
                <a:latin typeface="Times New Roman" panose="02020603050405020304" pitchFamily="18" charset="0"/>
                <a:cs typeface="Times New Roman" panose="02020603050405020304" pitchFamily="18" charset="0"/>
              </a:rPr>
              <a:t>total_kwh</a:t>
            </a:r>
            <a:r>
              <a:rPr lang="en-US" sz="1600" dirty="0">
                <a:latin typeface="Times New Roman" panose="02020603050405020304" pitchFamily="18" charset="0"/>
                <a:cs typeface="Times New Roman" panose="02020603050405020304" pitchFamily="18" charset="0"/>
              </a:rPr>
              <a:t>) &gt; 500 then "</a:t>
            </a:r>
            <a:r>
              <a:rPr lang="en-US" sz="1600" dirty="0" smtClean="0">
                <a:latin typeface="Times New Roman" panose="02020603050405020304" pitchFamily="18" charset="0"/>
                <a:cs typeface="Times New Roman" panose="02020603050405020304" pitchFamily="18" charset="0"/>
              </a:rPr>
              <a:t>High“</a:t>
            </a:r>
          </a:p>
          <a:p>
            <a:pPr marL="29981"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else </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Low“</a:t>
            </a:r>
          </a:p>
          <a:p>
            <a:pPr marL="29981"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end </a:t>
            </a:r>
            <a:r>
              <a:rPr lang="en-US" sz="1600" dirty="0">
                <a:latin typeface="Times New Roman" panose="02020603050405020304" pitchFamily="18" charset="0"/>
                <a:cs typeface="Times New Roman" panose="02020603050405020304" pitchFamily="18" charset="0"/>
              </a:rPr>
              <a:t>as </a:t>
            </a:r>
            <a:r>
              <a:rPr lang="en-US" sz="1600" dirty="0" err="1" smtClean="0">
                <a:latin typeface="Times New Roman" panose="02020603050405020304" pitchFamily="18" charset="0"/>
                <a:cs typeface="Times New Roman" panose="02020603050405020304" pitchFamily="18" charset="0"/>
              </a:rPr>
              <a:t>usage_lvl</a:t>
            </a:r>
            <a:endParaRPr lang="en-US" sz="1600" dirty="0" smtClean="0">
              <a:latin typeface="Times New Roman" panose="02020603050405020304" pitchFamily="18" charset="0"/>
              <a:cs typeface="Times New Roman" panose="02020603050405020304" pitchFamily="18" charset="0"/>
            </a:endParaRPr>
          </a:p>
          <a:p>
            <a:pPr marL="29981" indent="0">
              <a:buNone/>
            </a:pPr>
            <a:r>
              <a:rPr lang="en-US" sz="1600" dirty="0" smtClean="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billing_info</a:t>
            </a:r>
            <a:r>
              <a:rPr lang="en-US" sz="1600" dirty="0">
                <a:latin typeface="Times New Roman" panose="02020603050405020304" pitchFamily="18" charset="0"/>
                <a:cs typeface="Times New Roman" panose="02020603050405020304" pitchFamily="18" charset="0"/>
              </a:rPr>
              <a:t> group by </a:t>
            </a:r>
            <a:r>
              <a:rPr lang="en-US" sz="1600" dirty="0" err="1">
                <a:latin typeface="Times New Roman" panose="02020603050405020304" pitchFamily="18" charset="0"/>
                <a:cs typeface="Times New Roman" panose="02020603050405020304" pitchFamily="18" charset="0"/>
              </a:rPr>
              <a:t>household_id</a:t>
            </a:r>
            <a:r>
              <a:rPr lang="en-US" sz="1600" dirty="0">
                <a:latin typeface="Times New Roman" panose="02020603050405020304" pitchFamily="18" charset="0"/>
                <a:cs typeface="Times New Roman" panose="02020603050405020304" pitchFamily="18" charset="0"/>
              </a:rPr>
              <a:t>, year, month, </a:t>
            </a:r>
            <a:r>
              <a:rPr lang="en-US" sz="1600" dirty="0" err="1">
                <a:latin typeface="Times New Roman" panose="02020603050405020304" pitchFamily="18" charset="0"/>
                <a:cs typeface="Times New Roman" panose="02020603050405020304" pitchFamily="18" charset="0"/>
              </a:rPr>
              <a:t>total_kwh</a:t>
            </a:r>
            <a:r>
              <a:rPr lang="en-US" sz="1600" dirty="0">
                <a:latin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cs typeface="Times New Roman" panose="02020603050405020304" pitchFamily="18" charset="0"/>
              </a:rPr>
              <a:t/>
            </a:r>
            <a:br>
              <a:rPr lang="en-US" dirty="0">
                <a:effectLst/>
                <a:latin typeface="Times New Roman" panose="02020603050405020304" pitchFamily="18" charset="0"/>
                <a:cs typeface="Times New Roman" panose="02020603050405020304" pitchFamily="18" charset="0"/>
              </a:rPr>
            </a:br>
            <a:endParaRPr lang="en-US" dirty="0" smtClean="0">
              <a:effectLst/>
              <a:latin typeface="Times New Roman" panose="02020603050405020304" pitchFamily="18" charset="0"/>
              <a:cs typeface="Times New Roman" panose="02020603050405020304" pitchFamily="18" charset="0"/>
            </a:endParaRPr>
          </a:p>
          <a:p>
            <a:pPr marL="2998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68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explanation</a:t>
            </a:r>
            <a:endParaRPr lang="en-GB" dirty="0"/>
          </a:p>
        </p:txBody>
      </p:sp>
      <p:sp>
        <p:nvSpPr>
          <p:cNvPr id="3" name="Content Placeholder 2"/>
          <p:cNvSpPr>
            <a:spLocks noGrp="1"/>
          </p:cNvSpPr>
          <p:nvPr>
            <p:ph idx="1"/>
          </p:nvPr>
        </p:nvSpPr>
        <p:spPr>
          <a:xfrm>
            <a:off x="317634" y="2228004"/>
            <a:ext cx="9326879" cy="4403802"/>
          </a:xfrm>
        </p:spPr>
        <p:txBody>
          <a:bodyPr anchor="t"/>
          <a:lstStyle/>
          <a:p>
            <a:pPr marL="0" indent="0">
              <a:buNone/>
            </a:pPr>
            <a:r>
              <a:rPr lang="en-US" b="1" dirty="0" smtClean="0"/>
              <a:t>Purpose</a:t>
            </a:r>
          </a:p>
          <a:p>
            <a:pPr marL="0" indent="0">
              <a:buNone/>
            </a:pPr>
            <a:r>
              <a:rPr lang="en-US" dirty="0"/>
              <a:t>This query ranks households by their </a:t>
            </a:r>
            <a:r>
              <a:rPr lang="en-US" dirty="0" smtClean="0"/>
              <a:t>electricity </a:t>
            </a:r>
            <a:r>
              <a:rPr lang="en-GB" dirty="0" smtClean="0"/>
              <a:t>usage (</a:t>
            </a:r>
            <a:r>
              <a:rPr lang="en-GB" dirty="0" err="1" smtClean="0"/>
              <a:t>total_kwh</a:t>
            </a:r>
            <a:r>
              <a:rPr lang="en-GB" dirty="0" smtClean="0"/>
              <a:t>) within each year and classifies their overall </a:t>
            </a:r>
            <a:r>
              <a:rPr lang="en-GB" dirty="0"/>
              <a:t>usage level as “High” or “Low ” based on consumption</a:t>
            </a:r>
            <a:r>
              <a:rPr lang="en-GB" dirty="0" smtClean="0"/>
              <a:t>.</a:t>
            </a:r>
          </a:p>
          <a:p>
            <a:pPr marL="0" indent="0">
              <a:buNone/>
            </a:pPr>
            <a:endParaRPr lang="en-US" b="1" dirty="0"/>
          </a:p>
          <a:p>
            <a:pPr marL="0" indent="0">
              <a:buNone/>
            </a:pPr>
            <a:r>
              <a:rPr lang="en-GB" b="1" dirty="0"/>
              <a:t>Usage &amp; Benefits</a:t>
            </a:r>
            <a:r>
              <a:rPr lang="en-GB" b="1" dirty="0" smtClean="0"/>
              <a:t>:</a:t>
            </a:r>
          </a:p>
          <a:p>
            <a:r>
              <a:rPr lang="en-US" dirty="0" smtClean="0"/>
              <a:t>Helps identity top energy-consuming households in each year using the RANK() window function.</a:t>
            </a:r>
          </a:p>
          <a:p>
            <a:r>
              <a:rPr lang="en-US" dirty="0" smtClean="0"/>
              <a:t>Enables </a:t>
            </a:r>
            <a:r>
              <a:rPr lang="en-GB" b="1" dirty="0"/>
              <a:t>year-wise comparative </a:t>
            </a:r>
            <a:r>
              <a:rPr lang="en-GB" dirty="0"/>
              <a:t>analysis of consumption </a:t>
            </a:r>
            <a:r>
              <a:rPr lang="en-GB" dirty="0" smtClean="0"/>
              <a:t>patterns.</a:t>
            </a:r>
            <a:endParaRPr lang="en-GB" dirty="0"/>
          </a:p>
          <a:p>
            <a:r>
              <a:rPr lang="en-US" dirty="0"/>
              <a:t>Adds a </a:t>
            </a:r>
            <a:r>
              <a:rPr lang="en-US" b="1" dirty="0"/>
              <a:t>consumption-level label</a:t>
            </a:r>
            <a:r>
              <a:rPr lang="en-US" dirty="0"/>
              <a:t> ("High"/"Low") to assist in reporting, billing tiers, or energy-saving initiatives</a:t>
            </a:r>
            <a:r>
              <a:rPr lang="en-US" dirty="0" smtClean="0"/>
              <a:t>.</a:t>
            </a:r>
          </a:p>
          <a:p>
            <a:r>
              <a:rPr lang="en-US" dirty="0"/>
              <a:t>Supports energy providers in </a:t>
            </a:r>
            <a:r>
              <a:rPr lang="en-US" b="1" dirty="0"/>
              <a:t>targeting high-usage households</a:t>
            </a:r>
            <a:r>
              <a:rPr lang="en-US" dirty="0"/>
              <a:t> for awareness programs or discounts</a:t>
            </a:r>
            <a:endParaRPr lang="en-GB" dirty="0"/>
          </a:p>
        </p:txBody>
      </p:sp>
    </p:spTree>
    <p:extLst>
      <p:ext uri="{BB962C8B-B14F-4D97-AF65-F5344CB8AC3E}">
        <p14:creationId xmlns:p14="http://schemas.microsoft.com/office/powerpoint/2010/main" val="201394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924E01-48E1-05D6-4554-5D95AB482735}"/>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2 OUTPUT</a:t>
            </a:r>
            <a:endParaRPr lang="en-IN" sz="2925" dirty="0">
              <a:latin typeface="Times New Roman" panose="02020603050405020304" pitchFamily="18" charset="0"/>
              <a:cs typeface="Times New Roman" panose="02020603050405020304" pitchFamily="18" charset="0"/>
            </a:endParaRPr>
          </a:p>
        </p:txBody>
      </p:sp>
      <p:pic>
        <p:nvPicPr>
          <p:cNvPr id="2050" name="Picture 2" descr="A screenshot of a computer&#10;&#10;AI-generated content may be incorrect.">
            <a:extLst>
              <a:ext uri="{FF2B5EF4-FFF2-40B4-BE49-F238E27FC236}">
                <a16:creationId xmlns="" xmlns:a16="http://schemas.microsoft.com/office/drawing/2014/main" id="{1326E73E-9A4B-51DC-4389-3EF57F1AF2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42090" y="2291012"/>
            <a:ext cx="6281769" cy="327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94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377F2-785C-1D64-28D8-33D826201F6C}"/>
              </a:ext>
            </a:extLst>
          </p:cNvPr>
          <p:cNvSpPr>
            <a:spLocks noGrp="1"/>
          </p:cNvSpPr>
          <p:nvPr>
            <p:ph type="title"/>
          </p:nvPr>
        </p:nvSpPr>
        <p:spPr>
          <a:xfrm>
            <a:off x="472218" y="644893"/>
            <a:ext cx="8961563" cy="1579081"/>
          </a:xfrm>
        </p:spPr>
        <p:txBody>
          <a:bodyPr>
            <a:normAutofit/>
          </a:bodyPr>
          <a:lstStyle/>
          <a:p>
            <a:r>
              <a:rPr lang="en-US" dirty="0">
                <a:latin typeface="Times New Roman" panose="02020603050405020304" pitchFamily="18" charset="0"/>
                <a:cs typeface="Times New Roman" panose="02020603050405020304" pitchFamily="18" charset="0"/>
              </a:rPr>
              <a:t>TASK 3</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dirty="0"/>
              <a:t>Create a monthly usage pivot table showing usage for January, February, and March</a:t>
            </a:r>
            <a:r>
              <a:rPr lang="en-US" sz="1800" b="1" dirty="0" smtClean="0"/>
              <a:t>.</a:t>
            </a:r>
            <a:r>
              <a:rPr lang="en-US" sz="2925" dirty="0">
                <a:solidFill>
                  <a:srgbClr val="FF0000"/>
                </a:solidFill>
                <a:latin typeface="Times New Roman" panose="02020603050405020304" pitchFamily="18" charset="0"/>
                <a:cs typeface="Times New Roman" panose="02020603050405020304" pitchFamily="18" charset="0"/>
              </a:rPr>
              <a:t/>
            </a:r>
            <a:br>
              <a:rPr lang="en-US" sz="2925" dirty="0">
                <a:solidFill>
                  <a:srgbClr val="FF0000"/>
                </a:solidFill>
                <a:latin typeface="Times New Roman" panose="02020603050405020304" pitchFamily="18" charset="0"/>
                <a:cs typeface="Times New Roman" panose="02020603050405020304" pitchFamily="18" charset="0"/>
              </a:rPr>
            </a:b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55B783C-1D4C-F3C4-BF00-2C8AC74C850E}"/>
              </a:ext>
            </a:extLst>
          </p:cNvPr>
          <p:cNvSpPr>
            <a:spLocks noGrp="1"/>
          </p:cNvSpPr>
          <p:nvPr>
            <p:ph idx="1"/>
          </p:nvPr>
        </p:nvSpPr>
        <p:spPr>
          <a:xfrm>
            <a:off x="365760" y="1963554"/>
            <a:ext cx="9068021" cy="4783755"/>
          </a:xfrm>
        </p:spPr>
        <p:txBody>
          <a:bodyPr anchor="t">
            <a:normAutofit/>
          </a:bodyPr>
          <a:lstStyle/>
          <a:p>
            <a:pPr marL="29981" indent="0">
              <a:buNone/>
            </a:pPr>
            <a:r>
              <a:rPr lang="en-US" b="1" dirty="0" smtClean="0">
                <a:effectLst/>
              </a:rPr>
              <a:t>Needed tables:</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household_info</a:t>
            </a:r>
            <a:r>
              <a:rPr lang="en-US" dirty="0">
                <a:latin typeface="Times New Roman" panose="02020603050405020304" pitchFamily="18" charset="0"/>
                <a:cs typeface="Times New Roman" panose="02020603050405020304" pitchFamily="18" charset="0"/>
              </a:rPr>
              <a:t>,</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billing_info</a:t>
            </a:r>
            <a:endParaRPr lang="en-US" dirty="0">
              <a:latin typeface="Times New Roman" panose="02020603050405020304" pitchFamily="18" charset="0"/>
              <a:cs typeface="Times New Roman" panose="02020603050405020304" pitchFamily="18" charset="0"/>
            </a:endParaRPr>
          </a:p>
          <a:p>
            <a:pPr marL="29981" indent="0">
              <a:buNone/>
            </a:pPr>
            <a:endParaRPr lang="en-US" b="1" dirty="0"/>
          </a:p>
          <a:p>
            <a:pPr marL="29981" indent="0">
              <a:buNone/>
            </a:pPr>
            <a:r>
              <a:rPr lang="en-US" b="1" dirty="0" smtClean="0">
                <a:effectLst/>
              </a:rPr>
              <a:t>Query:</a:t>
            </a:r>
            <a:endParaRPr lang="en-IN" dirty="0" smtClean="0"/>
          </a:p>
          <a:p>
            <a:pPr marL="29981" indent="0">
              <a:buNone/>
            </a:pPr>
            <a:r>
              <a:rPr lang="en-US" sz="1600" dirty="0"/>
              <a:t>select </a:t>
            </a:r>
            <a:r>
              <a:rPr lang="en-US" sz="1600" dirty="0" err="1"/>
              <a:t>household_id</a:t>
            </a:r>
            <a:r>
              <a:rPr lang="en-US" sz="1600" dirty="0"/>
              <a:t>,  </a:t>
            </a:r>
            <a:endParaRPr lang="en-US" sz="1600" dirty="0" smtClean="0"/>
          </a:p>
          <a:p>
            <a:pPr marL="29981" indent="0">
              <a:buNone/>
            </a:pPr>
            <a:r>
              <a:rPr lang="en-US" sz="1600" dirty="0"/>
              <a:t> </a:t>
            </a:r>
            <a:r>
              <a:rPr lang="en-US" sz="1600" dirty="0" smtClean="0"/>
              <a:t>  sum(case </a:t>
            </a:r>
            <a:r>
              <a:rPr lang="en-US" sz="1600" dirty="0"/>
              <a:t>when month = 'Jan' then </a:t>
            </a:r>
            <a:r>
              <a:rPr lang="en-US" sz="1600" dirty="0" err="1"/>
              <a:t>cost_usd</a:t>
            </a:r>
            <a:r>
              <a:rPr lang="en-US" sz="1600" dirty="0"/>
              <a:t> else 0 end) as </a:t>
            </a:r>
            <a:r>
              <a:rPr lang="en-US" sz="1600" dirty="0" err="1"/>
              <a:t>Jan_uasage</a:t>
            </a:r>
            <a:r>
              <a:rPr lang="en-US" sz="1600" dirty="0" smtClean="0"/>
              <a:t>,</a:t>
            </a:r>
          </a:p>
          <a:p>
            <a:pPr marL="29981" indent="0">
              <a:buNone/>
            </a:pPr>
            <a:r>
              <a:rPr lang="en-US" sz="1600" dirty="0"/>
              <a:t> </a:t>
            </a:r>
            <a:r>
              <a:rPr lang="en-US" sz="1600" dirty="0" smtClean="0"/>
              <a:t>  sum(case </a:t>
            </a:r>
            <a:r>
              <a:rPr lang="en-US" sz="1600" dirty="0"/>
              <a:t>when month = 'Feb' then </a:t>
            </a:r>
            <a:r>
              <a:rPr lang="en-US" sz="1600" dirty="0" err="1"/>
              <a:t>cost_usd</a:t>
            </a:r>
            <a:r>
              <a:rPr lang="en-US" sz="1600" dirty="0"/>
              <a:t> else 0 end) as </a:t>
            </a:r>
            <a:r>
              <a:rPr lang="en-US" sz="1600" dirty="0" err="1"/>
              <a:t>Feb_usage</a:t>
            </a:r>
            <a:r>
              <a:rPr lang="en-US" sz="1600" dirty="0" smtClean="0"/>
              <a:t>,</a:t>
            </a:r>
          </a:p>
          <a:p>
            <a:pPr marL="29981" indent="0">
              <a:buNone/>
            </a:pPr>
            <a:r>
              <a:rPr lang="en-US" sz="1600" dirty="0"/>
              <a:t> </a:t>
            </a:r>
            <a:r>
              <a:rPr lang="en-US" sz="1600" dirty="0" smtClean="0"/>
              <a:t>  sum(case </a:t>
            </a:r>
            <a:r>
              <a:rPr lang="en-US" sz="1600" dirty="0"/>
              <a:t>when month = 'Mar' then </a:t>
            </a:r>
            <a:r>
              <a:rPr lang="en-US" sz="1600" dirty="0" err="1"/>
              <a:t>cost_usd</a:t>
            </a:r>
            <a:r>
              <a:rPr lang="en-US" sz="1600" dirty="0"/>
              <a:t> else 0 end) as </a:t>
            </a:r>
            <a:r>
              <a:rPr lang="en-US" sz="1600" dirty="0" err="1" smtClean="0"/>
              <a:t>Mar_usage</a:t>
            </a:r>
            <a:endParaRPr lang="en-US" sz="1600" dirty="0" smtClean="0"/>
          </a:p>
          <a:p>
            <a:pPr marL="29981" indent="0">
              <a:buNone/>
            </a:pPr>
            <a:r>
              <a:rPr lang="en-US" sz="1600" dirty="0" smtClean="0"/>
              <a:t>from </a:t>
            </a:r>
            <a:r>
              <a:rPr lang="en-US" sz="1600" dirty="0" err="1"/>
              <a:t>billing_info</a:t>
            </a:r>
            <a:r>
              <a:rPr lang="en-US" sz="1600" dirty="0"/>
              <a:t> group by </a:t>
            </a:r>
            <a:r>
              <a:rPr lang="en-US" sz="1600" dirty="0" err="1"/>
              <a:t>household_id</a:t>
            </a:r>
            <a:r>
              <a:rPr lang="en-US" sz="1600" dirty="0"/>
              <a:t>;</a:t>
            </a:r>
            <a:endParaRPr lang="en-IN" sz="1600" dirty="0"/>
          </a:p>
        </p:txBody>
      </p:sp>
    </p:spTree>
    <p:extLst>
      <p:ext uri="{BB962C8B-B14F-4D97-AF65-F5344CB8AC3E}">
        <p14:creationId xmlns:p14="http://schemas.microsoft.com/office/powerpoint/2010/main" val="866675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explanation</a:t>
            </a:r>
            <a:endParaRPr lang="en-GB" dirty="0"/>
          </a:p>
        </p:txBody>
      </p:sp>
      <p:sp>
        <p:nvSpPr>
          <p:cNvPr id="3" name="Content Placeholder 2"/>
          <p:cNvSpPr>
            <a:spLocks noGrp="1"/>
          </p:cNvSpPr>
          <p:nvPr>
            <p:ph idx="1"/>
          </p:nvPr>
        </p:nvSpPr>
        <p:spPr/>
        <p:txBody>
          <a:bodyPr anchor="t">
            <a:normAutofit lnSpcReduction="10000"/>
          </a:bodyPr>
          <a:lstStyle/>
          <a:p>
            <a:pPr marL="0" indent="0">
              <a:buNone/>
            </a:pPr>
            <a:r>
              <a:rPr lang="en-US" b="1" dirty="0" smtClean="0"/>
              <a:t>Purpose</a:t>
            </a:r>
          </a:p>
          <a:p>
            <a:r>
              <a:rPr lang="en-US" dirty="0"/>
              <a:t>This query calculates and compares the </a:t>
            </a:r>
            <a:r>
              <a:rPr lang="en-US" b="1" dirty="0"/>
              <a:t>monthly electricity costs (Jan, Feb, Mar</a:t>
            </a:r>
            <a:r>
              <a:rPr lang="en-US" b="1" dirty="0" smtClean="0"/>
              <a:t>) </a:t>
            </a:r>
            <a:r>
              <a:rPr lang="en-US" dirty="0" smtClean="0"/>
              <a:t>for each  household by pivoting the </a:t>
            </a:r>
            <a:r>
              <a:rPr lang="en-US" dirty="0" err="1" smtClean="0"/>
              <a:t>cost_usd</a:t>
            </a:r>
            <a:r>
              <a:rPr lang="en-US" dirty="0" smtClean="0"/>
              <a:t> values into separate columns.</a:t>
            </a:r>
          </a:p>
          <a:p>
            <a:endParaRPr lang="en-US" dirty="0" smtClean="0"/>
          </a:p>
          <a:p>
            <a:pPr marL="0" indent="0">
              <a:buNone/>
            </a:pPr>
            <a:r>
              <a:rPr lang="en-US" b="1" dirty="0" smtClean="0"/>
              <a:t>Usage &amp; Benefits</a:t>
            </a:r>
            <a:endParaRPr lang="en-GB" b="1" dirty="0"/>
          </a:p>
          <a:p>
            <a:r>
              <a:rPr lang="en-GB" dirty="0"/>
              <a:t>Provides a </a:t>
            </a:r>
            <a:r>
              <a:rPr lang="en-GB" b="1" dirty="0"/>
              <a:t>month-wise breakdown</a:t>
            </a:r>
            <a:r>
              <a:rPr lang="en-GB" dirty="0"/>
              <a:t> of electricity spending per </a:t>
            </a:r>
            <a:r>
              <a:rPr lang="en-GB" dirty="0" smtClean="0"/>
              <a:t>household.</a:t>
            </a:r>
          </a:p>
          <a:p>
            <a:r>
              <a:rPr lang="en-GB" dirty="0"/>
              <a:t>Enables </a:t>
            </a:r>
            <a:r>
              <a:rPr lang="en-GB" b="1" dirty="0"/>
              <a:t>trend </a:t>
            </a:r>
            <a:r>
              <a:rPr lang="en-GB" b="1" dirty="0" smtClean="0"/>
              <a:t>analysis </a:t>
            </a:r>
            <a:r>
              <a:rPr lang="en-US" dirty="0"/>
              <a:t>across months to detect unusual spikes or drops in </a:t>
            </a:r>
            <a:r>
              <a:rPr lang="en-US" dirty="0" smtClean="0"/>
              <a:t>billing</a:t>
            </a:r>
          </a:p>
          <a:p>
            <a:r>
              <a:rPr lang="en-US" dirty="0"/>
              <a:t>Useful for generating </a:t>
            </a:r>
            <a:r>
              <a:rPr lang="en-US" b="1" dirty="0"/>
              <a:t>tabular reports or visual charts</a:t>
            </a:r>
            <a:r>
              <a:rPr lang="en-US" dirty="0"/>
              <a:t> in </a:t>
            </a:r>
            <a:r>
              <a:rPr lang="en-US" dirty="0" smtClean="0"/>
              <a:t>dashboards.</a:t>
            </a:r>
          </a:p>
          <a:p>
            <a:r>
              <a:rPr lang="en-US" dirty="0"/>
              <a:t>Helps in identifying </a:t>
            </a:r>
            <a:r>
              <a:rPr lang="en-US" b="1" dirty="0"/>
              <a:t>seasonal usage patterns</a:t>
            </a:r>
            <a:r>
              <a:rPr lang="en-US" dirty="0"/>
              <a:t> for energy planning or billing adjustments.</a:t>
            </a:r>
          </a:p>
          <a:p>
            <a:pPr marL="0" indent="0">
              <a:buNone/>
            </a:pPr>
            <a:endParaRPr lang="en-GB" dirty="0"/>
          </a:p>
        </p:txBody>
      </p:sp>
      <p:sp>
        <p:nvSpPr>
          <p:cNvPr id="5" name="Rectangle 2"/>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43003" y="52228"/>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710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4D8A1F-4C4D-D020-9F6A-A4EF158B36AA}"/>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3 OUTPUT</a:t>
            </a:r>
            <a:endParaRPr lang="en-IN" sz="2925" dirty="0">
              <a:latin typeface="Times New Roman" panose="02020603050405020304" pitchFamily="18" charset="0"/>
              <a:cs typeface="Times New Roman" panose="02020603050405020304" pitchFamily="18" charset="0"/>
            </a:endParaRPr>
          </a:p>
        </p:txBody>
      </p:sp>
      <p:pic>
        <p:nvPicPr>
          <p:cNvPr id="3074" name="Picture 2" descr="A screenshot of a computer&#10;&#10;AI-generated content may be incorrect.">
            <a:extLst>
              <a:ext uri="{FF2B5EF4-FFF2-40B4-BE49-F238E27FC236}">
                <a16:creationId xmlns="" xmlns:a16="http://schemas.microsoft.com/office/drawing/2014/main" id="{0833E1F2-CE72-4D94-CF76-51E9E5938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6106" y="2501625"/>
            <a:ext cx="4091375" cy="296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732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00CDFB-A1AA-25BF-4835-A64C9F171219}"/>
              </a:ext>
            </a:extLst>
          </p:cNvPr>
          <p:cNvSpPr>
            <a:spLocks noGrp="1"/>
          </p:cNvSpPr>
          <p:nvPr>
            <p:ph type="title"/>
          </p:nvPr>
        </p:nvSpPr>
        <p:spPr>
          <a:xfrm>
            <a:off x="472217" y="760397"/>
            <a:ext cx="8961563" cy="1467608"/>
          </a:xfrm>
        </p:spPr>
        <p:txBody>
          <a:bodyPr>
            <a:normAutofit/>
          </a:bodyPr>
          <a:lstStyle/>
          <a:p>
            <a:r>
              <a:rPr lang="en-US" sz="2925" dirty="0"/>
              <a:t>TASK 4</a:t>
            </a:r>
            <a:r>
              <a:rPr lang="en-US" dirty="0"/>
              <a:t/>
            </a:r>
            <a:br>
              <a:rPr lang="en-US" dirty="0"/>
            </a:br>
            <a:r>
              <a:rPr lang="en-US" sz="1800" dirty="0"/>
              <a:t>Show average monthly usage per household with city name.</a:t>
            </a:r>
            <a:r>
              <a:rPr lang="en-US" b="1" dirty="0">
                <a:solidFill>
                  <a:srgbClr val="FF0000"/>
                </a:solidFill>
              </a:rPr>
              <a:t/>
            </a:r>
            <a:br>
              <a:rPr lang="en-US" b="1" dirty="0">
                <a:solidFill>
                  <a:srgbClr val="FF0000"/>
                </a:solidFill>
              </a:rPr>
            </a:br>
            <a:endParaRPr lang="en-IN" dirty="0"/>
          </a:p>
        </p:txBody>
      </p:sp>
      <p:sp>
        <p:nvSpPr>
          <p:cNvPr id="3" name="Content Placeholder 2">
            <a:extLst>
              <a:ext uri="{FF2B5EF4-FFF2-40B4-BE49-F238E27FC236}">
                <a16:creationId xmlns="" xmlns:a16="http://schemas.microsoft.com/office/drawing/2014/main" id="{4D1A7E1C-93C3-178E-F599-7A61207BDE1E}"/>
              </a:ext>
            </a:extLst>
          </p:cNvPr>
          <p:cNvSpPr>
            <a:spLocks noGrp="1"/>
          </p:cNvSpPr>
          <p:nvPr>
            <p:ph idx="1"/>
          </p:nvPr>
        </p:nvSpPr>
        <p:spPr>
          <a:xfrm>
            <a:off x="356135" y="1963554"/>
            <a:ext cx="9077646" cy="4783755"/>
          </a:xfrm>
        </p:spPr>
        <p:txBody>
          <a:bodyPr anchor="t"/>
          <a:lstStyle/>
          <a:p>
            <a:pPr marL="29981" indent="0">
              <a:buNone/>
            </a:pPr>
            <a:r>
              <a:rPr lang="en-US" b="1" dirty="0"/>
              <a:t>Needed tables:</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household_info</a:t>
            </a:r>
            <a:r>
              <a:rPr lang="en-US" dirty="0">
                <a:latin typeface="Times New Roman" panose="02020603050405020304" pitchFamily="18" charset="0"/>
                <a:cs typeface="Times New Roman" panose="02020603050405020304" pitchFamily="18" charset="0"/>
              </a:rPr>
              <a:t>,</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billing_info</a:t>
            </a:r>
            <a:endParaRPr lang="en-US"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r>
              <a:rPr lang="en-IN" b="1" dirty="0" smtClean="0"/>
              <a:t>Query</a:t>
            </a:r>
          </a:p>
          <a:p>
            <a:pPr marL="0" indent="0">
              <a:buNone/>
            </a:pPr>
            <a:r>
              <a:rPr lang="en-IN" dirty="0"/>
              <a:t>select </a:t>
            </a:r>
            <a:endParaRPr lang="en-IN" dirty="0" smtClean="0"/>
          </a:p>
          <a:p>
            <a:pPr marL="0" indent="0">
              <a:buNone/>
            </a:pPr>
            <a:r>
              <a:rPr lang="en-IN" dirty="0"/>
              <a:t> </a:t>
            </a:r>
            <a:r>
              <a:rPr lang="en-IN" dirty="0" smtClean="0"/>
              <a:t> </a:t>
            </a:r>
            <a:r>
              <a:rPr lang="en-IN" dirty="0" err="1" smtClean="0"/>
              <a:t>bi.household_id</a:t>
            </a:r>
            <a:r>
              <a:rPr lang="en-IN" dirty="0"/>
              <a:t>, </a:t>
            </a:r>
            <a:r>
              <a:rPr lang="en-IN" dirty="0" err="1"/>
              <a:t>bi.month</a:t>
            </a:r>
            <a:r>
              <a:rPr lang="en-IN" dirty="0"/>
              <a:t>, </a:t>
            </a:r>
            <a:r>
              <a:rPr lang="en-IN" dirty="0" err="1"/>
              <a:t>hi.city</a:t>
            </a:r>
            <a:r>
              <a:rPr lang="en-IN" dirty="0"/>
              <a:t>, </a:t>
            </a:r>
            <a:r>
              <a:rPr lang="en-IN" dirty="0" err="1"/>
              <a:t>avg</a:t>
            </a:r>
            <a:r>
              <a:rPr lang="en-IN" dirty="0"/>
              <a:t>(</a:t>
            </a:r>
            <a:r>
              <a:rPr lang="en-IN" dirty="0" err="1"/>
              <a:t>total_kwh</a:t>
            </a:r>
            <a:r>
              <a:rPr lang="en-IN" dirty="0"/>
              <a:t>) </a:t>
            </a:r>
            <a:r>
              <a:rPr lang="en-IN" dirty="0" smtClean="0"/>
              <a:t>as </a:t>
            </a:r>
            <a:r>
              <a:rPr lang="en-IN" dirty="0" err="1"/>
              <a:t>avg_uasge</a:t>
            </a:r>
            <a:r>
              <a:rPr lang="en-IN" dirty="0"/>
              <a:t> </a:t>
            </a:r>
            <a:endParaRPr lang="en-IN" dirty="0" smtClean="0"/>
          </a:p>
          <a:p>
            <a:pPr marL="0" indent="0">
              <a:buNone/>
            </a:pPr>
            <a:r>
              <a:rPr lang="en-IN" dirty="0" smtClean="0"/>
              <a:t>  from </a:t>
            </a:r>
            <a:r>
              <a:rPr lang="en-IN" dirty="0" err="1"/>
              <a:t>billing_info</a:t>
            </a:r>
            <a:r>
              <a:rPr lang="en-IN" dirty="0"/>
              <a:t> bi </a:t>
            </a:r>
            <a:endParaRPr lang="en-IN" dirty="0" smtClean="0"/>
          </a:p>
          <a:p>
            <a:pPr marL="0" indent="0">
              <a:buNone/>
            </a:pPr>
            <a:r>
              <a:rPr lang="en-IN" dirty="0"/>
              <a:t> </a:t>
            </a:r>
            <a:r>
              <a:rPr lang="en-IN" dirty="0" smtClean="0"/>
              <a:t> join </a:t>
            </a:r>
            <a:r>
              <a:rPr lang="en-IN" dirty="0" err="1"/>
              <a:t>household_info</a:t>
            </a:r>
            <a:r>
              <a:rPr lang="en-IN" dirty="0"/>
              <a:t> hi on </a:t>
            </a:r>
            <a:r>
              <a:rPr lang="en-IN" dirty="0" err="1"/>
              <a:t>hi.household_id</a:t>
            </a:r>
            <a:r>
              <a:rPr lang="en-IN" dirty="0"/>
              <a:t> = </a:t>
            </a:r>
            <a:r>
              <a:rPr lang="en-IN" dirty="0" err="1"/>
              <a:t>bi.household_id</a:t>
            </a:r>
            <a:r>
              <a:rPr lang="en-IN" dirty="0"/>
              <a:t> </a:t>
            </a:r>
            <a:endParaRPr lang="en-IN" dirty="0" smtClean="0"/>
          </a:p>
          <a:p>
            <a:pPr marL="0" indent="0">
              <a:buNone/>
            </a:pPr>
            <a:r>
              <a:rPr lang="en-IN" dirty="0" smtClean="0"/>
              <a:t>group </a:t>
            </a:r>
            <a:r>
              <a:rPr lang="en-IN" dirty="0"/>
              <a:t>by </a:t>
            </a:r>
            <a:r>
              <a:rPr lang="en-IN" dirty="0" err="1"/>
              <a:t>bi.household_id</a:t>
            </a:r>
            <a:r>
              <a:rPr lang="en-IN" dirty="0"/>
              <a:t>, </a:t>
            </a:r>
            <a:r>
              <a:rPr lang="en-IN" dirty="0" err="1"/>
              <a:t>bi.month</a:t>
            </a:r>
            <a:r>
              <a:rPr lang="en-IN" dirty="0"/>
              <a:t>, </a:t>
            </a:r>
            <a:r>
              <a:rPr lang="en-IN" dirty="0" err="1"/>
              <a:t>hi.city</a:t>
            </a:r>
            <a:r>
              <a:rPr lang="en-IN" dirty="0"/>
              <a:t>;</a:t>
            </a:r>
            <a:endParaRPr lang="en-IN" dirty="0" smtClean="0"/>
          </a:p>
        </p:txBody>
      </p:sp>
    </p:spTree>
    <p:extLst>
      <p:ext uri="{BB962C8B-B14F-4D97-AF65-F5344CB8AC3E}">
        <p14:creationId xmlns:p14="http://schemas.microsoft.com/office/powerpoint/2010/main" val="305793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4 explanation</a:t>
            </a:r>
            <a:endParaRPr lang="en-GB" dirty="0"/>
          </a:p>
        </p:txBody>
      </p:sp>
      <p:sp>
        <p:nvSpPr>
          <p:cNvPr id="3" name="Content Placeholder 2"/>
          <p:cNvSpPr>
            <a:spLocks noGrp="1"/>
          </p:cNvSpPr>
          <p:nvPr>
            <p:ph idx="1"/>
          </p:nvPr>
        </p:nvSpPr>
        <p:spPr/>
        <p:txBody>
          <a:bodyPr anchor="t"/>
          <a:lstStyle/>
          <a:p>
            <a:pPr marL="0" indent="0">
              <a:buNone/>
            </a:pPr>
            <a:r>
              <a:rPr lang="en-US" b="1" dirty="0" smtClean="0"/>
              <a:t>Purpose</a:t>
            </a:r>
          </a:p>
          <a:p>
            <a:r>
              <a:rPr lang="en-US" dirty="0"/>
              <a:t>This query calculates the </a:t>
            </a:r>
            <a:r>
              <a:rPr lang="en-US" b="1" dirty="0"/>
              <a:t>average monthly electricity usage per household</a:t>
            </a:r>
            <a:r>
              <a:rPr lang="en-US" dirty="0"/>
              <a:t> along with the corresponding </a:t>
            </a:r>
            <a:r>
              <a:rPr lang="en-US" b="1" dirty="0"/>
              <a:t>city information</a:t>
            </a:r>
            <a:r>
              <a:rPr lang="en-US" dirty="0"/>
              <a:t>, by joining billing and household data.</a:t>
            </a:r>
            <a:endParaRPr lang="en-US" b="1" dirty="0" smtClean="0"/>
          </a:p>
          <a:p>
            <a:pPr marL="0" indent="0">
              <a:buNone/>
            </a:pPr>
            <a:r>
              <a:rPr lang="en-US" b="1" dirty="0" smtClean="0"/>
              <a:t>Benefits &amp; Usage</a:t>
            </a:r>
          </a:p>
          <a:p>
            <a:r>
              <a:rPr lang="en-US" dirty="0" smtClean="0"/>
              <a:t>Combining billing and location data to provide a </a:t>
            </a:r>
            <a:r>
              <a:rPr lang="en-US" b="1" dirty="0" smtClean="0"/>
              <a:t>geo-level view </a:t>
            </a:r>
            <a:r>
              <a:rPr lang="en-US" dirty="0" smtClean="0"/>
              <a:t>of energy consumption.</a:t>
            </a:r>
            <a:endParaRPr lang="en-US" dirty="0"/>
          </a:p>
          <a:p>
            <a:r>
              <a:rPr lang="en-US" dirty="0" smtClean="0"/>
              <a:t>Useful for Identifying </a:t>
            </a:r>
            <a:r>
              <a:rPr lang="en-US" b="1" dirty="0" smtClean="0"/>
              <a:t>city-wise consumption </a:t>
            </a:r>
            <a:r>
              <a:rPr lang="en-US" dirty="0" smtClean="0"/>
              <a:t>trends and regional usage </a:t>
            </a:r>
            <a:r>
              <a:rPr lang="en-GB" dirty="0" err="1"/>
              <a:t>behaviors</a:t>
            </a:r>
            <a:r>
              <a:rPr lang="en-US" dirty="0" smtClean="0"/>
              <a:t>.</a:t>
            </a:r>
          </a:p>
          <a:p>
            <a:r>
              <a:rPr lang="en-US" dirty="0"/>
              <a:t>Helps energy providers with </a:t>
            </a:r>
            <a:r>
              <a:rPr lang="en-US" b="1" dirty="0"/>
              <a:t>area-specific </a:t>
            </a:r>
            <a:r>
              <a:rPr lang="en-US" b="1" dirty="0" smtClean="0"/>
              <a:t>planning, </a:t>
            </a:r>
            <a:r>
              <a:rPr lang="en-US" dirty="0" smtClean="0"/>
              <a:t> subsides , or infrastructural decisions.</a:t>
            </a:r>
          </a:p>
          <a:p>
            <a:r>
              <a:rPr lang="en-US" dirty="0" smtClean="0"/>
              <a:t>Supports </a:t>
            </a:r>
            <a:r>
              <a:rPr lang="en-US" b="1" dirty="0" smtClean="0"/>
              <a:t>monthly performance tracking </a:t>
            </a:r>
            <a:r>
              <a:rPr lang="en-US" dirty="0"/>
              <a:t> </a:t>
            </a:r>
            <a:r>
              <a:rPr lang="en-US" dirty="0" smtClean="0"/>
              <a:t>at both household and city levels.</a:t>
            </a:r>
            <a:endParaRPr lang="en-US" dirty="0"/>
          </a:p>
        </p:txBody>
      </p:sp>
    </p:spTree>
    <p:extLst>
      <p:ext uri="{BB962C8B-B14F-4D97-AF65-F5344CB8AC3E}">
        <p14:creationId xmlns:p14="http://schemas.microsoft.com/office/powerpoint/2010/main" val="29973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48F70D-A4BD-8C39-F2EC-9D0B258099D4}"/>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4 OUTPUT</a:t>
            </a:r>
            <a:endParaRPr lang="en-IN" sz="2925"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 xmlns:a16="http://schemas.microsoft.com/office/drawing/2014/main" id="{4220AD2A-2168-F31C-316E-A3F802AABD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35536" y="2814390"/>
            <a:ext cx="3234928" cy="219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11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DA460-E51F-2594-7BF4-4CB01155DDBC}"/>
              </a:ext>
            </a:extLst>
          </p:cNvPr>
          <p:cNvSpPr>
            <a:spLocks noGrp="1"/>
          </p:cNvSpPr>
          <p:nvPr>
            <p:ph type="title"/>
          </p:nvPr>
        </p:nvSpPr>
        <p:spPr>
          <a:xfrm>
            <a:off x="415856" y="673768"/>
            <a:ext cx="8961563" cy="1604733"/>
          </a:xfrm>
        </p:spPr>
        <p:txBody>
          <a:bodyPr>
            <a:normAutofit/>
          </a:bodyPr>
          <a:lstStyle/>
          <a:p>
            <a:r>
              <a:rPr lang="en-US" sz="2925" dirty="0">
                <a:latin typeface="Times New Roman" panose="02020603050405020304" pitchFamily="18" charset="0"/>
                <a:cs typeface="Times New Roman" panose="02020603050405020304" pitchFamily="18" charset="0"/>
              </a:rPr>
              <a:t>TASK 5 </a:t>
            </a:r>
            <a:br>
              <a:rPr lang="en-US" sz="2925" dirty="0">
                <a:latin typeface="Times New Roman" panose="02020603050405020304" pitchFamily="18" charset="0"/>
                <a:cs typeface="Times New Roman" panose="02020603050405020304" pitchFamily="18" charset="0"/>
              </a:rPr>
            </a:br>
            <a:r>
              <a:rPr lang="en-US" sz="1800" dirty="0"/>
              <a:t>Retrieve AC usage and outdoor temperature for households where AC usage is high.</a:t>
            </a:r>
            <a:r>
              <a:rPr lang="en-US" sz="2925" dirty="0">
                <a:solidFill>
                  <a:srgbClr val="FF0000"/>
                </a:solidFill>
                <a:latin typeface="Times New Roman" panose="02020603050405020304" pitchFamily="18" charset="0"/>
                <a:cs typeface="Times New Roman" panose="02020603050405020304" pitchFamily="18" charset="0"/>
              </a:rPr>
              <a:t/>
            </a:r>
            <a:br>
              <a:rPr lang="en-US" sz="2925" dirty="0">
                <a:solidFill>
                  <a:srgbClr val="FF0000"/>
                </a:solidFill>
                <a:latin typeface="Times New Roman" panose="02020603050405020304" pitchFamily="18" charset="0"/>
                <a:cs typeface="Times New Roman" panose="02020603050405020304" pitchFamily="18" charset="0"/>
              </a:rPr>
            </a:b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A31ED67-6074-5842-D314-EDFDF0F155E5}"/>
              </a:ext>
            </a:extLst>
          </p:cNvPr>
          <p:cNvSpPr>
            <a:spLocks noGrp="1"/>
          </p:cNvSpPr>
          <p:nvPr>
            <p:ph idx="1"/>
          </p:nvPr>
        </p:nvSpPr>
        <p:spPr>
          <a:xfrm>
            <a:off x="415856" y="1963554"/>
            <a:ext cx="9122780" cy="4726004"/>
          </a:xfrm>
        </p:spPr>
        <p:txBody>
          <a:bodyPr anchor="t">
            <a:normAutofit lnSpcReduction="10000"/>
          </a:bodyPr>
          <a:lstStyle/>
          <a:p>
            <a:pPr marL="29981" indent="0">
              <a:buNone/>
            </a:pPr>
            <a:r>
              <a:rPr lang="en-US" b="1" dirty="0"/>
              <a:t>Needed tables:</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household_info</a:t>
            </a:r>
            <a:r>
              <a:rPr lang="en-US" dirty="0">
                <a:latin typeface="Times New Roman" panose="02020603050405020304" pitchFamily="18" charset="0"/>
                <a:cs typeface="Times New Roman" panose="02020603050405020304" pitchFamily="18" charset="0"/>
              </a:rPr>
              <a:t>,</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a</a:t>
            </a:r>
            <a:r>
              <a:rPr lang="en-US" dirty="0" err="1" smtClean="0">
                <a:latin typeface="Times New Roman" panose="02020603050405020304" pitchFamily="18" charset="0"/>
                <a:cs typeface="Times New Roman" panose="02020603050405020304" pitchFamily="18" charset="0"/>
              </a:rPr>
              <a:t>ppliance_usage</a:t>
            </a:r>
            <a:endParaRPr lang="en-US" dirty="0">
              <a:latin typeface="Times New Roman" panose="02020603050405020304" pitchFamily="18" charset="0"/>
              <a:cs typeface="Times New Roman" panose="02020603050405020304" pitchFamily="18" charset="0"/>
            </a:endParaRPr>
          </a:p>
          <a:p>
            <a:endParaRPr lang="en-IN"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IN" b="1" dirty="0" smtClean="0">
                <a:solidFill>
                  <a:schemeClr val="tx1"/>
                </a:solidFill>
                <a:latin typeface="Times New Roman" panose="02020603050405020304" pitchFamily="18" charset="0"/>
                <a:cs typeface="Times New Roman" panose="02020603050405020304" pitchFamily="18" charset="0"/>
              </a:rPr>
              <a:t>Query</a:t>
            </a:r>
          </a:p>
          <a:p>
            <a:pPr marL="0" indent="0">
              <a:buNone/>
            </a:pPr>
            <a:r>
              <a:rPr lang="en-IN" dirty="0">
                <a:solidFill>
                  <a:schemeClr val="tx1"/>
                </a:solidFill>
                <a:latin typeface="Times New Roman" panose="02020603050405020304" pitchFamily="18" charset="0"/>
                <a:cs typeface="Times New Roman" panose="02020603050405020304" pitchFamily="18" charset="0"/>
              </a:rPr>
              <a:t>select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smtClean="0">
                <a:solidFill>
                  <a:schemeClr val="tx1"/>
                </a:solidFill>
                <a:latin typeface="Times New Roman" panose="02020603050405020304" pitchFamily="18" charset="0"/>
                <a:cs typeface="Times New Roman" panose="02020603050405020304" pitchFamily="18" charset="0"/>
              </a:rPr>
              <a:t>au.household_id</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au.kwh_usage_AC</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ed.avg_outdoor_temp</a:t>
            </a:r>
            <a:r>
              <a:rPr lang="en-IN" dirty="0">
                <a:solidFill>
                  <a:schemeClr val="tx1"/>
                </a:solidFill>
                <a:latin typeface="Times New Roman" panose="02020603050405020304" pitchFamily="18" charset="0"/>
                <a:cs typeface="Times New Roman" panose="02020603050405020304" pitchFamily="18" charset="0"/>
              </a:rPr>
              <a:t>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from </a:t>
            </a:r>
            <a:r>
              <a:rPr lang="en-IN" dirty="0" err="1">
                <a:solidFill>
                  <a:schemeClr val="tx1"/>
                </a:solidFill>
                <a:latin typeface="Times New Roman" panose="02020603050405020304" pitchFamily="18" charset="0"/>
                <a:cs typeface="Times New Roman" panose="02020603050405020304" pitchFamily="18" charset="0"/>
              </a:rPr>
              <a:t>appliance_usage</a:t>
            </a:r>
            <a:r>
              <a:rPr lang="en-IN" dirty="0">
                <a:solidFill>
                  <a:schemeClr val="tx1"/>
                </a:solidFill>
                <a:latin typeface="Times New Roman" panose="02020603050405020304" pitchFamily="18" charset="0"/>
                <a:cs typeface="Times New Roman" panose="02020603050405020304" pitchFamily="18" charset="0"/>
              </a:rPr>
              <a:t> au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join </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smtClean="0">
                <a:solidFill>
                  <a:schemeClr val="tx1"/>
                </a:solidFill>
                <a:latin typeface="Times New Roman" panose="02020603050405020304" pitchFamily="18" charset="0"/>
                <a:cs typeface="Times New Roman" panose="02020603050405020304" pitchFamily="18" charset="0"/>
              </a:rPr>
              <a:t>environmental_data</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ed</a:t>
            </a:r>
            <a:r>
              <a:rPr lang="en-IN" dirty="0">
                <a:solidFill>
                  <a:schemeClr val="tx1"/>
                </a:solidFill>
                <a:latin typeface="Times New Roman" panose="02020603050405020304" pitchFamily="18" charset="0"/>
                <a:cs typeface="Times New Roman" panose="02020603050405020304" pitchFamily="18" charset="0"/>
              </a:rPr>
              <a:t> on </a:t>
            </a:r>
            <a:endParaRPr lang="en-IN"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dirty="0" err="1" smtClean="0">
                <a:solidFill>
                  <a:schemeClr val="tx1"/>
                </a:solidFill>
                <a:latin typeface="Times New Roman" panose="02020603050405020304" pitchFamily="18" charset="0"/>
                <a:cs typeface="Times New Roman" panose="02020603050405020304" pitchFamily="18" charset="0"/>
              </a:rPr>
              <a:t>au.household_id</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ed.household_id</a:t>
            </a:r>
            <a:r>
              <a:rPr lang="en-IN" dirty="0">
                <a:solidFill>
                  <a:schemeClr val="tx1"/>
                </a:solidFill>
                <a:latin typeface="Times New Roman" panose="02020603050405020304" pitchFamily="18" charset="0"/>
                <a:cs typeface="Times New Roman" panose="02020603050405020304" pitchFamily="18" charset="0"/>
              </a:rPr>
              <a:t> </a:t>
            </a:r>
          </a:p>
          <a:p>
            <a:pPr marL="0" indent="0">
              <a:buNone/>
            </a:pPr>
            <a:r>
              <a:rPr lang="en-IN" dirty="0" smtClean="0">
                <a:solidFill>
                  <a:schemeClr val="tx1"/>
                </a:solidFill>
                <a:latin typeface="Times New Roman" panose="02020603050405020304" pitchFamily="18" charset="0"/>
                <a:cs typeface="Times New Roman" panose="02020603050405020304" pitchFamily="18" charset="0"/>
              </a:rPr>
              <a:t>where </a:t>
            </a:r>
            <a:r>
              <a:rPr lang="en-IN" dirty="0" err="1">
                <a:solidFill>
                  <a:schemeClr val="tx1"/>
                </a:solidFill>
                <a:latin typeface="Times New Roman" panose="02020603050405020304" pitchFamily="18" charset="0"/>
                <a:cs typeface="Times New Roman" panose="02020603050405020304" pitchFamily="18" charset="0"/>
              </a:rPr>
              <a:t>au.kwh_usage_AC</a:t>
            </a:r>
            <a:r>
              <a:rPr lang="en-IN" dirty="0">
                <a:solidFill>
                  <a:schemeClr val="tx1"/>
                </a:solidFill>
                <a:latin typeface="Times New Roman" panose="02020603050405020304" pitchFamily="18" charset="0"/>
                <a:cs typeface="Times New Roman" panose="02020603050405020304" pitchFamily="18" charset="0"/>
              </a:rPr>
              <a:t> &gt; 100;</a:t>
            </a:r>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00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3BC8E9-0075-0BAC-ADEB-03F4EFD135AB}"/>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MY SQL</a:t>
            </a: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75E569D-1EA3-33C5-B5FD-1FEE9345A19E}"/>
              </a:ext>
            </a:extLst>
          </p:cNvPr>
          <p:cNvSpPr>
            <a:spLocks noGrp="1"/>
          </p:cNvSpPr>
          <p:nvPr>
            <p:ph idx="1"/>
          </p:nvPr>
        </p:nvSpPr>
        <p:spPr>
          <a:xfrm>
            <a:off x="472219" y="2655940"/>
            <a:ext cx="8961562" cy="2988621"/>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It is a popular database management system That uses SQL to manage and manipulate data.</a:t>
            </a:r>
          </a:p>
          <a:p>
            <a:r>
              <a:rPr lang="en-US"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Cross platform : supports multiple operating system</a:t>
            </a:r>
          </a:p>
          <a:p>
            <a:r>
              <a:rPr lang="en-US" dirty="0">
                <a:latin typeface="Times New Roman" panose="02020603050405020304" pitchFamily="18" charset="0"/>
                <a:cs typeface="Times New Roman" panose="02020603050405020304" pitchFamily="18" charset="0"/>
              </a:rPr>
              <a:t>Open source</a:t>
            </a:r>
          </a:p>
          <a:p>
            <a:r>
              <a:rPr lang="en-US" dirty="0">
                <a:latin typeface="Times New Roman" panose="02020603050405020304" pitchFamily="18" charset="0"/>
                <a:cs typeface="Times New Roman" panose="02020603050405020304" pitchFamily="18" charset="0"/>
              </a:rPr>
              <a:t>Widely used</a:t>
            </a:r>
          </a:p>
          <a:p>
            <a:r>
              <a:rPr lang="en-US" dirty="0">
                <a:latin typeface="Times New Roman" panose="02020603050405020304" pitchFamily="18" charset="0"/>
                <a:cs typeface="Times New Roman" panose="02020603050405020304" pitchFamily="18" charset="0"/>
              </a:rPr>
              <a:t>Structured query language is a programming language (standard language) used to interact with database like MySQL.</a:t>
            </a:r>
          </a:p>
          <a:p>
            <a:r>
              <a:rPr lang="en-US" dirty="0">
                <a:latin typeface="Times New Roman" panose="02020603050405020304" pitchFamily="18" charset="0"/>
                <a:cs typeface="Times New Roman" panose="02020603050405020304" pitchFamily="18" charset="0"/>
              </a:rPr>
              <a:t>It allows end users to communicate with databases and perform tasks like creating, deleting, and updating databases.</a:t>
            </a:r>
          </a:p>
          <a:p>
            <a:pPr marL="29981" indent="0">
              <a:buNone/>
            </a:pPr>
            <a:r>
              <a:rPr lang="en-US"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355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5 explanation</a:t>
            </a:r>
            <a:endParaRPr lang="en-GB" dirty="0"/>
          </a:p>
        </p:txBody>
      </p:sp>
      <p:sp>
        <p:nvSpPr>
          <p:cNvPr id="3" name="Content Placeholder 2"/>
          <p:cNvSpPr>
            <a:spLocks noGrp="1"/>
          </p:cNvSpPr>
          <p:nvPr>
            <p:ph idx="1"/>
          </p:nvPr>
        </p:nvSpPr>
        <p:spPr>
          <a:xfrm>
            <a:off x="356135" y="2069432"/>
            <a:ext cx="9163249" cy="4511261"/>
          </a:xfrm>
        </p:spPr>
        <p:txBody>
          <a:bodyPr anchor="t"/>
          <a:lstStyle/>
          <a:p>
            <a:pPr marL="0" indent="0">
              <a:buNone/>
            </a:pPr>
            <a:r>
              <a:rPr lang="en-US" b="1" dirty="0" smtClean="0"/>
              <a:t>Purpose</a:t>
            </a:r>
          </a:p>
          <a:p>
            <a:r>
              <a:rPr lang="en-US" dirty="0"/>
              <a:t>To retrieve the </a:t>
            </a:r>
            <a:r>
              <a:rPr lang="en-US" b="1" dirty="0"/>
              <a:t>AC electricity usage</a:t>
            </a:r>
            <a:r>
              <a:rPr lang="en-US" dirty="0"/>
              <a:t> and corresponding </a:t>
            </a:r>
            <a:r>
              <a:rPr lang="en-US" b="1" dirty="0"/>
              <a:t>average outdoor temperature</a:t>
            </a:r>
            <a:r>
              <a:rPr lang="en-US" dirty="0"/>
              <a:t> for households where </a:t>
            </a:r>
            <a:r>
              <a:rPr lang="en-US" b="1" dirty="0"/>
              <a:t>AC usage is high</a:t>
            </a:r>
            <a:r>
              <a:rPr lang="en-US" dirty="0"/>
              <a:t> (above 100 kWh</a:t>
            </a:r>
            <a:r>
              <a:rPr lang="en-US" dirty="0" smtClean="0"/>
              <a:t>).</a:t>
            </a:r>
          </a:p>
          <a:p>
            <a:pPr marL="0" indent="0">
              <a:buNone/>
            </a:pPr>
            <a:endParaRPr lang="en-US" b="1" dirty="0"/>
          </a:p>
          <a:p>
            <a:pPr marL="0" indent="0">
              <a:buNone/>
            </a:pPr>
            <a:r>
              <a:rPr lang="en-US" b="1" dirty="0" smtClean="0"/>
              <a:t>Usage &amp; Benefits</a:t>
            </a:r>
          </a:p>
          <a:p>
            <a:r>
              <a:rPr lang="en-US" dirty="0" smtClean="0"/>
              <a:t>Helps analyze the </a:t>
            </a:r>
            <a:r>
              <a:rPr lang="en-US" b="1" dirty="0" smtClean="0"/>
              <a:t>impact of outdoor temperature on high AC usage</a:t>
            </a:r>
            <a:r>
              <a:rPr lang="en-US" dirty="0" smtClean="0"/>
              <a:t>.</a:t>
            </a:r>
          </a:p>
          <a:p>
            <a:r>
              <a:rPr lang="en-US" dirty="0"/>
              <a:t>Useful for </a:t>
            </a:r>
            <a:r>
              <a:rPr lang="en-US" b="1" dirty="0"/>
              <a:t>energy consumption studies</a:t>
            </a:r>
            <a:r>
              <a:rPr lang="en-US" dirty="0"/>
              <a:t> in hot climates or summer months</a:t>
            </a:r>
            <a:r>
              <a:rPr lang="en-US" dirty="0" smtClean="0"/>
              <a:t>.</a:t>
            </a:r>
          </a:p>
          <a:p>
            <a:r>
              <a:rPr lang="en-US" dirty="0"/>
              <a:t>Supports targeted </a:t>
            </a:r>
            <a:r>
              <a:rPr lang="en-US" b="1" dirty="0"/>
              <a:t>energy-saving recommendations</a:t>
            </a:r>
            <a:r>
              <a:rPr lang="en-US" dirty="0"/>
              <a:t> for high-usage </a:t>
            </a:r>
            <a:r>
              <a:rPr lang="en-US" dirty="0" smtClean="0"/>
              <a:t>households.</a:t>
            </a:r>
          </a:p>
          <a:p>
            <a:r>
              <a:rPr lang="en-US" dirty="0"/>
              <a:t>Can aid in </a:t>
            </a:r>
            <a:r>
              <a:rPr lang="en-US" b="1" dirty="0"/>
              <a:t>correlating environmental factors</a:t>
            </a:r>
            <a:r>
              <a:rPr lang="en-US" dirty="0"/>
              <a:t> with appliance-level energy </a:t>
            </a:r>
            <a:r>
              <a:rPr lang="en-US" dirty="0" smtClean="0"/>
              <a:t>behavior.</a:t>
            </a:r>
            <a:endParaRPr lang="en-GB" dirty="0"/>
          </a:p>
        </p:txBody>
      </p:sp>
    </p:spTree>
    <p:extLst>
      <p:ext uri="{BB962C8B-B14F-4D97-AF65-F5344CB8AC3E}">
        <p14:creationId xmlns:p14="http://schemas.microsoft.com/office/powerpoint/2010/main" val="180529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7CBB99-7D05-E603-6040-8EF8D20557BC}"/>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5 OUTPUT</a:t>
            </a:r>
            <a:endParaRPr lang="en-IN" sz="2925"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 xmlns:a16="http://schemas.microsoft.com/office/drawing/2014/main" id="{DD48FC06-809D-AF18-C801-FFC223E16A96}"/>
              </a:ext>
            </a:extLst>
          </p:cNvPr>
          <p:cNvCxnSpPr/>
          <p:nvPr/>
        </p:nvCxnSpPr>
        <p:spPr>
          <a:xfrm>
            <a:off x="4454013" y="2415183"/>
            <a:ext cx="0" cy="0"/>
          </a:xfrm>
          <a:prstGeom prst="line">
            <a:avLst/>
          </a:prstGeom>
        </p:spPr>
        <p:style>
          <a:lnRef idx="3">
            <a:schemeClr val="accent3"/>
          </a:lnRef>
          <a:fillRef idx="0">
            <a:schemeClr val="accent3"/>
          </a:fillRef>
          <a:effectRef idx="2">
            <a:schemeClr val="accent3"/>
          </a:effectRef>
          <a:fontRef idx="minor">
            <a:schemeClr val="tx1"/>
          </a:fontRef>
        </p:style>
      </p:cxnSp>
      <p:sp>
        <p:nvSpPr>
          <p:cNvPr id="6" name="Rectangle: Rounded Corners 5">
            <a:extLst>
              <a:ext uri="{FF2B5EF4-FFF2-40B4-BE49-F238E27FC236}">
                <a16:creationId xmlns="" xmlns:a16="http://schemas.microsoft.com/office/drawing/2014/main" id="{B005E967-B5CA-5344-CCED-CEC2E45425BD}"/>
              </a:ext>
            </a:extLst>
          </p:cNvPr>
          <p:cNvSpPr/>
          <p:nvPr/>
        </p:nvSpPr>
        <p:spPr>
          <a:xfrm>
            <a:off x="4434348" y="2375854"/>
            <a:ext cx="45719" cy="45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450D65D2-86D0-E48E-62FE-B4531B5E3AA5}"/>
              </a:ext>
            </a:extLst>
          </p:cNvPr>
          <p:cNvCxnSpPr>
            <a:stCxn id="6" idx="1"/>
            <a:endCxn id="6" idx="2"/>
          </p:cNvCxnSpPr>
          <p:nvPr/>
        </p:nvCxnSpPr>
        <p:spPr>
          <a:xfrm>
            <a:off x="4434348" y="2398714"/>
            <a:ext cx="22860" cy="22859"/>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 xmlns:a16="http://schemas.microsoft.com/office/drawing/2014/main" id="{D4BED341-4A11-CD90-86D0-198226E46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454" y="2575531"/>
            <a:ext cx="5561862" cy="3461475"/>
          </a:xfrm>
        </p:spPr>
      </p:pic>
    </p:spTree>
    <p:extLst>
      <p:ext uri="{BB962C8B-B14F-4D97-AF65-F5344CB8AC3E}">
        <p14:creationId xmlns:p14="http://schemas.microsoft.com/office/powerpoint/2010/main" val="3295280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7BF194-AC25-CEB0-A2EC-7A3C35520F3B}"/>
              </a:ext>
            </a:extLst>
          </p:cNvPr>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TASK 6</a:t>
            </a:r>
            <a:r>
              <a:rPr lang="en-US" sz="2925" dirty="0">
                <a:latin typeface="Times New Roman" panose="02020603050405020304" pitchFamily="18" charset="0"/>
                <a:cs typeface="Times New Roman" panose="02020603050405020304" pitchFamily="18" charset="0"/>
              </a:rPr>
              <a:t/>
            </a:r>
            <a:br>
              <a:rPr lang="en-US" sz="2925" dirty="0">
                <a:latin typeface="Times New Roman" panose="02020603050405020304" pitchFamily="18" charset="0"/>
                <a:cs typeface="Times New Roman" panose="02020603050405020304" pitchFamily="18" charset="0"/>
              </a:rPr>
            </a:br>
            <a:r>
              <a:rPr lang="en-US" sz="2000" b="1" dirty="0"/>
              <a:t>Create a procedure to return billing info for a given region.</a:t>
            </a:r>
            <a:endParaRPr lang="en-GB" sz="2000" b="1" dirty="0"/>
          </a:p>
        </p:txBody>
      </p:sp>
      <p:sp>
        <p:nvSpPr>
          <p:cNvPr id="3" name="Content Placeholder 2">
            <a:extLst>
              <a:ext uri="{FF2B5EF4-FFF2-40B4-BE49-F238E27FC236}">
                <a16:creationId xmlns="" xmlns:a16="http://schemas.microsoft.com/office/drawing/2014/main" id="{AEE61A32-21EF-ECD1-5B96-960B2967F7C8}"/>
              </a:ext>
            </a:extLst>
          </p:cNvPr>
          <p:cNvSpPr>
            <a:spLocks noGrp="1"/>
          </p:cNvSpPr>
          <p:nvPr>
            <p:ph idx="1"/>
          </p:nvPr>
        </p:nvSpPr>
        <p:spPr>
          <a:xfrm>
            <a:off x="385407" y="1992430"/>
            <a:ext cx="9144000" cy="4697128"/>
          </a:xfrm>
        </p:spPr>
        <p:txBody>
          <a:bodyPr anchor="t">
            <a:normAutofit fontScale="92500" lnSpcReduction="20000"/>
          </a:bodyPr>
          <a:lstStyle/>
          <a:p>
            <a:pPr marL="29981" indent="0">
              <a:buNone/>
            </a:pPr>
            <a:r>
              <a:rPr lang="en-US" b="1" dirty="0"/>
              <a:t>Needed tables:</a:t>
            </a:r>
          </a:p>
          <a:p>
            <a:pPr marL="372881" indent="-342900">
              <a:buFont typeface="+mj-lt"/>
              <a:buAutoNum type="arabicPeriod"/>
            </a:pPr>
            <a:r>
              <a:rPr lang="en-US" sz="1600" dirty="0" err="1">
                <a:latin typeface="Times New Roman" panose="02020603050405020304" pitchFamily="18" charset="0"/>
                <a:cs typeface="Times New Roman" panose="02020603050405020304" pitchFamily="18" charset="0"/>
              </a:rPr>
              <a:t>household_info</a:t>
            </a:r>
            <a:r>
              <a:rPr lang="en-US" sz="1600" dirty="0">
                <a:latin typeface="Times New Roman" panose="02020603050405020304" pitchFamily="18" charset="0"/>
                <a:cs typeface="Times New Roman" panose="02020603050405020304" pitchFamily="18" charset="0"/>
              </a:rPr>
              <a:t>,</a:t>
            </a:r>
          </a:p>
          <a:p>
            <a:pPr marL="372881" indent="-342900">
              <a:buFont typeface="+mj-lt"/>
              <a:buAutoNum type="arabicPeriod"/>
            </a:pPr>
            <a:r>
              <a:rPr lang="en-US" sz="1600" dirty="0" err="1" smtClean="0">
                <a:latin typeface="Times New Roman" panose="02020603050405020304" pitchFamily="18" charset="0"/>
                <a:cs typeface="Times New Roman" panose="02020603050405020304" pitchFamily="18" charset="0"/>
              </a:rPr>
              <a:t>appliance_usage</a:t>
            </a:r>
            <a:endParaRPr lang="en-US" sz="1600" dirty="0" smtClean="0">
              <a:solidFill>
                <a:srgbClr val="FF0000"/>
              </a:solidFill>
              <a:effectLst/>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Query</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delimiter </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smtClean="0">
                <a:solidFill>
                  <a:schemeClr val="tx1"/>
                </a:solidFill>
                <a:latin typeface="Times New Roman" panose="02020603050405020304" pitchFamily="18" charset="0"/>
                <a:cs typeface="Times New Roman" panose="02020603050405020304" pitchFamily="18" charset="0"/>
              </a:rPr>
              <a:t>create </a:t>
            </a:r>
            <a:r>
              <a:rPr lang="en-US" sz="1600" dirty="0">
                <a:solidFill>
                  <a:schemeClr val="tx1"/>
                </a:solidFill>
                <a:latin typeface="Times New Roman" panose="02020603050405020304" pitchFamily="18" charset="0"/>
                <a:cs typeface="Times New Roman" panose="02020603050405020304" pitchFamily="18" charset="0"/>
              </a:rPr>
              <a:t>procedure </a:t>
            </a:r>
            <a:r>
              <a:rPr lang="en-US" sz="1600" dirty="0" err="1">
                <a:solidFill>
                  <a:schemeClr val="tx1"/>
                </a:solidFill>
                <a:latin typeface="Times New Roman" panose="02020603050405020304" pitchFamily="18" charset="0"/>
                <a:cs typeface="Times New Roman" panose="02020603050405020304" pitchFamily="18" charset="0"/>
              </a:rPr>
              <a:t>getby_region</a:t>
            </a:r>
            <a:r>
              <a:rPr lang="en-US" sz="1600" dirty="0">
                <a:solidFill>
                  <a:schemeClr val="tx1"/>
                </a:solidFill>
                <a:latin typeface="Times New Roman" panose="02020603050405020304" pitchFamily="18" charset="0"/>
                <a:cs typeface="Times New Roman" panose="02020603050405020304" pitchFamily="18" charset="0"/>
              </a:rPr>
              <a:t>(in place varchar(30</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smtClean="0">
                <a:solidFill>
                  <a:schemeClr val="tx1"/>
                </a:solidFill>
                <a:latin typeface="Times New Roman" panose="02020603050405020304" pitchFamily="18" charset="0"/>
                <a:cs typeface="Times New Roman" panose="02020603050405020304" pitchFamily="18" charset="0"/>
              </a:rPr>
              <a:t>begin </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select </a:t>
            </a:r>
            <a:r>
              <a:rPr lang="en-US" sz="1600" dirty="0" err="1">
                <a:solidFill>
                  <a:schemeClr val="tx1"/>
                </a:solidFill>
                <a:latin typeface="Times New Roman" panose="02020603050405020304" pitchFamily="18" charset="0"/>
                <a:cs typeface="Times New Roman" panose="02020603050405020304" pitchFamily="18" charset="0"/>
              </a:rPr>
              <a:t>bi.household_id</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bi.month</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bi.year</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hi.region</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bi.billing_cycle</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bi.payment_status</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bi.rate_per_kwh</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bi.cost_usd</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smtClean="0">
                <a:solidFill>
                  <a:schemeClr val="tx1"/>
                </a:solidFill>
                <a:latin typeface="Times New Roman" panose="02020603050405020304" pitchFamily="18" charset="0"/>
                <a:cs typeface="Times New Roman" panose="02020603050405020304" pitchFamily="18" charset="0"/>
              </a:rPr>
              <a:t>bi.total_kwh</a:t>
            </a:r>
            <a:endParaRPr lang="en-US" sz="1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from </a:t>
            </a:r>
            <a:r>
              <a:rPr lang="en-US" sz="1600" dirty="0" err="1">
                <a:solidFill>
                  <a:schemeClr val="tx1"/>
                </a:solidFill>
                <a:latin typeface="Times New Roman" panose="02020603050405020304" pitchFamily="18" charset="0"/>
                <a:cs typeface="Times New Roman" panose="02020603050405020304" pitchFamily="18" charset="0"/>
              </a:rPr>
              <a:t>billing_info</a:t>
            </a:r>
            <a:r>
              <a:rPr lang="en-US" sz="1600" dirty="0">
                <a:solidFill>
                  <a:schemeClr val="tx1"/>
                </a:solidFill>
                <a:latin typeface="Times New Roman" panose="02020603050405020304" pitchFamily="18" charset="0"/>
                <a:cs typeface="Times New Roman" panose="02020603050405020304" pitchFamily="18" charset="0"/>
              </a:rPr>
              <a:t> bi join </a:t>
            </a:r>
            <a:r>
              <a:rPr lang="en-US" sz="1600" dirty="0" err="1">
                <a:solidFill>
                  <a:schemeClr val="tx1"/>
                </a:solidFill>
                <a:latin typeface="Times New Roman" panose="02020603050405020304" pitchFamily="18" charset="0"/>
                <a:cs typeface="Times New Roman" panose="02020603050405020304" pitchFamily="18" charset="0"/>
              </a:rPr>
              <a:t>household_info</a:t>
            </a:r>
            <a:r>
              <a:rPr lang="en-US" sz="1600" dirty="0">
                <a:solidFill>
                  <a:schemeClr val="tx1"/>
                </a:solidFill>
                <a:latin typeface="Times New Roman" panose="02020603050405020304" pitchFamily="18" charset="0"/>
                <a:cs typeface="Times New Roman" panose="02020603050405020304" pitchFamily="18" charset="0"/>
              </a:rPr>
              <a:t> hi </a:t>
            </a:r>
            <a:endParaRPr lang="en-US" sz="1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on </a:t>
            </a:r>
            <a:r>
              <a:rPr lang="en-US" sz="1600" dirty="0" err="1">
                <a:solidFill>
                  <a:schemeClr val="tx1"/>
                </a:solidFill>
                <a:latin typeface="Times New Roman" panose="02020603050405020304" pitchFamily="18" charset="0"/>
                <a:cs typeface="Times New Roman" panose="02020603050405020304" pitchFamily="18" charset="0"/>
              </a:rPr>
              <a:t>bi.household_id</a:t>
            </a:r>
            <a:r>
              <a:rPr lang="en-US" sz="1600" dirty="0">
                <a:solidFill>
                  <a:schemeClr val="tx1"/>
                </a:solidFill>
                <a:latin typeface="Times New Roman" panose="02020603050405020304" pitchFamily="18" charset="0"/>
                <a:cs typeface="Times New Roman" panose="02020603050405020304" pitchFamily="18" charset="0"/>
              </a:rPr>
              <a:t> = </a:t>
            </a:r>
            <a:r>
              <a:rPr lang="en-US" sz="1600" dirty="0" err="1">
                <a:solidFill>
                  <a:schemeClr val="tx1"/>
                </a:solidFill>
                <a:latin typeface="Times New Roman" panose="02020603050405020304" pitchFamily="18" charset="0"/>
                <a:cs typeface="Times New Roman" panose="02020603050405020304" pitchFamily="18" charset="0"/>
              </a:rPr>
              <a:t>hi.household_id</a:t>
            </a:r>
            <a:r>
              <a:rPr lang="en-US" sz="1600" dirty="0">
                <a:solidFill>
                  <a:schemeClr val="tx1"/>
                </a:solidFill>
                <a:latin typeface="Times New Roman" panose="02020603050405020304" pitchFamily="18" charset="0"/>
                <a:cs typeface="Times New Roman" panose="02020603050405020304" pitchFamily="18" charset="0"/>
              </a:rPr>
              <a:t> </a:t>
            </a:r>
            <a:endParaRPr lang="en-US" sz="1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where </a:t>
            </a:r>
            <a:r>
              <a:rPr lang="en-US" sz="1600" dirty="0" err="1">
                <a:solidFill>
                  <a:schemeClr val="tx1"/>
                </a:solidFill>
                <a:latin typeface="Times New Roman" panose="02020603050405020304" pitchFamily="18" charset="0"/>
                <a:cs typeface="Times New Roman" panose="02020603050405020304" pitchFamily="18" charset="0"/>
              </a:rPr>
              <a:t>hi.region</a:t>
            </a:r>
            <a:r>
              <a:rPr lang="en-US" sz="1600" dirty="0">
                <a:solidFill>
                  <a:schemeClr val="tx1"/>
                </a:solidFill>
                <a:latin typeface="Times New Roman" panose="02020603050405020304" pitchFamily="18" charset="0"/>
                <a:cs typeface="Times New Roman" panose="02020603050405020304" pitchFamily="18" charset="0"/>
              </a:rPr>
              <a:t> = place</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smtClean="0">
                <a:solidFill>
                  <a:schemeClr val="tx1"/>
                </a:solidFill>
                <a:latin typeface="Times New Roman" panose="02020603050405020304" pitchFamily="18" charset="0"/>
                <a:cs typeface="Times New Roman" panose="02020603050405020304" pitchFamily="18" charset="0"/>
              </a:rPr>
              <a:t>end </a:t>
            </a:r>
          </a:p>
          <a:p>
            <a:pPr marL="0" indent="0">
              <a:buNone/>
            </a:pP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delimiter </a:t>
            </a:r>
            <a:r>
              <a:rPr lang="en-US" sz="1600"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call </a:t>
            </a:r>
            <a:r>
              <a:rPr lang="en-US" sz="1600" dirty="0" err="1" smtClean="0">
                <a:solidFill>
                  <a:schemeClr val="tx1"/>
                </a:solidFill>
                <a:latin typeface="Times New Roman" panose="02020603050405020304" pitchFamily="18" charset="0"/>
                <a:cs typeface="Times New Roman" panose="02020603050405020304" pitchFamily="18" charset="0"/>
              </a:rPr>
              <a:t>getby_region</a:t>
            </a:r>
            <a:r>
              <a:rPr lang="en-US" sz="1600" dirty="0" smtClean="0">
                <a:solidFill>
                  <a:schemeClr val="tx1"/>
                </a:solidFill>
                <a:latin typeface="Times New Roman" panose="02020603050405020304" pitchFamily="18" charset="0"/>
                <a:cs typeface="Times New Roman" panose="02020603050405020304" pitchFamily="18" charset="0"/>
              </a:rPr>
              <a:t>(South');</a:t>
            </a:r>
            <a:endParaRPr lang="en-US" sz="1600" dirty="0">
              <a:solidFill>
                <a:schemeClr val="tx1"/>
              </a:solidFill>
              <a:effectLst/>
              <a:latin typeface="Times New Roman" panose="02020603050405020304" pitchFamily="18" charset="0"/>
              <a:cs typeface="Times New Roman" panose="02020603050405020304" pitchFamily="18" charset="0"/>
            </a:endParaRPr>
          </a:p>
          <a:p>
            <a:endParaRPr lang="en-US" dirty="0">
              <a:solidFill>
                <a:srgbClr val="FF0000"/>
              </a:solidFill>
              <a:effectLst/>
              <a:latin typeface="Times New Roman" panose="02020603050405020304" pitchFamily="18" charset="0"/>
              <a:cs typeface="Times New Roman" panose="02020603050405020304" pitchFamily="18" charset="0"/>
            </a:endParaRPr>
          </a:p>
          <a:p>
            <a:endParaRPr lang="en-US" dirty="0">
              <a:solidFill>
                <a:srgbClr val="FF0000"/>
              </a:solidFill>
              <a:effectLst/>
              <a:latin typeface="Times New Roman" panose="02020603050405020304" pitchFamily="18" charset="0"/>
              <a:cs typeface="Times New Roman" panose="02020603050405020304" pitchFamily="18" charset="0"/>
            </a:endParaRPr>
          </a:p>
          <a:p>
            <a:endParaRPr lang="en-US" dirty="0">
              <a:solidFill>
                <a:srgbClr val="FF0000"/>
              </a:solidFill>
              <a:effectLst/>
              <a:latin typeface="Times New Roman" panose="02020603050405020304" pitchFamily="18" charset="0"/>
              <a:cs typeface="Times New Roman" panose="02020603050405020304" pitchFamily="18" charset="0"/>
            </a:endParaRPr>
          </a:p>
          <a:p>
            <a:endParaRPr lang="en-US" dirty="0">
              <a:solidFill>
                <a:srgbClr val="FF0000"/>
              </a:solidFill>
              <a:effectLst/>
              <a:latin typeface="Times New Roman" panose="02020603050405020304" pitchFamily="18" charset="0"/>
              <a:cs typeface="Times New Roman" panose="02020603050405020304" pitchFamily="18" charset="0"/>
            </a:endParaRPr>
          </a:p>
          <a:p>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D9A13AFD-394C-C8BE-C557-E7778FE3F089}"/>
              </a:ext>
            </a:extLst>
          </p:cNvPr>
          <p:cNvSpPr>
            <a:spLocks noChangeArrowheads="1"/>
          </p:cNvSpPr>
          <p:nvPr/>
        </p:nvSpPr>
        <p:spPr bwMode="auto">
          <a:xfrm>
            <a:off x="0" y="555413"/>
            <a:ext cx="172483" cy="17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4295" tIns="37148" rIns="74295" bIns="37148" numCol="1" anchor="ctr" anchorCtr="0" compatLnSpc="1">
            <a:prstTxWarp prst="textNoShape">
              <a:avLst/>
            </a:prstTxWarp>
            <a:spAutoFit/>
          </a:bodyPr>
          <a:lstStyle/>
          <a:p>
            <a:pPr defTabSz="742950" eaLnBrk="0" fontAlgn="base" hangingPunct="0">
              <a:spcBef>
                <a:spcPct val="0"/>
              </a:spcBef>
              <a:spcAft>
                <a:spcPct val="0"/>
              </a:spcAft>
            </a:pPr>
            <a:r>
              <a:rPr lang="en-US" altLang="en-US" sz="650" dirty="0"/>
              <a:t> </a:t>
            </a:r>
            <a:endParaRPr lang="en-US" altLang="en-US" sz="1463" dirty="0">
              <a:latin typeface="Arial" panose="020B0604020202020204" pitchFamily="34" charset="0"/>
            </a:endParaRPr>
          </a:p>
        </p:txBody>
      </p:sp>
    </p:spTree>
    <p:extLst>
      <p:ext uri="{BB962C8B-B14F-4D97-AF65-F5344CB8AC3E}">
        <p14:creationId xmlns:p14="http://schemas.microsoft.com/office/powerpoint/2010/main" val="1897635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6 explanation</a:t>
            </a:r>
            <a:endParaRPr lang="en-GB" dirty="0"/>
          </a:p>
        </p:txBody>
      </p:sp>
      <p:sp>
        <p:nvSpPr>
          <p:cNvPr id="3" name="Content Placeholder 2"/>
          <p:cNvSpPr>
            <a:spLocks noGrp="1"/>
          </p:cNvSpPr>
          <p:nvPr>
            <p:ph idx="1"/>
          </p:nvPr>
        </p:nvSpPr>
        <p:spPr>
          <a:xfrm>
            <a:off x="385407" y="2170498"/>
            <a:ext cx="9144000" cy="4220678"/>
          </a:xfrm>
        </p:spPr>
        <p:txBody>
          <a:bodyPr anchor="t"/>
          <a:lstStyle/>
          <a:p>
            <a:pPr marL="0" indent="0">
              <a:buNone/>
            </a:pPr>
            <a:r>
              <a:rPr lang="en-US" b="1" dirty="0" smtClean="0"/>
              <a:t>Purpose</a:t>
            </a:r>
          </a:p>
          <a:p>
            <a:r>
              <a:rPr lang="en-US" dirty="0" smtClean="0"/>
              <a:t>Created </a:t>
            </a:r>
            <a:r>
              <a:rPr lang="en-US" dirty="0"/>
              <a:t>a stored procedure that retrieves </a:t>
            </a:r>
            <a:r>
              <a:rPr lang="en-US" b="1" dirty="0"/>
              <a:t>detailed billing information</a:t>
            </a:r>
            <a:r>
              <a:rPr lang="en-US" dirty="0"/>
              <a:t> for households based on </a:t>
            </a:r>
            <a:r>
              <a:rPr lang="en-US" dirty="0" smtClean="0"/>
              <a:t>any </a:t>
            </a:r>
            <a:r>
              <a:rPr lang="en-US" dirty="0"/>
              <a:t>specific </a:t>
            </a:r>
            <a:r>
              <a:rPr lang="en-US" b="1" dirty="0"/>
              <a:t>region</a:t>
            </a:r>
            <a:r>
              <a:rPr lang="en-US" dirty="0"/>
              <a:t> input (e.g., </a:t>
            </a:r>
            <a:r>
              <a:rPr lang="en-US" dirty="0" smtClean="0"/>
              <a:t>'North‘,  ‘South’,  etc...).</a:t>
            </a:r>
          </a:p>
          <a:p>
            <a:endParaRPr lang="en-US" b="1" dirty="0"/>
          </a:p>
          <a:p>
            <a:pPr marL="0" indent="0">
              <a:buNone/>
            </a:pPr>
            <a:r>
              <a:rPr lang="en-US" b="1" dirty="0" smtClean="0"/>
              <a:t>Usage &amp; Benefits</a:t>
            </a:r>
          </a:p>
          <a:p>
            <a:r>
              <a:rPr lang="en-US" dirty="0"/>
              <a:t>Allows quick access to </a:t>
            </a:r>
            <a:r>
              <a:rPr lang="en-US" b="1" dirty="0"/>
              <a:t>region-specific billing records</a:t>
            </a:r>
            <a:r>
              <a:rPr lang="en-US" dirty="0"/>
              <a:t> for reporting or auditing</a:t>
            </a:r>
            <a:r>
              <a:rPr lang="en-US" dirty="0" smtClean="0"/>
              <a:t>.</a:t>
            </a:r>
          </a:p>
          <a:p>
            <a:r>
              <a:rPr lang="en-US" dirty="0"/>
              <a:t>Improves reusability by letting users call the procedure with different region names</a:t>
            </a:r>
            <a:r>
              <a:rPr lang="en-US" dirty="0" smtClean="0"/>
              <a:t>.</a:t>
            </a:r>
          </a:p>
          <a:p>
            <a:r>
              <a:rPr lang="en-US" dirty="0"/>
              <a:t>Helps in analyzing </a:t>
            </a:r>
            <a:r>
              <a:rPr lang="en-US" b="1" dirty="0"/>
              <a:t>regional electricity trends</a:t>
            </a:r>
            <a:r>
              <a:rPr lang="en-US" dirty="0"/>
              <a:t> or payment behaviors</a:t>
            </a:r>
            <a:r>
              <a:rPr lang="en-US" dirty="0" smtClean="0"/>
              <a:t>.</a:t>
            </a:r>
          </a:p>
          <a:p>
            <a:r>
              <a:rPr lang="en-US" dirty="0" smtClean="0"/>
              <a:t>Simplifies queries for </a:t>
            </a:r>
            <a:r>
              <a:rPr lang="en-US" b="1" dirty="0" smtClean="0"/>
              <a:t>non-technical users </a:t>
            </a:r>
            <a:r>
              <a:rPr lang="en-US" dirty="0" smtClean="0"/>
              <a:t>through a named procedure </a:t>
            </a:r>
            <a:r>
              <a:rPr lang="en-GB" b="1" dirty="0" err="1" smtClean="0"/>
              <a:t>getby_region</a:t>
            </a:r>
            <a:r>
              <a:rPr lang="en-GB" dirty="0"/>
              <a:t>.</a:t>
            </a:r>
            <a:endParaRPr lang="en-US" dirty="0"/>
          </a:p>
          <a:p>
            <a:pPr marL="0" indent="0">
              <a:buNone/>
            </a:pPr>
            <a:endParaRPr lang="en-GB" b="1" dirty="0"/>
          </a:p>
        </p:txBody>
      </p:sp>
    </p:spTree>
    <p:extLst>
      <p:ext uri="{BB962C8B-B14F-4D97-AF65-F5344CB8AC3E}">
        <p14:creationId xmlns:p14="http://schemas.microsoft.com/office/powerpoint/2010/main" val="3884247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78E472-24A6-430A-D999-8A4B274D65C1}"/>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6 OUTPUT</a:t>
            </a:r>
            <a:endParaRPr lang="en-IN" sz="2925"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 xmlns:a16="http://schemas.microsoft.com/office/drawing/2014/main" id="{9C1D6E37-AE68-3EB5-8988-B51D4F621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929" y="2487561"/>
            <a:ext cx="8101668" cy="3175820"/>
          </a:xfrm>
        </p:spPr>
      </p:pic>
    </p:spTree>
    <p:extLst>
      <p:ext uri="{BB962C8B-B14F-4D97-AF65-F5344CB8AC3E}">
        <p14:creationId xmlns:p14="http://schemas.microsoft.com/office/powerpoint/2010/main" val="3003655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E8AE6-1EC4-5C01-D04D-0C1A9E6E9BEF}"/>
              </a:ext>
            </a:extLst>
          </p:cNvPr>
          <p:cNvSpPr>
            <a:spLocks noGrp="1"/>
          </p:cNvSpPr>
          <p:nvPr>
            <p:ph type="title"/>
          </p:nvPr>
        </p:nvSpPr>
        <p:spPr>
          <a:xfrm>
            <a:off x="629625" y="721896"/>
            <a:ext cx="8961563" cy="1831338"/>
          </a:xfrm>
        </p:spPr>
        <p:txBody>
          <a:bodyPr>
            <a:normAutofit fontScale="90000"/>
          </a:bodyPr>
          <a:lstStyle/>
          <a:p>
            <a:r>
              <a:rPr lang="en-US" sz="3100" dirty="0">
                <a:latin typeface="Times New Roman" panose="02020603050405020304" pitchFamily="18" charset="0"/>
                <a:cs typeface="Times New Roman" panose="02020603050405020304" pitchFamily="18" charset="0"/>
              </a:rPr>
              <a:t>TASK 7 </a:t>
            </a:r>
            <a:r>
              <a:rPr lang="en-US" sz="2925" dirty="0">
                <a:latin typeface="Times New Roman" panose="02020603050405020304" pitchFamily="18" charset="0"/>
                <a:cs typeface="Times New Roman" panose="02020603050405020304" pitchFamily="18" charset="0"/>
              </a:rPr>
              <a:t/>
            </a:r>
            <a:br>
              <a:rPr lang="en-US" sz="2925" dirty="0">
                <a:latin typeface="Times New Roman" panose="02020603050405020304" pitchFamily="18" charset="0"/>
                <a:cs typeface="Times New Roman" panose="02020603050405020304" pitchFamily="18" charset="0"/>
              </a:rPr>
            </a:br>
            <a:r>
              <a:rPr lang="en-US" sz="2000" b="1" dirty="0"/>
              <a:t>Create a procedure to calculate total usage for a household and return it</a:t>
            </a:r>
            <a:r>
              <a:rPr lang="en-US" sz="2000" b="1" dirty="0" smtClean="0"/>
              <a:t>.</a:t>
            </a:r>
            <a:r>
              <a:rPr lang="en-US" sz="2925" b="1" dirty="0">
                <a:solidFill>
                  <a:srgbClr val="FF0000"/>
                </a:solidFill>
                <a:latin typeface="Times New Roman" panose="02020603050405020304" pitchFamily="18" charset="0"/>
                <a:cs typeface="Times New Roman" panose="02020603050405020304" pitchFamily="18" charset="0"/>
              </a:rPr>
              <a:t/>
            </a:r>
            <a:br>
              <a:rPr lang="en-US" sz="2925" b="1" dirty="0">
                <a:solidFill>
                  <a:srgbClr val="FF0000"/>
                </a:solidFill>
                <a:latin typeface="Times New Roman" panose="02020603050405020304" pitchFamily="18" charset="0"/>
                <a:cs typeface="Times New Roman" panose="02020603050405020304" pitchFamily="18" charset="0"/>
              </a:rPr>
            </a:br>
            <a:r>
              <a:rPr lang="en-US" sz="2925" b="1" dirty="0">
                <a:solidFill>
                  <a:srgbClr val="FF0000"/>
                </a:solidFill>
                <a:latin typeface="Times New Roman" panose="02020603050405020304" pitchFamily="18" charset="0"/>
                <a:cs typeface="Times New Roman" panose="02020603050405020304" pitchFamily="18" charset="0"/>
              </a:rPr>
              <a:t/>
            </a:r>
            <a:br>
              <a:rPr lang="en-US" sz="2925" b="1" dirty="0">
                <a:solidFill>
                  <a:srgbClr val="FF0000"/>
                </a:solidFill>
                <a:latin typeface="Times New Roman" panose="02020603050405020304" pitchFamily="18" charset="0"/>
                <a:cs typeface="Times New Roman" panose="02020603050405020304" pitchFamily="18" charset="0"/>
              </a:rPr>
            </a:b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FC6A070-7DC6-B80B-296B-4326F79FE946}"/>
              </a:ext>
            </a:extLst>
          </p:cNvPr>
          <p:cNvSpPr>
            <a:spLocks noGrp="1"/>
          </p:cNvSpPr>
          <p:nvPr>
            <p:ph idx="1"/>
          </p:nvPr>
        </p:nvSpPr>
        <p:spPr>
          <a:xfrm>
            <a:off x="481263" y="2059806"/>
            <a:ext cx="8922619" cy="4552750"/>
          </a:xfrm>
        </p:spPr>
        <p:txBody>
          <a:bodyPr anchor="t">
            <a:normAutofit fontScale="92500" lnSpcReduction="10000"/>
          </a:bodyPr>
          <a:lstStyle/>
          <a:p>
            <a:pPr marL="29981" indent="0">
              <a:buNone/>
            </a:pPr>
            <a:r>
              <a:rPr lang="en-IN" dirty="0"/>
              <a:t> </a:t>
            </a:r>
            <a:r>
              <a:rPr lang="en-US" b="1" dirty="0"/>
              <a:t>Needed tables:</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household_info</a:t>
            </a:r>
            <a:r>
              <a:rPr lang="en-US" dirty="0" smtClean="0">
                <a:latin typeface="Times New Roman" panose="02020603050405020304" pitchFamily="18" charset="0"/>
                <a:cs typeface="Times New Roman" panose="02020603050405020304" pitchFamily="18" charset="0"/>
              </a:rPr>
              <a:t>,</a:t>
            </a:r>
          </a:p>
          <a:p>
            <a:pPr marL="372881" indent="-342900">
              <a:buFont typeface="+mj-lt"/>
              <a:buAutoNum type="arabicPeriod"/>
            </a:pPr>
            <a:r>
              <a:rPr lang="en-US" dirty="0" err="1" smtClean="0">
                <a:latin typeface="Times New Roman" panose="02020603050405020304" pitchFamily="18" charset="0"/>
                <a:cs typeface="Times New Roman" panose="02020603050405020304" pitchFamily="18" charset="0"/>
              </a:rPr>
              <a:t>billing_info</a:t>
            </a:r>
            <a:endParaRPr lang="en-US" dirty="0" smtClean="0">
              <a:latin typeface="Times New Roman" panose="02020603050405020304" pitchFamily="18" charset="0"/>
              <a:cs typeface="Times New Roman" panose="02020603050405020304" pitchFamily="18" charset="0"/>
            </a:endParaRPr>
          </a:p>
          <a:p>
            <a:pPr marL="29981" indent="0">
              <a:buNone/>
            </a:pPr>
            <a:r>
              <a:rPr lang="en-US" b="1" dirty="0" smtClean="0">
                <a:latin typeface="Times New Roman" panose="02020603050405020304" pitchFamily="18" charset="0"/>
                <a:cs typeface="Times New Roman" panose="02020603050405020304" pitchFamily="18" charset="0"/>
              </a:rPr>
              <a:t>Query</a:t>
            </a:r>
          </a:p>
          <a:p>
            <a:pPr marL="29981" indent="0">
              <a:buNone/>
            </a:pPr>
            <a:r>
              <a:rPr lang="en-US" sz="1700" dirty="0">
                <a:latin typeface="Times New Roman" panose="02020603050405020304" pitchFamily="18" charset="0"/>
                <a:cs typeface="Times New Roman" panose="02020603050405020304" pitchFamily="18" charset="0"/>
              </a:rPr>
              <a:t>delimiter </a:t>
            </a:r>
            <a:r>
              <a:rPr lang="en-US" sz="1700" dirty="0" smtClean="0">
                <a:latin typeface="Times New Roman" panose="02020603050405020304" pitchFamily="18" charset="0"/>
                <a:cs typeface="Times New Roman" panose="02020603050405020304" pitchFamily="18" charset="0"/>
              </a:rPr>
              <a:t>^^</a:t>
            </a:r>
          </a:p>
          <a:p>
            <a:pPr marL="29981" indent="0">
              <a:buNone/>
            </a:pPr>
            <a:r>
              <a:rPr lang="en-US" sz="1700" dirty="0" smtClean="0">
                <a:latin typeface="Times New Roman" panose="02020603050405020304" pitchFamily="18" charset="0"/>
                <a:cs typeface="Times New Roman" panose="02020603050405020304" pitchFamily="18" charset="0"/>
              </a:rPr>
              <a:t>create </a:t>
            </a:r>
            <a:r>
              <a:rPr lang="en-US" sz="1700" dirty="0">
                <a:latin typeface="Times New Roman" panose="02020603050405020304" pitchFamily="18" charset="0"/>
                <a:cs typeface="Times New Roman" panose="02020603050405020304" pitchFamily="18" charset="0"/>
              </a:rPr>
              <a:t>procedure </a:t>
            </a:r>
            <a:r>
              <a:rPr lang="en-US" sz="1700" dirty="0" err="1">
                <a:latin typeface="Times New Roman" panose="02020603050405020304" pitchFamily="18" charset="0"/>
                <a:cs typeface="Times New Roman" panose="02020603050405020304" pitchFamily="18" charset="0"/>
              </a:rPr>
              <a:t>get_total_usage</a:t>
            </a:r>
            <a:r>
              <a:rPr lang="en-US" sz="1700" dirty="0">
                <a:latin typeface="Times New Roman" panose="02020603050405020304" pitchFamily="18" charset="0"/>
                <a:cs typeface="Times New Roman" panose="02020603050405020304" pitchFamily="18" charset="0"/>
              </a:rPr>
              <a:t>(in id text, </a:t>
            </a:r>
            <a:r>
              <a:rPr lang="en-US" sz="1700" dirty="0" err="1">
                <a:latin typeface="Times New Roman" panose="02020603050405020304" pitchFamily="18" charset="0"/>
                <a:cs typeface="Times New Roman" panose="02020603050405020304" pitchFamily="18" charset="0"/>
              </a:rPr>
              <a:t>inout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total_usage</a:t>
            </a:r>
            <a:r>
              <a:rPr lang="en-US" sz="1700" dirty="0">
                <a:latin typeface="Times New Roman" panose="02020603050405020304" pitchFamily="18" charset="0"/>
                <a:cs typeface="Times New Roman" panose="02020603050405020304" pitchFamily="18" charset="0"/>
              </a:rPr>
              <a:t> decimal(10, 3</a:t>
            </a:r>
            <a:r>
              <a:rPr lang="en-US" sz="1700" dirty="0" smtClean="0">
                <a:latin typeface="Times New Roman" panose="02020603050405020304" pitchFamily="18" charset="0"/>
                <a:cs typeface="Times New Roman" panose="02020603050405020304" pitchFamily="18" charset="0"/>
              </a:rPr>
              <a:t>))</a:t>
            </a:r>
          </a:p>
          <a:p>
            <a:pPr marL="29981" indent="0">
              <a:buNone/>
            </a:pPr>
            <a:r>
              <a:rPr lang="en-US" sz="1700" dirty="0" smtClean="0">
                <a:latin typeface="Times New Roman" panose="02020603050405020304" pitchFamily="18" charset="0"/>
                <a:cs typeface="Times New Roman" panose="02020603050405020304" pitchFamily="18" charset="0"/>
              </a:rPr>
              <a:t>begin </a:t>
            </a:r>
          </a:p>
          <a:p>
            <a:pPr marL="29981" indent="0">
              <a:buNone/>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select </a:t>
            </a:r>
            <a:r>
              <a:rPr lang="en-US" sz="1700" dirty="0">
                <a:latin typeface="Times New Roman" panose="02020603050405020304" pitchFamily="18" charset="0"/>
                <a:cs typeface="Times New Roman" panose="02020603050405020304" pitchFamily="18" charset="0"/>
              </a:rPr>
              <a:t>round(sum(</a:t>
            </a:r>
            <a:r>
              <a:rPr lang="en-US" sz="1700" dirty="0" err="1">
                <a:latin typeface="Times New Roman" panose="02020603050405020304" pitchFamily="18" charset="0"/>
                <a:cs typeface="Times New Roman" panose="02020603050405020304" pitchFamily="18" charset="0"/>
              </a:rPr>
              <a:t>cost_usd</a:t>
            </a:r>
            <a:r>
              <a:rPr lang="en-US" sz="1700" dirty="0">
                <a:latin typeface="Times New Roman" panose="02020603050405020304" pitchFamily="18" charset="0"/>
                <a:cs typeface="Times New Roman" panose="02020603050405020304" pitchFamily="18" charset="0"/>
              </a:rPr>
              <a:t>), 3) from </a:t>
            </a:r>
            <a:r>
              <a:rPr lang="en-US" sz="1700" dirty="0" err="1">
                <a:latin typeface="Times New Roman" panose="02020603050405020304" pitchFamily="18" charset="0"/>
                <a:cs typeface="Times New Roman" panose="02020603050405020304" pitchFamily="18" charset="0"/>
              </a:rPr>
              <a:t>billing_info</a:t>
            </a:r>
            <a:r>
              <a:rPr lang="en-US" sz="1700" dirty="0">
                <a:latin typeface="Times New Roman" panose="02020603050405020304" pitchFamily="18" charset="0"/>
                <a:cs typeface="Times New Roman" panose="02020603050405020304" pitchFamily="18" charset="0"/>
              </a:rPr>
              <a:t> bi </a:t>
            </a:r>
            <a:endParaRPr lang="en-US" sz="1700" dirty="0" smtClean="0">
              <a:latin typeface="Times New Roman" panose="02020603050405020304" pitchFamily="18" charset="0"/>
              <a:cs typeface="Times New Roman" panose="02020603050405020304" pitchFamily="18" charset="0"/>
            </a:endParaRPr>
          </a:p>
          <a:p>
            <a:pPr marL="29981" indent="0">
              <a:buNone/>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where </a:t>
            </a:r>
            <a:r>
              <a:rPr lang="en-US" sz="1700" dirty="0" err="1">
                <a:latin typeface="Times New Roman" panose="02020603050405020304" pitchFamily="18" charset="0"/>
                <a:cs typeface="Times New Roman" panose="02020603050405020304" pitchFamily="18" charset="0"/>
              </a:rPr>
              <a:t>bi.household_id</a:t>
            </a:r>
            <a:r>
              <a:rPr lang="en-US" sz="1700" dirty="0">
                <a:latin typeface="Times New Roman" panose="02020603050405020304" pitchFamily="18" charset="0"/>
                <a:cs typeface="Times New Roman" panose="02020603050405020304" pitchFamily="18" charset="0"/>
              </a:rPr>
              <a:t> = id into </a:t>
            </a:r>
            <a:r>
              <a:rPr lang="en-US" sz="1700" dirty="0" err="1">
                <a:latin typeface="Times New Roman" panose="02020603050405020304" pitchFamily="18" charset="0"/>
                <a:cs typeface="Times New Roman" panose="02020603050405020304" pitchFamily="18" charset="0"/>
              </a:rPr>
              <a:t>total_usage</a:t>
            </a:r>
            <a:r>
              <a:rPr lang="en-US" sz="1700" dirty="0" smtClean="0">
                <a:latin typeface="Times New Roman" panose="02020603050405020304" pitchFamily="18" charset="0"/>
                <a:cs typeface="Times New Roman" panose="02020603050405020304" pitchFamily="18" charset="0"/>
              </a:rPr>
              <a:t>;</a:t>
            </a:r>
          </a:p>
          <a:p>
            <a:pPr marL="29981" indent="0">
              <a:buNone/>
            </a:pPr>
            <a:r>
              <a:rPr lang="en-US" sz="1700" dirty="0" smtClean="0">
                <a:latin typeface="Times New Roman" panose="02020603050405020304" pitchFamily="18" charset="0"/>
                <a:cs typeface="Times New Roman" panose="02020603050405020304" pitchFamily="18" charset="0"/>
              </a:rPr>
              <a:t>end ^^</a:t>
            </a:r>
          </a:p>
          <a:p>
            <a:pPr marL="29981" indent="0">
              <a:buNone/>
            </a:pPr>
            <a:r>
              <a:rPr lang="en-US" sz="1700" dirty="0" smtClean="0">
                <a:latin typeface="Times New Roman" panose="02020603050405020304" pitchFamily="18" charset="0"/>
                <a:cs typeface="Times New Roman" panose="02020603050405020304" pitchFamily="18" charset="0"/>
              </a:rPr>
              <a:t>delimiter ;</a:t>
            </a:r>
          </a:p>
          <a:p>
            <a:pPr marL="29981" indent="0">
              <a:buNone/>
            </a:pPr>
            <a:r>
              <a:rPr lang="en-US" sz="1700" dirty="0" smtClean="0">
                <a:latin typeface="Times New Roman" panose="02020603050405020304" pitchFamily="18" charset="0"/>
                <a:cs typeface="Times New Roman" panose="02020603050405020304" pitchFamily="18" charset="0"/>
              </a:rPr>
              <a:t>call </a:t>
            </a:r>
            <a:r>
              <a:rPr lang="en-US" sz="1700" dirty="0" err="1">
                <a:latin typeface="Times New Roman" panose="02020603050405020304" pitchFamily="18" charset="0"/>
                <a:cs typeface="Times New Roman" panose="02020603050405020304" pitchFamily="18" charset="0"/>
              </a:rPr>
              <a:t>get_total_usage</a:t>
            </a:r>
            <a:r>
              <a:rPr lang="en-US" sz="1700" dirty="0">
                <a:latin typeface="Times New Roman" panose="02020603050405020304" pitchFamily="18" charset="0"/>
                <a:cs typeface="Times New Roman" panose="02020603050405020304" pitchFamily="18" charset="0"/>
              </a:rPr>
              <a:t>('H0001', @</a:t>
            </a:r>
            <a:r>
              <a:rPr lang="en-US" sz="1700" dirty="0" err="1">
                <a:latin typeface="Times New Roman" panose="02020603050405020304" pitchFamily="18" charset="0"/>
                <a:cs typeface="Times New Roman" panose="02020603050405020304" pitchFamily="18" charset="0"/>
              </a:rPr>
              <a:t>total_usage</a:t>
            </a:r>
            <a:r>
              <a:rPr lang="en-US" sz="1700" dirty="0" smtClean="0">
                <a:latin typeface="Times New Roman" panose="02020603050405020304" pitchFamily="18" charset="0"/>
                <a:cs typeface="Times New Roman" panose="02020603050405020304" pitchFamily="18" charset="0"/>
              </a:rPr>
              <a:t>);</a:t>
            </a:r>
          </a:p>
          <a:p>
            <a:pPr marL="29981" indent="0">
              <a:buNone/>
            </a:pPr>
            <a:r>
              <a:rPr lang="en-US" sz="1700" dirty="0" smtClean="0">
                <a:latin typeface="Times New Roman" panose="02020603050405020304" pitchFamily="18" charset="0"/>
                <a:cs typeface="Times New Roman" panose="02020603050405020304" pitchFamily="18" charset="0"/>
              </a:rPr>
              <a:t>select </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total_usage</a:t>
            </a:r>
            <a:r>
              <a:rPr lang="en-US" sz="17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89715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7 explanation</a:t>
            </a:r>
            <a:endParaRPr lang="en-GB" dirty="0"/>
          </a:p>
        </p:txBody>
      </p:sp>
      <p:sp>
        <p:nvSpPr>
          <p:cNvPr id="3" name="Content Placeholder 2"/>
          <p:cNvSpPr>
            <a:spLocks noGrp="1"/>
          </p:cNvSpPr>
          <p:nvPr>
            <p:ph idx="1"/>
          </p:nvPr>
        </p:nvSpPr>
        <p:spPr>
          <a:xfrm>
            <a:off x="427494" y="2107932"/>
            <a:ext cx="9014889" cy="4475747"/>
          </a:xfrm>
        </p:spPr>
        <p:txBody>
          <a:bodyPr anchor="t"/>
          <a:lstStyle/>
          <a:p>
            <a:pPr marL="0" indent="0">
              <a:buNone/>
            </a:pPr>
            <a:r>
              <a:rPr lang="en-US" b="1" dirty="0" smtClean="0"/>
              <a:t>Purpose</a:t>
            </a:r>
          </a:p>
          <a:p>
            <a:r>
              <a:rPr lang="en-US" dirty="0"/>
              <a:t>To create a stored procedure that calculates and returns the </a:t>
            </a:r>
            <a:r>
              <a:rPr lang="en-US" b="1" dirty="0"/>
              <a:t>total electricity </a:t>
            </a:r>
            <a:r>
              <a:rPr lang="en-US" b="1" dirty="0" smtClean="0"/>
              <a:t>cost</a:t>
            </a:r>
            <a:endParaRPr lang="en-GB" b="1" dirty="0"/>
          </a:p>
          <a:p>
            <a:pPr marL="0" indent="0">
              <a:buNone/>
            </a:pPr>
            <a:r>
              <a:rPr lang="en-US" dirty="0" smtClean="0"/>
              <a:t>(</a:t>
            </a:r>
            <a:r>
              <a:rPr lang="en-US" dirty="0" err="1" smtClean="0"/>
              <a:t>cost_usd</a:t>
            </a:r>
            <a:r>
              <a:rPr lang="en-US" dirty="0" smtClean="0"/>
              <a:t>) for a specific household, based on its </a:t>
            </a:r>
            <a:r>
              <a:rPr lang="en-US" dirty="0" err="1" smtClean="0"/>
              <a:t>household_id</a:t>
            </a:r>
            <a:r>
              <a:rPr lang="en-US" dirty="0" smtClean="0"/>
              <a:t>.</a:t>
            </a:r>
          </a:p>
          <a:p>
            <a:pPr marL="0" indent="0">
              <a:buNone/>
            </a:pPr>
            <a:endParaRPr lang="en-US" dirty="0"/>
          </a:p>
          <a:p>
            <a:pPr marL="0" indent="0">
              <a:buNone/>
            </a:pPr>
            <a:r>
              <a:rPr lang="en-US" b="1" dirty="0" smtClean="0"/>
              <a:t>Usage &amp; Benefits</a:t>
            </a:r>
          </a:p>
          <a:p>
            <a:r>
              <a:rPr lang="en-US" dirty="0" smtClean="0"/>
              <a:t>Enables </a:t>
            </a:r>
            <a:r>
              <a:rPr lang="en-US" dirty="0"/>
              <a:t>quick retrieval of </a:t>
            </a:r>
            <a:r>
              <a:rPr lang="en-US" b="1" dirty="0"/>
              <a:t>household-wise billing </a:t>
            </a:r>
            <a:r>
              <a:rPr lang="en-US" b="1" dirty="0" smtClean="0"/>
              <a:t>summaries.</a:t>
            </a:r>
          </a:p>
          <a:p>
            <a:r>
              <a:rPr lang="en-US" dirty="0" smtClean="0"/>
              <a:t>Useful for </a:t>
            </a:r>
            <a:r>
              <a:rPr lang="en-US" b="1" dirty="0" smtClean="0"/>
              <a:t>personalized reports </a:t>
            </a:r>
            <a:r>
              <a:rPr lang="en-US" dirty="0" smtClean="0"/>
              <a:t>or bill generation </a:t>
            </a:r>
            <a:r>
              <a:rPr lang="en-GB" dirty="0"/>
              <a:t>for individual users</a:t>
            </a:r>
            <a:r>
              <a:rPr lang="en-GB" dirty="0" smtClean="0"/>
              <a:t>.</a:t>
            </a:r>
          </a:p>
          <a:p>
            <a:r>
              <a:rPr lang="en-US" dirty="0" smtClean="0"/>
              <a:t>Improves efficient by </a:t>
            </a:r>
            <a:r>
              <a:rPr lang="en-US" b="1" dirty="0" smtClean="0"/>
              <a:t>reusing the logic </a:t>
            </a:r>
            <a:r>
              <a:rPr lang="en-US" dirty="0" smtClean="0"/>
              <a:t>without rewriting the query each time.</a:t>
            </a:r>
          </a:p>
          <a:p>
            <a:r>
              <a:rPr lang="en-GB" dirty="0"/>
              <a:t>Supports </a:t>
            </a:r>
            <a:r>
              <a:rPr lang="en-GB" b="1" dirty="0"/>
              <a:t>parameterized </a:t>
            </a:r>
            <a:r>
              <a:rPr lang="en-GB" b="1" dirty="0" smtClean="0"/>
              <a:t>access, </a:t>
            </a:r>
            <a:r>
              <a:rPr lang="en-US" dirty="0"/>
              <a:t>making it suitable for dashboards or admin </a:t>
            </a:r>
            <a:r>
              <a:rPr lang="en-US" dirty="0" smtClean="0"/>
              <a:t>tools.</a:t>
            </a:r>
            <a:endParaRPr lang="en-GB" dirty="0" smtClean="0"/>
          </a:p>
        </p:txBody>
      </p:sp>
    </p:spTree>
    <p:extLst>
      <p:ext uri="{BB962C8B-B14F-4D97-AF65-F5344CB8AC3E}">
        <p14:creationId xmlns:p14="http://schemas.microsoft.com/office/powerpoint/2010/main" val="2985835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9EE22-F52B-D39F-D971-B5D10ECA3659}"/>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7 OUTPUT</a:t>
            </a:r>
            <a:endParaRPr lang="en-IN" sz="2925"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7DAD943D-9F5D-6BFA-8F1E-BEA99FC4B9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3832" y="3163565"/>
            <a:ext cx="3279655" cy="1768161"/>
          </a:xfrm>
        </p:spPr>
      </p:pic>
    </p:spTree>
    <p:extLst>
      <p:ext uri="{BB962C8B-B14F-4D97-AF65-F5344CB8AC3E}">
        <p14:creationId xmlns:p14="http://schemas.microsoft.com/office/powerpoint/2010/main" val="3266473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C05C79-1619-B131-B9B4-4ED838DEFC32}"/>
              </a:ext>
            </a:extLst>
          </p:cNvPr>
          <p:cNvSpPr>
            <a:spLocks noGrp="1"/>
          </p:cNvSpPr>
          <p:nvPr>
            <p:ph type="title"/>
          </p:nvPr>
        </p:nvSpPr>
        <p:spPr>
          <a:xfrm>
            <a:off x="576343" y="452388"/>
            <a:ext cx="8961563" cy="2723949"/>
          </a:xfrm>
        </p:spPr>
        <p:txBody>
          <a:bodyPr>
            <a:normAutofit/>
          </a:bodyPr>
          <a:lstStyle/>
          <a:p>
            <a:r>
              <a:rPr lang="en-US" sz="2925" dirty="0">
                <a:latin typeface="Times New Roman" panose="02020603050405020304" pitchFamily="18" charset="0"/>
                <a:cs typeface="Times New Roman" panose="02020603050405020304" pitchFamily="18" charset="0"/>
              </a:rPr>
              <a:t>TASK 8</a:t>
            </a:r>
            <a:br>
              <a:rPr lang="en-US" sz="2925" dirty="0">
                <a:latin typeface="Times New Roman" panose="02020603050405020304" pitchFamily="18" charset="0"/>
                <a:cs typeface="Times New Roman" panose="02020603050405020304" pitchFamily="18" charset="0"/>
              </a:rPr>
            </a:br>
            <a:r>
              <a:rPr lang="en-US" sz="1800" b="1" dirty="0"/>
              <a:t>Automatically calculate </a:t>
            </a:r>
            <a:r>
              <a:rPr lang="en-US" sz="1800" b="1" dirty="0" err="1"/>
              <a:t>cost_usd</a:t>
            </a:r>
            <a:r>
              <a:rPr lang="en-US" sz="1800" b="1" dirty="0"/>
              <a:t> before inserting into </a:t>
            </a:r>
            <a:r>
              <a:rPr lang="en-US" sz="1800" b="1" dirty="0" err="1"/>
              <a:t>billing_info</a:t>
            </a:r>
            <a:r>
              <a:rPr lang="en-US" sz="1800" b="1" dirty="0" smtClean="0"/>
              <a:t>.</a:t>
            </a:r>
            <a:r>
              <a:rPr lang="en-US" sz="2925" dirty="0">
                <a:latin typeface="Times New Roman" panose="02020603050405020304" pitchFamily="18" charset="0"/>
                <a:cs typeface="Times New Roman" panose="02020603050405020304" pitchFamily="18" charset="0"/>
              </a:rPr>
              <a:t/>
            </a:r>
            <a:br>
              <a:rPr lang="en-US" sz="2925" dirty="0">
                <a:latin typeface="Times New Roman" panose="02020603050405020304" pitchFamily="18" charset="0"/>
                <a:cs typeface="Times New Roman" panose="02020603050405020304" pitchFamily="18" charset="0"/>
              </a:rPr>
            </a:br>
            <a:r>
              <a:rPr lang="en-US" sz="2925" b="1" dirty="0">
                <a:solidFill>
                  <a:srgbClr val="FF0000"/>
                </a:solidFill>
              </a:rPr>
              <a:t/>
            </a:r>
            <a:br>
              <a:rPr lang="en-US" sz="2925" b="1" dirty="0">
                <a:solidFill>
                  <a:srgbClr val="FF0000"/>
                </a:solidFill>
              </a:rPr>
            </a:br>
            <a:r>
              <a:rPr lang="en-US" sz="2925" b="1" dirty="0">
                <a:solidFill>
                  <a:srgbClr val="FF0000"/>
                </a:solidFill>
              </a:rPr>
              <a:t/>
            </a:r>
            <a:br>
              <a:rPr lang="en-US" sz="2925" b="1" dirty="0">
                <a:solidFill>
                  <a:srgbClr val="FF0000"/>
                </a:solidFill>
              </a:rPr>
            </a:br>
            <a:endParaRPr lang="en-IN" sz="2925"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CBA04CDE-9F6B-524D-D19F-3C5587AE7267}"/>
              </a:ext>
            </a:extLst>
          </p:cNvPr>
          <p:cNvSpPr>
            <a:spLocks noGrp="1"/>
          </p:cNvSpPr>
          <p:nvPr>
            <p:ph idx="1"/>
          </p:nvPr>
        </p:nvSpPr>
        <p:spPr>
          <a:xfrm>
            <a:off x="423512" y="2059806"/>
            <a:ext cx="8961120" cy="4610501"/>
          </a:xfrm>
        </p:spPr>
        <p:txBody>
          <a:bodyPr anchor="t">
            <a:normAutofit fontScale="85000" lnSpcReduction="20000"/>
          </a:bodyPr>
          <a:lstStyle/>
          <a:p>
            <a:pPr marL="0" indent="0">
              <a:buNone/>
            </a:pPr>
            <a:r>
              <a:rPr lang="en-US" sz="1900" b="1" dirty="0" smtClean="0">
                <a:solidFill>
                  <a:schemeClr val="tx1"/>
                </a:solidFill>
              </a:rPr>
              <a:t>Query</a:t>
            </a:r>
            <a:endParaRPr lang="en-US" sz="1900" dirty="0">
              <a:solidFill>
                <a:schemeClr val="tx1"/>
              </a:solidFill>
            </a:endParaRPr>
          </a:p>
          <a:p>
            <a:pPr marL="0" indent="0">
              <a:buNone/>
            </a:pPr>
            <a:r>
              <a:rPr lang="en-US" sz="1900" dirty="0" smtClean="0">
                <a:solidFill>
                  <a:schemeClr val="tx1"/>
                </a:solidFill>
              </a:rPr>
              <a:t>delimiter $$</a:t>
            </a:r>
          </a:p>
          <a:p>
            <a:pPr marL="0" indent="0">
              <a:buNone/>
            </a:pPr>
            <a:r>
              <a:rPr lang="en-US" sz="1900" dirty="0" smtClean="0">
                <a:solidFill>
                  <a:schemeClr val="tx1"/>
                </a:solidFill>
              </a:rPr>
              <a:t>create </a:t>
            </a:r>
            <a:r>
              <a:rPr lang="en-US" sz="1900" dirty="0">
                <a:solidFill>
                  <a:schemeClr val="tx1"/>
                </a:solidFill>
              </a:rPr>
              <a:t>trigger </a:t>
            </a:r>
            <a:r>
              <a:rPr lang="en-US" sz="1900" dirty="0" err="1">
                <a:solidFill>
                  <a:schemeClr val="tx1"/>
                </a:solidFill>
              </a:rPr>
              <a:t>cal_cost_usd</a:t>
            </a:r>
            <a:r>
              <a:rPr lang="en-US" sz="1900" dirty="0">
                <a:solidFill>
                  <a:schemeClr val="tx1"/>
                </a:solidFill>
              </a:rPr>
              <a:t> before </a:t>
            </a:r>
            <a:r>
              <a:rPr lang="en-US" sz="1900" dirty="0" smtClean="0">
                <a:solidFill>
                  <a:schemeClr val="tx1"/>
                </a:solidFill>
              </a:rPr>
              <a:t>insert</a:t>
            </a:r>
          </a:p>
          <a:p>
            <a:pPr marL="0" indent="0">
              <a:buNone/>
            </a:pPr>
            <a:r>
              <a:rPr lang="en-US" sz="1900" dirty="0" smtClean="0">
                <a:solidFill>
                  <a:schemeClr val="tx1"/>
                </a:solidFill>
              </a:rPr>
              <a:t>on </a:t>
            </a:r>
            <a:r>
              <a:rPr lang="en-US" sz="1900" dirty="0" err="1">
                <a:solidFill>
                  <a:schemeClr val="tx1"/>
                </a:solidFill>
              </a:rPr>
              <a:t>billing_info</a:t>
            </a:r>
            <a:r>
              <a:rPr lang="en-US" sz="1900" dirty="0">
                <a:solidFill>
                  <a:schemeClr val="tx1"/>
                </a:solidFill>
              </a:rPr>
              <a:t> for each </a:t>
            </a:r>
            <a:r>
              <a:rPr lang="en-US" sz="1900" dirty="0" smtClean="0">
                <a:solidFill>
                  <a:schemeClr val="tx1"/>
                </a:solidFill>
              </a:rPr>
              <a:t>row</a:t>
            </a:r>
          </a:p>
          <a:p>
            <a:pPr marL="0" indent="0">
              <a:buNone/>
            </a:pPr>
            <a:r>
              <a:rPr lang="en-US" sz="1900" dirty="0">
                <a:solidFill>
                  <a:schemeClr val="tx1"/>
                </a:solidFill>
              </a:rPr>
              <a:t>b</a:t>
            </a:r>
            <a:r>
              <a:rPr lang="en-US" sz="1900" dirty="0" smtClean="0">
                <a:solidFill>
                  <a:schemeClr val="tx1"/>
                </a:solidFill>
              </a:rPr>
              <a:t>egin</a:t>
            </a:r>
          </a:p>
          <a:p>
            <a:pPr marL="0" indent="0">
              <a:buNone/>
            </a:pPr>
            <a:r>
              <a:rPr lang="en-US" sz="1900" dirty="0" smtClean="0">
                <a:solidFill>
                  <a:schemeClr val="tx1"/>
                </a:solidFill>
              </a:rPr>
              <a:t>if </a:t>
            </a:r>
            <a:r>
              <a:rPr lang="en-US" sz="1900" dirty="0" err="1">
                <a:solidFill>
                  <a:schemeClr val="tx1"/>
                </a:solidFill>
              </a:rPr>
              <a:t>new.cost_usd</a:t>
            </a:r>
            <a:r>
              <a:rPr lang="en-US" sz="1900" dirty="0">
                <a:solidFill>
                  <a:schemeClr val="tx1"/>
                </a:solidFill>
              </a:rPr>
              <a:t> is null then set </a:t>
            </a:r>
            <a:endParaRPr lang="en-US" sz="1900" dirty="0" smtClean="0">
              <a:solidFill>
                <a:schemeClr val="tx1"/>
              </a:solidFill>
            </a:endParaRPr>
          </a:p>
          <a:p>
            <a:pPr marL="0" indent="0">
              <a:buNone/>
            </a:pPr>
            <a:r>
              <a:rPr lang="en-US" sz="1900" dirty="0" err="1" smtClean="0">
                <a:solidFill>
                  <a:schemeClr val="tx1"/>
                </a:solidFill>
              </a:rPr>
              <a:t>new.cost_usd</a:t>
            </a:r>
            <a:r>
              <a:rPr lang="en-US" sz="1900" dirty="0" smtClean="0">
                <a:solidFill>
                  <a:schemeClr val="tx1"/>
                </a:solidFill>
              </a:rPr>
              <a:t> </a:t>
            </a:r>
            <a:r>
              <a:rPr lang="en-US" sz="1900" dirty="0">
                <a:solidFill>
                  <a:schemeClr val="tx1"/>
                </a:solidFill>
              </a:rPr>
              <a:t>= round(</a:t>
            </a:r>
            <a:r>
              <a:rPr lang="en-US" sz="1900" dirty="0" err="1">
                <a:solidFill>
                  <a:schemeClr val="tx1"/>
                </a:solidFill>
              </a:rPr>
              <a:t>new.rate_per_kwh</a:t>
            </a:r>
            <a:r>
              <a:rPr lang="en-US" sz="1900" dirty="0">
                <a:solidFill>
                  <a:schemeClr val="tx1"/>
                </a:solidFill>
              </a:rPr>
              <a:t> * </a:t>
            </a:r>
            <a:r>
              <a:rPr lang="en-US" sz="1900" dirty="0" err="1">
                <a:solidFill>
                  <a:schemeClr val="tx1"/>
                </a:solidFill>
              </a:rPr>
              <a:t>new.total_kwh</a:t>
            </a:r>
            <a:r>
              <a:rPr lang="en-US" sz="1900" dirty="0">
                <a:solidFill>
                  <a:schemeClr val="tx1"/>
                </a:solidFill>
              </a:rPr>
              <a:t>, 2</a:t>
            </a:r>
            <a:r>
              <a:rPr lang="en-US" sz="1900" dirty="0" smtClean="0">
                <a:solidFill>
                  <a:schemeClr val="tx1"/>
                </a:solidFill>
              </a:rPr>
              <a:t>);</a:t>
            </a:r>
          </a:p>
          <a:p>
            <a:pPr marL="0" indent="0">
              <a:buNone/>
            </a:pPr>
            <a:r>
              <a:rPr lang="en-US" sz="1900" dirty="0" smtClean="0">
                <a:solidFill>
                  <a:schemeClr val="tx1"/>
                </a:solidFill>
              </a:rPr>
              <a:t>end </a:t>
            </a:r>
            <a:r>
              <a:rPr lang="en-US" sz="1900" dirty="0">
                <a:solidFill>
                  <a:schemeClr val="tx1"/>
                </a:solidFill>
              </a:rPr>
              <a:t>if</a:t>
            </a:r>
            <a:r>
              <a:rPr lang="en-US" sz="1900" dirty="0" smtClean="0">
                <a:solidFill>
                  <a:schemeClr val="tx1"/>
                </a:solidFill>
              </a:rPr>
              <a:t>;</a:t>
            </a:r>
          </a:p>
          <a:p>
            <a:pPr marL="0" indent="0">
              <a:buNone/>
            </a:pPr>
            <a:r>
              <a:rPr lang="en-US" sz="1900" dirty="0" smtClean="0">
                <a:solidFill>
                  <a:schemeClr val="tx1"/>
                </a:solidFill>
              </a:rPr>
              <a:t>end $$</a:t>
            </a:r>
          </a:p>
          <a:p>
            <a:pPr marL="0" indent="0">
              <a:buNone/>
            </a:pPr>
            <a:r>
              <a:rPr lang="en-US" sz="1900" dirty="0" smtClean="0">
                <a:solidFill>
                  <a:schemeClr val="tx1"/>
                </a:solidFill>
              </a:rPr>
              <a:t>delimiter ;</a:t>
            </a:r>
          </a:p>
          <a:p>
            <a:pPr marL="0" indent="0">
              <a:buNone/>
            </a:pPr>
            <a:r>
              <a:rPr lang="en-US" sz="1900" dirty="0" smtClean="0">
                <a:solidFill>
                  <a:schemeClr val="tx1"/>
                </a:solidFill>
              </a:rPr>
              <a:t>show </a:t>
            </a:r>
            <a:r>
              <a:rPr lang="en-US" sz="1900" dirty="0">
                <a:solidFill>
                  <a:schemeClr val="tx1"/>
                </a:solidFill>
              </a:rPr>
              <a:t>triggers</a:t>
            </a:r>
            <a:r>
              <a:rPr lang="en-US" sz="1900" dirty="0" smtClean="0">
                <a:solidFill>
                  <a:schemeClr val="tx1"/>
                </a:solidFill>
              </a:rPr>
              <a:t>;</a:t>
            </a:r>
          </a:p>
          <a:p>
            <a:pPr marL="0" indent="0">
              <a:buNone/>
            </a:pPr>
            <a:r>
              <a:rPr lang="en-US" sz="1900" dirty="0" smtClean="0">
                <a:solidFill>
                  <a:schemeClr val="tx1"/>
                </a:solidFill>
              </a:rPr>
              <a:t>insert </a:t>
            </a:r>
            <a:r>
              <a:rPr lang="en-US" sz="1900" dirty="0">
                <a:solidFill>
                  <a:schemeClr val="tx1"/>
                </a:solidFill>
              </a:rPr>
              <a:t>into </a:t>
            </a:r>
            <a:r>
              <a:rPr lang="en-US" sz="1900" dirty="0" err="1">
                <a:solidFill>
                  <a:schemeClr val="tx1"/>
                </a:solidFill>
              </a:rPr>
              <a:t>billing_info</a:t>
            </a:r>
            <a:r>
              <a:rPr lang="en-US" sz="1900" dirty="0">
                <a:solidFill>
                  <a:schemeClr val="tx1"/>
                </a:solidFill>
              </a:rPr>
              <a:t> </a:t>
            </a:r>
            <a:r>
              <a:rPr lang="en-US" sz="1900" dirty="0" smtClean="0">
                <a:solidFill>
                  <a:schemeClr val="tx1"/>
                </a:solidFill>
              </a:rPr>
              <a:t>values</a:t>
            </a:r>
          </a:p>
          <a:p>
            <a:pPr marL="0" indent="0">
              <a:buNone/>
            </a:pPr>
            <a:r>
              <a:rPr lang="en-US" sz="1900" dirty="0" smtClean="0">
                <a:solidFill>
                  <a:schemeClr val="tx1"/>
                </a:solidFill>
              </a:rPr>
              <a:t>(</a:t>
            </a:r>
            <a:r>
              <a:rPr lang="en-US" sz="1900" dirty="0">
                <a:solidFill>
                  <a:schemeClr val="tx1"/>
                </a:solidFill>
              </a:rPr>
              <a:t>'H5001', 'Dec', 2025, '2025-01-01 to 2025-01-30', 'High', 0.18, null, 1277.6</a:t>
            </a:r>
            <a:r>
              <a:rPr lang="en-US" sz="1900" dirty="0" smtClean="0">
                <a:solidFill>
                  <a:schemeClr val="tx1"/>
                </a:solidFill>
              </a:rPr>
              <a:t>),</a:t>
            </a:r>
          </a:p>
          <a:p>
            <a:pPr marL="0" indent="0">
              <a:buNone/>
            </a:pPr>
            <a:r>
              <a:rPr lang="en-US" sz="1900" dirty="0" smtClean="0">
                <a:solidFill>
                  <a:schemeClr val="tx1"/>
                </a:solidFill>
              </a:rPr>
              <a:t>(</a:t>
            </a:r>
            <a:r>
              <a:rPr lang="en-US" sz="1900" dirty="0">
                <a:solidFill>
                  <a:schemeClr val="tx1"/>
                </a:solidFill>
              </a:rPr>
              <a:t>'H5002', 'Jan', 2025, '2025-01-01 to 2025-01-30', 'High', 0.18, null, 1874.93</a:t>
            </a:r>
            <a:r>
              <a:rPr lang="en-US" sz="1900" dirty="0" smtClean="0">
                <a:solidFill>
                  <a:schemeClr val="tx1"/>
                </a:solidFill>
              </a:rPr>
              <a:t>);</a:t>
            </a:r>
          </a:p>
          <a:p>
            <a:pPr marL="0" indent="0">
              <a:buNone/>
            </a:pPr>
            <a:endParaRPr lang="en-IN" b="1" dirty="0">
              <a:solidFill>
                <a:schemeClr val="tx1"/>
              </a:solidFill>
              <a:effectLst/>
            </a:endParaRPr>
          </a:p>
          <a:p>
            <a:endParaRPr lang="en-IN" dirty="0"/>
          </a:p>
        </p:txBody>
      </p:sp>
    </p:spTree>
    <p:extLst>
      <p:ext uri="{BB962C8B-B14F-4D97-AF65-F5344CB8AC3E}">
        <p14:creationId xmlns:p14="http://schemas.microsoft.com/office/powerpoint/2010/main" val="209681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8 explanation</a:t>
            </a:r>
            <a:endParaRPr lang="en-GB" dirty="0"/>
          </a:p>
        </p:txBody>
      </p:sp>
      <p:sp>
        <p:nvSpPr>
          <p:cNvPr id="3" name="Content Placeholder 2"/>
          <p:cNvSpPr>
            <a:spLocks noGrp="1"/>
          </p:cNvSpPr>
          <p:nvPr>
            <p:ph idx="1"/>
          </p:nvPr>
        </p:nvSpPr>
        <p:spPr>
          <a:xfrm>
            <a:off x="397933" y="2074333"/>
            <a:ext cx="9050867" cy="4157133"/>
          </a:xfrm>
        </p:spPr>
        <p:txBody>
          <a:bodyPr anchor="t"/>
          <a:lstStyle/>
          <a:p>
            <a:pPr marL="0" indent="0">
              <a:buNone/>
            </a:pPr>
            <a:r>
              <a:rPr lang="en-US" b="1" dirty="0" smtClean="0"/>
              <a:t>Purpose</a:t>
            </a:r>
          </a:p>
          <a:p>
            <a:r>
              <a:rPr lang="en-US" dirty="0" smtClean="0"/>
              <a:t>Create a trigger that automatically calculates and sets the </a:t>
            </a:r>
            <a:r>
              <a:rPr lang="en-US" dirty="0" err="1" smtClean="0"/>
              <a:t>cost_usd</a:t>
            </a:r>
            <a:r>
              <a:rPr lang="en-US" dirty="0" smtClean="0"/>
              <a:t> value </a:t>
            </a:r>
            <a:r>
              <a:rPr lang="en-US" b="1" dirty="0"/>
              <a:t>b</a:t>
            </a:r>
            <a:r>
              <a:rPr lang="en-US" b="1" dirty="0" smtClean="0"/>
              <a:t>efore inserting </a:t>
            </a:r>
            <a:r>
              <a:rPr lang="en-US" dirty="0" smtClean="0"/>
              <a:t>data</a:t>
            </a:r>
            <a:r>
              <a:rPr lang="en-US" b="1" dirty="0" smtClean="0"/>
              <a:t> </a:t>
            </a:r>
            <a:r>
              <a:rPr lang="en-US" dirty="0" smtClean="0"/>
              <a:t>into the </a:t>
            </a:r>
            <a:r>
              <a:rPr lang="en-US" dirty="0" err="1" smtClean="0"/>
              <a:t>billing_info</a:t>
            </a:r>
            <a:r>
              <a:rPr lang="en-US" dirty="0" smtClean="0"/>
              <a:t> table based on </a:t>
            </a:r>
            <a:r>
              <a:rPr lang="en-US" dirty="0" err="1" smtClean="0"/>
              <a:t>rate_per_kwh</a:t>
            </a:r>
            <a:r>
              <a:rPr lang="en-US" dirty="0" smtClean="0"/>
              <a:t> * </a:t>
            </a:r>
            <a:r>
              <a:rPr lang="en-US" dirty="0" err="1" smtClean="0"/>
              <a:t>total_kwh</a:t>
            </a:r>
            <a:r>
              <a:rPr lang="en-US" dirty="0" smtClean="0"/>
              <a:t>.</a:t>
            </a:r>
          </a:p>
          <a:p>
            <a:pPr marL="0" indent="0">
              <a:buNone/>
            </a:pPr>
            <a:endParaRPr lang="en-US" dirty="0"/>
          </a:p>
          <a:p>
            <a:pPr marL="0" indent="0">
              <a:buNone/>
            </a:pPr>
            <a:r>
              <a:rPr lang="en-US" b="1" dirty="0" smtClean="0"/>
              <a:t>Usage &amp; Benefits</a:t>
            </a:r>
          </a:p>
          <a:p>
            <a:r>
              <a:rPr lang="en-US" dirty="0" smtClean="0"/>
              <a:t>Ensures </a:t>
            </a:r>
            <a:r>
              <a:rPr lang="en-US" b="1" dirty="0" smtClean="0"/>
              <a:t>data consistency and accuracy </a:t>
            </a:r>
            <a:r>
              <a:rPr lang="en-US" dirty="0" smtClean="0"/>
              <a:t>by auto-calculating missing </a:t>
            </a:r>
            <a:r>
              <a:rPr lang="en-US" dirty="0" err="1" smtClean="0"/>
              <a:t>cost_usd</a:t>
            </a:r>
            <a:r>
              <a:rPr lang="en-US" dirty="0" smtClean="0"/>
              <a:t> values.</a:t>
            </a:r>
          </a:p>
          <a:p>
            <a:r>
              <a:rPr lang="en-GB" dirty="0"/>
              <a:t>Eliminates manual calculation errors during data </a:t>
            </a:r>
            <a:r>
              <a:rPr lang="en-GB" dirty="0" smtClean="0"/>
              <a:t>entry.</a:t>
            </a:r>
          </a:p>
          <a:p>
            <a:r>
              <a:rPr lang="en-GB" dirty="0"/>
              <a:t>Simplifies insert </a:t>
            </a:r>
            <a:r>
              <a:rPr lang="en-GB" dirty="0" smtClean="0"/>
              <a:t>operations, when users forgot to </a:t>
            </a:r>
            <a:r>
              <a:rPr lang="en-GB" dirty="0"/>
              <a:t>provide </a:t>
            </a:r>
            <a:r>
              <a:rPr lang="en-GB" dirty="0" err="1" smtClean="0"/>
              <a:t>cost_usd</a:t>
            </a:r>
            <a:r>
              <a:rPr lang="en-GB" dirty="0" smtClean="0"/>
              <a:t>.</a:t>
            </a:r>
          </a:p>
          <a:p>
            <a:r>
              <a:rPr lang="en-GB" dirty="0"/>
              <a:t>Automates business logic </a:t>
            </a:r>
            <a:r>
              <a:rPr lang="en-GB" dirty="0" smtClean="0"/>
              <a:t>directly </a:t>
            </a:r>
            <a:r>
              <a:rPr lang="en-US" dirty="0"/>
              <a:t>within the database layer for better </a:t>
            </a:r>
            <a:r>
              <a:rPr lang="en-US" dirty="0" smtClean="0"/>
              <a:t>reliability.</a:t>
            </a:r>
            <a:endParaRPr lang="en-GB" dirty="0"/>
          </a:p>
        </p:txBody>
      </p:sp>
    </p:spTree>
    <p:extLst>
      <p:ext uri="{BB962C8B-B14F-4D97-AF65-F5344CB8AC3E}">
        <p14:creationId xmlns:p14="http://schemas.microsoft.com/office/powerpoint/2010/main" val="166445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625AE48-B455-1801-272A-796CED655A8D}"/>
              </a:ext>
            </a:extLst>
          </p:cNvPr>
          <p:cNvSpPr/>
          <p:nvPr/>
        </p:nvSpPr>
        <p:spPr>
          <a:xfrm>
            <a:off x="5759143" y="2497751"/>
            <a:ext cx="3458561" cy="289575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463"/>
          </a:p>
        </p:txBody>
      </p:sp>
      <p:sp>
        <p:nvSpPr>
          <p:cNvPr id="2" name="Title 1">
            <a:extLst>
              <a:ext uri="{FF2B5EF4-FFF2-40B4-BE49-F238E27FC236}">
                <a16:creationId xmlns="" xmlns:a16="http://schemas.microsoft.com/office/drawing/2014/main" id="{D842F7CD-CBC2-5159-8AA8-21CE4A533619}"/>
              </a:ext>
            </a:extLst>
          </p:cNvPr>
          <p:cNvSpPr>
            <a:spLocks noGrp="1"/>
          </p:cNvSpPr>
          <p:nvPr>
            <p:ph type="title"/>
          </p:nvPr>
        </p:nvSpPr>
        <p:spPr>
          <a:xfrm>
            <a:off x="578497" y="1184916"/>
            <a:ext cx="8412432" cy="673608"/>
          </a:xfrm>
        </p:spPr>
        <p:txBody>
          <a:bodyPr>
            <a:normAutofit/>
          </a:bodyPr>
          <a:lstStyle/>
          <a:p>
            <a:r>
              <a:rPr lang="en-US" sz="2925" dirty="0">
                <a:latin typeface="Times New Roman" panose="02020603050405020304" pitchFamily="18" charset="0"/>
                <a:cs typeface="Times New Roman" panose="02020603050405020304" pitchFamily="18" charset="0"/>
              </a:rPr>
              <a:t>DBMS</a:t>
            </a:r>
            <a:endParaRPr lang="en-IN" sz="2925" dirty="0">
              <a:latin typeface="Times New Roman" panose="02020603050405020304" pitchFamily="18" charset="0"/>
              <a:cs typeface="Times New Roman" panose="02020603050405020304" pitchFamily="18" charset="0"/>
            </a:endParaRPr>
          </a:p>
        </p:txBody>
      </p:sp>
      <p:pic>
        <p:nvPicPr>
          <p:cNvPr id="2050" name="Picture 2" descr="A poster with text and images of a person holding a book&#10;&#10;AI-generated content may be incorrect.">
            <a:extLst>
              <a:ext uri="{FF2B5EF4-FFF2-40B4-BE49-F238E27FC236}">
                <a16:creationId xmlns="" xmlns:a16="http://schemas.microsoft.com/office/drawing/2014/main" id="{27413818-0D40-319C-DA71-48E8BCBED8E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09" t="4992" r="4037"/>
          <a:stretch>
            <a:fillRect/>
          </a:stretch>
        </p:blipFill>
        <p:spPr bwMode="auto">
          <a:xfrm>
            <a:off x="5800135" y="2554112"/>
            <a:ext cx="3366332" cy="2839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661A0F45-2116-6D4D-DD75-FD87E8362E24}"/>
              </a:ext>
            </a:extLst>
          </p:cNvPr>
          <p:cNvSpPr txBox="1"/>
          <p:nvPr/>
        </p:nvSpPr>
        <p:spPr>
          <a:xfrm>
            <a:off x="498190" y="2789807"/>
            <a:ext cx="4958650" cy="2118465"/>
          </a:xfrm>
          <a:prstGeom prst="rect">
            <a:avLst/>
          </a:prstGeom>
          <a:noFill/>
        </p:spPr>
        <p:txBody>
          <a:bodyPr wrap="square" rtlCol="0">
            <a:spAutoFit/>
          </a:bodyPr>
          <a:lstStyle/>
          <a:p>
            <a:r>
              <a:rPr lang="en-US" sz="1463" b="1" dirty="0"/>
              <a:t>What is DBMS?</a:t>
            </a:r>
          </a:p>
          <a:p>
            <a:endParaRPr lang="en-US" sz="1463" b="1" dirty="0"/>
          </a:p>
          <a:p>
            <a:r>
              <a:rPr lang="en-US" sz="1463" dirty="0"/>
              <a:t>A Database Management System (DBMS) is a software program that allows users to interact with a database in order to store, retrieve, and manipulate data. The DBMS serves as an interface between the database and the users or application programs. It enables users to create, modify, and maintain the database, as well as control access to the data.</a:t>
            </a:r>
          </a:p>
          <a:p>
            <a:endParaRPr lang="en-IN" sz="1463" dirty="0"/>
          </a:p>
        </p:txBody>
      </p:sp>
    </p:spTree>
    <p:extLst>
      <p:ext uri="{BB962C8B-B14F-4D97-AF65-F5344CB8AC3E}">
        <p14:creationId xmlns:p14="http://schemas.microsoft.com/office/powerpoint/2010/main" val="332614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82289-1D99-2F79-389C-6E4E5B46A27E}"/>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8 OUTPUT</a:t>
            </a:r>
            <a:endParaRPr lang="en-IN" sz="2925"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F3E70135-D2EB-CCD2-2938-4819467B7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280" y="2454284"/>
            <a:ext cx="7434472" cy="3297588"/>
          </a:xfrm>
        </p:spPr>
      </p:pic>
    </p:spTree>
    <p:extLst>
      <p:ext uri="{BB962C8B-B14F-4D97-AF65-F5344CB8AC3E}">
        <p14:creationId xmlns:p14="http://schemas.microsoft.com/office/powerpoint/2010/main" val="234699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0E7F8-155C-7803-BFDC-C55F9B068171}"/>
              </a:ext>
            </a:extLst>
          </p:cNvPr>
          <p:cNvSpPr>
            <a:spLocks noGrp="1"/>
          </p:cNvSpPr>
          <p:nvPr>
            <p:ph type="title"/>
          </p:nvPr>
        </p:nvSpPr>
        <p:spPr/>
        <p:txBody>
          <a:bodyPr>
            <a:normAutofit fontScale="90000"/>
          </a:bodyPr>
          <a:lstStyle/>
          <a:p>
            <a:r>
              <a:rPr lang="en-US" sz="2925" dirty="0">
                <a:latin typeface="Times New Roman" panose="02020603050405020304" pitchFamily="18" charset="0"/>
                <a:cs typeface="Times New Roman" panose="02020603050405020304" pitchFamily="18" charset="0"/>
              </a:rPr>
              <a:t>TASK 9</a:t>
            </a:r>
            <a:br>
              <a:rPr lang="en-US" sz="2925" dirty="0">
                <a:latin typeface="Times New Roman" panose="02020603050405020304" pitchFamily="18" charset="0"/>
                <a:cs typeface="Times New Roman" panose="02020603050405020304" pitchFamily="18" charset="0"/>
              </a:rPr>
            </a:br>
            <a:r>
              <a:rPr lang="en-US" sz="2000" b="1" dirty="0"/>
              <a:t>After a new billing entry, insert calculated metrics into </a:t>
            </a:r>
            <a:r>
              <a:rPr lang="en-US" sz="2000" b="1" dirty="0" err="1"/>
              <a:t>calculated_metrics</a:t>
            </a:r>
            <a:endParaRPr lang="en-IN" sz="20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44AEFE8-AC1E-3D37-97F9-F33390D36F83}"/>
              </a:ext>
            </a:extLst>
          </p:cNvPr>
          <p:cNvSpPr>
            <a:spLocks noGrp="1"/>
          </p:cNvSpPr>
          <p:nvPr>
            <p:ph idx="1"/>
          </p:nvPr>
        </p:nvSpPr>
        <p:spPr>
          <a:xfrm>
            <a:off x="373351" y="2031357"/>
            <a:ext cx="9066981" cy="4377910"/>
          </a:xfrm>
        </p:spPr>
        <p:txBody>
          <a:bodyPr anchor="t">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P</a:t>
            </a:r>
            <a:r>
              <a:rPr lang="en-US" b="1" dirty="0" smtClean="0">
                <a:solidFill>
                  <a:schemeClr val="tx1"/>
                </a:solidFill>
                <a:latin typeface="Times New Roman" panose="02020603050405020304" pitchFamily="18" charset="0"/>
                <a:cs typeface="Times New Roman" panose="02020603050405020304" pitchFamily="18" charset="0"/>
              </a:rPr>
              <a:t>re-requisite</a:t>
            </a:r>
          </a:p>
          <a:p>
            <a:r>
              <a:rPr lang="en-US" dirty="0" smtClean="0"/>
              <a:t>House </a:t>
            </a:r>
            <a:r>
              <a:rPr lang="en-US" dirty="0" err="1"/>
              <a:t>hold_id</a:t>
            </a:r>
            <a:r>
              <a:rPr lang="en-US" dirty="0"/>
              <a:t> = </a:t>
            </a:r>
            <a:r>
              <a:rPr lang="en-US" dirty="0" err="1"/>
              <a:t>new.house_hold_id</a:t>
            </a:r>
            <a:endParaRPr lang="en-GB" dirty="0"/>
          </a:p>
          <a:p>
            <a:r>
              <a:rPr lang="en-US" dirty="0" err="1" smtClean="0"/>
              <a:t>Kwh_per_occupant</a:t>
            </a:r>
            <a:r>
              <a:rPr lang="en-US" dirty="0" smtClean="0"/>
              <a:t> </a:t>
            </a:r>
            <a:r>
              <a:rPr lang="en-US" dirty="0"/>
              <a:t>= </a:t>
            </a:r>
            <a:r>
              <a:rPr lang="en-US" dirty="0" err="1"/>
              <a:t>total_kwh</a:t>
            </a:r>
            <a:r>
              <a:rPr lang="en-US" dirty="0"/>
              <a:t> /</a:t>
            </a:r>
            <a:r>
              <a:rPr lang="en-US" dirty="0" err="1"/>
              <a:t>Num_occupants</a:t>
            </a:r>
            <a:endParaRPr lang="en-GB" dirty="0"/>
          </a:p>
          <a:p>
            <a:r>
              <a:rPr lang="en-US" dirty="0"/>
              <a:t>Usage category = </a:t>
            </a:r>
            <a:r>
              <a:rPr lang="en-US" dirty="0" err="1"/>
              <a:t>total_kwh</a:t>
            </a:r>
            <a:r>
              <a:rPr lang="en-US" dirty="0"/>
              <a:t> &gt; 600 set “High” else “Moderate”</a:t>
            </a:r>
            <a:endParaRPr lang="en-GB" dirty="0"/>
          </a:p>
          <a:p>
            <a:pPr marL="0" indent="0">
              <a:buNone/>
            </a:pPr>
            <a:endParaRPr lang="en-US" b="1" dirty="0">
              <a:solidFill>
                <a:schemeClr val="tx1"/>
              </a:solidFill>
              <a:effectLst/>
              <a:latin typeface="Times New Roman" panose="02020603050405020304" pitchFamily="18" charset="0"/>
              <a:cs typeface="Times New Roman" panose="02020603050405020304" pitchFamily="18" charset="0"/>
            </a:endParaRPr>
          </a:p>
          <a:p>
            <a:pPr marL="29981" indent="0">
              <a:buNone/>
            </a:pPr>
            <a:r>
              <a:rPr lang="en-US" b="1" dirty="0"/>
              <a:t>Needed tables:</a:t>
            </a: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household_info</a:t>
            </a:r>
            <a:r>
              <a:rPr lang="en-US" dirty="0">
                <a:latin typeface="Times New Roman" panose="02020603050405020304" pitchFamily="18" charset="0"/>
                <a:cs typeface="Times New Roman" panose="02020603050405020304" pitchFamily="18" charset="0"/>
              </a:rPr>
              <a:t>,</a:t>
            </a:r>
          </a:p>
          <a:p>
            <a:pPr marL="372881" indent="-342900">
              <a:buFont typeface="+mj-lt"/>
              <a:buAutoNum type="arabicPeriod"/>
            </a:pPr>
            <a:r>
              <a:rPr lang="en-US" dirty="0" err="1" smtClean="0">
                <a:latin typeface="Times New Roman" panose="02020603050405020304" pitchFamily="18" charset="0"/>
                <a:cs typeface="Times New Roman" panose="02020603050405020304" pitchFamily="18" charset="0"/>
              </a:rPr>
              <a:t>billing_info</a:t>
            </a:r>
            <a:endParaRPr lang="en-US" b="1" dirty="0">
              <a:solidFill>
                <a:schemeClr val="tx1"/>
              </a:solidFill>
              <a:latin typeface="Times New Roman" panose="02020603050405020304" pitchFamily="18" charset="0"/>
              <a:cs typeface="Times New Roman" panose="02020603050405020304" pitchFamily="18" charset="0"/>
            </a:endParaRPr>
          </a:p>
          <a:p>
            <a:pPr marL="372881" indent="-342900">
              <a:buFont typeface="+mj-lt"/>
              <a:buAutoNum type="arabicPeriod"/>
            </a:pPr>
            <a:r>
              <a:rPr lang="en-US" dirty="0" err="1">
                <a:latin typeface="Times New Roman" panose="02020603050405020304" pitchFamily="18" charset="0"/>
                <a:cs typeface="Times New Roman" panose="02020603050405020304" pitchFamily="18" charset="0"/>
              </a:rPr>
              <a:t>calculated_metrics</a:t>
            </a: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B3E8916A-5D2E-3FC1-5915-F1A7DFAB7B39}"/>
              </a:ext>
            </a:extLst>
          </p:cNvPr>
          <p:cNvSpPr>
            <a:spLocks noChangeArrowheads="1"/>
          </p:cNvSpPr>
          <p:nvPr/>
        </p:nvSpPr>
        <p:spPr bwMode="auto">
          <a:xfrm>
            <a:off x="0" y="741150"/>
            <a:ext cx="172483" cy="17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4295" tIns="37148" rIns="74295" bIns="37148" numCol="1" anchor="ctr" anchorCtr="0" compatLnSpc="1">
            <a:prstTxWarp prst="textNoShape">
              <a:avLst/>
            </a:prstTxWarp>
            <a:spAutoFit/>
          </a:bodyPr>
          <a:lstStyle/>
          <a:p>
            <a:pPr defTabSz="742950" eaLnBrk="0" fontAlgn="base" hangingPunct="0">
              <a:spcBef>
                <a:spcPct val="0"/>
              </a:spcBef>
              <a:spcAft>
                <a:spcPct val="0"/>
              </a:spcAft>
            </a:pPr>
            <a:r>
              <a:rPr lang="en-US" altLang="en-US" sz="650" dirty="0"/>
              <a:t> </a:t>
            </a:r>
            <a:endParaRPr lang="en-US" altLang="en-US" sz="1463" dirty="0">
              <a:latin typeface="Arial" panose="020B0604020202020204" pitchFamily="34" charset="0"/>
            </a:endParaRPr>
          </a:p>
        </p:txBody>
      </p:sp>
      <p:sp>
        <p:nvSpPr>
          <p:cNvPr id="5" name="Rectangle 2">
            <a:extLst>
              <a:ext uri="{FF2B5EF4-FFF2-40B4-BE49-F238E27FC236}">
                <a16:creationId xmlns="" xmlns:a16="http://schemas.microsoft.com/office/drawing/2014/main" id="{9344A942-7F84-245F-89F5-9FA605F76AC6}"/>
              </a:ext>
            </a:extLst>
          </p:cNvPr>
          <p:cNvSpPr>
            <a:spLocks noChangeArrowheads="1"/>
          </p:cNvSpPr>
          <p:nvPr/>
        </p:nvSpPr>
        <p:spPr bwMode="auto">
          <a:xfrm>
            <a:off x="0" y="741150"/>
            <a:ext cx="190117" cy="17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4295" tIns="37148" rIns="74295" bIns="37148" numCol="1" anchor="ctr" anchorCtr="0" compatLnSpc="1">
            <a:prstTxWarp prst="textNoShape">
              <a:avLst/>
            </a:prstTxWarp>
            <a:spAutoFit/>
          </a:bodyPr>
          <a:lstStyle/>
          <a:p>
            <a:pPr defTabSz="742950" eaLnBrk="0" fontAlgn="base" hangingPunct="0">
              <a:spcBef>
                <a:spcPct val="0"/>
              </a:spcBef>
              <a:spcAft>
                <a:spcPct val="0"/>
              </a:spcAft>
            </a:pPr>
            <a:r>
              <a:rPr lang="en-US" altLang="en-US" sz="650" dirty="0"/>
              <a:t>, </a:t>
            </a:r>
            <a:endParaRPr lang="en-US" altLang="en-US" sz="1463" dirty="0">
              <a:latin typeface="Arial" panose="020B0604020202020204" pitchFamily="34" charset="0"/>
            </a:endParaRPr>
          </a:p>
        </p:txBody>
      </p:sp>
      <p:sp>
        <p:nvSpPr>
          <p:cNvPr id="6" name="Rectangle 3">
            <a:extLst>
              <a:ext uri="{FF2B5EF4-FFF2-40B4-BE49-F238E27FC236}">
                <a16:creationId xmlns="" xmlns:a16="http://schemas.microsoft.com/office/drawing/2014/main" id="{C86D20F5-DCE7-3DDB-013F-F92D0DB51138}"/>
              </a:ext>
            </a:extLst>
          </p:cNvPr>
          <p:cNvSpPr>
            <a:spLocks noChangeArrowheads="1"/>
          </p:cNvSpPr>
          <p:nvPr/>
        </p:nvSpPr>
        <p:spPr bwMode="auto">
          <a:xfrm>
            <a:off x="0" y="741150"/>
            <a:ext cx="172483" cy="17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4295" tIns="37148" rIns="74295" bIns="37148" numCol="1" anchor="ctr" anchorCtr="0" compatLnSpc="1">
            <a:prstTxWarp prst="textNoShape">
              <a:avLst/>
            </a:prstTxWarp>
            <a:spAutoFit/>
          </a:bodyPr>
          <a:lstStyle/>
          <a:p>
            <a:pPr defTabSz="742950" eaLnBrk="0" fontAlgn="base" hangingPunct="0">
              <a:spcBef>
                <a:spcPct val="0"/>
              </a:spcBef>
              <a:spcAft>
                <a:spcPct val="0"/>
              </a:spcAft>
            </a:pPr>
            <a:r>
              <a:rPr lang="en-US" altLang="en-US" sz="650" dirty="0"/>
              <a:t> </a:t>
            </a:r>
            <a:endParaRPr lang="en-US" altLang="en-US" sz="1463" dirty="0">
              <a:latin typeface="Arial" panose="020B0604020202020204" pitchFamily="34" charset="0"/>
            </a:endParaRPr>
          </a:p>
        </p:txBody>
      </p:sp>
    </p:spTree>
    <p:extLst>
      <p:ext uri="{BB962C8B-B14F-4D97-AF65-F5344CB8AC3E}">
        <p14:creationId xmlns:p14="http://schemas.microsoft.com/office/powerpoint/2010/main" val="1366517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9</a:t>
            </a:r>
            <a:endParaRPr lang="en-GB" dirty="0"/>
          </a:p>
        </p:txBody>
      </p:sp>
      <p:sp>
        <p:nvSpPr>
          <p:cNvPr id="3" name="Content Placeholder 2"/>
          <p:cNvSpPr>
            <a:spLocks noGrp="1"/>
          </p:cNvSpPr>
          <p:nvPr>
            <p:ph idx="1"/>
          </p:nvPr>
        </p:nvSpPr>
        <p:spPr>
          <a:xfrm>
            <a:off x="414867" y="2058670"/>
            <a:ext cx="8870324" cy="4669389"/>
          </a:xfrm>
        </p:spPr>
        <p:txBody>
          <a:bodyPr anchor="t">
            <a:normAutofit fontScale="47500" lnSpcReduction="20000"/>
          </a:bodyPr>
          <a:lstStyle/>
          <a:p>
            <a:pPr marL="0" indent="0">
              <a:buNone/>
            </a:pPr>
            <a:r>
              <a:rPr lang="en-US" b="1" dirty="0" smtClean="0"/>
              <a:t>Query</a:t>
            </a:r>
          </a:p>
          <a:p>
            <a:pPr marL="0" indent="0">
              <a:buNone/>
            </a:pPr>
            <a:r>
              <a:rPr lang="en-GB" sz="2200" dirty="0"/>
              <a:t>delimiter </a:t>
            </a:r>
            <a:r>
              <a:rPr lang="en-GB" sz="2200" dirty="0" smtClean="0"/>
              <a:t>!!</a:t>
            </a:r>
          </a:p>
          <a:p>
            <a:pPr marL="0" indent="0">
              <a:buNone/>
            </a:pPr>
            <a:r>
              <a:rPr lang="en-GB" sz="2200" dirty="0" smtClean="0"/>
              <a:t>create </a:t>
            </a:r>
            <a:r>
              <a:rPr lang="en-GB" sz="2200" dirty="0"/>
              <a:t>trigger </a:t>
            </a:r>
            <a:r>
              <a:rPr lang="en-GB" sz="2200" dirty="0" err="1" smtClean="0"/>
              <a:t>get_updated_metrics</a:t>
            </a:r>
            <a:endParaRPr lang="en-GB" sz="2200" dirty="0" smtClean="0"/>
          </a:p>
          <a:p>
            <a:pPr marL="0" indent="0">
              <a:buNone/>
            </a:pPr>
            <a:r>
              <a:rPr lang="en-GB" sz="2200" dirty="0" smtClean="0"/>
              <a:t>after </a:t>
            </a:r>
            <a:r>
              <a:rPr lang="en-GB" sz="2200" dirty="0"/>
              <a:t>insert on </a:t>
            </a:r>
            <a:r>
              <a:rPr lang="en-GB" sz="2200" dirty="0" err="1"/>
              <a:t>billing_info</a:t>
            </a:r>
            <a:r>
              <a:rPr lang="en-GB" sz="2200" dirty="0"/>
              <a:t> for each </a:t>
            </a:r>
            <a:r>
              <a:rPr lang="en-GB" sz="2200" dirty="0" smtClean="0"/>
              <a:t>row</a:t>
            </a:r>
          </a:p>
          <a:p>
            <a:pPr marL="0" indent="0">
              <a:buNone/>
            </a:pPr>
            <a:r>
              <a:rPr lang="en-GB" sz="2200" dirty="0" smtClean="0"/>
              <a:t>begin </a:t>
            </a:r>
          </a:p>
          <a:p>
            <a:pPr marL="0" indent="0">
              <a:buNone/>
            </a:pPr>
            <a:r>
              <a:rPr lang="en-GB" sz="2200" dirty="0" smtClean="0"/>
              <a:t>   declare </a:t>
            </a:r>
            <a:r>
              <a:rPr lang="en-GB" sz="2200" dirty="0" err="1"/>
              <a:t>house_num_count</a:t>
            </a:r>
            <a:r>
              <a:rPr lang="en-GB" sz="2200" dirty="0"/>
              <a:t> </a:t>
            </a:r>
            <a:r>
              <a:rPr lang="en-GB" sz="2200" dirty="0" err="1"/>
              <a:t>int</a:t>
            </a:r>
            <a:r>
              <a:rPr lang="en-GB" sz="2200" dirty="0"/>
              <a:t>;  </a:t>
            </a:r>
            <a:endParaRPr lang="en-GB" sz="2200" dirty="0" smtClean="0"/>
          </a:p>
          <a:p>
            <a:pPr marL="0" indent="0">
              <a:buNone/>
            </a:pPr>
            <a:r>
              <a:rPr lang="en-GB" sz="2200" dirty="0"/>
              <a:t> </a:t>
            </a:r>
            <a:r>
              <a:rPr lang="en-GB" sz="2200" dirty="0" smtClean="0"/>
              <a:t>  declare </a:t>
            </a:r>
            <a:r>
              <a:rPr lang="en-GB" sz="2200" dirty="0" err="1"/>
              <a:t>kwh_num_result</a:t>
            </a:r>
            <a:r>
              <a:rPr lang="en-GB" sz="2200" dirty="0"/>
              <a:t> decimal(10, 2);  </a:t>
            </a:r>
            <a:endParaRPr lang="en-GB" sz="2200" dirty="0" smtClean="0"/>
          </a:p>
          <a:p>
            <a:pPr marL="0" indent="0">
              <a:buNone/>
            </a:pPr>
            <a:r>
              <a:rPr lang="en-GB" sz="2200" dirty="0"/>
              <a:t> </a:t>
            </a:r>
            <a:r>
              <a:rPr lang="en-GB" sz="2200" dirty="0" smtClean="0"/>
              <a:t>  declare </a:t>
            </a:r>
            <a:r>
              <a:rPr lang="en-GB" sz="2200" dirty="0" err="1"/>
              <a:t>case_end_result</a:t>
            </a:r>
            <a:r>
              <a:rPr lang="en-GB" sz="2200" dirty="0"/>
              <a:t> varchar(10);    </a:t>
            </a:r>
            <a:endParaRPr lang="en-GB" sz="2200" dirty="0" smtClean="0"/>
          </a:p>
          <a:p>
            <a:pPr marL="0" indent="0">
              <a:buNone/>
            </a:pPr>
            <a:r>
              <a:rPr lang="en-GB" sz="2200" dirty="0" smtClean="0"/>
              <a:t>   select </a:t>
            </a:r>
            <a:r>
              <a:rPr lang="en-GB" sz="2200" dirty="0" err="1"/>
              <a:t>num_occupants</a:t>
            </a:r>
            <a:r>
              <a:rPr lang="en-GB" sz="2200" dirty="0"/>
              <a:t> from </a:t>
            </a:r>
            <a:r>
              <a:rPr lang="en-GB" sz="2200" dirty="0" err="1"/>
              <a:t>household_info</a:t>
            </a:r>
            <a:r>
              <a:rPr lang="en-GB" sz="2200" dirty="0"/>
              <a:t>   </a:t>
            </a:r>
            <a:endParaRPr lang="en-GB" sz="2200" dirty="0" smtClean="0"/>
          </a:p>
          <a:p>
            <a:pPr marL="0" indent="0">
              <a:buNone/>
            </a:pPr>
            <a:r>
              <a:rPr lang="en-GB" sz="2200" dirty="0"/>
              <a:t> </a:t>
            </a:r>
            <a:r>
              <a:rPr lang="en-GB" sz="2200" dirty="0" smtClean="0"/>
              <a:t>  where </a:t>
            </a:r>
            <a:r>
              <a:rPr lang="en-GB" sz="2200" dirty="0" err="1"/>
              <a:t>household_id</a:t>
            </a:r>
            <a:r>
              <a:rPr lang="en-GB" sz="2200" dirty="0"/>
              <a:t> = </a:t>
            </a:r>
            <a:r>
              <a:rPr lang="en-GB" sz="2200" dirty="0" err="1"/>
              <a:t>new.household_id</a:t>
            </a:r>
            <a:r>
              <a:rPr lang="en-GB" sz="2200" dirty="0"/>
              <a:t>  </a:t>
            </a:r>
            <a:endParaRPr lang="en-GB" sz="2200" dirty="0" smtClean="0"/>
          </a:p>
          <a:p>
            <a:pPr marL="0" indent="0">
              <a:buNone/>
            </a:pPr>
            <a:r>
              <a:rPr lang="en-GB" sz="2200" dirty="0"/>
              <a:t> </a:t>
            </a:r>
            <a:r>
              <a:rPr lang="en-GB" sz="2200" dirty="0" smtClean="0"/>
              <a:t>  into </a:t>
            </a:r>
            <a:r>
              <a:rPr lang="en-GB" sz="2200" dirty="0" err="1"/>
              <a:t>house_num_count</a:t>
            </a:r>
            <a:r>
              <a:rPr lang="en-GB" sz="2200" dirty="0"/>
              <a:t>;    </a:t>
            </a:r>
            <a:endParaRPr lang="en-GB" sz="2200" dirty="0" smtClean="0"/>
          </a:p>
          <a:p>
            <a:pPr marL="0" indent="0">
              <a:buNone/>
            </a:pPr>
            <a:r>
              <a:rPr lang="en-GB" sz="2200" dirty="0" smtClean="0"/>
              <a:t>   set </a:t>
            </a:r>
            <a:r>
              <a:rPr lang="en-GB" sz="2200" dirty="0" err="1"/>
              <a:t>kwh_num_result</a:t>
            </a:r>
            <a:r>
              <a:rPr lang="en-GB" sz="2200" dirty="0"/>
              <a:t> = </a:t>
            </a:r>
            <a:r>
              <a:rPr lang="en-GB" sz="2200" dirty="0" err="1"/>
              <a:t>new.total_kwh</a:t>
            </a:r>
            <a:r>
              <a:rPr lang="en-GB" sz="2200" dirty="0"/>
              <a:t> / </a:t>
            </a:r>
            <a:r>
              <a:rPr lang="en-GB" sz="2200" dirty="0" err="1"/>
              <a:t>house_num_count</a:t>
            </a:r>
            <a:r>
              <a:rPr lang="en-GB" sz="2200" dirty="0"/>
              <a:t>;   </a:t>
            </a:r>
            <a:endParaRPr lang="en-GB" sz="2200" dirty="0" smtClean="0"/>
          </a:p>
          <a:p>
            <a:pPr marL="0" indent="0">
              <a:buNone/>
            </a:pPr>
            <a:r>
              <a:rPr lang="en-GB" sz="2200" dirty="0" smtClean="0"/>
              <a:t>  set </a:t>
            </a:r>
            <a:r>
              <a:rPr lang="en-GB" sz="2200" dirty="0" err="1"/>
              <a:t>case_end_result</a:t>
            </a:r>
            <a:r>
              <a:rPr lang="en-GB" sz="2200" dirty="0"/>
              <a:t> = case   </a:t>
            </a:r>
            <a:endParaRPr lang="en-GB" sz="2200" dirty="0" smtClean="0"/>
          </a:p>
          <a:p>
            <a:pPr marL="0" indent="0">
              <a:buNone/>
            </a:pPr>
            <a:r>
              <a:rPr lang="en-GB" sz="2200" dirty="0"/>
              <a:t> </a:t>
            </a:r>
            <a:r>
              <a:rPr lang="en-GB" sz="2200" dirty="0" smtClean="0"/>
              <a:t> when </a:t>
            </a:r>
            <a:r>
              <a:rPr lang="en-GB" sz="2200" dirty="0" err="1"/>
              <a:t>new.total_kwh</a:t>
            </a:r>
            <a:r>
              <a:rPr lang="en-GB" sz="2200" dirty="0"/>
              <a:t> &gt; 600 then "High"  </a:t>
            </a:r>
            <a:endParaRPr lang="en-GB" sz="2200" dirty="0" smtClean="0"/>
          </a:p>
          <a:p>
            <a:pPr marL="0" indent="0">
              <a:buNone/>
            </a:pPr>
            <a:r>
              <a:rPr lang="en-GB" sz="2200" dirty="0"/>
              <a:t> </a:t>
            </a:r>
            <a:r>
              <a:rPr lang="en-GB" sz="2200" dirty="0" smtClean="0"/>
              <a:t> else </a:t>
            </a:r>
            <a:r>
              <a:rPr lang="en-GB" sz="2200" dirty="0"/>
              <a:t>"Moderate" </a:t>
            </a:r>
            <a:endParaRPr lang="en-GB" sz="2200" dirty="0" smtClean="0"/>
          </a:p>
          <a:p>
            <a:pPr marL="0" indent="0">
              <a:buNone/>
            </a:pPr>
            <a:r>
              <a:rPr lang="en-GB" sz="2200" dirty="0"/>
              <a:t> </a:t>
            </a:r>
            <a:r>
              <a:rPr lang="en-GB" sz="2200" dirty="0" smtClean="0"/>
              <a:t> </a:t>
            </a:r>
            <a:r>
              <a:rPr lang="en-GB" sz="2200" dirty="0"/>
              <a:t>end;   </a:t>
            </a:r>
            <a:endParaRPr lang="en-GB" sz="2200" dirty="0" smtClean="0"/>
          </a:p>
          <a:p>
            <a:pPr marL="0" indent="0">
              <a:buNone/>
            </a:pPr>
            <a:r>
              <a:rPr lang="en-GB" sz="2200" dirty="0"/>
              <a:t> </a:t>
            </a:r>
            <a:r>
              <a:rPr lang="en-GB" sz="2200" dirty="0" smtClean="0"/>
              <a:t> insert </a:t>
            </a:r>
            <a:r>
              <a:rPr lang="en-GB" sz="2200" dirty="0"/>
              <a:t>into </a:t>
            </a:r>
            <a:r>
              <a:rPr lang="en-GB" sz="2200" dirty="0" err="1"/>
              <a:t>calculated_metrics</a:t>
            </a:r>
            <a:r>
              <a:rPr lang="en-GB" sz="2200" dirty="0"/>
              <a:t> (</a:t>
            </a:r>
            <a:r>
              <a:rPr lang="en-GB" sz="2200" dirty="0" err="1"/>
              <a:t>household_id</a:t>
            </a:r>
            <a:r>
              <a:rPr lang="en-GB" sz="2200" dirty="0"/>
              <a:t>, </a:t>
            </a:r>
            <a:r>
              <a:rPr lang="en-GB" sz="2200" dirty="0" err="1"/>
              <a:t>kwh_per_occupant</a:t>
            </a:r>
            <a:r>
              <a:rPr lang="en-GB" sz="2200" dirty="0"/>
              <a:t>, </a:t>
            </a:r>
            <a:r>
              <a:rPr lang="en-GB" sz="2200" dirty="0" err="1"/>
              <a:t>usage_category</a:t>
            </a:r>
            <a:r>
              <a:rPr lang="en-GB" sz="2200" dirty="0"/>
              <a:t>) values </a:t>
            </a:r>
            <a:endParaRPr lang="en-GB" sz="2200" dirty="0" smtClean="0"/>
          </a:p>
          <a:p>
            <a:pPr marL="0" indent="0">
              <a:buNone/>
            </a:pPr>
            <a:r>
              <a:rPr lang="en-GB" sz="2200" dirty="0"/>
              <a:t> </a:t>
            </a:r>
            <a:r>
              <a:rPr lang="en-GB" sz="2200" dirty="0" smtClean="0"/>
              <a:t> (</a:t>
            </a:r>
            <a:r>
              <a:rPr lang="en-GB" sz="2200" dirty="0" err="1"/>
              <a:t>new.household_id</a:t>
            </a:r>
            <a:r>
              <a:rPr lang="en-GB" sz="2200" dirty="0"/>
              <a:t>, </a:t>
            </a:r>
            <a:r>
              <a:rPr lang="en-GB" sz="2200" dirty="0" err="1"/>
              <a:t>kwh_num_result</a:t>
            </a:r>
            <a:r>
              <a:rPr lang="en-GB" sz="2200" dirty="0"/>
              <a:t>, </a:t>
            </a:r>
            <a:r>
              <a:rPr lang="en-GB" sz="2200" dirty="0" err="1"/>
              <a:t>case_end_result</a:t>
            </a:r>
            <a:r>
              <a:rPr lang="en-GB" sz="2200" dirty="0" smtClean="0"/>
              <a:t>);</a:t>
            </a:r>
          </a:p>
          <a:p>
            <a:pPr marL="0" indent="0">
              <a:buNone/>
            </a:pPr>
            <a:r>
              <a:rPr lang="en-GB" sz="2200" dirty="0" smtClean="0"/>
              <a:t>end !!</a:t>
            </a:r>
          </a:p>
          <a:p>
            <a:pPr marL="0" indent="0">
              <a:buNone/>
            </a:pPr>
            <a:r>
              <a:rPr lang="en-GB" sz="2200" dirty="0" smtClean="0"/>
              <a:t>delimiter </a:t>
            </a:r>
            <a:r>
              <a:rPr lang="en-GB" sz="2200" dirty="0"/>
              <a:t>;</a:t>
            </a:r>
          </a:p>
        </p:txBody>
      </p:sp>
    </p:spTree>
    <p:extLst>
      <p:ext uri="{BB962C8B-B14F-4D97-AF65-F5344CB8AC3E}">
        <p14:creationId xmlns:p14="http://schemas.microsoft.com/office/powerpoint/2010/main" val="1546842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9</a:t>
            </a:r>
            <a:endParaRPr lang="en-GB" dirty="0"/>
          </a:p>
        </p:txBody>
      </p:sp>
      <p:sp>
        <p:nvSpPr>
          <p:cNvPr id="3" name="Content Placeholder 2"/>
          <p:cNvSpPr>
            <a:spLocks noGrp="1"/>
          </p:cNvSpPr>
          <p:nvPr>
            <p:ph idx="1"/>
          </p:nvPr>
        </p:nvSpPr>
        <p:spPr>
          <a:xfrm>
            <a:off x="452387" y="2117558"/>
            <a:ext cx="8989996" cy="4379495"/>
          </a:xfrm>
        </p:spPr>
        <p:txBody>
          <a:bodyPr anchor="t">
            <a:normAutofit lnSpcReduction="10000"/>
          </a:bodyPr>
          <a:lstStyle/>
          <a:p>
            <a:pPr marL="0" indent="0">
              <a:buNone/>
            </a:pPr>
            <a:r>
              <a:rPr lang="en-GB" dirty="0" smtClean="0">
                <a:solidFill>
                  <a:srgbClr val="FF0000"/>
                </a:solidFill>
              </a:rPr>
              <a:t>checking present/not</a:t>
            </a:r>
          </a:p>
          <a:p>
            <a:pPr marL="0" indent="0">
              <a:buNone/>
            </a:pPr>
            <a:r>
              <a:rPr lang="en-GB" dirty="0" smtClean="0"/>
              <a:t>show </a:t>
            </a:r>
            <a:r>
              <a:rPr lang="en-GB" dirty="0"/>
              <a:t>triggers</a:t>
            </a:r>
            <a:r>
              <a:rPr lang="en-GB" dirty="0" smtClean="0"/>
              <a:t>;</a:t>
            </a:r>
            <a:endParaRPr lang="en-US" dirty="0" smtClean="0"/>
          </a:p>
          <a:p>
            <a:pPr marL="0" indent="0">
              <a:buNone/>
            </a:pPr>
            <a:r>
              <a:rPr lang="en-GB" dirty="0" smtClean="0">
                <a:solidFill>
                  <a:srgbClr val="FF0000"/>
                </a:solidFill>
              </a:rPr>
              <a:t>Testing our trigger</a:t>
            </a:r>
            <a:endParaRPr lang="en-GB" dirty="0">
              <a:solidFill>
                <a:srgbClr val="FF0000"/>
              </a:solidFill>
            </a:endParaRPr>
          </a:p>
          <a:p>
            <a:r>
              <a:rPr lang="en-US" dirty="0">
                <a:solidFill>
                  <a:srgbClr val="FF0000"/>
                </a:solidFill>
              </a:rPr>
              <a:t>insert values into household table (</a:t>
            </a:r>
            <a:r>
              <a:rPr lang="en-US" dirty="0" err="1">
                <a:solidFill>
                  <a:srgbClr val="FF0000"/>
                </a:solidFill>
              </a:rPr>
              <a:t>bcz</a:t>
            </a:r>
            <a:r>
              <a:rPr lang="en-US" dirty="0">
                <a:solidFill>
                  <a:srgbClr val="FF0000"/>
                </a:solidFill>
              </a:rPr>
              <a:t> of </a:t>
            </a:r>
            <a:r>
              <a:rPr lang="en-US" dirty="0" err="1">
                <a:solidFill>
                  <a:srgbClr val="FF0000"/>
                </a:solidFill>
              </a:rPr>
              <a:t>num_occupant</a:t>
            </a:r>
            <a:r>
              <a:rPr lang="en-US" dirty="0" smtClean="0">
                <a:solidFill>
                  <a:srgbClr val="FF0000"/>
                </a:solidFill>
              </a:rPr>
              <a:t>)</a:t>
            </a:r>
          </a:p>
          <a:p>
            <a:pPr marL="0" indent="0">
              <a:buNone/>
            </a:pPr>
            <a:r>
              <a:rPr lang="en-US" dirty="0">
                <a:solidFill>
                  <a:schemeClr val="tx1"/>
                </a:solidFill>
              </a:rPr>
              <a:t>insert into </a:t>
            </a:r>
            <a:r>
              <a:rPr lang="en-US" dirty="0" err="1">
                <a:solidFill>
                  <a:schemeClr val="tx1"/>
                </a:solidFill>
              </a:rPr>
              <a:t>household_info</a:t>
            </a:r>
            <a:r>
              <a:rPr lang="en-US" dirty="0">
                <a:solidFill>
                  <a:schemeClr val="tx1"/>
                </a:solidFill>
              </a:rPr>
              <a:t> values</a:t>
            </a:r>
          </a:p>
          <a:p>
            <a:pPr marL="0" indent="0">
              <a:buNone/>
            </a:pPr>
            <a:r>
              <a:rPr lang="en-US" dirty="0">
                <a:solidFill>
                  <a:schemeClr val="tx1"/>
                </a:solidFill>
              </a:rPr>
              <a:t>('H9000', 'South', 'Lakeland', 12345, 'Apartment', 2793, 4, 'Yes</a:t>
            </a:r>
            <a:r>
              <a:rPr lang="en-US" dirty="0" smtClean="0">
                <a:solidFill>
                  <a:schemeClr val="tx1"/>
                </a:solidFill>
              </a:rPr>
              <a:t>');</a:t>
            </a:r>
            <a:endParaRPr lang="en-GB" dirty="0" smtClean="0">
              <a:solidFill>
                <a:srgbClr val="FF0000"/>
              </a:solidFill>
            </a:endParaRPr>
          </a:p>
          <a:p>
            <a:r>
              <a:rPr lang="en-US" dirty="0" smtClean="0">
                <a:solidFill>
                  <a:srgbClr val="FF0000"/>
                </a:solidFill>
              </a:rPr>
              <a:t>insert </a:t>
            </a:r>
            <a:r>
              <a:rPr lang="en-US" dirty="0">
                <a:solidFill>
                  <a:srgbClr val="FF0000"/>
                </a:solidFill>
              </a:rPr>
              <a:t>values into </a:t>
            </a:r>
            <a:r>
              <a:rPr lang="en-US" dirty="0" err="1">
                <a:solidFill>
                  <a:srgbClr val="FF0000"/>
                </a:solidFill>
              </a:rPr>
              <a:t>billing_info</a:t>
            </a:r>
            <a:r>
              <a:rPr lang="en-US" dirty="0">
                <a:solidFill>
                  <a:srgbClr val="FF0000"/>
                </a:solidFill>
              </a:rPr>
              <a:t> table (actual insertion</a:t>
            </a:r>
            <a:r>
              <a:rPr lang="en-US" dirty="0" smtClean="0">
                <a:solidFill>
                  <a:srgbClr val="FF0000"/>
                </a:solidFill>
              </a:rPr>
              <a:t>)</a:t>
            </a:r>
          </a:p>
          <a:p>
            <a:pPr marL="0" indent="0">
              <a:buNone/>
            </a:pPr>
            <a:r>
              <a:rPr lang="en-US" dirty="0">
                <a:solidFill>
                  <a:schemeClr val="tx1"/>
                </a:solidFill>
              </a:rPr>
              <a:t>insert into </a:t>
            </a:r>
            <a:r>
              <a:rPr lang="en-US" dirty="0" err="1">
                <a:solidFill>
                  <a:schemeClr val="tx1"/>
                </a:solidFill>
              </a:rPr>
              <a:t>billing_info</a:t>
            </a:r>
            <a:r>
              <a:rPr lang="en-US" dirty="0">
                <a:solidFill>
                  <a:schemeClr val="tx1"/>
                </a:solidFill>
              </a:rPr>
              <a:t> </a:t>
            </a:r>
            <a:r>
              <a:rPr lang="en-US" dirty="0" smtClean="0">
                <a:solidFill>
                  <a:schemeClr val="tx1"/>
                </a:solidFill>
              </a:rPr>
              <a:t>values</a:t>
            </a:r>
          </a:p>
          <a:p>
            <a:pPr marL="0" indent="0">
              <a:buNone/>
            </a:pPr>
            <a:r>
              <a:rPr lang="en-US" dirty="0" smtClean="0">
                <a:solidFill>
                  <a:schemeClr val="tx1"/>
                </a:solidFill>
              </a:rPr>
              <a:t>(</a:t>
            </a:r>
            <a:r>
              <a:rPr lang="en-US" dirty="0">
                <a:solidFill>
                  <a:schemeClr val="tx1"/>
                </a:solidFill>
              </a:rPr>
              <a:t>'H9000', 'Dec', 2025, '2025-07-01 to 2025-07-30', 'High', 0.18, 200.00, 1100);</a:t>
            </a:r>
            <a:endParaRPr lang="en-US" dirty="0" smtClean="0">
              <a:solidFill>
                <a:schemeClr val="tx1"/>
              </a:solidFill>
            </a:endParaRPr>
          </a:p>
          <a:p>
            <a:r>
              <a:rPr lang="en-GB" dirty="0">
                <a:solidFill>
                  <a:srgbClr val="FF0000"/>
                </a:solidFill>
              </a:rPr>
              <a:t>Review the </a:t>
            </a:r>
            <a:r>
              <a:rPr lang="en-GB" dirty="0" err="1">
                <a:solidFill>
                  <a:srgbClr val="FF0000"/>
                </a:solidFill>
              </a:rPr>
              <a:t>calculated_metrics</a:t>
            </a:r>
            <a:r>
              <a:rPr lang="en-GB" dirty="0">
                <a:solidFill>
                  <a:srgbClr val="FF0000"/>
                </a:solidFill>
              </a:rPr>
              <a:t> table</a:t>
            </a:r>
          </a:p>
          <a:p>
            <a:pPr marL="0" indent="0">
              <a:buNone/>
            </a:pPr>
            <a:r>
              <a:rPr lang="en-US" dirty="0">
                <a:solidFill>
                  <a:schemeClr val="tx1"/>
                </a:solidFill>
              </a:rPr>
              <a:t> select * from </a:t>
            </a:r>
            <a:r>
              <a:rPr lang="en-US" dirty="0" err="1">
                <a:solidFill>
                  <a:schemeClr val="tx1"/>
                </a:solidFill>
              </a:rPr>
              <a:t>calculated_metrics</a:t>
            </a:r>
            <a:r>
              <a:rPr lang="en-US" dirty="0">
                <a:solidFill>
                  <a:schemeClr val="tx1"/>
                </a:solidFill>
              </a:rPr>
              <a:t>;</a:t>
            </a:r>
          </a:p>
        </p:txBody>
      </p:sp>
    </p:spTree>
    <p:extLst>
      <p:ext uri="{BB962C8B-B14F-4D97-AF65-F5344CB8AC3E}">
        <p14:creationId xmlns:p14="http://schemas.microsoft.com/office/powerpoint/2010/main" val="735811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9 explanation</a:t>
            </a:r>
            <a:endParaRPr lang="en-GB" dirty="0"/>
          </a:p>
        </p:txBody>
      </p:sp>
      <p:sp>
        <p:nvSpPr>
          <p:cNvPr id="3" name="Content Placeholder 2"/>
          <p:cNvSpPr>
            <a:spLocks noGrp="1"/>
          </p:cNvSpPr>
          <p:nvPr>
            <p:ph idx="1"/>
          </p:nvPr>
        </p:nvSpPr>
        <p:spPr>
          <a:xfrm>
            <a:off x="462013" y="2228004"/>
            <a:ext cx="8980370" cy="4423053"/>
          </a:xfrm>
        </p:spPr>
        <p:txBody>
          <a:bodyPr anchor="t">
            <a:normAutofit fontScale="92500" lnSpcReduction="10000"/>
          </a:bodyPr>
          <a:lstStyle/>
          <a:p>
            <a:pPr marL="0" indent="0">
              <a:buNone/>
            </a:pPr>
            <a:r>
              <a:rPr lang="en-US" b="1" dirty="0" smtClean="0"/>
              <a:t>Purpose</a:t>
            </a:r>
            <a:endParaRPr lang="en-GB" b="1" dirty="0"/>
          </a:p>
          <a:p>
            <a:r>
              <a:rPr lang="en-US" dirty="0" smtClean="0"/>
              <a:t>Created a trigger an After Insert trigger that automatically calculates and stores usage metrics (like </a:t>
            </a:r>
            <a:r>
              <a:rPr lang="en-US" dirty="0" err="1" smtClean="0"/>
              <a:t>kwh_per_occupant</a:t>
            </a:r>
            <a:r>
              <a:rPr lang="en-US" dirty="0" smtClean="0"/>
              <a:t>,  </a:t>
            </a:r>
            <a:r>
              <a:rPr lang="en-US" dirty="0" err="1" smtClean="0"/>
              <a:t>usage_category</a:t>
            </a:r>
            <a:r>
              <a:rPr lang="en-US" dirty="0" smtClean="0"/>
              <a:t>) into the </a:t>
            </a:r>
            <a:r>
              <a:rPr lang="en-GB" dirty="0" err="1" smtClean="0"/>
              <a:t>calculated_metrics</a:t>
            </a:r>
            <a:r>
              <a:rPr lang="en-GB" dirty="0" smtClean="0"/>
              <a:t> table after a </a:t>
            </a:r>
            <a:r>
              <a:rPr lang="en-US" dirty="0"/>
              <a:t>new billing entry is </a:t>
            </a:r>
            <a:r>
              <a:rPr lang="en-US" dirty="0" smtClean="0"/>
              <a:t>added.</a:t>
            </a:r>
          </a:p>
          <a:p>
            <a:r>
              <a:rPr lang="en-US" dirty="0" smtClean="0"/>
              <a:t>Before that we need to insert a new entry into household table because it has </a:t>
            </a:r>
            <a:r>
              <a:rPr lang="en-US" dirty="0" err="1" smtClean="0"/>
              <a:t>total_occupants</a:t>
            </a:r>
            <a:r>
              <a:rPr lang="en-US" dirty="0" smtClean="0"/>
              <a:t> field by using that we </a:t>
            </a:r>
            <a:r>
              <a:rPr lang="en-US" dirty="0" err="1" smtClean="0"/>
              <a:t>gonna</a:t>
            </a:r>
            <a:r>
              <a:rPr lang="en-US" dirty="0" smtClean="0"/>
              <a:t> calculating this </a:t>
            </a:r>
            <a:r>
              <a:rPr lang="en-US" dirty="0" err="1" smtClean="0"/>
              <a:t>kwh_per_occupant</a:t>
            </a:r>
            <a:r>
              <a:rPr lang="en-US" dirty="0" smtClean="0"/>
              <a:t> field in </a:t>
            </a:r>
            <a:r>
              <a:rPr lang="en-US" dirty="0" err="1" smtClean="0"/>
              <a:t>calculated_metrics</a:t>
            </a:r>
            <a:r>
              <a:rPr lang="en-US" dirty="0" smtClean="0"/>
              <a:t>.</a:t>
            </a:r>
          </a:p>
          <a:p>
            <a:pPr marL="0" indent="0">
              <a:buNone/>
            </a:pPr>
            <a:r>
              <a:rPr lang="en-US" b="1" dirty="0" smtClean="0"/>
              <a:t>Usage &amp; Benefits</a:t>
            </a:r>
          </a:p>
          <a:p>
            <a:r>
              <a:rPr lang="en-US" dirty="0"/>
              <a:t>Automates the generation of </a:t>
            </a:r>
            <a:r>
              <a:rPr lang="en-US" b="1" dirty="0"/>
              <a:t>data insights</a:t>
            </a:r>
            <a:r>
              <a:rPr lang="en-US" dirty="0"/>
              <a:t> (e.g., </a:t>
            </a:r>
            <a:r>
              <a:rPr lang="en-US" dirty="0" smtClean="0"/>
              <a:t>energy </a:t>
            </a:r>
            <a:r>
              <a:rPr lang="en-US" dirty="0"/>
              <a:t>efficiency per person) without </a:t>
            </a:r>
            <a:r>
              <a:rPr lang="en-US" dirty="0" smtClean="0"/>
              <a:t>manual processing.</a:t>
            </a:r>
          </a:p>
          <a:p>
            <a:r>
              <a:rPr lang="en-US" dirty="0"/>
              <a:t>Enhances reporting by classifying usage as </a:t>
            </a:r>
            <a:r>
              <a:rPr lang="en-US" b="1" dirty="0"/>
              <a:t>“High” or “Moderate”</a:t>
            </a:r>
            <a:r>
              <a:rPr lang="en-US" dirty="0"/>
              <a:t>, </a:t>
            </a:r>
            <a:r>
              <a:rPr lang="en-US" dirty="0" smtClean="0"/>
              <a:t>based on actual energy consumption.</a:t>
            </a:r>
          </a:p>
          <a:p>
            <a:r>
              <a:rPr lang="en-US" dirty="0"/>
              <a:t>Ensures </a:t>
            </a:r>
            <a:r>
              <a:rPr lang="en-US" b="1" dirty="0"/>
              <a:t>real-time metric tracking</a:t>
            </a:r>
            <a:r>
              <a:rPr lang="en-US" dirty="0"/>
              <a:t> for every new household billing entry</a:t>
            </a:r>
            <a:r>
              <a:rPr lang="en-US" dirty="0" smtClean="0"/>
              <a:t>.</a:t>
            </a:r>
          </a:p>
          <a:p>
            <a:r>
              <a:rPr lang="en-US" dirty="0"/>
              <a:t>Encourages smart energy analysis and optimization using backend </a:t>
            </a:r>
            <a:r>
              <a:rPr lang="en-US" dirty="0" smtClean="0"/>
              <a:t>logic – makes no need for external scripts or tools to debug.</a:t>
            </a:r>
            <a:endParaRPr lang="en-GB" b="1" dirty="0"/>
          </a:p>
        </p:txBody>
      </p:sp>
    </p:spTree>
    <p:extLst>
      <p:ext uri="{BB962C8B-B14F-4D97-AF65-F5344CB8AC3E}">
        <p14:creationId xmlns:p14="http://schemas.microsoft.com/office/powerpoint/2010/main" val="2785942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4E08E-9EC9-E426-5176-4D67AA565116}"/>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TASK 9 OUTPUT</a:t>
            </a:r>
            <a:endParaRPr lang="en-IN" sz="2925"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F7F25AB1-43DC-6001-9731-4EFDE3D10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501" y="2415183"/>
            <a:ext cx="5314998" cy="2988568"/>
          </a:xfrm>
        </p:spPr>
      </p:pic>
    </p:spTree>
    <p:extLst>
      <p:ext uri="{BB962C8B-B14F-4D97-AF65-F5344CB8AC3E}">
        <p14:creationId xmlns:p14="http://schemas.microsoft.com/office/powerpoint/2010/main" val="1363612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GB" dirty="0"/>
          </a:p>
        </p:txBody>
      </p:sp>
      <p:sp>
        <p:nvSpPr>
          <p:cNvPr id="3" name="Content Placeholder 2"/>
          <p:cNvSpPr>
            <a:spLocks noGrp="1"/>
          </p:cNvSpPr>
          <p:nvPr>
            <p:ph idx="1"/>
          </p:nvPr>
        </p:nvSpPr>
        <p:spPr>
          <a:xfrm>
            <a:off x="629625" y="2228004"/>
            <a:ext cx="8655565" cy="4297924"/>
          </a:xfrm>
        </p:spPr>
        <p:txBody>
          <a:bodyPr>
            <a:normAutofit/>
          </a:bodyPr>
          <a:lstStyle/>
          <a:p>
            <a:pPr marL="0" indent="0" algn="ctr">
              <a:buNone/>
            </a:pPr>
            <a:r>
              <a:rPr lang="en-US" sz="3000" b="1" dirty="0" smtClean="0"/>
              <a:t>THANK YOU</a:t>
            </a:r>
            <a:endParaRPr lang="en-GB" sz="3000" b="1" dirty="0"/>
          </a:p>
        </p:txBody>
      </p:sp>
    </p:spTree>
    <p:extLst>
      <p:ext uri="{BB962C8B-B14F-4D97-AF65-F5344CB8AC3E}">
        <p14:creationId xmlns:p14="http://schemas.microsoft.com/office/powerpoint/2010/main" val="423262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BFB3E-70C8-31C3-3AFC-BDFA66762163}"/>
              </a:ext>
            </a:extLst>
          </p:cNvPr>
          <p:cNvSpPr>
            <a:spLocks noGrp="1"/>
          </p:cNvSpPr>
          <p:nvPr>
            <p:ph type="title"/>
          </p:nvPr>
        </p:nvSpPr>
        <p:spPr>
          <a:xfrm>
            <a:off x="742458" y="724662"/>
            <a:ext cx="8412432" cy="1025271"/>
          </a:xfrm>
        </p:spPr>
        <p:txBody>
          <a:bodyPr>
            <a:normAutofit/>
          </a:bodyPr>
          <a:lstStyle/>
          <a:p>
            <a:r>
              <a:rPr lang="en-US" sz="2925" dirty="0">
                <a:latin typeface="Times New Roman" panose="02020603050405020304" pitchFamily="18" charset="0"/>
                <a:cs typeface="Times New Roman" panose="02020603050405020304" pitchFamily="18" charset="0"/>
              </a:rPr>
              <a:t>WORK FLOW</a:t>
            </a:r>
            <a:endParaRPr lang="en-IN" sz="2925"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191C201E-EDC2-7895-9DC3-D62215DC390E}"/>
              </a:ext>
            </a:extLst>
          </p:cNvPr>
          <p:cNvPicPr>
            <a:picLocks noGrp="1" noChangeAspect="1"/>
          </p:cNvPicPr>
          <p:nvPr>
            <p:ph idx="1"/>
          </p:nvPr>
        </p:nvPicPr>
        <p:blipFill>
          <a:blip r:embed="rId2"/>
          <a:stretch>
            <a:fillRect/>
          </a:stretch>
        </p:blipFill>
        <p:spPr>
          <a:xfrm>
            <a:off x="462383" y="2374192"/>
            <a:ext cx="1992378" cy="2988568"/>
          </a:xfrm>
        </p:spPr>
      </p:pic>
      <p:sp>
        <p:nvSpPr>
          <p:cNvPr id="3" name="TextBox 2">
            <a:extLst>
              <a:ext uri="{FF2B5EF4-FFF2-40B4-BE49-F238E27FC236}">
                <a16:creationId xmlns="" xmlns:a16="http://schemas.microsoft.com/office/drawing/2014/main" id="{0A5A760A-D459-0171-7308-2BE8F34BEE81}"/>
              </a:ext>
            </a:extLst>
          </p:cNvPr>
          <p:cNvSpPr txBox="1"/>
          <p:nvPr/>
        </p:nvSpPr>
        <p:spPr>
          <a:xfrm>
            <a:off x="2782220" y="2374193"/>
            <a:ext cx="6661397" cy="3469219"/>
          </a:xfrm>
          <a:prstGeom prst="rect">
            <a:avLst/>
          </a:prstGeom>
          <a:noFill/>
        </p:spPr>
        <p:txBody>
          <a:bodyPr wrap="square" rtlCol="0">
            <a:spAutoFit/>
          </a:bodyPr>
          <a:lstStyle/>
          <a:p>
            <a:r>
              <a:rPr lang="en-US" sz="1463" b="1" dirty="0"/>
              <a:t>SQL (Structured Query Language):</a:t>
            </a:r>
            <a:endParaRPr lang="en-US" sz="1463" dirty="0"/>
          </a:p>
          <a:p>
            <a:r>
              <a:rPr lang="en-US" sz="1463" dirty="0"/>
              <a:t>This is the language used to communicate with and manage relational databases.</a:t>
            </a:r>
          </a:p>
          <a:p>
            <a:endParaRPr lang="en-US" sz="1463" dirty="0"/>
          </a:p>
          <a:p>
            <a:r>
              <a:rPr lang="en-US" sz="1463" b="1" dirty="0"/>
              <a:t>Query:</a:t>
            </a:r>
            <a:endParaRPr lang="en-US" sz="1463" dirty="0"/>
          </a:p>
          <a:p>
            <a:r>
              <a:rPr lang="en-US" sz="1463" dirty="0"/>
              <a:t>An SQL query is a specific command written in SQL to retrieve, insert, update, or delete data from a database.</a:t>
            </a:r>
          </a:p>
          <a:p>
            <a:endParaRPr lang="en-US" sz="1463" dirty="0"/>
          </a:p>
          <a:p>
            <a:r>
              <a:rPr lang="en-US" sz="1463" b="1" dirty="0"/>
              <a:t>Result Set:</a:t>
            </a:r>
            <a:endParaRPr lang="en-US" sz="1463" dirty="0"/>
          </a:p>
          <a:p>
            <a:r>
              <a:rPr lang="en-US" sz="1463" dirty="0"/>
              <a:t>After executing a query, the database returns a result set, which is the data that matches the criteria specified in the query.</a:t>
            </a:r>
          </a:p>
          <a:p>
            <a:endParaRPr lang="en-US" sz="1463" dirty="0"/>
          </a:p>
          <a:p>
            <a:r>
              <a:rPr lang="en-US" sz="1463" b="1" dirty="0"/>
              <a:t>Database:</a:t>
            </a:r>
            <a:endParaRPr lang="en-US" sz="1463" dirty="0"/>
          </a:p>
          <a:p>
            <a:r>
              <a:rPr lang="en-US" sz="1463" dirty="0"/>
              <a:t>This is the organized collection of data where the SQL operations are performed.</a:t>
            </a:r>
          </a:p>
          <a:p>
            <a:r>
              <a:rPr lang="en-US" sz="1463" dirty="0"/>
              <a:t/>
            </a:r>
            <a:br>
              <a:rPr lang="en-US" sz="1463" dirty="0"/>
            </a:br>
            <a:endParaRPr lang="en-IN" sz="1463" dirty="0"/>
          </a:p>
        </p:txBody>
      </p:sp>
    </p:spTree>
    <p:extLst>
      <p:ext uri="{BB962C8B-B14F-4D97-AF65-F5344CB8AC3E}">
        <p14:creationId xmlns:p14="http://schemas.microsoft.com/office/powerpoint/2010/main" val="425643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8D1FB-6666-7631-8440-E2AB34AD049B}"/>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OBJECTIVES</a:t>
            </a: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6813F11-EA5C-C005-54E1-0489D96958E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Identify and analyze monthly electricity usage patterns for each household to detect trends and seasonal variations.</a:t>
            </a:r>
          </a:p>
          <a:p>
            <a:r>
              <a:rPr lang="en-US" dirty="0"/>
              <a:t>Compare energy consumption between different households to find high, medium, and low usage groups.</a:t>
            </a:r>
          </a:p>
          <a:p>
            <a:r>
              <a:rPr lang="en-US" dirty="0"/>
              <a:t>Determine the months with peak electricity demand to support efficient energy planning and load management.</a:t>
            </a:r>
          </a:p>
          <a:p>
            <a:r>
              <a:rPr lang="en-US" dirty="0"/>
              <a:t>Use consumption data to estimate monthly bills and assist households in budgeting their energy expenses.</a:t>
            </a:r>
          </a:p>
          <a:p>
            <a:r>
              <a:rPr lang="en-US" dirty="0"/>
              <a:t>Highlight households with unusually high usage to recommend potential energy-saving measures.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75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19D0E6-F9E4-EEE4-961D-4E6AF7CD52E6}"/>
              </a:ext>
            </a:extLst>
          </p:cNvPr>
          <p:cNvSpPr>
            <a:spLocks noGrp="1"/>
          </p:cNvSpPr>
          <p:nvPr>
            <p:ph type="title"/>
          </p:nvPr>
        </p:nvSpPr>
        <p:spPr/>
        <p:txBody>
          <a:bodyPr/>
          <a:lstStyle/>
          <a:p>
            <a:r>
              <a:rPr lang="en-US" dirty="0"/>
              <a:t>DATA SET</a:t>
            </a:r>
            <a:endParaRPr lang="en-IN" dirty="0"/>
          </a:p>
        </p:txBody>
      </p:sp>
      <p:sp>
        <p:nvSpPr>
          <p:cNvPr id="3" name="Content Placeholder 2">
            <a:extLst>
              <a:ext uri="{FF2B5EF4-FFF2-40B4-BE49-F238E27FC236}">
                <a16:creationId xmlns="" xmlns:a16="http://schemas.microsoft.com/office/drawing/2014/main" id="{84A2C248-4258-05D7-3EB6-F90446F0E171}"/>
              </a:ext>
            </a:extLst>
          </p:cNvPr>
          <p:cNvSpPr>
            <a:spLocks noGrp="1"/>
          </p:cNvSpPr>
          <p:nvPr>
            <p:ph idx="1"/>
          </p:nvPr>
        </p:nvSpPr>
        <p:spPr/>
        <p:txBody>
          <a:bodyPr/>
          <a:lstStyle/>
          <a:p>
            <a:r>
              <a:rPr lang="en-US" dirty="0"/>
              <a:t>Household info</a:t>
            </a:r>
          </a:p>
          <a:p>
            <a:r>
              <a:rPr lang="en-US" dirty="0"/>
              <a:t>Appliances usage</a:t>
            </a:r>
          </a:p>
          <a:p>
            <a:r>
              <a:rPr lang="en-US" dirty="0"/>
              <a:t>Billing info</a:t>
            </a:r>
          </a:p>
          <a:p>
            <a:r>
              <a:rPr lang="en-US" dirty="0"/>
              <a:t>Calculated metrics</a:t>
            </a:r>
          </a:p>
          <a:p>
            <a:r>
              <a:rPr lang="en-US" dirty="0"/>
              <a:t>Environmental data</a:t>
            </a:r>
          </a:p>
          <a:p>
            <a:pPr marL="29981" indent="0">
              <a:buNone/>
            </a:pPr>
            <a:r>
              <a:rPr lang="en-US" dirty="0"/>
              <a:t>These are the data set given to us. Which has to be imported first into workbench then using SQL we process the data set to generate reports on different perspective.</a:t>
            </a:r>
            <a:endParaRPr lang="en-IN" b="1" dirty="0">
              <a:solidFill>
                <a:schemeClr val="tx1"/>
              </a:solidFill>
              <a:latin typeface="Times New Roman" panose="02020603050405020304" pitchFamily="18" charset="0"/>
              <a:cs typeface="Times New Roman" panose="02020603050405020304" pitchFamily="18" charset="0"/>
            </a:endParaRPr>
          </a:p>
          <a:p>
            <a:pPr marL="29981" indent="0">
              <a:buNone/>
            </a:pPr>
            <a:endParaRPr lang="en-US" dirty="0"/>
          </a:p>
          <a:p>
            <a:endParaRPr lang="en-IN" dirty="0"/>
          </a:p>
        </p:txBody>
      </p:sp>
    </p:spTree>
    <p:extLst>
      <p:ext uri="{BB962C8B-B14F-4D97-AF65-F5344CB8AC3E}">
        <p14:creationId xmlns:p14="http://schemas.microsoft.com/office/powerpoint/2010/main" val="293494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A30455-8159-0910-D2DB-B1365BEFCD1D}"/>
              </a:ext>
            </a:extLst>
          </p:cNvPr>
          <p:cNvSpPr>
            <a:spLocks noGrp="1"/>
          </p:cNvSpPr>
          <p:nvPr>
            <p:ph type="title"/>
          </p:nvPr>
        </p:nvSpPr>
        <p:spPr>
          <a:xfrm>
            <a:off x="511099" y="1500615"/>
            <a:ext cx="8412432" cy="718185"/>
          </a:xfrm>
        </p:spPr>
        <p:txBody>
          <a:bodyPr>
            <a:normAutofit fontScale="90000"/>
          </a:bodyPr>
          <a:lstStyle/>
          <a:p>
            <a:r>
              <a:rPr lang="en-US" sz="2925" dirty="0">
                <a:latin typeface="Times New Roman" panose="02020603050405020304" pitchFamily="18" charset="0"/>
                <a:cs typeface="Times New Roman" panose="02020603050405020304" pitchFamily="18" charset="0"/>
              </a:rPr>
              <a:t>TASK 1 </a:t>
            </a:r>
            <a:br>
              <a:rPr lang="en-US" sz="2925" dirty="0">
                <a:latin typeface="Times New Roman" panose="02020603050405020304" pitchFamily="18" charset="0"/>
                <a:cs typeface="Times New Roman" panose="02020603050405020304" pitchFamily="18" charset="0"/>
              </a:rPr>
            </a:br>
            <a:r>
              <a:rPr lang="en-US" sz="2000" b="1" dirty="0"/>
              <a:t>Update the </a:t>
            </a:r>
            <a:r>
              <a:rPr lang="en-US" sz="2000" b="1" dirty="0" err="1"/>
              <a:t>payment_status</a:t>
            </a:r>
            <a:r>
              <a:rPr lang="en-US" sz="2000" b="1" dirty="0"/>
              <a:t> in the </a:t>
            </a:r>
            <a:r>
              <a:rPr lang="en-US" sz="2000" b="1" dirty="0" err="1"/>
              <a:t>billing_info</a:t>
            </a:r>
            <a:r>
              <a:rPr lang="en-US" sz="2000" b="1" dirty="0"/>
              <a:t> table based on the </a:t>
            </a:r>
            <a:r>
              <a:rPr lang="en-US" sz="2000" b="1" dirty="0" err="1"/>
              <a:t>cost_usd</a:t>
            </a:r>
            <a:r>
              <a:rPr lang="en-US" sz="2000" b="1" dirty="0"/>
              <a:t> value. Use CASE...END </a:t>
            </a:r>
            <a:r>
              <a:rPr lang="en-US" sz="2000" b="1" dirty="0" smtClean="0"/>
              <a:t>logic.</a:t>
            </a:r>
            <a:r>
              <a:rPr lang="en-GB" sz="1600" b="1" dirty="0" smtClean="0"/>
              <a:t/>
            </a:r>
            <a:br>
              <a:rPr lang="en-GB" sz="1600" b="1" dirty="0" smtClean="0"/>
            </a:b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DDEEB14-39F3-8413-9CF6-6D3A30603D3A}"/>
              </a:ext>
            </a:extLst>
          </p:cNvPr>
          <p:cNvSpPr>
            <a:spLocks noGrp="1"/>
          </p:cNvSpPr>
          <p:nvPr>
            <p:ph idx="1"/>
          </p:nvPr>
        </p:nvSpPr>
        <p:spPr>
          <a:xfrm>
            <a:off x="395603" y="2784717"/>
            <a:ext cx="8412432" cy="4371022"/>
          </a:xfrm>
        </p:spPr>
        <p:txBody>
          <a:bodyPr>
            <a:normAutofit fontScale="25000" lnSpcReduction="20000"/>
          </a:bodyPr>
          <a:lstStyle/>
          <a:p>
            <a:pPr marL="0" indent="0" fontAlgn="base">
              <a:buNone/>
            </a:pPr>
            <a:r>
              <a:rPr lang="en-US" sz="5600" b="1" dirty="0" smtClean="0">
                <a:effectLst/>
                <a:latin typeface="Times New Roman" panose="02020603050405020304" pitchFamily="18" charset="0"/>
                <a:cs typeface="Times New Roman" panose="02020603050405020304" pitchFamily="18" charset="0"/>
              </a:rPr>
              <a:t>QUERY:</a:t>
            </a:r>
          </a:p>
          <a:p>
            <a:pPr marL="0" indent="0" fontAlgn="base">
              <a:buNone/>
            </a:pPr>
            <a:r>
              <a:rPr lang="en-US" sz="5600" dirty="0" smtClean="0">
                <a:latin typeface="Times New Roman" panose="02020603050405020304" pitchFamily="18" charset="0"/>
                <a:cs typeface="Times New Roman" panose="02020603050405020304" pitchFamily="18" charset="0"/>
              </a:rPr>
              <a:t>delimiter ==</a:t>
            </a: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create </a:t>
            </a:r>
            <a:r>
              <a:rPr lang="en-US" sz="5600" dirty="0">
                <a:latin typeface="Times New Roman" panose="02020603050405020304" pitchFamily="18" charset="0"/>
                <a:cs typeface="Times New Roman" panose="02020603050405020304" pitchFamily="18" charset="0"/>
              </a:rPr>
              <a:t>procedure </a:t>
            </a:r>
            <a:r>
              <a:rPr lang="en-US" sz="5600" dirty="0" err="1">
                <a:latin typeface="Times New Roman" panose="02020603050405020304" pitchFamily="18" charset="0"/>
                <a:cs typeface="Times New Roman" panose="02020603050405020304" pitchFamily="18" charset="0"/>
              </a:rPr>
              <a:t>update_payment_status</a:t>
            </a:r>
            <a:r>
              <a:rPr lang="en-US" sz="5600" dirty="0">
                <a:latin typeface="Times New Roman" panose="02020603050405020304" pitchFamily="18" charset="0"/>
                <a:cs typeface="Times New Roman" panose="02020603050405020304" pitchFamily="18" charset="0"/>
              </a:rPr>
              <a:t>() </a:t>
            </a:r>
            <a:endParaRPr lang="en-US" sz="5600" dirty="0" smtClean="0">
              <a:latin typeface="Times New Roman" panose="02020603050405020304" pitchFamily="18" charset="0"/>
              <a:cs typeface="Times New Roman" panose="02020603050405020304" pitchFamily="18" charset="0"/>
            </a:endParaRP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begin</a:t>
            </a: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update </a:t>
            </a:r>
            <a:r>
              <a:rPr lang="en-US" sz="5600" dirty="0" err="1">
                <a:latin typeface="Times New Roman" panose="02020603050405020304" pitchFamily="18" charset="0"/>
                <a:cs typeface="Times New Roman" panose="02020603050405020304" pitchFamily="18" charset="0"/>
              </a:rPr>
              <a:t>billing_info</a:t>
            </a:r>
            <a:r>
              <a:rPr lang="en-US" sz="5600" dirty="0">
                <a:latin typeface="Times New Roman" panose="02020603050405020304" pitchFamily="18" charset="0"/>
                <a:cs typeface="Times New Roman" panose="02020603050405020304" pitchFamily="18" charset="0"/>
              </a:rPr>
              <a:t> set </a:t>
            </a:r>
            <a:r>
              <a:rPr lang="en-US" sz="5600" dirty="0" err="1">
                <a:latin typeface="Times New Roman" panose="02020603050405020304" pitchFamily="18" charset="0"/>
                <a:cs typeface="Times New Roman" panose="02020603050405020304" pitchFamily="18" charset="0"/>
              </a:rPr>
              <a:t>payment_status</a:t>
            </a:r>
            <a:r>
              <a:rPr lang="en-US" sz="5600" dirty="0">
                <a:latin typeface="Times New Roman" panose="02020603050405020304" pitchFamily="18" charset="0"/>
                <a:cs typeface="Times New Roman" panose="02020603050405020304" pitchFamily="18" charset="0"/>
              </a:rPr>
              <a:t> = </a:t>
            </a:r>
            <a:endParaRPr lang="en-US" sz="5600" dirty="0" smtClean="0">
              <a:latin typeface="Times New Roman" panose="02020603050405020304" pitchFamily="18" charset="0"/>
              <a:cs typeface="Times New Roman" panose="02020603050405020304" pitchFamily="18" charset="0"/>
            </a:endParaRP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case </a:t>
            </a: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when </a:t>
            </a:r>
            <a:r>
              <a:rPr lang="en-US" sz="5600" dirty="0" err="1">
                <a:latin typeface="Times New Roman" panose="02020603050405020304" pitchFamily="18" charset="0"/>
                <a:cs typeface="Times New Roman" panose="02020603050405020304" pitchFamily="18" charset="0"/>
              </a:rPr>
              <a:t>cost_usd</a:t>
            </a:r>
            <a:r>
              <a:rPr lang="en-US" sz="5600" dirty="0">
                <a:latin typeface="Times New Roman" panose="02020603050405020304" pitchFamily="18" charset="0"/>
                <a:cs typeface="Times New Roman" panose="02020603050405020304" pitchFamily="18" charset="0"/>
              </a:rPr>
              <a:t> &gt; 200 then "High" </a:t>
            </a:r>
            <a:endParaRPr lang="en-US" sz="5600" dirty="0" smtClean="0">
              <a:latin typeface="Times New Roman" panose="02020603050405020304" pitchFamily="18" charset="0"/>
              <a:cs typeface="Times New Roman" panose="02020603050405020304" pitchFamily="18" charset="0"/>
            </a:endParaRP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when </a:t>
            </a:r>
            <a:r>
              <a:rPr lang="en-US" sz="5600" dirty="0" err="1">
                <a:latin typeface="Times New Roman" panose="02020603050405020304" pitchFamily="18" charset="0"/>
                <a:cs typeface="Times New Roman" panose="02020603050405020304" pitchFamily="18" charset="0"/>
              </a:rPr>
              <a:t>cost_usd</a:t>
            </a:r>
            <a:r>
              <a:rPr lang="en-US" sz="5600" dirty="0">
                <a:latin typeface="Times New Roman" panose="02020603050405020304" pitchFamily="18" charset="0"/>
                <a:cs typeface="Times New Roman" panose="02020603050405020304" pitchFamily="18" charset="0"/>
              </a:rPr>
              <a:t> &gt; 100 and </a:t>
            </a:r>
            <a:r>
              <a:rPr lang="en-US" sz="5600" dirty="0" err="1">
                <a:latin typeface="Times New Roman" panose="02020603050405020304" pitchFamily="18" charset="0"/>
                <a:cs typeface="Times New Roman" panose="02020603050405020304" pitchFamily="18" charset="0"/>
              </a:rPr>
              <a:t>cost_usd</a:t>
            </a:r>
            <a:r>
              <a:rPr lang="en-US" sz="5600" dirty="0">
                <a:latin typeface="Times New Roman" panose="02020603050405020304" pitchFamily="18" charset="0"/>
                <a:cs typeface="Times New Roman" panose="02020603050405020304" pitchFamily="18" charset="0"/>
              </a:rPr>
              <a:t> &lt; 200 then  "Medium" </a:t>
            </a:r>
            <a:endParaRPr lang="en-US" sz="5600" dirty="0" smtClean="0">
              <a:latin typeface="Times New Roman" panose="02020603050405020304" pitchFamily="18" charset="0"/>
              <a:cs typeface="Times New Roman" panose="02020603050405020304" pitchFamily="18" charset="0"/>
            </a:endParaRP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else </a:t>
            </a:r>
            <a:r>
              <a:rPr lang="en-US" sz="5600" dirty="0">
                <a:latin typeface="Times New Roman" panose="02020603050405020304" pitchFamily="18" charset="0"/>
                <a:cs typeface="Times New Roman" panose="02020603050405020304" pitchFamily="18" charset="0"/>
              </a:rPr>
              <a:t>"Low" </a:t>
            </a:r>
            <a:endParaRPr lang="en-US" sz="5600" dirty="0" smtClean="0">
              <a:latin typeface="Times New Roman" panose="02020603050405020304" pitchFamily="18" charset="0"/>
              <a:cs typeface="Times New Roman" panose="02020603050405020304" pitchFamily="18" charset="0"/>
            </a:endParaRP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end</a:t>
            </a:r>
            <a:r>
              <a:rPr lang="en-US" sz="5600" dirty="0">
                <a:latin typeface="Times New Roman" panose="02020603050405020304" pitchFamily="18" charset="0"/>
                <a:cs typeface="Times New Roman" panose="02020603050405020304" pitchFamily="18" charset="0"/>
              </a:rPr>
              <a:t>; </a:t>
            </a:r>
            <a:endParaRPr lang="en-US" sz="5600" dirty="0" smtClean="0">
              <a:latin typeface="Times New Roman" panose="02020603050405020304" pitchFamily="18" charset="0"/>
              <a:cs typeface="Times New Roman" panose="02020603050405020304" pitchFamily="18" charset="0"/>
            </a:endParaRPr>
          </a:p>
          <a:p>
            <a:pPr marL="0" indent="0" fontAlgn="base">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select </a:t>
            </a:r>
            <a:r>
              <a:rPr lang="en-US" sz="5600" dirty="0">
                <a:latin typeface="Times New Roman" panose="02020603050405020304" pitchFamily="18" charset="0"/>
                <a:cs typeface="Times New Roman" panose="02020603050405020304" pitchFamily="18" charset="0"/>
              </a:rPr>
              <a:t>* from </a:t>
            </a:r>
            <a:r>
              <a:rPr lang="en-US" sz="5600" dirty="0" err="1">
                <a:latin typeface="Times New Roman" panose="02020603050405020304" pitchFamily="18" charset="0"/>
                <a:cs typeface="Times New Roman" panose="02020603050405020304" pitchFamily="18" charset="0"/>
              </a:rPr>
              <a:t>billing_info</a:t>
            </a:r>
            <a:r>
              <a:rPr lang="en-US" sz="5600" dirty="0" smtClean="0">
                <a:latin typeface="Times New Roman" panose="02020603050405020304" pitchFamily="18" charset="0"/>
                <a:cs typeface="Times New Roman" panose="02020603050405020304" pitchFamily="18" charset="0"/>
              </a:rPr>
              <a:t>;</a:t>
            </a:r>
          </a:p>
          <a:p>
            <a:pPr marL="0" indent="0" fontAlgn="base">
              <a:buNone/>
            </a:pPr>
            <a:r>
              <a:rPr lang="en-US" sz="5600" dirty="0" smtClean="0">
                <a:latin typeface="Times New Roman" panose="02020603050405020304" pitchFamily="18" charset="0"/>
                <a:cs typeface="Times New Roman" panose="02020603050405020304" pitchFamily="18" charset="0"/>
              </a:rPr>
              <a:t> end ==</a:t>
            </a:r>
          </a:p>
          <a:p>
            <a:pPr marL="0" indent="0" fontAlgn="base">
              <a:buNone/>
            </a:pPr>
            <a:r>
              <a:rPr lang="en-US" sz="5600" dirty="0" smtClean="0">
                <a:latin typeface="Times New Roman" panose="02020603050405020304" pitchFamily="18" charset="0"/>
                <a:cs typeface="Times New Roman" panose="02020603050405020304" pitchFamily="18" charset="0"/>
              </a:rPr>
              <a:t>delimiter ;</a:t>
            </a:r>
          </a:p>
          <a:p>
            <a:pPr marL="0" indent="0" fontAlgn="base">
              <a:buNone/>
            </a:pPr>
            <a:endParaRPr lang="en-US" sz="5600" dirty="0">
              <a:effectLst/>
              <a:latin typeface="Times New Roman" panose="02020603050405020304" pitchFamily="18" charset="0"/>
              <a:cs typeface="Times New Roman" panose="02020603050405020304" pitchFamily="18" charset="0"/>
            </a:endParaRPr>
          </a:p>
          <a:p>
            <a:pPr marL="0" indent="0">
              <a:buNone/>
            </a:pPr>
            <a:r>
              <a:rPr lang="en-US" sz="5600" dirty="0"/>
              <a:t>call </a:t>
            </a:r>
            <a:r>
              <a:rPr lang="en-US" sz="5600" dirty="0" err="1"/>
              <a:t>update_payment_status</a:t>
            </a:r>
            <a:r>
              <a:rPr lang="en-US" sz="5600" dirty="0" smtClean="0"/>
              <a:t>();</a:t>
            </a:r>
          </a:p>
          <a:p>
            <a:pPr marL="0" indent="0">
              <a:buNone/>
            </a:pPr>
            <a:endParaRPr lang="en-US" sz="8000" dirty="0" smtClean="0">
              <a:effectLst/>
            </a:endParaRPr>
          </a:p>
          <a:p>
            <a:pPr marL="0" indent="0">
              <a:buNone/>
            </a:pPr>
            <a:endParaRPr lang="en-US" dirty="0" smtClean="0">
              <a:effectLst/>
            </a:endParaRPr>
          </a:p>
          <a:p>
            <a:endParaRPr lang="en-US" dirty="0" smtClean="0">
              <a:effectLst/>
            </a:endParaRPr>
          </a:p>
          <a:p>
            <a:endParaRPr lang="en-US" dirty="0">
              <a:effectLst/>
            </a:endParaRPr>
          </a:p>
          <a:p>
            <a:endParaRPr lang="en-US" dirty="0">
              <a:effectLst/>
            </a:endParaRPr>
          </a:p>
          <a:p>
            <a:pPr marL="29981" indent="0">
              <a:buNone/>
            </a:pPr>
            <a:r>
              <a:rPr lang="en-US" dirty="0">
                <a:effectLst/>
              </a:rPr>
              <a:t/>
            </a:r>
            <a:br>
              <a:rPr lang="en-US" dirty="0">
                <a:effectLst/>
              </a:rPr>
            </a:br>
            <a:endParaRPr lang="en-IN" dirty="0"/>
          </a:p>
        </p:txBody>
      </p:sp>
    </p:spTree>
    <p:extLst>
      <p:ext uri="{BB962C8B-B14F-4D97-AF65-F5344CB8AC3E}">
        <p14:creationId xmlns:p14="http://schemas.microsoft.com/office/powerpoint/2010/main" val="283985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explanation:</a:t>
            </a:r>
            <a:endParaRPr lang="en-GB" dirty="0"/>
          </a:p>
        </p:txBody>
      </p:sp>
      <p:sp>
        <p:nvSpPr>
          <p:cNvPr id="3" name="Content Placeholder 2"/>
          <p:cNvSpPr>
            <a:spLocks noGrp="1"/>
          </p:cNvSpPr>
          <p:nvPr>
            <p:ph idx="1"/>
          </p:nvPr>
        </p:nvSpPr>
        <p:spPr>
          <a:xfrm>
            <a:off x="561892" y="1930401"/>
            <a:ext cx="8655565" cy="4580332"/>
          </a:xfrm>
        </p:spPr>
        <p:txBody>
          <a:bodyPr anchor="t"/>
          <a:lstStyle/>
          <a:p>
            <a:pPr marL="0" indent="0">
              <a:buNone/>
            </a:pPr>
            <a:r>
              <a:rPr lang="en-US" b="1" dirty="0" smtClean="0"/>
              <a:t>Purpose</a:t>
            </a:r>
            <a:endParaRPr lang="en-GB" b="1" dirty="0"/>
          </a:p>
          <a:p>
            <a:pPr marL="0" indent="0">
              <a:buNone/>
            </a:pPr>
            <a:r>
              <a:rPr lang="en-GB" dirty="0" smtClean="0"/>
              <a:t>This stored procedures is designed to automatically classify and update the </a:t>
            </a:r>
            <a:r>
              <a:rPr lang="en-GB" dirty="0" err="1" smtClean="0"/>
              <a:t>payment_status</a:t>
            </a:r>
            <a:r>
              <a:rPr lang="en-GB" dirty="0" smtClean="0"/>
              <a:t> field in the </a:t>
            </a:r>
            <a:r>
              <a:rPr lang="en-GB" dirty="0" err="1" smtClean="0"/>
              <a:t>billing_info</a:t>
            </a:r>
            <a:r>
              <a:rPr lang="en-GB" dirty="0" smtClean="0"/>
              <a:t> table based on the </a:t>
            </a:r>
            <a:r>
              <a:rPr lang="en-GB" dirty="0" err="1" smtClean="0"/>
              <a:t>cost_usd</a:t>
            </a:r>
            <a:r>
              <a:rPr lang="en-GB" dirty="0" smtClean="0"/>
              <a:t> amount. It </a:t>
            </a:r>
            <a:r>
              <a:rPr lang="en-GB" dirty="0"/>
              <a:t>helps in </a:t>
            </a:r>
            <a:r>
              <a:rPr lang="en-GB" dirty="0" smtClean="0"/>
              <a:t>categorizing billing records into “High”, “Medium”, or “Low” </a:t>
            </a:r>
            <a:r>
              <a:rPr lang="en-US" dirty="0"/>
              <a:t>payment statuses without manual updates</a:t>
            </a:r>
            <a:r>
              <a:rPr lang="en-US" dirty="0" smtClean="0"/>
              <a:t>.</a:t>
            </a:r>
            <a:endParaRPr lang="en-US" dirty="0"/>
          </a:p>
          <a:p>
            <a:pPr marL="0" indent="0">
              <a:buNone/>
            </a:pPr>
            <a:endParaRPr lang="en-US" dirty="0" smtClean="0"/>
          </a:p>
          <a:p>
            <a:pPr marL="0" indent="0">
              <a:buNone/>
            </a:pPr>
            <a:r>
              <a:rPr lang="en-US" b="1" dirty="0" smtClean="0"/>
              <a:t>Benefits</a:t>
            </a:r>
            <a:r>
              <a:rPr lang="en-US" b="1" dirty="0"/>
              <a:t>:</a:t>
            </a:r>
          </a:p>
          <a:p>
            <a:r>
              <a:rPr lang="en-US" dirty="0"/>
              <a:t>Automates billing categorization for financial analysis.</a:t>
            </a:r>
          </a:p>
          <a:p>
            <a:r>
              <a:rPr lang="en-US" dirty="0"/>
              <a:t>Reduces manual errors by applying consistent rules.</a:t>
            </a:r>
          </a:p>
          <a:p>
            <a:r>
              <a:rPr lang="en-US" dirty="0"/>
              <a:t>Can be scheduled or triggered after billing updates to keep data up to date.</a:t>
            </a:r>
          </a:p>
          <a:p>
            <a:pPr marL="0" indent="0">
              <a:buNone/>
            </a:pPr>
            <a:endParaRPr lang="en-GB" b="1" dirty="0"/>
          </a:p>
        </p:txBody>
      </p:sp>
    </p:spTree>
    <p:extLst>
      <p:ext uri="{BB962C8B-B14F-4D97-AF65-F5344CB8AC3E}">
        <p14:creationId xmlns:p14="http://schemas.microsoft.com/office/powerpoint/2010/main" val="69091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D2F7F-2327-DD08-402B-AB526C0AD6C4}"/>
              </a:ext>
            </a:extLst>
          </p:cNvPr>
          <p:cNvSpPr>
            <a:spLocks noGrp="1"/>
          </p:cNvSpPr>
          <p:nvPr>
            <p:ph type="title"/>
          </p:nvPr>
        </p:nvSpPr>
        <p:spPr/>
        <p:txBody>
          <a:bodyPr>
            <a:normAutofit/>
          </a:bodyPr>
          <a:lstStyle/>
          <a:p>
            <a:r>
              <a:rPr lang="en-US" sz="2600" dirty="0">
                <a:latin typeface="Times New Roman" panose="02020603050405020304" pitchFamily="18" charset="0"/>
                <a:cs typeface="Times New Roman" panose="02020603050405020304" pitchFamily="18" charset="0"/>
              </a:rPr>
              <a:t>TASK 1 </a:t>
            </a:r>
            <a:r>
              <a:rPr lang="en-US" sz="2925"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OUTPUT</a:t>
            </a:r>
            <a:endParaRPr lang="en-IN" sz="2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 xmlns:a16="http://schemas.microsoft.com/office/drawing/2014/main" id="{F74DE1FE-AD87-193E-6A36-B38359274D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895" y="2277427"/>
            <a:ext cx="9247372" cy="345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8487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1885</Words>
  <Application>Microsoft Office PowerPoint</Application>
  <PresentationFormat>A4 Paper (210x297 mm)</PresentationFormat>
  <Paragraphs>303</Paragraphs>
  <Slides>36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Gill Sans MT</vt:lpstr>
      <vt:lpstr>Times New Roman</vt:lpstr>
      <vt:lpstr>Wingdings 2</vt:lpstr>
      <vt:lpstr>Dividend</vt:lpstr>
      <vt:lpstr>PowerPoint Presentation</vt:lpstr>
      <vt:lpstr>MY SQL</vt:lpstr>
      <vt:lpstr>DBMS</vt:lpstr>
      <vt:lpstr>WORK FLOW</vt:lpstr>
      <vt:lpstr>OBJECTIVES</vt:lpstr>
      <vt:lpstr>DATA SET</vt:lpstr>
      <vt:lpstr>TASK 1  Update the payment_status in the billing_info table based on the cost_usd value. Use CASE...END logic. </vt:lpstr>
      <vt:lpstr>Task 1 explanation:</vt:lpstr>
      <vt:lpstr>TASK 1 - OUTPUT</vt:lpstr>
      <vt:lpstr>TASK 2   (Using Group by) For each household, show the monthly electricity usage, rank of usage within each year, and classify usage level.  </vt:lpstr>
      <vt:lpstr>Task 2 explanation</vt:lpstr>
      <vt:lpstr>TASK 2 OUTPUT</vt:lpstr>
      <vt:lpstr>TASK 3 Create a monthly usage pivot table showing usage for January, February, and March. </vt:lpstr>
      <vt:lpstr>Task 3 explanation</vt:lpstr>
      <vt:lpstr>TASK 3 OUTPUT</vt:lpstr>
      <vt:lpstr>TASK 4 Show average monthly usage per household with city name. </vt:lpstr>
      <vt:lpstr>Task 4 explanation</vt:lpstr>
      <vt:lpstr>TASK 4 OUTPUT</vt:lpstr>
      <vt:lpstr>TASK 5  Retrieve AC usage and outdoor temperature for households where AC usage is high. </vt:lpstr>
      <vt:lpstr>Task 5 explanation</vt:lpstr>
      <vt:lpstr>TASK 5 OUTPUT</vt:lpstr>
      <vt:lpstr>TASK 6 Create a procedure to return billing info for a given region.</vt:lpstr>
      <vt:lpstr>Task 6 explanation</vt:lpstr>
      <vt:lpstr>TASK 6 OUTPUT</vt:lpstr>
      <vt:lpstr>TASK 7  Create a procedure to calculate total usage for a household and return it.  </vt:lpstr>
      <vt:lpstr>Task 7 explanation</vt:lpstr>
      <vt:lpstr>TASK 7 OUTPUT</vt:lpstr>
      <vt:lpstr>TASK 8 Automatically calculate cost_usd before inserting into billing_info.   </vt:lpstr>
      <vt:lpstr>Task 8 explanation</vt:lpstr>
      <vt:lpstr>TASK 8 OUTPUT</vt:lpstr>
      <vt:lpstr>TASK 9 After a new billing entry, insert calculated metrics into calculated_metrics</vt:lpstr>
      <vt:lpstr>Task 9</vt:lpstr>
      <vt:lpstr>Task 9</vt:lpstr>
      <vt:lpstr>Task 9 explanation</vt:lpstr>
      <vt:lpstr>TASK 9 OUTPUT</vt:lpstr>
      <vt:lpst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KarthikThanigachalam</dc:creator>
  <cp:lastModifiedBy>Microsoft account</cp:lastModifiedBy>
  <cp:revision>56</cp:revision>
  <dcterms:created xsi:type="dcterms:W3CDTF">2025-07-12T13:58:44Z</dcterms:created>
  <dcterms:modified xsi:type="dcterms:W3CDTF">2025-07-22T12:53:17Z</dcterms:modified>
</cp:coreProperties>
</file>