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806" y="831895"/>
            <a:ext cx="5503176" cy="8623210"/>
          </a:xfrm>
          <a:custGeom>
            <a:avLst/>
            <a:gdLst/>
            <a:ahLst/>
            <a:cxnLst/>
            <a:rect r="r" b="b" t="t" l="l"/>
            <a:pathLst>
              <a:path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44202" y="2533514"/>
            <a:ext cx="10071794" cy="2609986"/>
            <a:chOff x="0" y="0"/>
            <a:chExt cx="13429059" cy="347998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69980"/>
              <a:ext cx="13429059" cy="2110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31"/>
                </a:lnSpc>
              </a:pPr>
              <a:r>
                <a:rPr lang="en-US" sz="10443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CASCADES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3429059" cy="614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772268" y="8698075"/>
            <a:ext cx="848703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u="sng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Efficiency, productivity, and better results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132" y="2154416"/>
            <a:ext cx="12580102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79"/>
              </a:lnSpc>
            </a:pPr>
            <a:r>
              <a:rPr lang="en-US" sz="9899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</a:t>
            </a:r>
            <a:r>
              <a:rPr lang="en-US" sz="9899" b="true">
                <a:solidFill>
                  <a:srgbClr val="A777EA"/>
                </a:solidFill>
                <a:latin typeface="DM Sans Bold"/>
                <a:ea typeface="DM Sans Bold"/>
                <a:cs typeface="DM Sans Bold"/>
                <a:sym typeface="DM Sans Bold"/>
              </a:rPr>
              <a:t>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5257882"/>
            <a:ext cx="18288000" cy="5029118"/>
            <a:chOff x="0" y="0"/>
            <a:chExt cx="4816593" cy="1324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24541"/>
            </a:xfrm>
            <a:custGeom>
              <a:avLst/>
              <a:gdLst/>
              <a:ahLst/>
              <a:cxnLst/>
              <a:rect r="r" b="b" t="t" l="l"/>
              <a:pathLst>
                <a:path h="132454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94407" y="2154416"/>
            <a:ext cx="7372055" cy="5200650"/>
          </a:xfrm>
          <a:custGeom>
            <a:avLst/>
            <a:gdLst/>
            <a:ahLst/>
            <a:cxnLst/>
            <a:rect r="r" b="b" t="t" l="l"/>
            <a:pathLst>
              <a:path h="5200650" w="7372055">
                <a:moveTo>
                  <a:pt x="0" y="0"/>
                </a:moveTo>
                <a:lnTo>
                  <a:pt x="7372055" y="0"/>
                </a:lnTo>
                <a:lnTo>
                  <a:pt x="7372055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0132" y="5437587"/>
            <a:ext cx="11316888" cy="461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  <a:spcBef>
                <a:spcPct val="0"/>
              </a:spcBef>
            </a:pPr>
            <a:r>
              <a:rPr lang="en-US" sz="2903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A consumer finance company seeks to minimize loan-related risks by analyzing applicant data to predict default likelihood. The objective is to develop a machine learning algorithm that identifies patterns in applicant profiles and loan attributes, using exploratory data analysis (EDA) to determine strong predictors of default. The expected outcome includes a detailed dataset summary, identification of key attributes influencing loan disbursement decisions, and justification for the chosen algorithm to enhance loan approval strategies and mitigate financial losses.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5688" y="0"/>
            <a:ext cx="9382312" cy="10287000"/>
            <a:chOff x="0" y="0"/>
            <a:chExt cx="24710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0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1062">
                  <a:moveTo>
                    <a:pt x="0" y="0"/>
                  </a:moveTo>
                  <a:lnTo>
                    <a:pt x="2471062" y="0"/>
                  </a:lnTo>
                  <a:lnTo>
                    <a:pt x="24710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AC7CF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106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93471" y="1250923"/>
            <a:ext cx="9606745" cy="839969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456254" y="4288500"/>
            <a:ext cx="6113320" cy="3205229"/>
            <a:chOff x="0" y="0"/>
            <a:chExt cx="8151093" cy="427363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8151093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439"/>
                </a:lnSpc>
              </a:pPr>
              <a:r>
                <a:rPr lang="en-US" sz="8699" b="true">
                  <a:solidFill>
                    <a:srgbClr val="A777EA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Tech</a:t>
              </a:r>
              <a:r>
                <a:rPr lang="en-US" sz="8699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8699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Stack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01453"/>
              <a:ext cx="8151093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748493"/>
              <a:ext cx="81510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496" y="3955096"/>
            <a:ext cx="4940981" cy="5403804"/>
            <a:chOff x="0" y="0"/>
            <a:chExt cx="1301328" cy="1423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323850" indent="-161925" lvl="1">
                <a:lnSpc>
                  <a:spcPts val="2100"/>
                </a:lnSpc>
                <a:buFont typeface="Arial"/>
                <a:buChar char="•"/>
              </a:pPr>
            </a:p>
            <a:p>
              <a:pPr algn="ctr" marL="323850" indent="-161925" lvl="1">
                <a:lnSpc>
                  <a:spcPts val="2100"/>
                </a:lnSpc>
                <a:buFont typeface="Arial"/>
                <a:buChar char="•"/>
              </a:pPr>
            </a:p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9379" y="3854496"/>
            <a:ext cx="4940981" cy="5403804"/>
            <a:chOff x="0" y="0"/>
            <a:chExt cx="1301328" cy="1423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76504" y="4411051"/>
            <a:ext cx="3734992" cy="5473359"/>
            <a:chOff x="0" y="0"/>
            <a:chExt cx="4979989" cy="72978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4979989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FINANCIAL ATTRIBUTES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08653"/>
              <a:ext cx="4979989" cy="6389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Income</a:t>
              </a: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Employment Status (Employed, Unemployed, Self-Employed)</a:t>
              </a: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Job Stability (Duration in Current Job)</a:t>
              </a: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Monthly Expenses</a:t>
              </a:r>
            </a:p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370058" y="3854496"/>
            <a:ext cx="4940981" cy="5403804"/>
            <a:chOff x="0" y="0"/>
            <a:chExt cx="1301328" cy="14232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1328" cy="1423224"/>
            </a:xfrm>
            <a:custGeom>
              <a:avLst/>
              <a:gdLst/>
              <a:ahLst/>
              <a:cxnLst/>
              <a:rect r="r" b="b" t="t" l="l"/>
              <a:pathLst>
                <a:path h="1423224" w="1301328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73053" y="4411051"/>
            <a:ext cx="3734992" cy="4289719"/>
            <a:chOff x="0" y="0"/>
            <a:chExt cx="4979989" cy="571962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97998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LOAN CHARACTERISTICS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492853"/>
              <a:ext cx="4979989" cy="4226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Loan Amount Requested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Loan Term (Duration)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Interest Rate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5034C4"/>
                  </a:solidFill>
                  <a:latin typeface="DM Sans"/>
                  <a:ea typeface="DM Sans"/>
                  <a:cs typeface="DM Sans"/>
                  <a:sym typeface="DM Sans"/>
                </a:rPr>
                <a:t>Purpose of the Loan</a:t>
              </a:r>
            </a:p>
            <a:p>
              <a:pPr algn="l">
                <a:lnSpc>
                  <a:spcPts val="36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30887" y="4411051"/>
            <a:ext cx="3734992" cy="1513499"/>
            <a:chOff x="0" y="0"/>
            <a:chExt cx="4979989" cy="201799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497998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APPLICANT DEMOGRAPHICS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492853"/>
              <a:ext cx="497998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028700"/>
            <a:ext cx="13653657" cy="1799787"/>
            <a:chOff x="0" y="0"/>
            <a:chExt cx="18204876" cy="239971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18204876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Features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742492"/>
              <a:ext cx="1820487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>
                  <a:solidFill>
                    <a:srgbClr val="7AC7CF"/>
                  </a:solidFill>
                  <a:latin typeface="DM Sans"/>
                  <a:ea typeface="DM Sans"/>
                  <a:cs typeface="DM Sans"/>
                  <a:sym typeface="DM Sans"/>
                </a:rPr>
                <a:t>Loan Default Prediction Model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24802" y="5727994"/>
            <a:ext cx="4147163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95FE6"/>
                </a:solidFill>
                <a:latin typeface="DM Sans"/>
                <a:ea typeface="DM Sans"/>
                <a:cs typeface="DM Sans"/>
                <a:sym typeface="DM Sans"/>
              </a:rPr>
              <a:t>Age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95FE6"/>
                </a:solidFill>
                <a:latin typeface="DM Sans"/>
                <a:ea typeface="DM Sans"/>
                <a:cs typeface="DM Sans"/>
                <a:sym typeface="DM Sans"/>
              </a:rPr>
              <a:t>Gender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95FE6"/>
                </a:solidFill>
                <a:latin typeface="DM Sans"/>
                <a:ea typeface="DM Sans"/>
                <a:cs typeface="DM Sans"/>
                <a:sym typeface="DM Sans"/>
              </a:rPr>
              <a:t>Marital Status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795FE6"/>
                </a:solidFill>
                <a:latin typeface="DM Sans"/>
                <a:ea typeface="DM Sans"/>
                <a:cs typeface="DM Sans"/>
                <a:sym typeface="DM Sans"/>
              </a:rPr>
              <a:t>Number of Dependents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57586"/>
            <a:ext cx="18288000" cy="7129414"/>
            <a:chOff x="0" y="0"/>
            <a:chExt cx="4816593" cy="18777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77706"/>
            </a:xfrm>
            <a:custGeom>
              <a:avLst/>
              <a:gdLst/>
              <a:ahLst/>
              <a:cxnLst/>
              <a:rect r="r" b="b" t="t" l="l"/>
              <a:pathLst>
                <a:path h="187770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942151"/>
            <a:ext cx="4761624" cy="5560283"/>
          </a:xfrm>
          <a:custGeom>
            <a:avLst/>
            <a:gdLst/>
            <a:ahLst/>
            <a:cxnLst/>
            <a:rect r="r" b="b" t="t" l="l"/>
            <a:pathLst>
              <a:path h="5560283" w="4761624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1853" y="1055100"/>
            <a:ext cx="13904295" cy="112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b="true" sz="6601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USP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387711" y="4030980"/>
          <a:ext cx="10871589" cy="5227320"/>
        </p:xfrm>
        <a:graphic>
          <a:graphicData uri="http://schemas.openxmlformats.org/drawingml/2006/table">
            <a:tbl>
              <a:tblPr/>
              <a:tblGrid>
                <a:gridCol w="1132753"/>
                <a:gridCol w="9738837"/>
              </a:tblGrid>
              <a:tr h="104546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Data-Driven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User-Friendly Interface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Transparency in Scoring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Educational 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Real-Time Risk Assessment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DAGUAVgdSMQ</dc:identifier>
  <dcterms:modified xsi:type="dcterms:W3CDTF">2011-08-01T06:04:30Z</dcterms:modified>
  <cp:revision>1</cp:revision>
  <dc:title>Cascades hackathon</dc:title>
</cp:coreProperties>
</file>