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91362"/>
            <a:ext cx="12191999" cy="8666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1641" y="283210"/>
            <a:ext cx="6225540" cy="5328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0143" y="1287271"/>
            <a:ext cx="7997190" cy="437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thikroyal76/final-year-project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034434/" TargetMode="External"/><Relationship Id="rId2" Type="http://schemas.openxmlformats.org/officeDocument/2006/relationships/hyperlink" Target="https://ieeexplore.ieee.org/document/869761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0134494/" TargetMode="External"/><Relationship Id="rId5" Type="http://schemas.openxmlformats.org/officeDocument/2006/relationships/hyperlink" Target="https://ieeexplore.ieee.org/document/7801211/" TargetMode="External"/><Relationship Id="rId4" Type="http://schemas.openxmlformats.org/officeDocument/2006/relationships/hyperlink" Target="https://ieeexplore.ieee.org/document/977693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1315592"/>
            <a:ext cx="7972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Mobile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App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Direct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Market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Access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Farmers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391" y="2126742"/>
            <a:ext cx="2952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Batch</a:t>
            </a:r>
            <a:r>
              <a:rPr sz="20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Number:</a:t>
            </a:r>
            <a:r>
              <a:rPr sz="20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17365D"/>
                </a:solidFill>
                <a:latin typeface="Cambria"/>
                <a:cs typeface="Cambria"/>
              </a:rPr>
              <a:t>CSE-</a:t>
            </a:r>
            <a:r>
              <a:rPr sz="2000" b="1" spc="-20" dirty="0">
                <a:solidFill>
                  <a:srgbClr val="17365D"/>
                </a:solidFill>
                <a:latin typeface="Cambria"/>
                <a:cs typeface="Cambria"/>
              </a:rPr>
              <a:t>G</a:t>
            </a:r>
            <a:r>
              <a:rPr lang="en-US" sz="2000" b="1" spc="-20" dirty="0">
                <a:solidFill>
                  <a:srgbClr val="17365D"/>
                </a:solidFill>
                <a:latin typeface="Cambria"/>
                <a:cs typeface="Cambria"/>
              </a:rPr>
              <a:t>97</a:t>
            </a:r>
            <a:endParaRPr sz="2000" dirty="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1916" y="2773881"/>
          <a:ext cx="4909820" cy="163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R="163830" algn="ctr">
                        <a:lnSpc>
                          <a:spcPts val="2055"/>
                        </a:lnSpc>
                      </a:pPr>
                      <a:r>
                        <a:rPr sz="1800" b="1" spc="10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sz="1800" b="1" spc="21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 algn="ctr">
                        <a:lnSpc>
                          <a:spcPts val="2055"/>
                        </a:lnSpc>
                      </a:pPr>
                      <a:r>
                        <a:rPr sz="1800" b="1" spc="13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Student</a:t>
                      </a:r>
                      <a:r>
                        <a:rPr sz="1800" b="1" spc="24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R="1657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40" dirty="0">
                          <a:latin typeface="Cambria"/>
                          <a:cs typeface="Cambria"/>
                        </a:rPr>
                        <a:t>20211CSE0137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7589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175" dirty="0">
                          <a:latin typeface="Cambria"/>
                          <a:cs typeface="Cambria"/>
                        </a:rPr>
                        <a:t>R </a:t>
                      </a:r>
                      <a:r>
                        <a:rPr sz="1800" spc="105" dirty="0">
                          <a:latin typeface="Cambria"/>
                          <a:cs typeface="Cambria"/>
                        </a:rPr>
                        <a:t>Karthik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657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40" dirty="0">
                          <a:latin typeface="Cambria"/>
                          <a:cs typeface="Cambria"/>
                        </a:rPr>
                        <a:t>20211CSE0138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7399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229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8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55" dirty="0">
                          <a:latin typeface="Cambria"/>
                          <a:cs typeface="Cambria"/>
                        </a:rPr>
                        <a:t>Madhusudhan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140" dirty="0">
                          <a:latin typeface="Cambria"/>
                          <a:cs typeface="Cambria"/>
                        </a:rPr>
                        <a:t>20211CSE0189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31750">
                        <a:lnSpc>
                          <a:spcPts val="2115"/>
                        </a:lnSpc>
                      </a:pPr>
                      <a:r>
                        <a:rPr sz="1800" spc="140" dirty="0">
                          <a:latin typeface="Cambria"/>
                          <a:cs typeface="Cambria"/>
                        </a:rPr>
                        <a:t>20211CSE0048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869315" marR="24130" indent="-6648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120" dirty="0">
                          <a:latin typeface="Cambria"/>
                          <a:cs typeface="Cambria"/>
                        </a:rPr>
                        <a:t>Y</a:t>
                      </a:r>
                      <a:r>
                        <a:rPr sz="18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65" dirty="0">
                          <a:latin typeface="Cambria"/>
                          <a:cs typeface="Cambria"/>
                        </a:rPr>
                        <a:t>Sai</a:t>
                      </a:r>
                      <a:r>
                        <a:rPr sz="1800" spc="1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30" dirty="0">
                          <a:latin typeface="Cambria"/>
                          <a:cs typeface="Cambria"/>
                        </a:rPr>
                        <a:t>Uday</a:t>
                      </a:r>
                      <a:r>
                        <a:rPr sz="18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14" dirty="0">
                          <a:latin typeface="Cambria"/>
                          <a:cs typeface="Cambria"/>
                        </a:rPr>
                        <a:t>Kiran</a:t>
                      </a:r>
                      <a:r>
                        <a:rPr sz="1800" spc="1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0" dirty="0">
                          <a:latin typeface="Cambria"/>
                          <a:cs typeface="Cambria"/>
                        </a:rPr>
                        <a:t>Reddy </a:t>
                      </a:r>
                      <a:r>
                        <a:rPr sz="1800" spc="190" dirty="0">
                          <a:latin typeface="Cambria"/>
                          <a:cs typeface="Cambria"/>
                        </a:rPr>
                        <a:t>Jatin</a:t>
                      </a:r>
                      <a:r>
                        <a:rPr sz="18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20" dirty="0">
                          <a:latin typeface="Cambria"/>
                          <a:cs typeface="Cambria"/>
                        </a:rPr>
                        <a:t>Thapa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98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739" y="2539364"/>
            <a:ext cx="11999595" cy="326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0959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Under</a:t>
            </a:r>
            <a:r>
              <a:rPr sz="20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20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Supervision</a:t>
            </a:r>
            <a:r>
              <a:rPr sz="2000" b="1" spc="-7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17365D"/>
                </a:solidFill>
                <a:latin typeface="Cambria"/>
                <a:cs typeface="Cambria"/>
              </a:rPr>
              <a:t>of,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000" dirty="0">
              <a:latin typeface="Cambria"/>
              <a:cs typeface="Cambria"/>
            </a:endParaRPr>
          </a:p>
          <a:p>
            <a:pPr marL="6493510" marR="2821940">
              <a:lnSpc>
                <a:spcPct val="114700"/>
              </a:lnSpc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Dr.</a:t>
            </a:r>
            <a:r>
              <a:rPr sz="1700" b="1" spc="-2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N</a:t>
            </a:r>
            <a:r>
              <a:rPr sz="17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Thirmoorthy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Assistant</a:t>
            </a:r>
            <a:r>
              <a:rPr sz="1700" b="1" spc="-6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Professor(CS&amp;IS)</a:t>
            </a:r>
            <a:endParaRPr sz="1700" dirty="0">
              <a:latin typeface="Cambria"/>
              <a:cs typeface="Cambria"/>
            </a:endParaRPr>
          </a:p>
          <a:p>
            <a:pPr marL="6493510">
              <a:lnSpc>
                <a:spcPct val="100000"/>
              </a:lnSpc>
              <a:spcBef>
                <a:spcPts val="300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School</a:t>
            </a:r>
            <a:r>
              <a:rPr sz="17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sz="17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Computer</a:t>
            </a:r>
            <a:r>
              <a:rPr sz="17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Science</a:t>
            </a:r>
            <a:r>
              <a:rPr sz="17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sz="17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Engineering</a:t>
            </a:r>
            <a:endParaRPr sz="1700" dirty="0">
              <a:latin typeface="Cambria"/>
              <a:cs typeface="Cambria"/>
            </a:endParaRPr>
          </a:p>
          <a:p>
            <a:pPr marL="6493510">
              <a:lnSpc>
                <a:spcPct val="100000"/>
              </a:lnSpc>
              <a:spcBef>
                <a:spcPts val="305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Presidency</a:t>
            </a:r>
            <a:r>
              <a:rPr sz="17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endParaRPr sz="17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Program:</a:t>
            </a:r>
            <a:r>
              <a:rPr sz="20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B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Tech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HoD:</a:t>
            </a:r>
            <a:r>
              <a:rPr sz="2000" b="1" spc="-5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Asif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Mohammed</a:t>
            </a:r>
            <a:r>
              <a:rPr sz="2000" b="1" spc="-60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HB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Program</a:t>
            </a:r>
            <a:r>
              <a:rPr sz="20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20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Coordinator:</a:t>
            </a:r>
            <a:r>
              <a:rPr sz="20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lang="en-US" sz="2000" b="1" dirty="0">
                <a:latin typeface="Cambria"/>
                <a:cs typeface="Cambria"/>
              </a:rPr>
              <a:t>Mr. Jerrin Joe Francis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School</a:t>
            </a:r>
            <a:r>
              <a:rPr sz="2000" b="1" spc="-5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Coordinators: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Dr.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Sampath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K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/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Mr.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Md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Ziaur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Rahman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9338" y="308813"/>
            <a:ext cx="2725420" cy="530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980"/>
              </a:lnSpc>
              <a:spcBef>
                <a:spcPts val="105"/>
              </a:spcBef>
            </a:pPr>
            <a:r>
              <a:rPr lang="en-US" sz="1700" b="1" spc="-45" dirty="0">
                <a:solidFill>
                  <a:srgbClr val="17365D"/>
                </a:solidFill>
                <a:latin typeface="Cambria"/>
                <a:cs typeface="Cambria"/>
              </a:rPr>
              <a:t>CSE7301-</a:t>
            </a:r>
            <a:r>
              <a:rPr sz="1700" b="1" spc="-4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r>
              <a:rPr sz="1700" b="1" spc="-7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Project</a:t>
            </a:r>
            <a:endParaRPr sz="1700" dirty="0">
              <a:latin typeface="Cambria"/>
              <a:cs typeface="Cambria"/>
            </a:endParaRPr>
          </a:p>
          <a:p>
            <a:pPr marL="1905" algn="ctr">
              <a:lnSpc>
                <a:spcPts val="1980"/>
              </a:lnSpc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Final</a:t>
            </a:r>
            <a:r>
              <a:rPr sz="1700" b="1" spc="-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Viva-</a:t>
            </a:r>
            <a:r>
              <a:rPr sz="1700" b="1" spc="-20" dirty="0">
                <a:solidFill>
                  <a:srgbClr val="17365D"/>
                </a:solidFill>
                <a:latin typeface="Cambria"/>
                <a:cs typeface="Cambria"/>
              </a:rPr>
              <a:t>Voce</a:t>
            </a:r>
            <a:endParaRPr sz="17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Verdana"/>
                <a:cs typeface="Verdana"/>
              </a:rPr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173226"/>
            <a:ext cx="5875655" cy="450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indent="-3594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72110" algn="l"/>
              </a:tabLst>
            </a:pPr>
            <a:r>
              <a:rPr sz="2100" dirty="0">
                <a:latin typeface="Verdana"/>
                <a:cs typeface="Verdana"/>
              </a:rPr>
              <a:t>User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Authentication</a:t>
            </a:r>
            <a:r>
              <a:rPr sz="2100" spc="-8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Module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Verdana"/>
                <a:cs typeface="Verdana"/>
              </a:rPr>
              <a:t>Farmer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&amp;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Consumer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Registration/Login.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Verdana"/>
                <a:cs typeface="Verdana"/>
              </a:rPr>
              <a:t>Secure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authentication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&amp;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user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management.</a:t>
            </a:r>
            <a:endParaRPr sz="2100">
              <a:latin typeface="Verdana"/>
              <a:cs typeface="Verdana"/>
            </a:endParaRPr>
          </a:p>
          <a:p>
            <a:pPr marL="372110" indent="-359410">
              <a:lnSpc>
                <a:spcPct val="100000"/>
              </a:lnSpc>
              <a:spcBef>
                <a:spcPts val="2510"/>
              </a:spcBef>
              <a:buAutoNum type="arabicPeriod" startAt="2"/>
              <a:tabLst>
                <a:tab pos="372110" algn="l"/>
              </a:tabLst>
            </a:pPr>
            <a:r>
              <a:rPr sz="2100" dirty="0">
                <a:latin typeface="Verdana"/>
                <a:cs typeface="Verdana"/>
              </a:rPr>
              <a:t>Farmer</a:t>
            </a:r>
            <a:r>
              <a:rPr sz="2100" spc="-7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Dashboard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ts val="2515"/>
              </a:lnSpc>
            </a:pPr>
            <a:r>
              <a:rPr sz="2100" dirty="0">
                <a:latin typeface="Verdana"/>
                <a:cs typeface="Verdana"/>
              </a:rPr>
              <a:t>Add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&amp;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manage</a:t>
            </a:r>
            <a:r>
              <a:rPr sz="2100" spc="-5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produce</a:t>
            </a:r>
            <a:r>
              <a:rPr sz="2100" spc="-2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listings.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ts val="2515"/>
              </a:lnSpc>
            </a:pPr>
            <a:r>
              <a:rPr sz="2100" dirty="0">
                <a:latin typeface="Verdana"/>
                <a:cs typeface="Verdana"/>
              </a:rPr>
              <a:t>Set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prices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per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kg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&amp;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update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availability.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Verdana"/>
                <a:cs typeface="Verdana"/>
              </a:rPr>
              <a:t>View</a:t>
            </a:r>
            <a:r>
              <a:rPr sz="2100" spc="-4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past</a:t>
            </a:r>
            <a:r>
              <a:rPr sz="2100" spc="-3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sales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&amp;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purchases.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Verdana"/>
                <a:cs typeface="Verdana"/>
              </a:rPr>
              <a:t>Market</a:t>
            </a:r>
            <a:r>
              <a:rPr sz="2100" spc="-3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analysis</a:t>
            </a:r>
            <a:r>
              <a:rPr sz="2100" spc="-4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insights.</a:t>
            </a:r>
            <a:endParaRPr sz="2100">
              <a:latin typeface="Verdana"/>
              <a:cs typeface="Verdana"/>
            </a:endParaRPr>
          </a:p>
          <a:p>
            <a:pPr marL="372110" indent="-359410">
              <a:lnSpc>
                <a:spcPct val="100000"/>
              </a:lnSpc>
              <a:spcBef>
                <a:spcPts val="2510"/>
              </a:spcBef>
              <a:buAutoNum type="arabicPeriod" startAt="3"/>
              <a:tabLst>
                <a:tab pos="372110" algn="l"/>
              </a:tabLst>
            </a:pPr>
            <a:r>
              <a:rPr sz="2100" dirty="0">
                <a:latin typeface="Verdana"/>
                <a:cs typeface="Verdana"/>
              </a:rPr>
              <a:t>Consumer</a:t>
            </a:r>
            <a:r>
              <a:rPr sz="2100" spc="-1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Dashboard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ts val="2515"/>
              </a:lnSpc>
            </a:pPr>
            <a:r>
              <a:rPr sz="2100" dirty="0">
                <a:latin typeface="Verdana"/>
                <a:cs typeface="Verdana"/>
              </a:rPr>
              <a:t>Browse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available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produce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with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pricing.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ts val="2515"/>
              </a:lnSpc>
            </a:pPr>
            <a:r>
              <a:rPr sz="2100" dirty="0">
                <a:latin typeface="Verdana"/>
                <a:cs typeface="Verdana"/>
              </a:rPr>
              <a:t>View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purchase</a:t>
            </a:r>
            <a:r>
              <a:rPr sz="2100" spc="-5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history.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Verdana"/>
                <a:cs typeface="Verdana"/>
              </a:rPr>
              <a:t>Comment-</a:t>
            </a:r>
            <a:r>
              <a:rPr sz="2100" dirty="0">
                <a:latin typeface="Verdana"/>
                <a:cs typeface="Verdana"/>
              </a:rPr>
              <a:t>based</a:t>
            </a:r>
            <a:r>
              <a:rPr sz="2100" spc="-60" dirty="0">
                <a:latin typeface="Verdana"/>
                <a:cs typeface="Verdana"/>
              </a:rPr>
              <a:t> </a:t>
            </a:r>
            <a:r>
              <a:rPr sz="2100" dirty="0">
                <a:latin typeface="Verdana"/>
                <a:cs typeface="Verdana"/>
              </a:rPr>
              <a:t>negotiation</a:t>
            </a:r>
            <a:r>
              <a:rPr sz="2100" spc="-65" dirty="0">
                <a:latin typeface="Verdana"/>
                <a:cs typeface="Verdana"/>
              </a:rPr>
              <a:t> </a:t>
            </a:r>
            <a:r>
              <a:rPr sz="2100" spc="-10" dirty="0">
                <a:latin typeface="Verdana"/>
                <a:cs typeface="Verdana"/>
              </a:rPr>
              <a:t>system.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Verdana"/>
                <a:cs typeface="Verdana"/>
              </a:rPr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173226"/>
            <a:ext cx="8848725" cy="47498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425450" algn="l"/>
              </a:tabLst>
            </a:pPr>
            <a:r>
              <a:rPr sz="2400" dirty="0">
                <a:latin typeface="Verdana"/>
                <a:cs typeface="Verdana"/>
              </a:rPr>
              <a:t>Market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Analysis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  <a:p>
            <a:pPr marL="12700" marR="2610485">
              <a:lnSpc>
                <a:spcPts val="3390"/>
              </a:lnSpc>
              <a:spcBef>
                <a:spcPts val="195"/>
              </a:spcBef>
            </a:pPr>
            <a:r>
              <a:rPr sz="2400" spc="-25" dirty="0">
                <a:latin typeface="Verdana"/>
                <a:cs typeface="Verdana"/>
              </a:rPr>
              <a:t>Real-</a:t>
            </a:r>
            <a:r>
              <a:rPr sz="2400" dirty="0">
                <a:latin typeface="Verdana"/>
                <a:cs typeface="Verdana"/>
              </a:rPr>
              <a:t>time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price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trends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specific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crops. </a:t>
            </a:r>
            <a:r>
              <a:rPr sz="2400" dirty="0">
                <a:latin typeface="Verdana"/>
                <a:cs typeface="Verdana"/>
              </a:rPr>
              <a:t>Demand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supply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analytics.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Verdana"/>
              <a:cs typeface="Verdana"/>
            </a:endParaRPr>
          </a:p>
          <a:p>
            <a:pPr marL="12700" marR="3244850" indent="412750">
              <a:lnSpc>
                <a:spcPct val="117500"/>
              </a:lnSpc>
              <a:buAutoNum type="arabicPeriod" startAt="5"/>
              <a:tabLst>
                <a:tab pos="425450" algn="l"/>
              </a:tabLst>
            </a:pPr>
            <a:r>
              <a:rPr sz="2400" dirty="0">
                <a:latin typeface="Verdana"/>
                <a:cs typeface="Verdana"/>
              </a:rPr>
              <a:t>Transaction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Order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Management </a:t>
            </a:r>
            <a:r>
              <a:rPr sz="2400" dirty="0">
                <a:latin typeface="Verdana"/>
                <a:cs typeface="Verdana"/>
              </a:rPr>
              <a:t>Track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purchases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-10" dirty="0">
                <a:latin typeface="Verdana"/>
                <a:cs typeface="Verdana"/>
              </a:rPr>
              <a:t> sales.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400" dirty="0">
                <a:latin typeface="Verdana"/>
                <a:cs typeface="Verdana"/>
              </a:rPr>
              <a:t>Payment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integration.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2400">
              <a:latin typeface="Verdana"/>
              <a:cs typeface="Verdana"/>
            </a:endParaRPr>
          </a:p>
          <a:p>
            <a:pPr marL="425450" indent="-412750">
              <a:lnSpc>
                <a:spcPct val="100000"/>
              </a:lnSpc>
              <a:buAutoNum type="arabicPeriod" startAt="6"/>
              <a:tabLst>
                <a:tab pos="425450" algn="l"/>
              </a:tabLst>
            </a:pPr>
            <a:r>
              <a:rPr sz="2400" dirty="0">
                <a:latin typeface="Verdana"/>
                <a:cs typeface="Verdana"/>
              </a:rPr>
              <a:t>Notification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&amp;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Communication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latin typeface="Verdana"/>
                <a:cs typeface="Verdana"/>
              </a:rPr>
              <a:t>Alerts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price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negotiations,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new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listings,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purchases.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latin typeface="Verdana"/>
                <a:cs typeface="Verdana"/>
              </a:rPr>
              <a:t>Chat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comment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system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buyer-</a:t>
            </a:r>
            <a:r>
              <a:rPr sz="2400" dirty="0">
                <a:latin typeface="Verdana"/>
                <a:cs typeface="Verdana"/>
              </a:rPr>
              <a:t>seller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interaction.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501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5"/>
              </a:spcBef>
            </a:pPr>
            <a:r>
              <a:rPr dirty="0"/>
              <a:t>Hardware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Software</a:t>
            </a:r>
            <a:r>
              <a:rPr spc="-114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985786"/>
            <a:ext cx="5876290" cy="486981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90"/>
              </a:spcBef>
            </a:pPr>
            <a:r>
              <a:rPr sz="1600" b="1" dirty="0">
                <a:latin typeface="Cambria"/>
                <a:cs typeface="Cambria"/>
              </a:rPr>
              <a:t>Software</a:t>
            </a:r>
            <a:r>
              <a:rPr sz="1600" b="1" spc="-75" dirty="0">
                <a:latin typeface="Cambria"/>
                <a:cs typeface="Cambria"/>
              </a:rPr>
              <a:t> </a:t>
            </a:r>
            <a:r>
              <a:rPr sz="1600" b="1" spc="-10" dirty="0">
                <a:latin typeface="Cambria"/>
                <a:cs typeface="Cambria"/>
              </a:rPr>
              <a:t>Requirements: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b="1" dirty="0">
                <a:latin typeface="Verdana"/>
                <a:cs typeface="Verdana"/>
              </a:rPr>
              <a:t>Operating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System:</a:t>
            </a:r>
            <a:endParaRPr sz="1200">
              <a:latin typeface="Verdana"/>
              <a:cs typeface="Verdana"/>
            </a:endParaRPr>
          </a:p>
          <a:p>
            <a:pPr marL="12700" marR="1830705">
              <a:lnSpc>
                <a:spcPct val="114599"/>
              </a:lnSpc>
              <a:spcBef>
                <a:spcPts val="5"/>
              </a:spcBef>
            </a:pPr>
            <a:r>
              <a:rPr sz="1200" dirty="0">
                <a:latin typeface="Verdana"/>
                <a:cs typeface="Verdana"/>
              </a:rPr>
              <a:t>Windows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10/11,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macOS,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Linux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(for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development) </a:t>
            </a:r>
            <a:r>
              <a:rPr sz="1200" dirty="0">
                <a:latin typeface="Verdana"/>
                <a:cs typeface="Verdana"/>
              </a:rPr>
              <a:t>Android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(for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mobile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application</a:t>
            </a:r>
            <a:r>
              <a:rPr sz="1200" spc="-10" dirty="0">
                <a:latin typeface="Verdana"/>
                <a:cs typeface="Verdana"/>
              </a:rPr>
              <a:t> deployment) </a:t>
            </a:r>
            <a:r>
              <a:rPr sz="1200" b="1" spc="-10" dirty="0">
                <a:latin typeface="Verdana"/>
                <a:cs typeface="Verdana"/>
              </a:rPr>
              <a:t>Development</a:t>
            </a:r>
            <a:r>
              <a:rPr sz="1200" b="1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Environment: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dirty="0">
                <a:latin typeface="Verdana"/>
                <a:cs typeface="Verdana"/>
              </a:rPr>
              <a:t>Android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Studio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mobile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app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development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dirty="0">
                <a:latin typeface="Verdana"/>
                <a:cs typeface="Verdana"/>
              </a:rPr>
              <a:t>Visual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Studio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Code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PyCharm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backend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&amp;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API</a:t>
            </a:r>
            <a:r>
              <a:rPr sz="1200" spc="-10" dirty="0">
                <a:latin typeface="Verdana"/>
                <a:cs typeface="Verdana"/>
              </a:rPr>
              <a:t> development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spc="-10" dirty="0">
                <a:latin typeface="Verdana"/>
                <a:cs typeface="Verdana"/>
              </a:rPr>
              <a:t>Programming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Languages: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Verdana"/>
                <a:cs typeface="Verdana"/>
              </a:rPr>
              <a:t>Java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Kotlin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Android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app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development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latin typeface="Verdana"/>
                <a:cs typeface="Verdana"/>
              </a:rPr>
              <a:t>Python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(Django)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JavaScript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(Node.js)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backend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services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Verdana"/>
                <a:cs typeface="Verdana"/>
              </a:rPr>
              <a:t>Database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&amp;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Storage: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Verdana"/>
                <a:cs typeface="Verdana"/>
              </a:rPr>
              <a:t>Firebase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Realtime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Database</a:t>
            </a:r>
            <a:r>
              <a:rPr sz="1200" b="1" spc="-5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Firestore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Cloud-</a:t>
            </a:r>
            <a:r>
              <a:rPr sz="1200" dirty="0">
                <a:latin typeface="Verdana"/>
                <a:cs typeface="Verdana"/>
              </a:rPr>
              <a:t>based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NoSQL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database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latin typeface="Verdana"/>
                <a:cs typeface="Verdana"/>
              </a:rPr>
              <a:t>MySQL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PostgreSQL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If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using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relational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database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Verdana"/>
                <a:cs typeface="Verdana"/>
              </a:rPr>
              <a:t>Cloud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Storage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(Firebase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AWS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S3)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image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&amp;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document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storage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dirty="0">
                <a:latin typeface="Verdana"/>
                <a:cs typeface="Verdana"/>
              </a:rPr>
              <a:t>APIs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&amp;</a:t>
            </a:r>
            <a:r>
              <a:rPr sz="1200" b="1" spc="-10" dirty="0">
                <a:latin typeface="Verdana"/>
                <a:cs typeface="Verdana"/>
              </a:rPr>
              <a:t> Services: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dirty="0">
                <a:latin typeface="Verdana"/>
                <a:cs typeface="Verdana"/>
              </a:rPr>
              <a:t>Google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Maps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API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Location-</a:t>
            </a:r>
            <a:r>
              <a:rPr sz="1200" dirty="0">
                <a:latin typeface="Verdana"/>
                <a:cs typeface="Verdana"/>
              </a:rPr>
              <a:t>based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services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dirty="0">
                <a:latin typeface="Verdana"/>
                <a:cs typeface="Verdana"/>
              </a:rPr>
              <a:t>Government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Market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Price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APIs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fetching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live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crop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prices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Verdana"/>
                <a:cs typeface="Verdana"/>
              </a:rPr>
              <a:t>Payment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Gateway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(Razorpay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Stripe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UPI)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For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secure</a:t>
            </a:r>
            <a:r>
              <a:rPr sz="1200" spc="-10" dirty="0">
                <a:latin typeface="Verdana"/>
                <a:cs typeface="Verdana"/>
              </a:rPr>
              <a:t> transactions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latin typeface="Verdana"/>
                <a:cs typeface="Verdana"/>
              </a:rPr>
              <a:t>Other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Tools: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b="1" dirty="0">
                <a:latin typeface="Verdana"/>
                <a:cs typeface="Verdana"/>
              </a:rPr>
              <a:t>GitHub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GitLab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Version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control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and</a:t>
            </a:r>
            <a:r>
              <a:rPr sz="1200" spc="-10" dirty="0">
                <a:latin typeface="Verdana"/>
                <a:cs typeface="Verdana"/>
              </a:rPr>
              <a:t> collaboration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200" b="1" dirty="0">
                <a:latin typeface="Verdana"/>
                <a:cs typeface="Verdana"/>
              </a:rPr>
              <a:t>Postman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API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testing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b="1" dirty="0">
                <a:latin typeface="Verdana"/>
                <a:cs typeface="Verdana"/>
              </a:rPr>
              <a:t>Firebase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Authentication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–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User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authentication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&amp;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management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836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Hardware</a:t>
            </a:r>
            <a:r>
              <a:rPr spc="-9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Software</a:t>
            </a:r>
            <a:r>
              <a:rPr spc="-95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104646"/>
            <a:ext cx="6376670" cy="490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mbria"/>
                <a:cs typeface="Cambria"/>
              </a:rPr>
              <a:t>Hardware</a:t>
            </a:r>
            <a:r>
              <a:rPr sz="1500" b="1" spc="-60" dirty="0">
                <a:latin typeface="Cambria"/>
                <a:cs typeface="Cambria"/>
              </a:rPr>
              <a:t> </a:t>
            </a:r>
            <a:r>
              <a:rPr sz="1500" b="1" spc="-10" dirty="0">
                <a:latin typeface="Cambria"/>
                <a:cs typeface="Cambria"/>
              </a:rPr>
              <a:t>Requirements:</a:t>
            </a:r>
            <a:endParaRPr sz="150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1245"/>
              </a:spcBef>
            </a:pPr>
            <a:r>
              <a:rPr sz="1200" b="1" spc="-10" dirty="0">
                <a:latin typeface="Cambria"/>
                <a:cs typeface="Cambria"/>
              </a:rPr>
              <a:t>Development</a:t>
            </a:r>
            <a:r>
              <a:rPr sz="1200" b="1" spc="35" dirty="0">
                <a:latin typeface="Cambria"/>
                <a:cs typeface="Cambria"/>
              </a:rPr>
              <a:t> </a:t>
            </a:r>
            <a:r>
              <a:rPr sz="1200" b="1" spc="-10" dirty="0">
                <a:latin typeface="Cambria"/>
                <a:cs typeface="Cambria"/>
              </a:rPr>
              <a:t>Environment</a:t>
            </a:r>
            <a:r>
              <a:rPr sz="1200" spc="-10" dirty="0">
                <a:latin typeface="Cambria"/>
                <a:cs typeface="Cambria"/>
              </a:rPr>
              <a:t>:</a:t>
            </a:r>
            <a:endParaRPr sz="1200">
              <a:latin typeface="Cambria"/>
              <a:cs typeface="Cambria"/>
            </a:endParaRPr>
          </a:p>
          <a:p>
            <a:pPr marL="118110">
              <a:lnSpc>
                <a:spcPct val="100000"/>
              </a:lnSpc>
              <a:spcBef>
                <a:spcPts val="615"/>
              </a:spcBef>
            </a:pPr>
            <a:r>
              <a:rPr sz="1200" b="1" dirty="0">
                <a:latin typeface="Verdana"/>
                <a:cs typeface="Verdana"/>
              </a:rPr>
              <a:t>For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Development: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Laptop/Desktop: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Verdana"/>
                <a:cs typeface="Verdana"/>
              </a:rPr>
              <a:t>Processor: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Intel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i5/i7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AMD</a:t>
            </a:r>
            <a:r>
              <a:rPr sz="1200" spc="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Ryzen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5/7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(or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higher)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Verdana"/>
                <a:cs typeface="Verdana"/>
              </a:rPr>
              <a:t>RAM: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8GB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minimum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(16GB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recommended)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Verdana"/>
                <a:cs typeface="Verdana"/>
              </a:rPr>
              <a:t>Storage: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256GB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SSD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(512GB+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preferred)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Verdana"/>
                <a:cs typeface="Verdana"/>
              </a:rPr>
              <a:t>GPU: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Integrated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dedicated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GPU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(if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needed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for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graphics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processing)</a:t>
            </a:r>
            <a:endParaRPr sz="1200">
              <a:latin typeface="Verdana"/>
              <a:cs typeface="Verdana"/>
            </a:endParaRPr>
          </a:p>
          <a:p>
            <a:pPr marL="12700" marR="2747645" indent="381000">
              <a:lnSpc>
                <a:spcPts val="1639"/>
              </a:lnSpc>
              <a:spcBef>
                <a:spcPts val="10"/>
              </a:spcBef>
            </a:pPr>
            <a:r>
              <a:rPr sz="1200" dirty="0">
                <a:latin typeface="Verdana"/>
                <a:cs typeface="Verdana"/>
              </a:rPr>
              <a:t>OS: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Windows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10/11,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macOS,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Linux </a:t>
            </a:r>
            <a:r>
              <a:rPr sz="1200" b="1" dirty="0">
                <a:latin typeface="Verdana"/>
                <a:cs typeface="Verdana"/>
              </a:rPr>
              <a:t>For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Hosting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&amp;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Server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(if</a:t>
            </a:r>
            <a:r>
              <a:rPr sz="1200" b="1" spc="-10" dirty="0">
                <a:latin typeface="Verdana"/>
                <a:cs typeface="Verdana"/>
              </a:rPr>
              <a:t> applicable):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Verdana"/>
                <a:cs typeface="Verdana"/>
              </a:rPr>
              <a:t>Cloud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Server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(AWS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Google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Cloud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Firebase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/</a:t>
            </a:r>
            <a:r>
              <a:rPr sz="1200" b="1" spc="-8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DigitalOcean)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Verdana"/>
                <a:cs typeface="Verdana"/>
              </a:rPr>
              <a:t>CPU: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2+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vCPUs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Verdana"/>
                <a:cs typeface="Verdana"/>
              </a:rPr>
              <a:t>RAM: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4GB+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Verdana"/>
                <a:cs typeface="Verdana"/>
              </a:rPr>
              <a:t>Storage: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50GB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SSD+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(depending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on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data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usage)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latin typeface="Verdana"/>
                <a:cs typeface="Verdana"/>
              </a:rPr>
              <a:t>For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End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Users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(Farmers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&amp;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Consumers):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latin typeface="Verdana"/>
                <a:cs typeface="Verdana"/>
              </a:rPr>
              <a:t>Android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Smartphone: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Verdana"/>
                <a:cs typeface="Verdana"/>
              </a:rPr>
              <a:t>OS: </a:t>
            </a:r>
            <a:r>
              <a:rPr sz="1200" b="1" dirty="0">
                <a:latin typeface="Verdana"/>
                <a:cs typeface="Verdana"/>
              </a:rPr>
              <a:t>Android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7.0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(Nougat)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above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Verdana"/>
                <a:cs typeface="Verdana"/>
              </a:rPr>
              <a:t>RAM:</a:t>
            </a:r>
            <a:r>
              <a:rPr sz="1200" spc="-3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2GB+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Verdana"/>
                <a:cs typeface="Verdana"/>
              </a:rPr>
              <a:t>Storage: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Minimum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spc="-20" dirty="0">
                <a:latin typeface="Verdana"/>
                <a:cs typeface="Verdana"/>
              </a:rPr>
              <a:t>16GB</a:t>
            </a:r>
            <a:endParaRPr sz="1200">
              <a:latin typeface="Verdana"/>
              <a:cs typeface="Verdana"/>
            </a:endParaRPr>
          </a:p>
          <a:p>
            <a:pPr marL="393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Verdana"/>
                <a:cs typeface="Verdana"/>
              </a:rPr>
              <a:t>Internet: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4G/5G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connectivity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recommended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b="1" dirty="0">
                <a:latin typeface="Verdana"/>
                <a:cs typeface="Verdana"/>
              </a:rPr>
              <a:t>Other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Essential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Hardware:</a:t>
            </a:r>
            <a:endParaRPr sz="1200">
              <a:latin typeface="Verdana"/>
              <a:cs typeface="Verdana"/>
            </a:endParaRPr>
          </a:p>
          <a:p>
            <a:pPr marL="12700" marR="1040765">
              <a:lnSpc>
                <a:spcPct val="114599"/>
              </a:lnSpc>
              <a:spcBef>
                <a:spcPts val="5"/>
              </a:spcBef>
            </a:pPr>
            <a:r>
              <a:rPr sz="1200" b="1" dirty="0">
                <a:latin typeface="Verdana"/>
                <a:cs typeface="Verdana"/>
              </a:rPr>
              <a:t>Internet</a:t>
            </a:r>
            <a:r>
              <a:rPr sz="1200" b="1" spc="-4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Connection: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Stable</a:t>
            </a:r>
            <a:r>
              <a:rPr sz="1200" spc="-2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broadband</a:t>
            </a:r>
            <a:r>
              <a:rPr sz="1200" spc="-1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or</a:t>
            </a:r>
            <a:r>
              <a:rPr sz="1200" spc="-3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mobile</a:t>
            </a:r>
            <a:r>
              <a:rPr sz="1200" spc="-40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data </a:t>
            </a:r>
            <a:r>
              <a:rPr sz="1200" b="1" dirty="0">
                <a:latin typeface="Verdana"/>
                <a:cs typeface="Verdana"/>
              </a:rPr>
              <a:t>Smartphone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or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Tablet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(for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Testing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&amp;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User</a:t>
            </a:r>
            <a:r>
              <a:rPr sz="1200" b="1" spc="-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Accessibility)</a:t>
            </a:r>
            <a:r>
              <a:rPr sz="1200" b="1" spc="50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Power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Backup</a:t>
            </a:r>
            <a:r>
              <a:rPr sz="1200" b="1" spc="-5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(UPS/Inverter)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for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uninterrupted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spc="-10" dirty="0">
                <a:latin typeface="Verdana"/>
                <a:cs typeface="Verdana"/>
              </a:rPr>
              <a:t>development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830" y="1240802"/>
            <a:ext cx="8897620" cy="47726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Timeline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Project</a:t>
            </a:r>
            <a:r>
              <a:rPr spc="-60" dirty="0"/>
              <a:t> </a:t>
            </a:r>
            <a:r>
              <a:rPr dirty="0"/>
              <a:t>(Gantt</a:t>
            </a:r>
            <a:r>
              <a:rPr spc="-65" dirty="0"/>
              <a:t> </a:t>
            </a:r>
            <a:r>
              <a:rPr spc="-10" dirty="0"/>
              <a:t>Chart)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8AB6C7-C719-495A-8A81-25DF57D5FE71}"/>
              </a:ext>
            </a:extLst>
          </p:cNvPr>
          <p:cNvSpPr txBox="1"/>
          <p:nvPr/>
        </p:nvSpPr>
        <p:spPr>
          <a:xfrm>
            <a:off x="838200" y="4572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+mj-lt"/>
                <a:ea typeface="Cambria" panose="02040503050406030204" pitchFamily="18" charset="0"/>
              </a:rPr>
              <a:t>GITHUB LINK:</a:t>
            </a:r>
            <a:endParaRPr lang="en-IN" sz="2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6E664-B3CA-6FAD-AFAB-C01F9BFF200F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https://github.com/Karthikroyal76/final-year-project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29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  <a:r>
              <a:rPr spc="-60" dirty="0"/>
              <a:t> </a:t>
            </a:r>
            <a:r>
              <a:rPr dirty="0"/>
              <a:t>(IEEE</a:t>
            </a:r>
            <a:r>
              <a:rPr spc="-75" dirty="0"/>
              <a:t> </a:t>
            </a:r>
            <a:r>
              <a:rPr dirty="0"/>
              <a:t>Paper</a:t>
            </a:r>
            <a:r>
              <a:rPr spc="-60" dirty="0"/>
              <a:t> </a:t>
            </a:r>
            <a:r>
              <a:rPr spc="-10" dirty="0"/>
              <a:t>format)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1496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b="1" dirty="0">
                <a:latin typeface="Arial"/>
                <a:cs typeface="Arial"/>
              </a:rPr>
              <a:t>A.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Patil,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"Digital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Market: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E-Commerce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Application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For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Farmers," </a:t>
            </a:r>
            <a:r>
              <a:rPr i="1" dirty="0"/>
              <a:t>2019</a:t>
            </a:r>
            <a:r>
              <a:rPr i="1" spc="-25" dirty="0"/>
              <a:t> </a:t>
            </a:r>
            <a:r>
              <a:rPr i="1" dirty="0"/>
              <a:t>3rd</a:t>
            </a:r>
            <a:r>
              <a:rPr i="1" spc="-30" dirty="0"/>
              <a:t> </a:t>
            </a:r>
            <a:r>
              <a:rPr i="1" spc="-10" dirty="0"/>
              <a:t>International</a:t>
            </a:r>
            <a:r>
              <a:rPr i="1" spc="-60" dirty="0"/>
              <a:t> </a:t>
            </a:r>
            <a:r>
              <a:rPr i="1" dirty="0"/>
              <a:t>Conference</a:t>
            </a:r>
            <a:r>
              <a:rPr i="1" spc="-45" dirty="0"/>
              <a:t> </a:t>
            </a:r>
            <a:r>
              <a:rPr i="1" dirty="0"/>
              <a:t>on</a:t>
            </a:r>
            <a:r>
              <a:rPr i="1" spc="-20" dirty="0"/>
              <a:t> </a:t>
            </a:r>
            <a:r>
              <a:rPr i="1" dirty="0"/>
              <a:t>Computing</a:t>
            </a:r>
            <a:r>
              <a:rPr i="1" spc="-20" dirty="0"/>
              <a:t> </a:t>
            </a:r>
            <a:r>
              <a:rPr i="1" spc="-10" dirty="0"/>
              <a:t>Methodologies</a:t>
            </a:r>
            <a:r>
              <a:rPr i="1" spc="-50" dirty="0"/>
              <a:t> </a:t>
            </a:r>
            <a:r>
              <a:rPr i="1" dirty="0"/>
              <a:t>and</a:t>
            </a:r>
            <a:r>
              <a:rPr i="1" spc="-20" dirty="0"/>
              <a:t> </a:t>
            </a:r>
            <a:r>
              <a:rPr i="1" spc="-10" dirty="0"/>
              <a:t>Communication </a:t>
            </a:r>
            <a:r>
              <a:rPr i="1" dirty="0"/>
              <a:t>(ICCMC)</a:t>
            </a:r>
            <a:r>
              <a:rPr dirty="0">
                <a:latin typeface="Arial MT"/>
                <a:cs typeface="Arial MT"/>
              </a:rPr>
              <a:t>,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Erode,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India,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2019,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pp.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1004-</a:t>
            </a:r>
            <a:r>
              <a:rPr dirty="0">
                <a:latin typeface="Arial MT"/>
                <a:cs typeface="Arial MT"/>
              </a:rPr>
              <a:t>1007.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DOI: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10.1109/ICCMC.2019.8819780</a:t>
            </a:r>
          </a:p>
          <a:p>
            <a:pPr marL="354965" marR="151130" indent="-342900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b="1" dirty="0">
                <a:latin typeface="Arial"/>
                <a:cs typeface="Arial"/>
              </a:rPr>
              <a:t>S.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Patil,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Patil,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Patil,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"Android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App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Connect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Farmers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Retailers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Food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Processing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Units,"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i="1" dirty="0"/>
              <a:t>2019</a:t>
            </a:r>
            <a:r>
              <a:rPr i="1" spc="-35" dirty="0"/>
              <a:t> </a:t>
            </a:r>
            <a:r>
              <a:rPr i="1" spc="-10" dirty="0"/>
              <a:t>International</a:t>
            </a:r>
            <a:r>
              <a:rPr i="1" spc="-55" dirty="0"/>
              <a:t> </a:t>
            </a:r>
            <a:r>
              <a:rPr i="1" dirty="0"/>
              <a:t>Conference</a:t>
            </a:r>
            <a:r>
              <a:rPr i="1" spc="-35" dirty="0"/>
              <a:t> </a:t>
            </a:r>
            <a:r>
              <a:rPr i="1" dirty="0"/>
              <a:t>on</a:t>
            </a:r>
            <a:r>
              <a:rPr i="1" spc="-20" dirty="0"/>
              <a:t> </a:t>
            </a:r>
            <a:r>
              <a:rPr i="1" dirty="0"/>
              <a:t>Smart</a:t>
            </a:r>
            <a:r>
              <a:rPr i="1" spc="-25" dirty="0"/>
              <a:t> </a:t>
            </a:r>
            <a:r>
              <a:rPr i="1" dirty="0"/>
              <a:t>Systems</a:t>
            </a:r>
            <a:r>
              <a:rPr i="1" spc="-35" dirty="0"/>
              <a:t> </a:t>
            </a:r>
            <a:r>
              <a:rPr i="1" spc="-25" dirty="0"/>
              <a:t>and </a:t>
            </a:r>
            <a:r>
              <a:rPr i="1" dirty="0"/>
              <a:t>Inventive</a:t>
            </a:r>
            <a:r>
              <a:rPr i="1" spc="-70" dirty="0"/>
              <a:t> </a:t>
            </a:r>
            <a:r>
              <a:rPr i="1" dirty="0"/>
              <a:t>Technology</a:t>
            </a:r>
            <a:r>
              <a:rPr i="1" spc="-50" dirty="0"/>
              <a:t> </a:t>
            </a:r>
            <a:r>
              <a:rPr i="1" dirty="0"/>
              <a:t>(ICSSIT)</a:t>
            </a:r>
            <a:r>
              <a:rPr dirty="0">
                <a:latin typeface="Arial MT"/>
                <a:cs typeface="Arial MT"/>
              </a:rPr>
              <a:t>,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Tirunelveli,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India,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2019,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pp.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1080-</a:t>
            </a:r>
            <a:r>
              <a:rPr dirty="0">
                <a:latin typeface="Arial MT"/>
                <a:cs typeface="Arial MT"/>
              </a:rPr>
              <a:t>1083.</a:t>
            </a:r>
            <a:r>
              <a:rPr spc="-5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DOI: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10.1109/ICSSIT46314.2019.8987930</a:t>
            </a:r>
          </a:p>
          <a:p>
            <a:pPr marL="354965" marR="5080" indent="-342900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b="1" dirty="0">
                <a:latin typeface="Arial"/>
                <a:cs typeface="Arial"/>
              </a:rPr>
              <a:t>M.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Hossain,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M.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N.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Islam,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M.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Islam,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"Implementing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E-Commerce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Mobile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and </a:t>
            </a:r>
            <a:r>
              <a:rPr b="1" dirty="0">
                <a:latin typeface="Arial"/>
                <a:cs typeface="Arial"/>
              </a:rPr>
              <a:t>Web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Application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for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Agricultural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Products: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e-Farmers'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Hut,"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i="1" dirty="0"/>
              <a:t>2022</a:t>
            </a:r>
            <a:r>
              <a:rPr i="1" spc="-65" dirty="0"/>
              <a:t> </a:t>
            </a:r>
            <a:r>
              <a:rPr i="1" spc="-10" dirty="0"/>
              <a:t>International </a:t>
            </a:r>
            <a:r>
              <a:rPr i="1" dirty="0"/>
              <a:t>Conference</a:t>
            </a:r>
            <a:r>
              <a:rPr i="1" spc="-60" dirty="0"/>
              <a:t> </a:t>
            </a:r>
            <a:r>
              <a:rPr i="1" dirty="0"/>
              <a:t>on</a:t>
            </a:r>
            <a:r>
              <a:rPr i="1" spc="-35" dirty="0"/>
              <a:t> </a:t>
            </a:r>
            <a:r>
              <a:rPr i="1" dirty="0"/>
              <a:t>Innovations</a:t>
            </a:r>
            <a:r>
              <a:rPr i="1" spc="-75" dirty="0"/>
              <a:t> </a:t>
            </a:r>
            <a:r>
              <a:rPr i="1" dirty="0"/>
              <a:t>in</a:t>
            </a:r>
            <a:r>
              <a:rPr i="1" spc="-25" dirty="0"/>
              <a:t> </a:t>
            </a:r>
            <a:r>
              <a:rPr i="1" dirty="0"/>
              <a:t>Science,</a:t>
            </a:r>
            <a:r>
              <a:rPr i="1" spc="-60" dirty="0"/>
              <a:t> </a:t>
            </a:r>
            <a:r>
              <a:rPr i="1" dirty="0"/>
              <a:t>Engineering</a:t>
            </a:r>
            <a:r>
              <a:rPr i="1" spc="-45" dirty="0"/>
              <a:t> </a:t>
            </a:r>
            <a:r>
              <a:rPr i="1" dirty="0"/>
              <a:t>and</a:t>
            </a:r>
            <a:r>
              <a:rPr i="1" spc="-35" dirty="0"/>
              <a:t> </a:t>
            </a:r>
            <a:r>
              <a:rPr i="1" dirty="0"/>
              <a:t>Technology</a:t>
            </a:r>
            <a:r>
              <a:rPr i="1" spc="-60" dirty="0"/>
              <a:t> </a:t>
            </a:r>
            <a:r>
              <a:rPr i="1" dirty="0"/>
              <a:t>(ICISET)</a:t>
            </a:r>
            <a:r>
              <a:rPr dirty="0">
                <a:latin typeface="Arial MT"/>
                <a:cs typeface="Arial MT"/>
              </a:rPr>
              <a:t>,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Chittagong, </a:t>
            </a:r>
            <a:r>
              <a:rPr dirty="0">
                <a:latin typeface="Arial MT"/>
                <a:cs typeface="Arial MT"/>
              </a:rPr>
              <a:t>Bangladesh,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2022,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pp.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1-6.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DOI: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10.1109/ICISET54412.2022.9776930</a:t>
            </a:r>
          </a:p>
          <a:p>
            <a:pPr marL="354965" marR="4254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</a:tabLst>
            </a:pPr>
            <a:r>
              <a:rPr b="1" dirty="0">
                <a:latin typeface="Arial"/>
                <a:cs typeface="Arial"/>
              </a:rPr>
              <a:t>S.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Patil,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"Agriculture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marketing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using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web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mobile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based </a:t>
            </a:r>
            <a:r>
              <a:rPr b="1" dirty="0">
                <a:latin typeface="Arial"/>
                <a:cs typeface="Arial"/>
              </a:rPr>
              <a:t>technologies,"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i="1" dirty="0"/>
              <a:t>2016</a:t>
            </a:r>
            <a:r>
              <a:rPr i="1" spc="-45" dirty="0"/>
              <a:t> </a:t>
            </a:r>
            <a:r>
              <a:rPr i="1" spc="-10" dirty="0"/>
              <a:t>International</a:t>
            </a:r>
            <a:r>
              <a:rPr i="1" spc="-70" dirty="0"/>
              <a:t> </a:t>
            </a:r>
            <a:r>
              <a:rPr i="1" dirty="0"/>
              <a:t>Conference</a:t>
            </a:r>
            <a:r>
              <a:rPr i="1" spc="-45" dirty="0"/>
              <a:t> </a:t>
            </a:r>
            <a:r>
              <a:rPr i="1" dirty="0"/>
              <a:t>on</a:t>
            </a:r>
            <a:r>
              <a:rPr i="1" spc="-30" dirty="0"/>
              <a:t> </a:t>
            </a:r>
            <a:r>
              <a:rPr i="1" dirty="0"/>
              <a:t>Computing</a:t>
            </a:r>
            <a:r>
              <a:rPr i="1" spc="-45" dirty="0"/>
              <a:t> </a:t>
            </a:r>
            <a:r>
              <a:rPr i="1" spc="-10" dirty="0"/>
              <a:t>Communication</a:t>
            </a:r>
            <a:r>
              <a:rPr i="1" spc="-35" dirty="0"/>
              <a:t> </a:t>
            </a:r>
            <a:r>
              <a:rPr i="1" dirty="0"/>
              <a:t>Control</a:t>
            </a:r>
            <a:r>
              <a:rPr i="1" spc="-45" dirty="0"/>
              <a:t> </a:t>
            </a:r>
            <a:r>
              <a:rPr i="1" spc="-25" dirty="0"/>
              <a:t>and </a:t>
            </a:r>
            <a:r>
              <a:rPr i="1" dirty="0"/>
              <a:t>automation</a:t>
            </a:r>
            <a:r>
              <a:rPr i="1" spc="-60" dirty="0"/>
              <a:t> </a:t>
            </a:r>
            <a:r>
              <a:rPr i="1" dirty="0"/>
              <a:t>(ICCUBEA)</a:t>
            </a:r>
            <a:r>
              <a:rPr dirty="0">
                <a:latin typeface="Arial MT"/>
                <a:cs typeface="Arial MT"/>
              </a:rPr>
              <a:t>,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Pune,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India,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2016,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pp.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1-4.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DOI:</a:t>
            </a:r>
            <a:r>
              <a:rPr spc="500" dirty="0">
                <a:latin typeface="Arial MT"/>
                <a:cs typeface="Arial MT"/>
              </a:rPr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10.1109/ICCUBEA.2016.7801211</a:t>
            </a:r>
          </a:p>
          <a:p>
            <a:pPr marL="354965" marR="52069" indent="-342900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b="1" dirty="0">
                <a:latin typeface="Arial"/>
                <a:cs typeface="Arial"/>
              </a:rPr>
              <a:t>A. S.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S.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Patil,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"Farm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Book: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Interactive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Mobile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Application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for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Smart </a:t>
            </a:r>
            <a:r>
              <a:rPr b="1" dirty="0">
                <a:latin typeface="Arial"/>
                <a:cs typeface="Arial"/>
              </a:rPr>
              <a:t>Farming,"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i="1" dirty="0"/>
              <a:t>2023</a:t>
            </a:r>
            <a:r>
              <a:rPr i="1" spc="-50" dirty="0"/>
              <a:t> </a:t>
            </a:r>
            <a:r>
              <a:rPr i="1" spc="-10" dirty="0"/>
              <a:t>International</a:t>
            </a:r>
            <a:r>
              <a:rPr i="1" spc="-75" dirty="0"/>
              <a:t> </a:t>
            </a:r>
            <a:r>
              <a:rPr i="1" dirty="0"/>
              <a:t>Conference</a:t>
            </a:r>
            <a:r>
              <a:rPr i="1" spc="-50" dirty="0"/>
              <a:t> </a:t>
            </a:r>
            <a:r>
              <a:rPr i="1" dirty="0"/>
              <a:t>on</a:t>
            </a:r>
            <a:r>
              <a:rPr i="1" spc="-40" dirty="0"/>
              <a:t> </a:t>
            </a:r>
            <a:r>
              <a:rPr i="1" dirty="0"/>
              <a:t>Smart</a:t>
            </a:r>
            <a:r>
              <a:rPr i="1" spc="-45" dirty="0"/>
              <a:t> </a:t>
            </a:r>
            <a:r>
              <a:rPr i="1" dirty="0"/>
              <a:t>Technologies</a:t>
            </a:r>
            <a:r>
              <a:rPr i="1" spc="-50" dirty="0"/>
              <a:t> </a:t>
            </a:r>
            <a:r>
              <a:rPr i="1" dirty="0"/>
              <a:t>in</a:t>
            </a:r>
            <a:r>
              <a:rPr i="1" spc="-40" dirty="0"/>
              <a:t> </a:t>
            </a:r>
            <a:r>
              <a:rPr i="1" dirty="0"/>
              <a:t>Computing,</a:t>
            </a:r>
            <a:r>
              <a:rPr i="1" spc="-50" dirty="0"/>
              <a:t> </a:t>
            </a:r>
            <a:r>
              <a:rPr i="1" spc="-10" dirty="0"/>
              <a:t>Electrical </a:t>
            </a:r>
            <a:r>
              <a:rPr i="1" dirty="0"/>
              <a:t>and</a:t>
            </a:r>
            <a:r>
              <a:rPr i="1" spc="-40" dirty="0"/>
              <a:t> </a:t>
            </a:r>
            <a:r>
              <a:rPr i="1" dirty="0"/>
              <a:t>Electronics</a:t>
            </a:r>
            <a:r>
              <a:rPr i="1" spc="-60" dirty="0"/>
              <a:t> </a:t>
            </a:r>
            <a:r>
              <a:rPr i="1" dirty="0"/>
              <a:t>(ICSTCEE)</a:t>
            </a:r>
            <a:r>
              <a:rPr dirty="0">
                <a:latin typeface="Arial MT"/>
                <a:cs typeface="Arial MT"/>
              </a:rPr>
              <a:t>,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Bengaluru,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India,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2023,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pp.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1-5.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DOI: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10.1109/ICSTCEE57404.2023.10134494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796" y="1441322"/>
            <a:ext cx="3893311" cy="39354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041" y="1279905"/>
            <a:ext cx="10358755" cy="3433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1230" algn="just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Verdana"/>
                <a:cs typeface="Verdana"/>
              </a:rPr>
              <a:t>Small-</a:t>
            </a:r>
            <a:r>
              <a:rPr sz="1300" dirty="0">
                <a:latin typeface="Verdana"/>
                <a:cs typeface="Verdana"/>
              </a:rPr>
              <a:t>scale</a:t>
            </a:r>
            <a:r>
              <a:rPr sz="1300" spc="1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farmers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often</a:t>
            </a:r>
            <a:r>
              <a:rPr sz="1300" spc="1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face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challenges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</a:t>
            </a:r>
            <a:r>
              <a:rPr sz="1300" spc="1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accessing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direct</a:t>
            </a:r>
            <a:r>
              <a:rPr sz="1300" spc="1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markets,</a:t>
            </a:r>
            <a:r>
              <a:rPr sz="1300" spc="1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leading</a:t>
            </a:r>
            <a:r>
              <a:rPr sz="1300" spc="1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to</a:t>
            </a:r>
            <a:r>
              <a:rPr sz="1300" spc="1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dependency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on</a:t>
            </a:r>
            <a:r>
              <a:rPr sz="1300" spc="14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middlemen,</a:t>
            </a:r>
            <a:endParaRPr sz="1300">
              <a:latin typeface="Verdana"/>
              <a:cs typeface="Verdana"/>
            </a:endParaRPr>
          </a:p>
          <a:p>
            <a:pPr marL="12700" marR="5080" algn="just">
              <a:lnSpc>
                <a:spcPct val="180000"/>
              </a:lnSpc>
            </a:pPr>
            <a:r>
              <a:rPr sz="1300" dirty="0">
                <a:latin typeface="Verdana"/>
                <a:cs typeface="Verdana"/>
              </a:rPr>
              <a:t>reduced</a:t>
            </a:r>
            <a:r>
              <a:rPr sz="1300" spc="17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profits,</a:t>
            </a:r>
            <a:r>
              <a:rPr sz="1300" spc="18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18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market</a:t>
            </a:r>
            <a:r>
              <a:rPr sz="1300" spc="18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inefficiencies.</a:t>
            </a:r>
            <a:r>
              <a:rPr sz="1300" spc="17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This</a:t>
            </a:r>
            <a:r>
              <a:rPr sz="1300" spc="18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project</a:t>
            </a:r>
            <a:r>
              <a:rPr sz="1300" spc="17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proposes</a:t>
            </a:r>
            <a:r>
              <a:rPr sz="1300" spc="17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the</a:t>
            </a:r>
            <a:r>
              <a:rPr sz="1300" spc="18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development</a:t>
            </a:r>
            <a:r>
              <a:rPr sz="1300" spc="17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</a:t>
            </a:r>
            <a:r>
              <a:rPr sz="1300" spc="1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mobile</a:t>
            </a:r>
            <a:r>
              <a:rPr sz="1300" spc="1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application</a:t>
            </a:r>
            <a:r>
              <a:rPr sz="1300" spc="18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that</a:t>
            </a:r>
            <a:r>
              <a:rPr sz="1300" spc="18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connects </a:t>
            </a:r>
            <a:r>
              <a:rPr sz="1300" dirty="0">
                <a:latin typeface="Verdana"/>
                <a:cs typeface="Verdana"/>
              </a:rPr>
              <a:t>farmers directly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with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consumers,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ensuring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fair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pricing,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transparency,</a:t>
            </a:r>
            <a:r>
              <a:rPr sz="1300" spc="-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direct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communication.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The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app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features</a:t>
            </a:r>
            <a:r>
              <a:rPr sz="1300" spc="-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Farmer</a:t>
            </a:r>
            <a:endParaRPr sz="1300">
              <a:latin typeface="Verdana"/>
              <a:cs typeface="Verdana"/>
            </a:endParaRPr>
          </a:p>
          <a:p>
            <a:pPr marL="12700" marR="5080" algn="just">
              <a:lnSpc>
                <a:spcPct val="180000"/>
              </a:lnSpc>
              <a:spcBef>
                <a:spcPts val="5"/>
              </a:spcBef>
            </a:pPr>
            <a:r>
              <a:rPr sz="1300" dirty="0">
                <a:latin typeface="Verdana"/>
                <a:cs typeface="Verdana"/>
              </a:rPr>
              <a:t>Module,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where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farmers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can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register,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list</a:t>
            </a:r>
            <a:r>
              <a:rPr sz="1300" spc="2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their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produce</a:t>
            </a:r>
            <a:r>
              <a:rPr sz="1300" spc="2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with</a:t>
            </a:r>
            <a:r>
              <a:rPr sz="1300" spc="2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price</a:t>
            </a:r>
            <a:r>
              <a:rPr sz="1300" spc="2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per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kilogram,</a:t>
            </a:r>
            <a:r>
              <a:rPr sz="1300" spc="4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view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past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transactions,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analyse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market </a:t>
            </a:r>
            <a:r>
              <a:rPr sz="1300" dirty="0">
                <a:latin typeface="Verdana"/>
                <a:cs typeface="Verdana"/>
              </a:rPr>
              <a:t>trends.</a:t>
            </a:r>
            <a:r>
              <a:rPr sz="1300" spc="20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It</a:t>
            </a:r>
            <a:r>
              <a:rPr sz="1300" spc="204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also</a:t>
            </a:r>
            <a:r>
              <a:rPr sz="1300" spc="204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includes</a:t>
            </a:r>
            <a:r>
              <a:rPr sz="1300" spc="2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</a:t>
            </a:r>
            <a:r>
              <a:rPr sz="1300" spc="2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Consumer</a:t>
            </a:r>
            <a:r>
              <a:rPr sz="1300" spc="2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Module,</a:t>
            </a:r>
            <a:r>
              <a:rPr sz="1300" spc="204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enabling</a:t>
            </a:r>
            <a:r>
              <a:rPr sz="1300" spc="22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consumers</a:t>
            </a:r>
            <a:r>
              <a:rPr sz="1300" spc="204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to</a:t>
            </a:r>
            <a:r>
              <a:rPr sz="1300" spc="204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register,</a:t>
            </a:r>
            <a:r>
              <a:rPr sz="1300" spc="2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browse</a:t>
            </a:r>
            <a:r>
              <a:rPr sz="1300" spc="20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available</a:t>
            </a:r>
            <a:r>
              <a:rPr sz="1300" spc="22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produce,</a:t>
            </a:r>
            <a:r>
              <a:rPr sz="1300" spc="2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track</a:t>
            </a:r>
            <a:r>
              <a:rPr sz="1300" spc="204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purchase </a:t>
            </a:r>
            <a:r>
              <a:rPr sz="1300" dirty="0">
                <a:latin typeface="Verdana"/>
                <a:cs typeface="Verdana"/>
              </a:rPr>
              <a:t>history,</a:t>
            </a:r>
            <a:r>
              <a:rPr sz="1300" spc="-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negotiate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prices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through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 </a:t>
            </a:r>
            <a:r>
              <a:rPr sz="1300" spc="-10" dirty="0">
                <a:latin typeface="Verdana"/>
                <a:cs typeface="Verdana"/>
              </a:rPr>
              <a:t>comment-</a:t>
            </a:r>
            <a:r>
              <a:rPr sz="1300" dirty="0">
                <a:latin typeface="Verdana"/>
                <a:cs typeface="Verdana"/>
              </a:rPr>
              <a:t>based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system.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By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facilitating</a:t>
            </a:r>
            <a:r>
              <a:rPr sz="1300" spc="3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direct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farmer-to-</a:t>
            </a:r>
            <a:r>
              <a:rPr sz="1300" dirty="0">
                <a:latin typeface="Verdana"/>
                <a:cs typeface="Verdana"/>
              </a:rPr>
              <a:t>consumer</a:t>
            </a:r>
            <a:r>
              <a:rPr sz="1300" spc="-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interactions,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this </a:t>
            </a:r>
            <a:r>
              <a:rPr sz="1300" dirty="0">
                <a:latin typeface="Verdana"/>
                <a:cs typeface="Verdana"/>
              </a:rPr>
              <a:t>solution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eliminates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intermediaries,</a:t>
            </a:r>
            <a:r>
              <a:rPr sz="1300" spc="25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enhances</a:t>
            </a:r>
            <a:r>
              <a:rPr sz="1300" spc="25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market</a:t>
            </a:r>
            <a:r>
              <a:rPr sz="1300" spc="15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efficiency,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empowers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farmers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with</a:t>
            </a:r>
            <a:r>
              <a:rPr sz="1300" spc="25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better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dirty="0">
                <a:latin typeface="Verdana"/>
                <a:cs typeface="Verdana"/>
              </a:rPr>
              <a:t>pricing</a:t>
            </a:r>
            <a:r>
              <a:rPr sz="1300" spc="20" dirty="0">
                <a:latin typeface="Verdana"/>
                <a:cs typeface="Verdana"/>
              </a:rPr>
              <a:t>  </a:t>
            </a:r>
            <a:r>
              <a:rPr sz="1300" spc="-10" dirty="0">
                <a:latin typeface="Verdana"/>
                <a:cs typeface="Verdana"/>
              </a:rPr>
              <a:t>control. </a:t>
            </a:r>
            <a:r>
              <a:rPr sz="1300" dirty="0">
                <a:latin typeface="Verdana"/>
                <a:cs typeface="Verdana"/>
              </a:rPr>
              <a:t>Additionally,</a:t>
            </a:r>
            <a:r>
              <a:rPr sz="1300" spc="3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the</a:t>
            </a:r>
            <a:r>
              <a:rPr sz="1300" spc="35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built-</a:t>
            </a:r>
            <a:r>
              <a:rPr sz="1300" dirty="0">
                <a:latin typeface="Verdana"/>
                <a:cs typeface="Verdana"/>
              </a:rPr>
              <a:t>in</a:t>
            </a:r>
            <a:r>
              <a:rPr sz="1300" spc="3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market</a:t>
            </a:r>
            <a:r>
              <a:rPr sz="1300" spc="3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analysis</a:t>
            </a:r>
            <a:r>
              <a:rPr sz="1300" spc="3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feature</a:t>
            </a:r>
            <a:r>
              <a:rPr sz="1300" spc="3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helps</a:t>
            </a:r>
            <a:r>
              <a:rPr sz="1300" spc="3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farmers</a:t>
            </a:r>
            <a:r>
              <a:rPr sz="1300" spc="3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make</a:t>
            </a:r>
            <a:r>
              <a:rPr sz="1300" spc="3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informed</a:t>
            </a:r>
            <a:r>
              <a:rPr sz="1300" spc="34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decisions,</a:t>
            </a:r>
            <a:r>
              <a:rPr sz="1300" spc="3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ensuring</a:t>
            </a:r>
            <a:r>
              <a:rPr sz="1300" spc="3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sustainability</a:t>
            </a:r>
            <a:r>
              <a:rPr sz="1300" spc="36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and </a:t>
            </a:r>
            <a:r>
              <a:rPr sz="1300" dirty="0">
                <a:latin typeface="Verdana"/>
                <a:cs typeface="Verdana"/>
              </a:rPr>
              <a:t>profitability.</a:t>
            </a:r>
            <a:r>
              <a:rPr sz="1300" spc="13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This</a:t>
            </a:r>
            <a:r>
              <a:rPr sz="1300" spc="1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mobile</a:t>
            </a:r>
            <a:r>
              <a:rPr sz="1300" spc="1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application</a:t>
            </a:r>
            <a:r>
              <a:rPr sz="1300" spc="1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aims</a:t>
            </a:r>
            <a:r>
              <a:rPr sz="1300" spc="14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to</a:t>
            </a:r>
            <a:r>
              <a:rPr sz="1300" spc="1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revolutionize</a:t>
            </a:r>
            <a:r>
              <a:rPr sz="1300" spc="1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agricultural</a:t>
            </a:r>
            <a:r>
              <a:rPr sz="1300" spc="14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trade</a:t>
            </a:r>
            <a:r>
              <a:rPr sz="1300" spc="1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by</a:t>
            </a:r>
            <a:r>
              <a:rPr sz="1300" spc="1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fostering</a:t>
            </a:r>
            <a:r>
              <a:rPr sz="1300" spc="16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</a:t>
            </a:r>
            <a:r>
              <a:rPr sz="1300" spc="13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transparent,</a:t>
            </a:r>
            <a:r>
              <a:rPr sz="1300" spc="1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competitive,</a:t>
            </a:r>
            <a:r>
              <a:rPr sz="1300" spc="14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and </a:t>
            </a:r>
            <a:r>
              <a:rPr sz="1300" spc="-10" dirty="0">
                <a:latin typeface="Verdana"/>
                <a:cs typeface="Verdana"/>
              </a:rPr>
              <a:t>farmer-</a:t>
            </a:r>
            <a:r>
              <a:rPr sz="1300" dirty="0">
                <a:latin typeface="Verdana"/>
                <a:cs typeface="Verdana"/>
              </a:rPr>
              <a:t>centric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marketplace,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ultimately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benefiting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both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farmers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and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consumers.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Literature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Survey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0391" y="2967227"/>
            <a:ext cx="557530" cy="868044"/>
            <a:chOff x="850391" y="2967227"/>
            <a:chExt cx="557530" cy="86804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1" y="2967227"/>
              <a:ext cx="557022" cy="4533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1" y="3174491"/>
              <a:ext cx="557022" cy="4533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1" y="3381755"/>
              <a:ext cx="557022" cy="45339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50391" y="4194047"/>
            <a:ext cx="557530" cy="1075690"/>
            <a:chOff x="850391" y="4194047"/>
            <a:chExt cx="557530" cy="10756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1" y="4194047"/>
              <a:ext cx="557022" cy="4533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0391" y="4401311"/>
              <a:ext cx="557022" cy="4533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0391" y="4608575"/>
              <a:ext cx="557022" cy="4533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0391" y="4815839"/>
              <a:ext cx="557022" cy="45339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67841" y="1185418"/>
            <a:ext cx="10180320" cy="3963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" dirty="0">
                <a:latin typeface="Verdana"/>
                <a:cs typeface="Verdana"/>
              </a:rPr>
              <a:t>Background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Verdana"/>
                <a:cs typeface="Verdana"/>
              </a:rPr>
              <a:t>Farmers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struggle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access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markets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get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fair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prices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due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intermediaries.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ts val="1630"/>
              </a:lnSpc>
              <a:spcBef>
                <a:spcPts val="490"/>
              </a:spcBef>
            </a:pPr>
            <a:r>
              <a:rPr sz="1700" dirty="0">
                <a:latin typeface="Verdana"/>
                <a:cs typeface="Verdana"/>
              </a:rPr>
              <a:t>Existing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platforms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(eNAM,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Agmarknet)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provide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price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data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but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lack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direct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farmer-</a:t>
            </a:r>
            <a:r>
              <a:rPr sz="1700" spc="-20" dirty="0">
                <a:latin typeface="Verdana"/>
                <a:cs typeface="Verdana"/>
              </a:rPr>
              <a:t>to-</a:t>
            </a:r>
            <a:r>
              <a:rPr sz="1700" spc="-10" dirty="0">
                <a:latin typeface="Verdana"/>
                <a:cs typeface="Verdana"/>
              </a:rPr>
              <a:t>consumer transactions.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Many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farmers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have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limited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digital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literacy,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making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complex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platforms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difficult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use.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latin typeface="Verdana"/>
                <a:cs typeface="Verdana"/>
              </a:rPr>
              <a:t>Key</a:t>
            </a:r>
            <a:r>
              <a:rPr sz="1700" b="1" spc="-2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Findings</a:t>
            </a:r>
            <a:r>
              <a:rPr sz="1700" b="1" spc="-5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&amp;</a:t>
            </a:r>
            <a:r>
              <a:rPr sz="1700" b="1" spc="-35" dirty="0">
                <a:latin typeface="Verdana"/>
                <a:cs typeface="Verdana"/>
              </a:rPr>
              <a:t> </a:t>
            </a:r>
            <a:r>
              <a:rPr sz="1700" b="1" spc="-20" dirty="0">
                <a:latin typeface="Verdana"/>
                <a:cs typeface="Verdana"/>
              </a:rPr>
              <a:t>Gaps</a:t>
            </a:r>
            <a:endParaRPr sz="1700">
              <a:latin typeface="Verdana"/>
              <a:cs typeface="Verdana"/>
            </a:endParaRPr>
          </a:p>
          <a:p>
            <a:pPr marL="386080" marR="1972310">
              <a:lnSpc>
                <a:spcPts val="1630"/>
              </a:lnSpc>
              <a:spcBef>
                <a:spcPts val="455"/>
              </a:spcBef>
            </a:pPr>
            <a:r>
              <a:rPr sz="1700" dirty="0">
                <a:latin typeface="Verdana"/>
                <a:cs typeface="Verdana"/>
              </a:rPr>
              <a:t>Market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price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data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available,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but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farmers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cannot</a:t>
            </a:r>
            <a:r>
              <a:rPr sz="1700" b="1" spc="-3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negotiate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spc="-10" dirty="0">
                <a:latin typeface="Verdana"/>
                <a:cs typeface="Verdana"/>
              </a:rPr>
              <a:t>directly</a:t>
            </a:r>
            <a:r>
              <a:rPr sz="1700" spc="-10" dirty="0">
                <a:latin typeface="Verdana"/>
                <a:cs typeface="Verdana"/>
              </a:rPr>
              <a:t>. </a:t>
            </a:r>
            <a:r>
              <a:rPr sz="1700" dirty="0">
                <a:latin typeface="Verdana"/>
                <a:cs typeface="Verdana"/>
              </a:rPr>
              <a:t>Existing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platforms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not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b="1" spc="-10" dirty="0">
                <a:latin typeface="Verdana"/>
                <a:cs typeface="Verdana"/>
              </a:rPr>
              <a:t>user-</a:t>
            </a:r>
            <a:r>
              <a:rPr sz="1700" b="1" dirty="0">
                <a:latin typeface="Verdana"/>
                <a:cs typeface="Verdana"/>
              </a:rPr>
              <a:t>friendly</a:t>
            </a:r>
            <a:r>
              <a:rPr sz="1700" b="1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rural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farmers.</a:t>
            </a:r>
            <a:endParaRPr sz="1700">
              <a:latin typeface="Verdana"/>
              <a:cs typeface="Verdana"/>
            </a:endParaRPr>
          </a:p>
          <a:p>
            <a:pPr marL="386080">
              <a:lnSpc>
                <a:spcPts val="1650"/>
              </a:lnSpc>
            </a:pPr>
            <a:r>
              <a:rPr sz="1700" dirty="0">
                <a:latin typeface="Verdana"/>
                <a:cs typeface="Verdana"/>
              </a:rPr>
              <a:t>No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seamless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transaction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&amp;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payment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integration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in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current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solutions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latin typeface="Verdana"/>
                <a:cs typeface="Verdana"/>
              </a:rPr>
              <a:t>How</a:t>
            </a:r>
            <a:r>
              <a:rPr sz="1700" b="1" spc="-5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Our</a:t>
            </a:r>
            <a:r>
              <a:rPr sz="1700" b="1" spc="-3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Project</a:t>
            </a:r>
            <a:r>
              <a:rPr sz="1700" b="1" spc="-4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Solves</a:t>
            </a:r>
            <a:r>
              <a:rPr sz="1700" b="1" spc="-4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These</a:t>
            </a:r>
            <a:r>
              <a:rPr sz="1700" b="1" spc="-35" dirty="0">
                <a:latin typeface="Verdana"/>
                <a:cs typeface="Verdana"/>
              </a:rPr>
              <a:t> </a:t>
            </a:r>
            <a:r>
              <a:rPr sz="1700" b="1" spc="-20" dirty="0">
                <a:latin typeface="Verdana"/>
                <a:cs typeface="Verdana"/>
              </a:rPr>
              <a:t>Gaps</a:t>
            </a:r>
            <a:endParaRPr sz="1700">
              <a:latin typeface="Verdana"/>
              <a:cs typeface="Verdana"/>
            </a:endParaRPr>
          </a:p>
          <a:p>
            <a:pPr marL="386080">
              <a:lnSpc>
                <a:spcPts val="1835"/>
              </a:lnSpc>
              <a:spcBef>
                <a:spcPts val="60"/>
              </a:spcBef>
            </a:pPr>
            <a:r>
              <a:rPr sz="1700" b="1" dirty="0">
                <a:latin typeface="Verdana"/>
                <a:cs typeface="Verdana"/>
              </a:rPr>
              <a:t>Direct</a:t>
            </a:r>
            <a:r>
              <a:rPr sz="1700" b="1" spc="-50" dirty="0">
                <a:latin typeface="Verdana"/>
                <a:cs typeface="Verdana"/>
              </a:rPr>
              <a:t> </a:t>
            </a:r>
            <a:r>
              <a:rPr sz="1700" b="1" spc="-10" dirty="0">
                <a:latin typeface="Verdana"/>
                <a:cs typeface="Verdana"/>
              </a:rPr>
              <a:t>farmer-to-</a:t>
            </a:r>
            <a:r>
              <a:rPr sz="1700" b="1" dirty="0">
                <a:latin typeface="Verdana"/>
                <a:cs typeface="Verdana"/>
              </a:rPr>
              <a:t>consumer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sales</a:t>
            </a:r>
            <a:r>
              <a:rPr sz="1700" b="1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without</a:t>
            </a:r>
            <a:r>
              <a:rPr sz="1700" spc="-10" dirty="0">
                <a:latin typeface="Verdana"/>
                <a:cs typeface="Verdana"/>
              </a:rPr>
              <a:t> middlemen.</a:t>
            </a:r>
            <a:endParaRPr sz="1700">
              <a:latin typeface="Verdana"/>
              <a:cs typeface="Verdana"/>
            </a:endParaRPr>
          </a:p>
          <a:p>
            <a:pPr marL="386080">
              <a:lnSpc>
                <a:spcPts val="1630"/>
              </a:lnSpc>
            </a:pPr>
            <a:r>
              <a:rPr sz="1700" b="1" spc="-10" dirty="0">
                <a:latin typeface="Verdana"/>
                <a:cs typeface="Verdana"/>
              </a:rPr>
              <a:t>User-</a:t>
            </a:r>
            <a:r>
              <a:rPr sz="1700" b="1" dirty="0">
                <a:latin typeface="Verdana"/>
                <a:cs typeface="Verdana"/>
              </a:rPr>
              <a:t>friendly</a:t>
            </a:r>
            <a:r>
              <a:rPr sz="1700" b="1" spc="-5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mobile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app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with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local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language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support.</a:t>
            </a:r>
            <a:endParaRPr sz="1700">
              <a:latin typeface="Verdana"/>
              <a:cs typeface="Verdana"/>
            </a:endParaRPr>
          </a:p>
          <a:p>
            <a:pPr marL="386080">
              <a:lnSpc>
                <a:spcPts val="1630"/>
              </a:lnSpc>
            </a:pPr>
            <a:r>
              <a:rPr sz="1700" b="1" spc="-10" dirty="0">
                <a:latin typeface="Verdana"/>
                <a:cs typeface="Verdana"/>
              </a:rPr>
              <a:t>Real-</a:t>
            </a:r>
            <a:r>
              <a:rPr sz="1700" b="1" dirty="0">
                <a:latin typeface="Verdana"/>
                <a:cs typeface="Verdana"/>
              </a:rPr>
              <a:t>time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price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tracking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&amp;</a:t>
            </a:r>
            <a:r>
              <a:rPr sz="1700" b="1" spc="-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negotiation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empower </a:t>
            </a:r>
            <a:r>
              <a:rPr sz="1700" spc="-10" dirty="0">
                <a:latin typeface="Verdana"/>
                <a:cs typeface="Verdana"/>
              </a:rPr>
              <a:t>farmers.</a:t>
            </a:r>
            <a:endParaRPr sz="1700">
              <a:latin typeface="Verdana"/>
              <a:cs typeface="Verdana"/>
            </a:endParaRPr>
          </a:p>
          <a:p>
            <a:pPr marL="386080">
              <a:lnSpc>
                <a:spcPts val="1835"/>
              </a:lnSpc>
            </a:pPr>
            <a:r>
              <a:rPr sz="1700" b="1" dirty="0">
                <a:latin typeface="Verdana"/>
                <a:cs typeface="Verdana"/>
              </a:rPr>
              <a:t>Integrated</a:t>
            </a:r>
            <a:r>
              <a:rPr sz="1700" b="1" spc="-7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payments</a:t>
            </a:r>
            <a:r>
              <a:rPr sz="1700" b="1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(UPI)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secure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transactions.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Literature</a:t>
            </a:r>
            <a:r>
              <a:rPr spc="-17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Survey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837" y="1329130"/>
            <a:ext cx="10845221" cy="4423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7051" y="1246778"/>
            <a:ext cx="779780" cy="910590"/>
            <a:chOff x="797051" y="1246778"/>
            <a:chExt cx="779780" cy="910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495" y="1246778"/>
              <a:ext cx="307224" cy="3112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051" y="1516379"/>
              <a:ext cx="779526" cy="64084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5495" y="3412382"/>
            <a:ext cx="307224" cy="3112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67841" y="1168653"/>
            <a:ext cx="9927590" cy="455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marR="5951855">
              <a:lnSpc>
                <a:spcPct val="107500"/>
              </a:lnSpc>
              <a:spcBef>
                <a:spcPts val="100"/>
              </a:spcBef>
            </a:pPr>
            <a:r>
              <a:rPr sz="2400" b="1" dirty="0">
                <a:latin typeface="Verdana"/>
                <a:cs typeface="Verdana"/>
              </a:rPr>
              <a:t>Finalized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Objectives </a:t>
            </a:r>
            <a:r>
              <a:rPr sz="2400" b="1" dirty="0">
                <a:latin typeface="Verdana"/>
                <a:cs typeface="Verdana"/>
              </a:rPr>
              <a:t>Project </a:t>
            </a:r>
            <a:r>
              <a:rPr sz="2400" b="1" spc="-10" dirty="0">
                <a:latin typeface="Verdana"/>
                <a:cs typeface="Verdana"/>
              </a:rPr>
              <a:t>Goal: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485"/>
              </a:lnSpc>
            </a:pPr>
            <a:r>
              <a:rPr sz="2400" dirty="0">
                <a:latin typeface="Verdana"/>
                <a:cs typeface="Verdana"/>
              </a:rPr>
              <a:t>"To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develop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mobile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application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that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enables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farmers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sell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595"/>
              </a:lnSpc>
            </a:pPr>
            <a:r>
              <a:rPr sz="2400" dirty="0">
                <a:latin typeface="Verdana"/>
                <a:cs typeface="Verdana"/>
              </a:rPr>
              <a:t>directly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consumers,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ensuring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fair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pricing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reducing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Verdana"/>
                <a:cs typeface="Verdana"/>
              </a:rPr>
              <a:t>dependency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middlemen.“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400">
              <a:latin typeface="Verdana"/>
              <a:cs typeface="Verdana"/>
            </a:endParaRPr>
          </a:p>
          <a:p>
            <a:pPr marL="528955">
              <a:lnSpc>
                <a:spcPct val="100000"/>
              </a:lnSpc>
            </a:pPr>
            <a:r>
              <a:rPr sz="2400" b="1" dirty="0">
                <a:latin typeface="Verdana"/>
                <a:cs typeface="Verdana"/>
              </a:rPr>
              <a:t>Key</a:t>
            </a:r>
            <a:r>
              <a:rPr sz="2400" b="1" spc="-6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Objectives:</a:t>
            </a:r>
            <a:endParaRPr sz="24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Verdana"/>
                <a:cs typeface="Verdana"/>
              </a:rPr>
              <a:t>Build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easy-to-</a:t>
            </a:r>
            <a:r>
              <a:rPr sz="2400" dirty="0">
                <a:latin typeface="Verdana"/>
                <a:cs typeface="Verdana"/>
              </a:rPr>
              <a:t>use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Android</a:t>
            </a:r>
            <a:r>
              <a:rPr sz="2400" b="1" spc="-3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app</a:t>
            </a:r>
            <a:r>
              <a:rPr sz="2400" b="1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farmers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buyers.</a:t>
            </a:r>
            <a:endParaRPr sz="24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Verdana"/>
                <a:cs typeface="Verdana"/>
              </a:rPr>
              <a:t>Implement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direct</a:t>
            </a:r>
            <a:r>
              <a:rPr sz="2400" b="1" spc="-8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selling</a:t>
            </a:r>
            <a:r>
              <a:rPr sz="2400" b="1" spc="-5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&amp;</a:t>
            </a:r>
            <a:r>
              <a:rPr sz="2400" b="1" spc="-8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price</a:t>
            </a:r>
            <a:r>
              <a:rPr sz="2400" b="1" spc="-8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negotiation</a:t>
            </a:r>
            <a:r>
              <a:rPr sz="2400" b="1" spc="-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features.</a:t>
            </a:r>
            <a:endParaRPr sz="24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Verdana"/>
                <a:cs typeface="Verdana"/>
              </a:rPr>
              <a:t>Integrate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b="1" spc="-20" dirty="0">
                <a:latin typeface="Verdana"/>
                <a:cs typeface="Verdana"/>
              </a:rPr>
              <a:t>real-</a:t>
            </a:r>
            <a:r>
              <a:rPr sz="2400" b="1" dirty="0">
                <a:latin typeface="Verdana"/>
                <a:cs typeface="Verdana"/>
              </a:rPr>
              <a:t>time</a:t>
            </a:r>
            <a:r>
              <a:rPr sz="2400" b="1" spc="-3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market</a:t>
            </a:r>
            <a:r>
              <a:rPr sz="2400" b="1" spc="-4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prices</a:t>
            </a:r>
            <a:r>
              <a:rPr sz="2400" b="1" spc="-3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&amp;</a:t>
            </a:r>
            <a:r>
              <a:rPr sz="2400" b="1" spc="-30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analytics</a:t>
            </a:r>
            <a:r>
              <a:rPr sz="2400" spc="-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Verdana"/>
                <a:cs typeface="Verdana"/>
              </a:rPr>
              <a:t>Enable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secure</a:t>
            </a:r>
            <a:r>
              <a:rPr sz="2400" b="1" spc="-7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online</a:t>
            </a:r>
            <a:r>
              <a:rPr sz="2400" b="1" spc="-2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payments</a:t>
            </a:r>
            <a:r>
              <a:rPr sz="2400" b="1" spc="-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(UPI).</a:t>
            </a:r>
            <a:endParaRPr sz="24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Verdana"/>
                <a:cs typeface="Verdana"/>
              </a:rPr>
              <a:t>Provide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language</a:t>
            </a:r>
            <a:r>
              <a:rPr sz="2400" b="1" spc="-6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support</a:t>
            </a:r>
            <a:r>
              <a:rPr sz="2400" b="1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better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adoption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rural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areas.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Existing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methods</a:t>
            </a:r>
            <a:r>
              <a:rPr spc="-5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-</a:t>
            </a:r>
            <a:r>
              <a:rPr spc="-9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Drawbacks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171702"/>
            <a:ext cx="10305415" cy="47504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2034539">
              <a:lnSpc>
                <a:spcPts val="2600"/>
              </a:lnSpc>
              <a:spcBef>
                <a:spcPts val="215"/>
              </a:spcBef>
            </a:pPr>
            <a:r>
              <a:rPr sz="2200" dirty="0">
                <a:latin typeface="Verdana"/>
                <a:cs typeface="Verdana"/>
              </a:rPr>
              <a:t>Farmers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sell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produce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through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middlemen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or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local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markets. </a:t>
            </a:r>
            <a:r>
              <a:rPr sz="2200" dirty="0">
                <a:latin typeface="Verdana"/>
                <a:cs typeface="Verdana"/>
              </a:rPr>
              <a:t>Consumers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purchase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from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retailers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or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wholesalers.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40"/>
              </a:lnSpc>
            </a:pPr>
            <a:r>
              <a:rPr sz="2200" dirty="0">
                <a:latin typeface="Verdana"/>
                <a:cs typeface="Verdana"/>
              </a:rPr>
              <a:t>Price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negotiation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is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indirect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and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controlled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by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intermediaries.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2200" b="1" spc="-10" dirty="0">
                <a:latin typeface="Verdana"/>
                <a:cs typeface="Verdana"/>
              </a:rPr>
              <a:t>Drawbacks: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  <a:spcBef>
                <a:spcPts val="2595"/>
              </a:spcBef>
            </a:pPr>
            <a:r>
              <a:rPr sz="2200" b="1" dirty="0">
                <a:latin typeface="Verdana"/>
                <a:cs typeface="Verdana"/>
              </a:rPr>
              <a:t>Limited</a:t>
            </a:r>
            <a:r>
              <a:rPr sz="2200" b="1" spc="-11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Market</a:t>
            </a:r>
            <a:r>
              <a:rPr sz="2200" b="1" spc="-8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Access:</a:t>
            </a:r>
            <a:r>
              <a:rPr sz="2200" b="1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Farmers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rely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on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middlemen,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reducing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profit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360"/>
              </a:lnSpc>
            </a:pPr>
            <a:r>
              <a:rPr sz="2200" spc="-10" dirty="0">
                <a:latin typeface="Verdana"/>
                <a:cs typeface="Verdana"/>
              </a:rPr>
              <a:t>margins.</a:t>
            </a:r>
            <a:endParaRPr sz="2200">
              <a:latin typeface="Verdana"/>
              <a:cs typeface="Verdana"/>
            </a:endParaRPr>
          </a:p>
          <a:p>
            <a:pPr marL="12700" marR="771525">
              <a:lnSpc>
                <a:spcPts val="2110"/>
              </a:lnSpc>
              <a:spcBef>
                <a:spcPts val="495"/>
              </a:spcBef>
            </a:pPr>
            <a:r>
              <a:rPr sz="2200" b="1" dirty="0">
                <a:latin typeface="Verdana"/>
                <a:cs typeface="Verdana"/>
              </a:rPr>
              <a:t>Lack</a:t>
            </a:r>
            <a:r>
              <a:rPr sz="2200" b="1" spc="-8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of</a:t>
            </a:r>
            <a:r>
              <a:rPr sz="2200" b="1" spc="-9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Transparency:</a:t>
            </a:r>
            <a:r>
              <a:rPr sz="2200" b="1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Price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fluctuations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and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unfair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pricing</a:t>
            </a:r>
            <a:r>
              <a:rPr sz="2200" spc="-8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due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to </a:t>
            </a:r>
            <a:r>
              <a:rPr sz="2200" dirty="0">
                <a:latin typeface="Verdana"/>
                <a:cs typeface="Verdana"/>
              </a:rPr>
              <a:t>multiple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intermediaries.</a:t>
            </a:r>
            <a:endParaRPr sz="2200">
              <a:latin typeface="Verdana"/>
              <a:cs typeface="Verdana"/>
            </a:endParaRPr>
          </a:p>
          <a:p>
            <a:pPr marL="12700" marR="229870">
              <a:lnSpc>
                <a:spcPct val="89500"/>
              </a:lnSpc>
              <a:spcBef>
                <a:spcPts val="275"/>
              </a:spcBef>
            </a:pPr>
            <a:r>
              <a:rPr sz="2200" b="1" dirty="0">
                <a:latin typeface="Verdana"/>
                <a:cs typeface="Verdana"/>
              </a:rPr>
              <a:t>Inefficiency:</a:t>
            </a:r>
            <a:r>
              <a:rPr sz="2200" b="1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Delays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selling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produce,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leading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potential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wastage. </a:t>
            </a:r>
            <a:r>
              <a:rPr sz="2200" b="1" dirty="0">
                <a:latin typeface="Verdana"/>
                <a:cs typeface="Verdana"/>
              </a:rPr>
              <a:t>No</a:t>
            </a:r>
            <a:r>
              <a:rPr sz="2200" b="1" spc="-9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Direct</a:t>
            </a:r>
            <a:r>
              <a:rPr sz="2200" b="1" spc="-10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Communication:</a:t>
            </a:r>
            <a:r>
              <a:rPr sz="2200" b="1" spc="-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Farmers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and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consumers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cannot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negotiate </a:t>
            </a:r>
            <a:r>
              <a:rPr sz="2200" dirty="0">
                <a:latin typeface="Verdana"/>
                <a:cs typeface="Verdana"/>
              </a:rPr>
              <a:t>prices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directly.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80000"/>
              </a:lnSpc>
              <a:spcBef>
                <a:spcPts val="495"/>
              </a:spcBef>
            </a:pPr>
            <a:r>
              <a:rPr sz="2200" b="1" dirty="0">
                <a:latin typeface="Verdana"/>
                <a:cs typeface="Verdana"/>
              </a:rPr>
              <a:t>Lack</a:t>
            </a:r>
            <a:r>
              <a:rPr sz="2200" b="1" spc="-6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of</a:t>
            </a:r>
            <a:r>
              <a:rPr sz="2200" b="1" spc="-6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Market</a:t>
            </a:r>
            <a:r>
              <a:rPr sz="2200" b="1" spc="-4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Insights:</a:t>
            </a:r>
            <a:r>
              <a:rPr sz="2200" b="1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Farmers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have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no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access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demand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trends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or </a:t>
            </a:r>
            <a:r>
              <a:rPr sz="2200" spc="-20" dirty="0">
                <a:latin typeface="Verdana"/>
                <a:cs typeface="Verdana"/>
              </a:rPr>
              <a:t>real-</a:t>
            </a:r>
            <a:r>
              <a:rPr sz="2200" dirty="0">
                <a:latin typeface="Verdana"/>
                <a:cs typeface="Verdana"/>
              </a:rPr>
              <a:t>time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price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data.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Proposed</a:t>
            </a:r>
            <a:r>
              <a:rPr spc="-15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438402"/>
            <a:ext cx="10306050" cy="413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Verdana"/>
                <a:cs typeface="Verdana"/>
              </a:rPr>
              <a:t>Solution: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Direct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Market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Access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App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for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Farmers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&amp;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Consumers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Verdana"/>
                <a:cs typeface="Verdana"/>
              </a:rPr>
              <a:t>Key</a:t>
            </a:r>
            <a:r>
              <a:rPr sz="1500" b="1" spc="-35" dirty="0">
                <a:latin typeface="Verdana"/>
                <a:cs typeface="Verdana"/>
              </a:rPr>
              <a:t> </a:t>
            </a:r>
            <a:r>
              <a:rPr sz="1500" b="1" spc="-10" dirty="0">
                <a:latin typeface="Verdana"/>
                <a:cs typeface="Verdana"/>
              </a:rPr>
              <a:t>Features: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Verdana"/>
                <a:cs typeface="Verdana"/>
              </a:rPr>
              <a:t>Farmer</a:t>
            </a:r>
            <a:r>
              <a:rPr sz="1500" b="1" spc="-4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Dashboard:</a:t>
            </a:r>
            <a:r>
              <a:rPr sz="1500" b="1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List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manage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produce,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track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past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sales,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access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market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analysis.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latin typeface="Verdana"/>
                <a:cs typeface="Verdana"/>
              </a:rPr>
              <a:t>Consumer</a:t>
            </a:r>
            <a:r>
              <a:rPr sz="1500" b="1" spc="-6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Dashboard:</a:t>
            </a:r>
            <a:r>
              <a:rPr sz="1500" b="1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Browse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farmer-</a:t>
            </a:r>
            <a:r>
              <a:rPr sz="1500" dirty="0">
                <a:latin typeface="Verdana"/>
                <a:cs typeface="Verdana"/>
              </a:rPr>
              <a:t>listed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produce,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view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purchase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history,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negotiate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prices.</a:t>
            </a:r>
            <a:endParaRPr sz="1500">
              <a:latin typeface="Verdana"/>
              <a:cs typeface="Verdana"/>
            </a:endParaRPr>
          </a:p>
          <a:p>
            <a:pPr marL="12700" marR="574675">
              <a:lnSpc>
                <a:spcPct val="215400"/>
              </a:lnSpc>
              <a:spcBef>
                <a:spcPts val="10"/>
              </a:spcBef>
            </a:pPr>
            <a:r>
              <a:rPr sz="1500" b="1" spc="-10" dirty="0">
                <a:latin typeface="Verdana"/>
                <a:cs typeface="Verdana"/>
              </a:rPr>
              <a:t>Real-</a:t>
            </a:r>
            <a:r>
              <a:rPr sz="1500" b="1" dirty="0">
                <a:latin typeface="Verdana"/>
                <a:cs typeface="Verdana"/>
              </a:rPr>
              <a:t>time</a:t>
            </a:r>
            <a:r>
              <a:rPr sz="1500" b="1" spc="-55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Negotiation:</a:t>
            </a:r>
            <a:r>
              <a:rPr sz="1500" b="1" spc="-6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Comment-</a:t>
            </a:r>
            <a:r>
              <a:rPr sz="1500" dirty="0">
                <a:latin typeface="Verdana"/>
                <a:cs typeface="Verdana"/>
              </a:rPr>
              <a:t>based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price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discussions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between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farmers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consumers. </a:t>
            </a:r>
            <a:r>
              <a:rPr sz="1500" b="1" dirty="0">
                <a:latin typeface="Verdana"/>
                <a:cs typeface="Verdana"/>
              </a:rPr>
              <a:t>Market</a:t>
            </a:r>
            <a:r>
              <a:rPr sz="1500" b="1" spc="-5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Analysis:</a:t>
            </a:r>
            <a:r>
              <a:rPr sz="1500" b="1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Provide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farmers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with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insights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on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demand,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pricing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trends,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competitor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analysis. </a:t>
            </a:r>
            <a:r>
              <a:rPr sz="1500" b="1" dirty="0">
                <a:latin typeface="Verdana"/>
                <a:cs typeface="Verdana"/>
              </a:rPr>
              <a:t>Transparent</a:t>
            </a:r>
            <a:r>
              <a:rPr sz="1500" b="1" spc="-65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&amp;</a:t>
            </a:r>
            <a:r>
              <a:rPr sz="1500" b="1" spc="-70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Efficient</a:t>
            </a:r>
            <a:r>
              <a:rPr sz="1500" b="1" spc="-55" dirty="0">
                <a:latin typeface="Verdana"/>
                <a:cs typeface="Verdana"/>
              </a:rPr>
              <a:t> </a:t>
            </a:r>
            <a:r>
              <a:rPr sz="1500" b="1" dirty="0">
                <a:latin typeface="Verdana"/>
                <a:cs typeface="Verdana"/>
              </a:rPr>
              <a:t>Transactions:</a:t>
            </a:r>
            <a:r>
              <a:rPr sz="1500" b="1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Direct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interaction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ensures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fair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pricing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faster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deals.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dirty="0">
                <a:latin typeface="Verdana"/>
                <a:cs typeface="Verdana"/>
              </a:rPr>
              <a:t>This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solution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empowers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both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farmers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consumers,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eliminating middlemen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ensuring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more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efficient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ts val="1620"/>
              </a:lnSpc>
            </a:pPr>
            <a:r>
              <a:rPr sz="1500" dirty="0">
                <a:latin typeface="Verdana"/>
                <a:cs typeface="Verdana"/>
              </a:rPr>
              <a:t>agricultural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marketplace.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799" y="1143000"/>
            <a:ext cx="10668000" cy="4953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Architecture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Verdana"/>
                <a:cs typeface="Verdana"/>
              </a:rPr>
              <a:t>Architecture</a:t>
            </a:r>
            <a:r>
              <a:rPr spc="-18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1143000"/>
            <a:ext cx="10668000" cy="3941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1441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Cambria</vt:lpstr>
      <vt:lpstr>Verdana</vt:lpstr>
      <vt:lpstr>Office Theme</vt:lpstr>
      <vt:lpstr>Mobile App for Direct Market Access for Farmers</vt:lpstr>
      <vt:lpstr>Abstract</vt:lpstr>
      <vt:lpstr>Literature Survey</vt:lpstr>
      <vt:lpstr>Literature Survey</vt:lpstr>
      <vt:lpstr>Objectives</vt:lpstr>
      <vt:lpstr>Existing methods - Drawbacks</vt:lpstr>
      <vt:lpstr>Proposed Methods</vt:lpstr>
      <vt:lpstr>Architecture Diagram</vt:lpstr>
      <vt:lpstr>Architecture Diagram</vt:lpstr>
      <vt:lpstr>Modules</vt:lpstr>
      <vt:lpstr>Modules</vt:lpstr>
      <vt:lpstr>Hardware And Software Components</vt:lpstr>
      <vt:lpstr>Hardware And Software Components</vt:lpstr>
      <vt:lpstr>Timeline of the Project (Gantt Chart)</vt:lpstr>
      <vt:lpstr>PowerPoint Presentation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Karthik Royalcheruvu</cp:lastModifiedBy>
  <cp:revision>2</cp:revision>
  <dcterms:created xsi:type="dcterms:W3CDTF">2025-05-16T05:42:37Z</dcterms:created>
  <dcterms:modified xsi:type="dcterms:W3CDTF">2025-05-16T06:45:15Z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2025-05-16T00:00:00Z</vt:filetime>
  </property>
  <property fmtid="{D5CDD505-2E9C-101B-9397-08002B2CF9AE}" pid="5" name="Producer">
    <vt:lpwstr>Microsoft® PowerPoint® 2021</vt:lpwstr>
  </property>
</Properties>
</file>