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D7700F8-54EB-42CD-9849-25A37F3D61DB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6AB3756-33E8-4374-942F-523E864E7DE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33AEA074-24A7-4657-AE02-A51F68EA6AA2}" type="slidenum">
              <a:rPr baseline="0" b="0" cap="none" sz="1200" i="0" kern="1200" kumimoji="0" lang="en-US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dirty="0" sz="1200" i="0" kern="120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F620-87F3-40D2-B956-9B5F38229A52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5B48-3362-4065-9F87-82505FD7ADF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ieeexplore.ieee.org/document/9195457" TargetMode="External"/><Relationship Id="rId2" Type="http://schemas.openxmlformats.org/officeDocument/2006/relationships/hyperlink" Target="https://ieeexplore.ieee.org/document/8911451" TargetMode="External"/><Relationship Id="rId3" Type="http://schemas.openxmlformats.org/officeDocument/2006/relationships/hyperlink" Target="https://ieeexplore.ieee.org/document/8815725" TargetMode="External"/><Relationship Id="rId4" Type="http://schemas.openxmlformats.org/officeDocument/2006/relationships/hyperlink" Target="https://ieeexplore.ieee.org/document/8794507" TargetMode="External"/><Relationship Id="rId5" Type="http://schemas.openxmlformats.org/officeDocument/2006/relationships/hyperlink" Target="https://ieeexplore.ieee.org/document/8458127" TargetMode="External"/><Relationship Id="rId6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3"/>
          <p:cNvSpPr txBox="1"/>
          <p:nvPr/>
        </p:nvSpPr>
        <p:spPr>
          <a:xfrm>
            <a:off x="2669059" y="190841"/>
            <a:ext cx="9430277" cy="358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SRM INSTITUTE OF SCIENCE AND TECHNOLOGY, RAMAPURAM CAMPUS</a:t>
            </a:r>
            <a:endParaRPr b="1" dirty="0" lang="en-IN"/>
          </a:p>
        </p:txBody>
      </p:sp>
      <p:sp>
        <p:nvSpPr>
          <p:cNvPr id="1048587" name="TextBox 6"/>
          <p:cNvSpPr txBox="1"/>
          <p:nvPr/>
        </p:nvSpPr>
        <p:spPr>
          <a:xfrm>
            <a:off x="2982097" y="578544"/>
            <a:ext cx="7173869" cy="358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DEPARTMENT OF COMPUTER SCIENCE AND ENGINEERING</a:t>
            </a:r>
            <a:endParaRPr b="1" dirty="0" lang="en-IN"/>
          </a:p>
        </p:txBody>
      </p:sp>
      <p:sp>
        <p:nvSpPr>
          <p:cNvPr id="1048588" name="TextBox 7"/>
          <p:cNvSpPr txBox="1"/>
          <p:nvPr/>
        </p:nvSpPr>
        <p:spPr>
          <a:xfrm>
            <a:off x="2702007" y="1098448"/>
            <a:ext cx="6021860" cy="40011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000" lang="en-US" smtClean="0"/>
              <a:t>DOMAIN: </a:t>
            </a:r>
            <a:r>
              <a:rPr b="1" dirty="0" sz="2000" lang="en-US" smtClean="0"/>
              <a:t>MACHINE LEARNING</a:t>
            </a:r>
            <a:endParaRPr b="1" dirty="0" sz="2000" lang="en-IN"/>
          </a:p>
        </p:txBody>
      </p:sp>
      <p:sp>
        <p:nvSpPr>
          <p:cNvPr id="1048589" name="TextBox 8"/>
          <p:cNvSpPr txBox="1"/>
          <p:nvPr/>
        </p:nvSpPr>
        <p:spPr>
          <a:xfrm>
            <a:off x="1546773" y="1711617"/>
            <a:ext cx="9098453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/>
              <a:t>PROJECT TITLE: </a:t>
            </a:r>
            <a:r>
              <a:rPr b="1" dirty="0" sz="2000" lang="en-US" smtClean="0"/>
              <a:t>F</a:t>
            </a:r>
            <a:r>
              <a:rPr b="1" dirty="0" sz="2000" lang="en-US" smtClean="0"/>
              <a:t>A</a:t>
            </a:r>
            <a:r>
              <a:rPr b="1" dirty="0" sz="2000" lang="en-US" smtClean="0"/>
              <a:t>C</a:t>
            </a:r>
            <a:r>
              <a:rPr b="1" dirty="0" sz="2000" lang="en-US" smtClean="0"/>
              <a:t>E</a:t>
            </a:r>
            <a:r>
              <a:rPr b="1" dirty="0" sz="2000" lang="en-US" smtClean="0"/>
              <a:t> </a:t>
            </a:r>
            <a:r>
              <a:rPr b="1" dirty="0" sz="2000" lang="en-US" smtClean="0"/>
              <a:t>D</a:t>
            </a:r>
            <a:r>
              <a:rPr b="1" dirty="0" sz="2000" lang="en-US" smtClean="0"/>
              <a:t>E</a:t>
            </a:r>
            <a:r>
              <a:rPr b="1" dirty="0" sz="2000" lang="en-US" smtClean="0"/>
              <a:t>T</a:t>
            </a:r>
            <a:r>
              <a:rPr b="1" dirty="0" sz="2000" lang="en-US" smtClean="0"/>
              <a:t>E</a:t>
            </a:r>
            <a:r>
              <a:rPr b="1" dirty="0" sz="2000" lang="en-US" smtClean="0"/>
              <a:t>C</a:t>
            </a:r>
            <a:r>
              <a:rPr b="1" dirty="0" sz="2000" lang="en-US" smtClean="0"/>
              <a:t>T</a:t>
            </a:r>
            <a:r>
              <a:rPr b="1" dirty="0" sz="2000" lang="en-US" smtClean="0"/>
              <a:t>ION </a:t>
            </a:r>
            <a:r>
              <a:rPr b="1" dirty="0" sz="2000" lang="en-US" smtClean="0"/>
              <a:t>I</a:t>
            </a:r>
            <a:r>
              <a:rPr b="1" dirty="0" sz="2000" lang="en-US" smtClean="0"/>
              <a:t>N</a:t>
            </a:r>
            <a:r>
              <a:rPr b="1" dirty="0" sz="2000" lang="en-US" smtClean="0"/>
              <a:t> </a:t>
            </a:r>
            <a:r>
              <a:rPr b="1" dirty="0" sz="2000" lang="en-US" smtClean="0"/>
              <a:t>S</a:t>
            </a:r>
            <a:r>
              <a:rPr b="1" dirty="0" sz="2000" lang="en-US" smtClean="0"/>
              <a:t>E</a:t>
            </a:r>
            <a:r>
              <a:rPr b="1" dirty="0" sz="2000" lang="en-US" smtClean="0"/>
              <a:t>C</a:t>
            </a:r>
            <a:r>
              <a:rPr b="1" dirty="0" sz="2000" lang="en-US" smtClean="0"/>
              <a:t>U</a:t>
            </a:r>
            <a:r>
              <a:rPr b="1" dirty="0" sz="2000" lang="en-US" smtClean="0"/>
              <a:t>R</a:t>
            </a:r>
            <a:r>
              <a:rPr b="1" dirty="0" sz="2000" lang="en-US" smtClean="0"/>
              <a:t>I</a:t>
            </a:r>
            <a:r>
              <a:rPr b="1" dirty="0" sz="2000" lang="en-US" smtClean="0"/>
              <a:t>T</a:t>
            </a:r>
            <a:r>
              <a:rPr b="1" dirty="0" sz="2000" lang="en-US" smtClean="0"/>
              <a:t>Y</a:t>
            </a:r>
            <a:r>
              <a:rPr b="1" dirty="0" sz="2000" lang="en-US" smtClean="0"/>
              <a:t> </a:t>
            </a:r>
            <a:r>
              <a:rPr b="1" dirty="0" sz="2000" lang="en-US" smtClean="0"/>
              <a:t>M</a:t>
            </a:r>
            <a:r>
              <a:rPr b="1" dirty="0" sz="2000" lang="en-US" smtClean="0"/>
              <a:t>O</a:t>
            </a:r>
            <a:r>
              <a:rPr b="1" dirty="0" sz="2000" lang="en-US" smtClean="0"/>
              <a:t>N</a:t>
            </a:r>
            <a:r>
              <a:rPr b="1" dirty="0" sz="2000" lang="en-US" smtClean="0"/>
              <a:t>I</a:t>
            </a:r>
            <a:r>
              <a:rPr b="1" dirty="0" sz="2000" lang="en-US" smtClean="0"/>
              <a:t>T</a:t>
            </a:r>
            <a:r>
              <a:rPr b="1" dirty="0" sz="2000" lang="en-US" smtClean="0"/>
              <a:t>O</a:t>
            </a:r>
            <a:r>
              <a:rPr b="1" dirty="0" sz="2000" lang="en-US" smtClean="0"/>
              <a:t>R</a:t>
            </a:r>
            <a:r>
              <a:rPr b="1" dirty="0" sz="2000" lang="en-US" smtClean="0"/>
              <a:t>I</a:t>
            </a:r>
            <a:r>
              <a:rPr b="1" dirty="0" sz="2000" lang="en-US" smtClean="0"/>
              <a:t>N</a:t>
            </a:r>
            <a:r>
              <a:rPr b="1" dirty="0" sz="2000" lang="en-US" smtClean="0"/>
              <a:t>G</a:t>
            </a:r>
            <a:r>
              <a:rPr b="1" dirty="0" sz="2000" lang="en-US" smtClean="0"/>
              <a:t> </a:t>
            </a:r>
            <a:r>
              <a:rPr b="1" dirty="0" sz="2000" lang="en-US" smtClean="0"/>
              <a:t>R</a:t>
            </a:r>
            <a:r>
              <a:rPr b="1" dirty="0" sz="2000" lang="en-US" smtClean="0"/>
              <a:t>E</a:t>
            </a:r>
            <a:r>
              <a:rPr b="1" dirty="0" sz="2000" lang="en-US" smtClean="0"/>
              <a:t>P</a:t>
            </a:r>
            <a:r>
              <a:rPr b="1" dirty="0" sz="2000" lang="en-US" smtClean="0"/>
              <a:t>O</a:t>
            </a:r>
            <a:r>
              <a:rPr b="1" dirty="0" sz="2000" lang="en-US" smtClean="0"/>
              <a:t>R</a:t>
            </a:r>
            <a:r>
              <a:rPr b="1" dirty="0" sz="2000" lang="en-US" smtClean="0"/>
              <a:t>T</a:t>
            </a:r>
            <a:endParaRPr b="1" dirty="0" sz="2000" lang="en-IN"/>
          </a:p>
        </p:txBody>
      </p:sp>
      <p:sp>
        <p:nvSpPr>
          <p:cNvPr id="1048590" name="TextBox 9"/>
          <p:cNvSpPr txBox="1"/>
          <p:nvPr/>
        </p:nvSpPr>
        <p:spPr>
          <a:xfrm>
            <a:off x="3426936" y="2107857"/>
            <a:ext cx="4153634" cy="5847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smtClean="0"/>
              <a:t>Batch No:  </a:t>
            </a:r>
            <a:r>
              <a:rPr dirty="0" sz="3200" lang="en-US" smtClean="0"/>
              <a:t>2</a:t>
            </a:r>
            <a:r>
              <a:rPr dirty="0" sz="3200" lang="en-US" smtClean="0"/>
              <a:t>2</a:t>
            </a:r>
            <a:endParaRPr dirty="0" sz="3200" lang="en-IN"/>
          </a:p>
        </p:txBody>
      </p:sp>
      <p:sp>
        <p:nvSpPr>
          <p:cNvPr id="1048591" name="TextBox 10"/>
          <p:cNvSpPr txBox="1"/>
          <p:nvPr/>
        </p:nvSpPr>
        <p:spPr>
          <a:xfrm>
            <a:off x="2467230" y="2716530"/>
            <a:ext cx="6491415" cy="14249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 smtClean="0"/>
              <a:t>DETAILS OF THE PROJECT MEMBERS</a:t>
            </a:r>
            <a:endParaRPr dirty="0" lang="en-IN"/>
          </a:p>
          <a:p>
            <a:pPr algn="ctr"/>
            <a:endParaRPr dirty="0" lang="en-IN"/>
          </a:p>
          <a:p>
            <a:pPr algn="ctr"/>
            <a:r>
              <a:rPr dirty="0" lang="en-US" smtClean="0"/>
              <a:t>K</a:t>
            </a:r>
            <a:r>
              <a:rPr dirty="0" lang="en-US" smtClean="0"/>
              <a:t>A</a:t>
            </a:r>
            <a:r>
              <a:rPr dirty="0" lang="en-US" smtClean="0"/>
              <a:t>R</a:t>
            </a:r>
            <a:r>
              <a:rPr dirty="0" lang="en-US" smtClean="0"/>
              <a:t>T</a:t>
            </a:r>
            <a:r>
              <a:rPr dirty="0" lang="en-US" smtClean="0"/>
              <a:t>H</a:t>
            </a:r>
            <a:r>
              <a:rPr dirty="0" lang="en-US" smtClean="0"/>
              <a:t>I</a:t>
            </a:r>
            <a:r>
              <a:rPr dirty="0" lang="en-US" smtClean="0"/>
              <a:t>K</a:t>
            </a:r>
            <a:r>
              <a:rPr dirty="0" lang="en-US" smtClean="0"/>
              <a:t>.</a:t>
            </a:r>
            <a:r>
              <a:rPr dirty="0" lang="en-US" smtClean="0"/>
              <a:t>S</a:t>
            </a:r>
            <a:r>
              <a:rPr dirty="0" lang="en-US" smtClean="0"/>
              <a:t> </a:t>
            </a:r>
            <a:r>
              <a:rPr dirty="0" lang="en-US" smtClean="0"/>
              <a:t>-</a:t>
            </a:r>
            <a:r>
              <a:rPr dirty="0" lang="en-US" smtClean="0"/>
              <a:t> </a:t>
            </a:r>
            <a:r>
              <a:rPr dirty="0" lang="en-US" smtClean="0"/>
              <a:t>R</a:t>
            </a:r>
            <a:r>
              <a:rPr dirty="0" lang="en-US" smtClean="0"/>
              <a:t>A</a:t>
            </a:r>
            <a:r>
              <a:rPr dirty="0" lang="en-US" smtClean="0"/>
              <a:t>1</a:t>
            </a:r>
            <a:r>
              <a:rPr dirty="0" lang="en-US" smtClean="0"/>
              <a:t>9</a:t>
            </a:r>
            <a:r>
              <a:rPr dirty="0" lang="en-US" smtClean="0"/>
              <a:t>1</a:t>
            </a:r>
            <a:r>
              <a:rPr dirty="0" lang="en-US" smtClean="0"/>
              <a:t>1</a:t>
            </a:r>
            <a:r>
              <a:rPr dirty="0" lang="en-US" smtClean="0"/>
              <a:t>0</a:t>
            </a:r>
            <a:r>
              <a:rPr dirty="0" lang="en-US" smtClean="0"/>
              <a:t>2</a:t>
            </a:r>
            <a:r>
              <a:rPr dirty="0" lang="en-US" smtClean="0"/>
              <a:t>7</a:t>
            </a:r>
            <a:r>
              <a:rPr dirty="0" lang="en-US" smtClean="0"/>
              <a:t>0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0</a:t>
            </a:r>
            <a:r>
              <a:rPr dirty="0" lang="en-US" smtClean="0"/>
              <a:t>5</a:t>
            </a:r>
            <a:r>
              <a:rPr dirty="0" lang="en-US" smtClean="0"/>
              <a:t>9</a:t>
            </a:r>
            <a:endParaRPr dirty="0" lang="en-IN"/>
          </a:p>
          <a:p>
            <a:pPr algn="ctr"/>
            <a:r>
              <a:rPr dirty="0" lang="en-US"/>
              <a:t>DA</a:t>
            </a:r>
            <a:r>
              <a:rPr dirty="0" lang="en-US"/>
              <a:t>R</a:t>
            </a:r>
            <a:r>
              <a:rPr dirty="0" lang="en-US"/>
              <a:t>S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.</a:t>
            </a:r>
            <a:r>
              <a:rPr dirty="0" lang="en-US"/>
              <a:t>R</a:t>
            </a:r>
            <a:r>
              <a:rPr dirty="0" lang="en-US"/>
              <a:t>.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-</a:t>
            </a:r>
            <a:r>
              <a:rPr dirty="0" lang="en-US"/>
              <a:t> 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1</a:t>
            </a:r>
            <a:r>
              <a:rPr dirty="0" lang="en-US"/>
              <a:t>9</a:t>
            </a:r>
            <a:r>
              <a:rPr dirty="0" lang="en-US"/>
              <a:t>1</a:t>
            </a:r>
            <a:r>
              <a:rPr dirty="0" lang="en-US"/>
              <a:t>1</a:t>
            </a:r>
            <a:r>
              <a:rPr dirty="0" lang="en-US"/>
              <a:t>0</a:t>
            </a:r>
            <a:r>
              <a:rPr dirty="0" lang="en-US"/>
              <a:t>2</a:t>
            </a:r>
            <a:r>
              <a:rPr dirty="0" lang="en-US"/>
              <a:t>7</a:t>
            </a:r>
            <a:r>
              <a:rPr dirty="0" lang="en-US"/>
              <a:t>0</a:t>
            </a:r>
            <a:r>
              <a:rPr dirty="0" lang="en-US"/>
              <a:t>2</a:t>
            </a:r>
            <a:r>
              <a:rPr dirty="0" lang="en-US"/>
              <a:t>0</a:t>
            </a:r>
            <a:r>
              <a:rPr dirty="0" lang="en-US"/>
              <a:t>0</a:t>
            </a:r>
            <a:r>
              <a:rPr dirty="0" lang="en-US"/>
              <a:t>4</a:t>
            </a:r>
            <a:r>
              <a:rPr dirty="0" lang="en-US"/>
              <a:t>5</a:t>
            </a:r>
            <a:endParaRPr dirty="0" lang="en-IN"/>
          </a:p>
          <a:p>
            <a:pPr algn="ctr"/>
            <a:r>
              <a:rPr dirty="0" lang="en-US"/>
              <a:t>D</a:t>
            </a:r>
            <a:r>
              <a:rPr dirty="0" lang="en-US"/>
              <a:t>I</a:t>
            </a:r>
            <a:r>
              <a:rPr dirty="0" lang="en-US"/>
              <a:t>V</a:t>
            </a:r>
            <a:r>
              <a:rPr dirty="0" lang="en-US"/>
              <a:t>Y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H</a:t>
            </a:r>
            <a:r>
              <a:rPr dirty="0" lang="en-US"/>
              <a:t> </a:t>
            </a:r>
            <a:r>
              <a:rPr dirty="0" lang="en-US"/>
              <a:t>K</a:t>
            </a:r>
            <a:r>
              <a:rPr dirty="0" lang="en-US"/>
              <a:t>U</a:t>
            </a:r>
            <a:r>
              <a:rPr dirty="0" lang="en-US"/>
              <a:t>M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-</a:t>
            </a:r>
            <a:r>
              <a:rPr dirty="0" lang="en-US"/>
              <a:t> 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1</a:t>
            </a:r>
            <a:r>
              <a:rPr dirty="0" lang="en-US"/>
              <a:t>9</a:t>
            </a:r>
            <a:r>
              <a:rPr dirty="0" lang="en-US"/>
              <a:t>1</a:t>
            </a:r>
            <a:r>
              <a:rPr dirty="0" lang="en-US"/>
              <a:t>1</a:t>
            </a:r>
            <a:r>
              <a:rPr dirty="0" lang="en-US"/>
              <a:t>0</a:t>
            </a:r>
            <a:r>
              <a:rPr dirty="0" lang="en-US"/>
              <a:t>2</a:t>
            </a:r>
            <a:r>
              <a:rPr dirty="0" lang="en-US"/>
              <a:t>7</a:t>
            </a:r>
            <a:r>
              <a:rPr dirty="0" lang="en-US"/>
              <a:t>0</a:t>
            </a:r>
            <a:r>
              <a:rPr dirty="0" lang="en-US"/>
              <a:t>2</a:t>
            </a:r>
            <a:r>
              <a:rPr dirty="0" lang="en-US"/>
              <a:t>0</a:t>
            </a:r>
            <a:r>
              <a:rPr dirty="0" lang="en-US"/>
              <a:t>0</a:t>
            </a:r>
            <a:r>
              <a:rPr dirty="0" lang="en-US"/>
              <a:t>5</a:t>
            </a:r>
            <a:r>
              <a:rPr dirty="0" lang="en-US"/>
              <a:t>2</a:t>
            </a:r>
            <a:endParaRPr dirty="0" lang="en-IN"/>
          </a:p>
        </p:txBody>
      </p:sp>
      <p:pic>
        <p:nvPicPr>
          <p:cNvPr id="2097152" name="Picture 12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21061" y="153138"/>
            <a:ext cx="1659890" cy="407035"/>
          </a:xfrm>
          <a:prstGeom prst="rect"/>
          <a:noFill/>
        </p:spPr>
      </p:pic>
      <p:sp>
        <p:nvSpPr>
          <p:cNvPr id="1048592" name="TextBox 1"/>
          <p:cNvSpPr txBox="1"/>
          <p:nvPr/>
        </p:nvSpPr>
        <p:spPr>
          <a:xfrm>
            <a:off x="252632" y="4251507"/>
            <a:ext cx="10989833" cy="23901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1400" lang="en-US" smtClean="0"/>
              <a:t>Under The Guidance Of</a:t>
            </a:r>
            <a:r>
              <a:rPr dirty="0" sz="1400" lang="en-US" smtClean="0"/>
              <a:t> </a:t>
            </a:r>
          </a:p>
          <a:p>
            <a:pPr algn="ctr"/>
            <a:r>
              <a:rPr b="1" dirty="0" sz="1400" lang="en-US" smtClean="0"/>
              <a:t>M</a:t>
            </a:r>
            <a:r>
              <a:rPr b="1" dirty="0" sz="1400" lang="en-US" smtClean="0"/>
              <a:t>S</a:t>
            </a:r>
            <a:r>
              <a:rPr b="1" dirty="0" sz="1400" lang="en-US" smtClean="0"/>
              <a:t>.</a:t>
            </a:r>
            <a:r>
              <a:rPr b="1" dirty="0" sz="1400" lang="en-US" smtClean="0"/>
              <a:t>A</a:t>
            </a:r>
            <a:r>
              <a:rPr b="1" dirty="0" sz="1400" lang="en-US" smtClean="0"/>
              <a:t>.</a:t>
            </a:r>
            <a:r>
              <a:rPr b="1" dirty="0" sz="1400" lang="en-US" smtClean="0"/>
              <a:t> </a:t>
            </a:r>
            <a:r>
              <a:rPr b="1" dirty="0" sz="1400" lang="en-US" smtClean="0"/>
              <a:t>V</a:t>
            </a:r>
            <a:r>
              <a:rPr b="1" dirty="0" sz="1400" lang="en-US" smtClean="0"/>
              <a:t>I</a:t>
            </a:r>
            <a:r>
              <a:rPr b="1" dirty="0" sz="1400" lang="en-US" smtClean="0"/>
              <a:t>D</a:t>
            </a:r>
            <a:r>
              <a:rPr b="1" dirty="0" sz="1400" lang="en-US" smtClean="0"/>
              <a:t>H</a:t>
            </a:r>
            <a:r>
              <a:rPr b="1" dirty="0" sz="1400" lang="en-US" smtClean="0"/>
              <a:t>Y</a:t>
            </a:r>
            <a:r>
              <a:rPr b="1" dirty="0" sz="1400" lang="en-US" smtClean="0"/>
              <a:t>A</a:t>
            </a:r>
            <a:r>
              <a:rPr b="1" dirty="0" sz="1400" lang="en-US" smtClean="0"/>
              <a:t>V</a:t>
            </a:r>
            <a:r>
              <a:rPr b="1" dirty="0" sz="1400" lang="en-US" smtClean="0"/>
              <a:t>A</a:t>
            </a:r>
            <a:r>
              <a:rPr b="1" dirty="0" sz="1400" lang="en-US" smtClean="0"/>
              <a:t>N</a:t>
            </a:r>
            <a:r>
              <a:rPr b="1" dirty="0" sz="1400" lang="en-US" smtClean="0"/>
              <a:t>I</a:t>
            </a:r>
            <a:endParaRPr altLang="en-US" lang="zh-CN"/>
          </a:p>
          <a:p>
            <a:pPr algn="ctr"/>
            <a:r>
              <a:rPr b="1" dirty="0" sz="1400" lang="en-US" smtClean="0"/>
              <a:t> </a:t>
            </a:r>
            <a:r>
              <a:rPr dirty="0" sz="1400" lang="en-IN"/>
              <a:t>(Assistant Professor, Department of Computer Science and Engineering</a:t>
            </a:r>
            <a:r>
              <a:rPr dirty="0" sz="1400" lang="en-IN" smtClean="0"/>
              <a:t>)</a:t>
            </a:r>
            <a:endParaRPr altLang="en-US" lang="zh-CN"/>
          </a:p>
          <a:p>
            <a:pPr algn="ctr"/>
            <a:r>
              <a:rPr dirty="0" sz="1400" lang="en-US" smtClean="0"/>
              <a:t>BACHELOR </a:t>
            </a:r>
            <a:r>
              <a:rPr dirty="0" sz="1400" lang="en-US"/>
              <a:t>OF TECHNOLOGY</a:t>
            </a:r>
          </a:p>
          <a:p>
            <a:pPr algn="ctr"/>
            <a:r>
              <a:rPr dirty="0" sz="1400" lang="en-US"/>
              <a:t> </a:t>
            </a:r>
            <a:r>
              <a:rPr dirty="0" sz="1400" i="1" lang="en-IN" smtClean="0"/>
              <a:t>in</a:t>
            </a:r>
            <a:endParaRPr dirty="0" sz="1400" lang="en-IN"/>
          </a:p>
          <a:p>
            <a:pPr algn="ctr"/>
            <a:r>
              <a:rPr dirty="0" sz="1400" i="1" lang="en-US"/>
              <a:t> </a:t>
            </a:r>
            <a:r>
              <a:rPr dirty="0" sz="1400" lang="en-US" smtClean="0"/>
              <a:t>COMPUTER </a:t>
            </a:r>
            <a:r>
              <a:rPr dirty="0" sz="1400" lang="en-US"/>
              <a:t>SCIENCE AND ENGINEERING</a:t>
            </a:r>
            <a:endParaRPr dirty="0" sz="1400" lang="en-IN"/>
          </a:p>
          <a:p>
            <a:pPr algn="ctr"/>
            <a:r>
              <a:rPr dirty="0" sz="1400" lang="en-US"/>
              <a:t>of</a:t>
            </a:r>
            <a:endParaRPr dirty="0" sz="1400" lang="en-IN"/>
          </a:p>
          <a:p>
            <a:pPr algn="ctr"/>
            <a:r>
              <a:rPr dirty="0" sz="1400" lang="en-IN"/>
              <a:t>FACULTY OF ENGINEERING AND TECHNOLOGY</a:t>
            </a:r>
          </a:p>
          <a:p>
            <a:pPr algn="ctr"/>
            <a:endParaRPr dirty="0" sz="1400" lang="en-IN"/>
          </a:p>
          <a:p>
            <a:pPr algn="ctr"/>
            <a:endParaRPr dirty="0" sz="1400" lang="en-IN"/>
          </a:p>
          <a:p>
            <a:pPr algn="ctr"/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3"/>
          <p:cNvSpPr/>
          <p:nvPr/>
        </p:nvSpPr>
        <p:spPr>
          <a:xfrm>
            <a:off x="944781" y="282858"/>
            <a:ext cx="9916561" cy="156966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48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Face Recognition Based On Intelligent </a:t>
            </a:r>
          </a:p>
          <a:p>
            <a:pPr algn="ctr"/>
            <a:r>
              <a:rPr b="1" dirty="0" sz="4800" lang="en-US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Video Retrieval Technology</a:t>
            </a:r>
            <a:endParaRPr b="1" cap="none" dirty="0" sz="48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9716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1814" y="2212335"/>
            <a:ext cx="5238750" cy="3943350"/>
          </a:xfrm>
          <a:prstGeom prst="rect"/>
        </p:spPr>
      </p:pic>
      <p:sp>
        <p:nvSpPr>
          <p:cNvPr id="1048614" name="Content Placeholder 8"/>
          <p:cNvSpPr>
            <a:spLocks noGrp="1"/>
          </p:cNvSpPr>
          <p:nvPr>
            <p:ph idx="1"/>
          </p:nvPr>
        </p:nvSpPr>
        <p:spPr>
          <a:xfrm>
            <a:off x="6182686" y="2807953"/>
            <a:ext cx="5204670" cy="2846227"/>
          </a:xfrm>
        </p:spPr>
        <p:txBody>
          <a:bodyPr/>
          <a:p>
            <a:r>
              <a:rPr dirty="0" lang="en-US" smtClean="0"/>
              <a:t>Biometric Technology</a:t>
            </a:r>
          </a:p>
          <a:p>
            <a:r>
              <a:rPr dirty="0" lang="en-US" smtClean="0"/>
              <a:t>Feature Extraction Part</a:t>
            </a:r>
          </a:p>
          <a:p>
            <a:r>
              <a:rPr dirty="0" lang="en-US" smtClean="0"/>
              <a:t>Classification Layer</a:t>
            </a:r>
          </a:p>
          <a:p>
            <a:r>
              <a:rPr dirty="0" lang="en-US" smtClean="0"/>
              <a:t>Face Processing </a:t>
            </a:r>
          </a:p>
          <a:p>
            <a:r>
              <a:rPr dirty="0" lang="en-US" smtClean="0"/>
              <a:t>Face </a:t>
            </a:r>
            <a:r>
              <a:rPr dirty="0" lang="en-US" err="1" smtClean="0"/>
              <a:t>Corrrection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7002162" y="1825625"/>
            <a:ext cx="4351638" cy="4351338"/>
          </a:xfrm>
        </p:spPr>
        <p:txBody>
          <a:bodyPr/>
          <a:p>
            <a:r>
              <a:rPr dirty="0" lang="en-US" smtClean="0"/>
              <a:t>Five key parts</a:t>
            </a:r>
          </a:p>
          <a:p>
            <a:r>
              <a:rPr dirty="0" lang="en-US" smtClean="0"/>
              <a:t>Two network models</a:t>
            </a:r>
          </a:p>
          <a:p>
            <a:r>
              <a:rPr dirty="0" lang="en-US" smtClean="0"/>
              <a:t>Global and Local Features of human face</a:t>
            </a:r>
          </a:p>
          <a:p>
            <a:r>
              <a:rPr dirty="0" lang="en-US" smtClean="0"/>
              <a:t>Associated Recognition</a:t>
            </a:r>
          </a:p>
        </p:txBody>
      </p:sp>
      <p:sp>
        <p:nvSpPr>
          <p:cNvPr id="1048616" name="Rectangle 3"/>
          <p:cNvSpPr/>
          <p:nvPr/>
        </p:nvSpPr>
        <p:spPr>
          <a:xfrm>
            <a:off x="555570" y="125281"/>
            <a:ext cx="11229163" cy="707886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40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Face Recognition Based on global and local Features</a:t>
            </a:r>
            <a:endParaRPr b="1" cap="none" dirty="0" sz="40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9716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0364" y="1007333"/>
            <a:ext cx="4667250" cy="523875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854675" y="2204566"/>
            <a:ext cx="10515600" cy="3133553"/>
          </a:xfrm>
        </p:spPr>
        <p:txBody>
          <a:bodyPr/>
          <a:p>
            <a:r>
              <a:rPr dirty="0" lang="en-US" smtClean="0"/>
              <a:t>Mainly focuses on the pre-warning analysis of the collected video images</a:t>
            </a:r>
          </a:p>
          <a:p>
            <a:r>
              <a:rPr dirty="0" lang="en-US" smtClean="0"/>
              <a:t>Proposed a cascaded deep learning detection network for video single frame face detection</a:t>
            </a:r>
          </a:p>
          <a:p>
            <a:r>
              <a:rPr dirty="0" lang="en-US" smtClean="0"/>
              <a:t>Biometric recognition</a:t>
            </a:r>
          </a:p>
          <a:p>
            <a:r>
              <a:rPr dirty="0" lang="en-US" smtClean="0"/>
              <a:t>Intelligent video surveillance system</a:t>
            </a:r>
          </a:p>
        </p:txBody>
      </p:sp>
      <p:sp>
        <p:nvSpPr>
          <p:cNvPr id="1048618" name="Rectangle 3"/>
          <p:cNvSpPr/>
          <p:nvPr/>
        </p:nvSpPr>
        <p:spPr>
          <a:xfrm>
            <a:off x="4149209" y="164756"/>
            <a:ext cx="3316935" cy="92333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b="1" cap="none" dirty="0" sz="54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4"/>
          <p:cNvSpPr/>
          <p:nvPr/>
        </p:nvSpPr>
        <p:spPr>
          <a:xfrm>
            <a:off x="1482811" y="766956"/>
            <a:ext cx="10140778" cy="5566652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b="1" dirty="0" sz="2000" lang="en-IN" smtClean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dirty="0" sz="2000" lang="en-IN" smtClean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BY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Xiaochao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Zhenjie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Yang, And Hong Wei Wu.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dirty="0" sz="1600" lang="en-US" u="sng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"/>
              </a:rPr>
              <a:t>https://ieeexplore.ieee.org/document/9195457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BY Shi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Luo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Xiongfei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Li,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Zhu, And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Xiaoli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Zhang.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IN" u="sng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https://ieeexplore.ieee.org/document/8911451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IN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BY 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Muhammad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Awais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Muhammad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Javed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Iqbal,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Iftikhar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Ahmad,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Madini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O.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Lassafi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Mohammad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Basheri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US" u="sng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https://ieeexplore.ieee.org/document/8815725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BY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Rong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QI,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-Sheng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Jia,QI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-Chao Mao, Hong-Mei Sun, Ling-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Qun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Zuo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US" u="sng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https://ieeexplore.ieee.org/document/8794507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BY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Hao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Wu, KE Zhang, And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Guohui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600" lang="en-US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Tian</a:t>
            </a:r>
            <a:r>
              <a:rPr dirty="0" sz="16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600" lang="en-US" u="sng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https://ieeexplore.ieee.org/document/8458127</a:t>
            </a:r>
            <a:endParaRPr dirty="0" sz="1600" lang="en-IN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dirty="0" sz="1400" lang="en-US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dirty="0" sz="1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3"/>
          <p:cNvSpPr/>
          <p:nvPr/>
        </p:nvSpPr>
        <p:spPr>
          <a:xfrm>
            <a:off x="3206184" y="413606"/>
            <a:ext cx="5593080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FACE DETECTION</a:t>
            </a:r>
            <a:endParaRPr b="1" cap="none" dirty="0" sz="54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53102" y="1561020"/>
            <a:ext cx="9007970" cy="472830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9" name="Rectangle 5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-1"/>
          <a:stretch>
            <a:fillRect/>
          </a:stretch>
        </p:blipFill>
        <p:spPr>
          <a:xfrm>
            <a:off x="-8622" y="10"/>
            <a:ext cx="6096000" cy="6857990"/>
          </a:xfrm>
          <a:prstGeom prst="rect"/>
        </p:spPr>
      </p:pic>
      <p:pic>
        <p:nvPicPr>
          <p:cNvPr id="2097155" name="Picture 56"/>
          <p:cNvPicPr>
            <a:picLocks noChangeAspect="1" noMove="1" noResize="1" noRot="1" noGrp="1" noAdjustHandles="1" noEditPoints="1" noChangeArrowheads="1" noChangeShapeType="1" noCrop="1"/>
          </p:cNvPicPr>
          <p:nvPr/>
        </p:nvPicPr>
        <p:blipFill rotWithShape="1"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6257026" y="1"/>
            <a:ext cx="5934973" cy="6858000"/>
          </a:xfrm>
          <a:prstGeom prst="rect"/>
        </p:spPr>
      </p:pic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95532" y="525021"/>
            <a:ext cx="4538124" cy="970450"/>
          </a:xfrm>
        </p:spPr>
        <p:txBody>
          <a:bodyPr anchor="b">
            <a:normAutofit/>
          </a:bodyPr>
          <a:p>
            <a:pPr algn="l"/>
            <a:r>
              <a:rPr dirty="0" sz="4000" lang="en-US"/>
              <a:t>	ABSTRACT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6515639" y="1031144"/>
            <a:ext cx="5494637" cy="5218367"/>
          </a:xfrm>
        </p:spPr>
        <p:txBody>
          <a:bodyPr anchor="t">
            <a:normAutofit fontScale="44444" lnSpcReduction="20000"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solidFill>
                  <a:srgbClr val="44444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sz="3400" lang="en-US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sz="3400" lang="en-US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514350" marL="5512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dirty="0" sz="8600" 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 Monitoring</a:t>
            </a:r>
          </a:p>
          <a:p>
            <a:pPr indent="-514350" marL="5512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dirty="0" sz="8600" lang="en-US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Intelligent Video retrieval Technology</a:t>
            </a:r>
          </a:p>
          <a:p>
            <a:pPr indent="-514350" marL="5512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dirty="0" sz="8600" 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 Vision </a:t>
            </a:r>
          </a:p>
          <a:p>
            <a:pPr indent="-514350" marL="5512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dirty="0" sz="8600" lang="en-US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</a:t>
            </a:r>
            <a:endParaRPr dirty="0" sz="8600" lang="en-US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sz="6000" lang="en-US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b="1" dirty="0" sz="1800" lang="en-US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 sz="2400" lang="en-US"/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28261" y="1666701"/>
            <a:ext cx="5406721" cy="352459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403655" y="222422"/>
          <a:ext cx="11376454" cy="65074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0831"/>
                <a:gridCol w="1548714"/>
                <a:gridCol w="1598141"/>
                <a:gridCol w="2596752"/>
                <a:gridCol w="1561528"/>
                <a:gridCol w="3280488"/>
              </a:tblGrid>
              <a:tr h="698308">
                <a:tc>
                  <a:txBody>
                    <a:bodyPr/>
                    <a:p>
                      <a:r>
                        <a:rPr dirty="0" sz="1600" lang="en-US" smtClean="0">
                          <a:solidFill>
                            <a:schemeClr val="tx1"/>
                          </a:solidFill>
                        </a:rPr>
                        <a:t>S.NO</a:t>
                      </a:r>
                      <a:endParaRPr dirty="0" sz="1600" lang="en-IN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JOURNAL</a:t>
                      </a:r>
                      <a:r>
                        <a:rPr baseline="0" dirty="0" sz="1600" lang="en-US" smtClean="0"/>
                        <a:t> </a:t>
                      </a:r>
                    </a:p>
                    <a:p>
                      <a:r>
                        <a:rPr baseline="0" dirty="0" sz="1600" lang="en-US" smtClean="0"/>
                        <a:t>NAME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YEAR OF </a:t>
                      </a:r>
                    </a:p>
                    <a:p>
                      <a:r>
                        <a:rPr dirty="0" sz="1600" lang="en-US" smtClean="0"/>
                        <a:t>PUBLICATION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PAPER</a:t>
                      </a:r>
                      <a:r>
                        <a:rPr baseline="0" dirty="0" sz="1600" lang="en-US" smtClean="0"/>
                        <a:t> TITLE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AUTHORS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DESCRIPTION</a:t>
                      </a:r>
                      <a:endParaRPr dirty="0" sz="1600" lang="en-IN"/>
                    </a:p>
                  </a:txBody>
                </a:tc>
              </a:tr>
              <a:tr h="997583">
                <a:tc>
                  <a:txBody>
                    <a:bodyPr/>
                    <a:p>
                      <a:r>
                        <a:rPr dirty="0" sz="1600" lang="en-US" smtClean="0"/>
                        <a:t>1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IEEE</a:t>
                      </a:r>
                      <a:r>
                        <a:rPr baseline="0" dirty="0" sz="1600" lang="en-US" smtClean="0"/>
                        <a:t> EXPLORE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24</a:t>
                      </a:r>
                      <a:r>
                        <a:rPr baseline="30000" dirty="0" sz="1600" lang="en-US" smtClean="0"/>
                        <a:t>th</a:t>
                      </a:r>
                      <a:r>
                        <a:rPr baseline="0" dirty="0" sz="1600" lang="en-US" smtClean="0"/>
                        <a:t> Sep,2020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Face Detection Based On Receptive Field Enhanced Multi-Task Cascaded CNN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err="1" smtClean="0"/>
                        <a:t>Xiaochao</a:t>
                      </a:r>
                      <a:r>
                        <a:rPr dirty="0" sz="1600" lang="en-US" smtClean="0"/>
                        <a:t> Li, </a:t>
                      </a:r>
                      <a:r>
                        <a:rPr dirty="0" sz="1600" lang="en-US" err="1" smtClean="0"/>
                        <a:t>Zhenjie</a:t>
                      </a:r>
                      <a:r>
                        <a:rPr dirty="0" sz="1600" lang="en-US" smtClean="0"/>
                        <a:t> Yang and </a:t>
                      </a:r>
                      <a:r>
                        <a:rPr dirty="0" sz="1600" lang="en-US" err="1" smtClean="0"/>
                        <a:t>hong</a:t>
                      </a:r>
                      <a:r>
                        <a:rPr dirty="0" sz="1600" lang="en-US" smtClean="0"/>
                        <a:t> </a:t>
                      </a:r>
                      <a:r>
                        <a:rPr dirty="0" sz="1600" lang="en-US" err="1" smtClean="0"/>
                        <a:t>wei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proposed a Receptive Field Enhanced Multi-Task Cascaded CNN</a:t>
                      </a:r>
                      <a:endParaRPr dirty="0" sz="1600" lang="en-IN"/>
                    </a:p>
                  </a:txBody>
                </a:tc>
              </a:tr>
              <a:tr h="1296857">
                <a:tc>
                  <a:txBody>
                    <a:bodyPr/>
                    <a:p>
                      <a:r>
                        <a:rPr dirty="0" sz="1600" lang="en-US" smtClean="0"/>
                        <a:t>2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 smtClean="0"/>
                        <a:t>IEEE</a:t>
                      </a:r>
                      <a:r>
                        <a:rPr baseline="0" dirty="0" sz="1600" lang="en-US" smtClean="0"/>
                        <a:t> EXPLORE</a:t>
                      </a:r>
                      <a:endParaRPr dirty="0" sz="1600" lang="en-IN" smtClean="0"/>
                    </a:p>
                    <a:p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25</a:t>
                      </a:r>
                      <a:r>
                        <a:rPr baseline="30000" dirty="0" sz="1600" lang="en-US" smtClean="0"/>
                        <a:t>th</a:t>
                      </a:r>
                      <a:r>
                        <a:rPr dirty="0" sz="1600" lang="en-US" smtClean="0"/>
                        <a:t> Nov, 2019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Small Faces Attention Face Detector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Shi</a:t>
                      </a:r>
                      <a:r>
                        <a:rPr baseline="0" dirty="0" sz="1600" lang="en-US" smtClean="0"/>
                        <a:t> </a:t>
                      </a:r>
                      <a:r>
                        <a:rPr baseline="0" dirty="0" sz="1600" lang="en-US" err="1" smtClean="0"/>
                        <a:t>Luo</a:t>
                      </a:r>
                      <a:r>
                        <a:rPr baseline="0" dirty="0" sz="1600" lang="en-US" smtClean="0"/>
                        <a:t>, </a:t>
                      </a:r>
                      <a:r>
                        <a:rPr baseline="0" dirty="0" sz="1600" lang="en-US" err="1" smtClean="0"/>
                        <a:t>Xiongfei</a:t>
                      </a:r>
                      <a:r>
                        <a:rPr baseline="0" dirty="0" sz="1600" lang="en-US" smtClean="0"/>
                        <a:t> Li and </a:t>
                      </a:r>
                      <a:r>
                        <a:rPr baseline="0" dirty="0" sz="1600" lang="en-US" err="1" smtClean="0"/>
                        <a:t>Rui</a:t>
                      </a:r>
                      <a:r>
                        <a:rPr baseline="0" dirty="0" sz="1600" lang="en-US" smtClean="0"/>
                        <a:t> Zhu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proposed a novel scale-invariant face detector, named Small Faces Attention face detector, for better detecting small faces.</a:t>
                      </a:r>
                      <a:endParaRPr dirty="0" sz="1600" lang="en-IN"/>
                    </a:p>
                  </a:txBody>
                </a:tc>
              </a:tr>
              <a:tr h="1296857">
                <a:tc>
                  <a:txBody>
                    <a:bodyPr/>
                    <a:p>
                      <a:r>
                        <a:rPr dirty="0" sz="1600" lang="en-US" smtClean="0"/>
                        <a:t>3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 smtClean="0"/>
                        <a:t>IEEE</a:t>
                      </a:r>
                      <a:r>
                        <a:rPr baseline="0" dirty="0" sz="1600" lang="en-US" smtClean="0"/>
                        <a:t> EXPLORE</a:t>
                      </a:r>
                      <a:endParaRPr dirty="0" sz="1600" lang="en-IN" smtClean="0"/>
                    </a:p>
                    <a:p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27</a:t>
                      </a:r>
                      <a:r>
                        <a:rPr baseline="30000" dirty="0" sz="1600" lang="en-US" smtClean="0"/>
                        <a:t>th</a:t>
                      </a:r>
                      <a:r>
                        <a:rPr baseline="0" dirty="0" sz="1600" lang="en-US" smtClean="0"/>
                        <a:t> Aug , 2019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Real-Time Surveillance Through Face Recognition Using Hog And</a:t>
                      </a:r>
                      <a:r>
                        <a:rPr baseline="0" dirty="0" sz="1600" lang="en-US" smtClean="0"/>
                        <a:t> Feed Forward Networks 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Muhammad </a:t>
                      </a:r>
                      <a:r>
                        <a:rPr dirty="0" sz="1600" lang="en-US" err="1" smtClean="0"/>
                        <a:t>Awais</a:t>
                      </a:r>
                      <a:r>
                        <a:rPr dirty="0" sz="1600" lang="en-US" smtClean="0"/>
                        <a:t>,</a:t>
                      </a:r>
                      <a:r>
                        <a:rPr baseline="0" dirty="0" sz="1600" lang="en-US" smtClean="0"/>
                        <a:t> and </a:t>
                      </a:r>
                      <a:r>
                        <a:rPr baseline="0" dirty="0" sz="1600" lang="en-US" err="1" smtClean="0"/>
                        <a:t>mohammad</a:t>
                      </a:r>
                      <a:r>
                        <a:rPr baseline="0" dirty="0" sz="1600" lang="en-US" smtClean="0"/>
                        <a:t> </a:t>
                      </a:r>
                      <a:r>
                        <a:rPr baseline="0" dirty="0" sz="1600" lang="en-US" err="1" smtClean="0"/>
                        <a:t>basheri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This paper provides video surveillance with improved accuracy and less computational complexity.</a:t>
                      </a:r>
                      <a:endParaRPr dirty="0" sz="1600" lang="en-IN"/>
                    </a:p>
                  </a:txBody>
                </a:tc>
              </a:tr>
              <a:tr h="1337735">
                <a:tc>
                  <a:txBody>
                    <a:bodyPr/>
                    <a:p>
                      <a:r>
                        <a:rPr dirty="0" sz="1600" lang="en-US" smtClean="0"/>
                        <a:t>4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 smtClean="0"/>
                        <a:t>IEEE</a:t>
                      </a:r>
                      <a:r>
                        <a:rPr baseline="0" dirty="0" sz="1600" lang="en-US" smtClean="0"/>
                        <a:t> EXPLORE</a:t>
                      </a:r>
                      <a:endParaRPr dirty="0" sz="1600" lang="en-IN" smtClean="0"/>
                    </a:p>
                    <a:p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12</a:t>
                      </a:r>
                      <a:r>
                        <a:rPr baseline="30000" dirty="0" sz="1600" lang="en-US" smtClean="0"/>
                        <a:t>th</a:t>
                      </a:r>
                      <a:r>
                        <a:rPr dirty="0" sz="1600" lang="en-US" smtClean="0"/>
                        <a:t> Aug, 2019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Face Detection</a:t>
                      </a:r>
                      <a:r>
                        <a:rPr baseline="0" dirty="0" sz="1600" lang="en-US" smtClean="0"/>
                        <a:t> Method Based On Cascaded CNN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err="1" smtClean="0"/>
                        <a:t>Rong</a:t>
                      </a:r>
                      <a:r>
                        <a:rPr dirty="0" sz="1600" lang="en-US" smtClean="0"/>
                        <a:t> Qi, and Ling-</a:t>
                      </a:r>
                      <a:r>
                        <a:rPr dirty="0" sz="1600" lang="en-US" err="1" smtClean="0"/>
                        <a:t>Qun</a:t>
                      </a:r>
                      <a:r>
                        <a:rPr dirty="0" sz="1600" lang="en-US" smtClean="0"/>
                        <a:t> </a:t>
                      </a:r>
                      <a:r>
                        <a:rPr dirty="0" sz="1600" lang="en-US" err="1" smtClean="0"/>
                        <a:t>Zuo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Proposed framework which leverages a cascaded architecture with three stages of deep convolutional networks to improve detection performance.</a:t>
                      </a:r>
                      <a:endParaRPr dirty="0" sz="1600" lang="en-IN"/>
                    </a:p>
                  </a:txBody>
                </a:tc>
              </a:tr>
              <a:tr h="880064">
                <a:tc>
                  <a:txBody>
                    <a:bodyPr/>
                    <a:p>
                      <a:r>
                        <a:rPr dirty="0" sz="1600" lang="en-US" smtClean="0"/>
                        <a:t>5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 smtClean="0"/>
                        <a:t>IEEE</a:t>
                      </a:r>
                      <a:r>
                        <a:rPr baseline="0" dirty="0" sz="1600" lang="en-US" smtClean="0"/>
                        <a:t> EXPLORE</a:t>
                      </a:r>
                      <a:endParaRPr dirty="0" sz="1600" lang="en-IN" smtClean="0"/>
                    </a:p>
                    <a:p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10</a:t>
                      </a:r>
                      <a:r>
                        <a:rPr baseline="30000" dirty="0" sz="1600" lang="en-US" smtClean="0"/>
                        <a:t>th</a:t>
                      </a:r>
                      <a:r>
                        <a:rPr dirty="0" sz="1600" lang="en-US" smtClean="0"/>
                        <a:t> Sep,</a:t>
                      </a:r>
                      <a:r>
                        <a:rPr baseline="0" dirty="0" sz="1600" lang="en-US" smtClean="0"/>
                        <a:t> 2018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Simultaneous</a:t>
                      </a:r>
                      <a:r>
                        <a:rPr baseline="0" dirty="0" sz="1600" lang="en-US" smtClean="0"/>
                        <a:t> Face Detection And Pose Estimation Using CNN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err="1" smtClean="0"/>
                        <a:t>Hao</a:t>
                      </a:r>
                      <a:r>
                        <a:rPr dirty="0" sz="1600" lang="en-US" smtClean="0"/>
                        <a:t> Wu</a:t>
                      </a:r>
                      <a:r>
                        <a:rPr baseline="0" dirty="0" sz="1600" lang="en-US" smtClean="0"/>
                        <a:t> and </a:t>
                      </a:r>
                      <a:r>
                        <a:rPr baseline="0" dirty="0" sz="1600" lang="en-US" err="1" smtClean="0"/>
                        <a:t>Guohui</a:t>
                      </a:r>
                      <a:r>
                        <a:rPr baseline="0" dirty="0" sz="1600" lang="en-US" smtClean="0"/>
                        <a:t> </a:t>
                      </a:r>
                      <a:r>
                        <a:rPr baseline="0" dirty="0" sz="1600" lang="en-US" err="1" smtClean="0"/>
                        <a:t>Tian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 smtClean="0"/>
                        <a:t>propose a multi-task CNN cascade framework that integrates these two tasks.</a:t>
                      </a:r>
                      <a:endParaRPr dirty="0" sz="160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71151" y="1677344"/>
            <a:ext cx="6378146" cy="4351338"/>
          </a:xfrm>
        </p:spPr>
        <p:txBody>
          <a:bodyPr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lang="en-US" smtClean="0"/>
              <a:t>Video Oriented Cascaded Intelligent </a:t>
            </a:r>
            <a:br>
              <a:rPr dirty="0" lang="en-US" smtClean="0"/>
            </a:br>
            <a:r>
              <a:rPr dirty="0" lang="en-US" smtClean="0"/>
              <a:t>Face Detection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lang="en-US" smtClean="0"/>
              <a:t>Deep Learning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lang="en-US" smtClean="0"/>
              <a:t>CNN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lang="en-US" smtClean="0"/>
              <a:t>Feature Extraction</a:t>
            </a: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6" name="Rectangle 3"/>
          <p:cNvSpPr/>
          <p:nvPr/>
        </p:nvSpPr>
        <p:spPr>
          <a:xfrm>
            <a:off x="3039128" y="248849"/>
            <a:ext cx="5186680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Proposed Model</a:t>
            </a:r>
            <a:endParaRPr b="1" cap="none" dirty="0" sz="54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48242" y="1233638"/>
            <a:ext cx="4438650" cy="523875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3"/>
          <p:cNvSpPr/>
          <p:nvPr/>
        </p:nvSpPr>
        <p:spPr>
          <a:xfrm>
            <a:off x="4546699" y="2967335"/>
            <a:ext cx="3307080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MODULES</a:t>
            </a:r>
            <a:endParaRPr b="1" cap="none" dirty="0" sz="54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3"/>
          <p:cNvSpPr/>
          <p:nvPr/>
        </p:nvSpPr>
        <p:spPr>
          <a:xfrm>
            <a:off x="156519" y="331227"/>
            <a:ext cx="12035481" cy="707886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4000" lang="en-US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Security Video Monitoring And Retrieval </a:t>
            </a:r>
            <a:r>
              <a:rPr b="1" dirty="0" sz="4000" lang="en-US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Technology</a:t>
            </a:r>
            <a:endParaRPr b="1" cap="none" dirty="0" sz="40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6906" y="1629933"/>
            <a:ext cx="5238750" cy="4010025"/>
          </a:xfrm>
          <a:prstGeom prst="rect"/>
        </p:spPr>
      </p:pic>
      <p:sp>
        <p:nvSpPr>
          <p:cNvPr id="1048609" name="Content Placeholder 4"/>
          <p:cNvSpPr>
            <a:spLocks noGrp="1"/>
          </p:cNvSpPr>
          <p:nvPr>
            <p:ph idx="1"/>
          </p:nvPr>
        </p:nvSpPr>
        <p:spPr>
          <a:xfrm>
            <a:off x="6174259" y="2456354"/>
            <a:ext cx="5348416" cy="2357181"/>
          </a:xfrm>
        </p:spPr>
        <p:txBody>
          <a:bodyPr/>
          <a:p>
            <a:r>
              <a:rPr dirty="0" sz="3600" lang="en-US" smtClean="0"/>
              <a:t>Massive</a:t>
            </a:r>
          </a:p>
          <a:p>
            <a:r>
              <a:rPr dirty="0" sz="3600" lang="en-US" smtClean="0"/>
              <a:t>Unstructured</a:t>
            </a:r>
          </a:p>
          <a:p>
            <a:r>
              <a:rPr dirty="0" sz="3600" lang="en-US" smtClean="0"/>
              <a:t>Low value density.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38059" y="784910"/>
            <a:ext cx="4438650" cy="5238750"/>
          </a:xfrm>
          <a:prstGeom prst="rect"/>
        </p:spPr>
      </p:pic>
      <p:pic>
        <p:nvPicPr>
          <p:cNvPr id="209716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55068" y="1475473"/>
            <a:ext cx="5238750" cy="3857625"/>
          </a:xfrm>
          <a:prstGeom prst="rect"/>
        </p:spPr>
      </p:pic>
      <p:sp>
        <p:nvSpPr>
          <p:cNvPr id="1048610" name="Content Placeholder 7"/>
          <p:cNvSpPr>
            <a:spLocks noGrp="1"/>
          </p:cNvSpPr>
          <p:nvPr>
            <p:ph idx="1"/>
          </p:nvPr>
        </p:nvSpPr>
        <p:spPr>
          <a:xfrm>
            <a:off x="6055068" y="5527589"/>
            <a:ext cx="5298732" cy="641136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2400" lang="en-US" smtClean="0">
                <a:solidFill>
                  <a:schemeClr val="accent2"/>
                </a:solidFill>
              </a:rPr>
              <a:t>Cascaded P-RBM deep learning detection network</a:t>
            </a:r>
            <a:endParaRPr dirty="0" sz="2400" lang="en-I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098259" y="2273926"/>
            <a:ext cx="3448574" cy="2578595"/>
          </a:xfrm>
        </p:spPr>
        <p:txBody>
          <a:bodyPr/>
          <a:p>
            <a:r>
              <a:rPr dirty="0" lang="en-US" smtClean="0"/>
              <a:t>Edge Feature</a:t>
            </a:r>
          </a:p>
          <a:p>
            <a:r>
              <a:rPr dirty="0" lang="en-US" smtClean="0"/>
              <a:t>Cascaded P-RBM</a:t>
            </a:r>
          </a:p>
          <a:p>
            <a:r>
              <a:rPr dirty="0" lang="en-US" smtClean="0"/>
              <a:t>Visual Layer </a:t>
            </a:r>
          </a:p>
          <a:p>
            <a:r>
              <a:rPr dirty="0" lang="en-US" smtClean="0"/>
              <a:t>Four Hidden Layers</a:t>
            </a:r>
          </a:p>
          <a:p>
            <a:endParaRPr dirty="0" lang="en-IN"/>
          </a:p>
        </p:txBody>
      </p:sp>
      <p:sp>
        <p:nvSpPr>
          <p:cNvPr id="1048612" name="Rectangle 5"/>
          <p:cNvSpPr/>
          <p:nvPr/>
        </p:nvSpPr>
        <p:spPr>
          <a:xfrm>
            <a:off x="610620" y="299636"/>
            <a:ext cx="10970760" cy="7694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4400" lang="en-US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</a:rPr>
              <a:t>Deep Learning Face Detection Based On Video</a:t>
            </a:r>
            <a:endParaRPr b="1" cap="none" dirty="0" sz="4400" lang="en-US" spc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94658" y="1458199"/>
            <a:ext cx="5238750" cy="421005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Admin</dc:creator>
  <cp:lastModifiedBy>Admin</cp:lastModifiedBy>
  <dcterms:created xsi:type="dcterms:W3CDTF">2022-05-08T05:10:03Z</dcterms:created>
  <dcterms:modified xsi:type="dcterms:W3CDTF">2022-05-10T01:43:35Z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1e876085f7c4435e8ecb2d9948ce249d</vt:lpwstr>
  </property>
</Properties>
</file>