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72" r:id="rId12"/>
    <p:sldId id="273" r:id="rId13"/>
    <p:sldId id="274" r:id="rId14"/>
    <p:sldId id="275" r:id="rId15"/>
    <p:sldId id="276" r:id="rId16"/>
    <p:sldId id="270" r:id="rId17"/>
    <p:sldId id="271" r:id="rId18"/>
    <p:sldId id="268" r:id="rId19"/>
    <p:sldId id="27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063505D-6D08-4BC7-8B87-1D7C2AD72EE5}" type="datetimeFigureOut">
              <a:rPr lang="en-US" smtClean="0"/>
              <a:t>03-Feb-23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076C46-3AC2-42EB-9572-A641F9A767C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learly-explained-top-2-types-of-decision-trees-chaid-cart-8695e441e73e" TargetMode="External"/><Relationship Id="rId2" Type="http://schemas.openxmlformats.org/officeDocument/2006/relationships/hyperlink" Target="https://www.analyticsvidhya.com/blog/2021/05/implement-of-decision-tree-using-cha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fiks.com/2018/08/28/a-step-by-step-regression-decision-tree-example/" TargetMode="External"/><Relationship Id="rId4" Type="http://schemas.openxmlformats.org/officeDocument/2006/relationships/hyperlink" Target="https://en.wikipedia.org/wiki/Chi-square_automatic_interaction_dete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0"/>
            <a:ext cx="8229600" cy="1981200"/>
          </a:xfrm>
        </p:spPr>
        <p:txBody>
          <a:bodyPr>
            <a:normAutofit/>
          </a:bodyPr>
          <a:lstStyle/>
          <a:p>
            <a:pPr algn="l"/>
            <a:r>
              <a:rPr lang="en-US" sz="5400" b="0" dirty="0">
                <a:effectLst/>
              </a:rPr>
              <a:t>Decision Tree </a:t>
            </a:r>
            <a:r>
              <a:rPr lang="en-US" sz="5400" b="0" dirty="0" smtClean="0">
                <a:effectLst/>
              </a:rPr>
              <a:t/>
            </a:r>
            <a:br>
              <a:rPr lang="en-US" sz="5400" b="0" dirty="0" smtClean="0">
                <a:effectLst/>
              </a:rPr>
            </a:br>
            <a:r>
              <a:rPr lang="en-US" sz="5400" b="0" dirty="0" smtClean="0">
                <a:effectLst/>
              </a:rPr>
              <a:t>Regression(CHAID</a:t>
            </a:r>
            <a:r>
              <a:rPr lang="en-US" sz="5400" b="0" dirty="0">
                <a:effectLst/>
              </a:rPr>
              <a:t>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867400"/>
            <a:ext cx="6480048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</a:p>
          <a:p>
            <a:r>
              <a:rPr lang="en-US" b="1" dirty="0" smtClean="0"/>
              <a:t>KARTHIK</a:t>
            </a:r>
            <a:r>
              <a:rPr lang="en-US" dirty="0" smtClean="0"/>
              <a:t> </a:t>
            </a:r>
            <a:r>
              <a:rPr lang="en-US" b="1" dirty="0" smtClean="0"/>
              <a:t>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5638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Hyper-parameters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Minimum improvement: The minimum improvement in the chi-square statistic required to split a node. This parameter is used to control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These hyper-parameters can be adjusted to improve the performance of the model or to control </a:t>
            </a:r>
            <a:r>
              <a:rPr lang="en-US" dirty="0" err="1"/>
              <a:t>overfitting</a:t>
            </a:r>
            <a:r>
              <a:rPr lang="en-US" dirty="0"/>
              <a:t>. The optimal hyper-parameter values can be determined through cross-validation or grid search methods.</a:t>
            </a:r>
          </a:p>
        </p:txBody>
      </p:sp>
    </p:spTree>
    <p:extLst>
      <p:ext uri="{BB962C8B-B14F-4D97-AF65-F5344CB8AC3E}">
        <p14:creationId xmlns:p14="http://schemas.microsoft.com/office/powerpoint/2010/main" val="39842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6" t="35534" r="35064" b="25528"/>
          <a:stretch/>
        </p:blipFill>
        <p:spPr bwMode="auto">
          <a:xfrm>
            <a:off x="762000" y="1752600"/>
            <a:ext cx="6705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4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t="31904" r="32839" b="40377"/>
          <a:stretch/>
        </p:blipFill>
        <p:spPr bwMode="auto">
          <a:xfrm>
            <a:off x="304800" y="762000"/>
            <a:ext cx="555673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33486" r="33601" b="40144"/>
          <a:stretch/>
        </p:blipFill>
        <p:spPr bwMode="auto">
          <a:xfrm>
            <a:off x="1066800" y="3429000"/>
            <a:ext cx="7614138" cy="228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03874" y="4577862"/>
            <a:ext cx="1676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√((y – y’)</a:t>
            </a:r>
            <a:r>
              <a:rPr lang="en-US" b="1" baseline="30000" dirty="0">
                <a:solidFill>
                  <a:schemeClr val="bg1"/>
                </a:solidFill>
              </a:rPr>
              <a:t>2</a:t>
            </a:r>
            <a:r>
              <a:rPr lang="en-US" b="1" dirty="0">
                <a:solidFill>
                  <a:schemeClr val="bg1"/>
                </a:solidFill>
              </a:rPr>
              <a:t> / y</a:t>
            </a:r>
            <a:r>
              <a:rPr lang="en-US" b="1" dirty="0" smtClean="0">
                <a:solidFill>
                  <a:schemeClr val="bg1"/>
                </a:solidFill>
              </a:rPr>
              <a:t>’)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7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8" t="39072" r="35855" b="25411"/>
          <a:stretch/>
        </p:blipFill>
        <p:spPr bwMode="auto">
          <a:xfrm>
            <a:off x="685800" y="1981200"/>
            <a:ext cx="6934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t="33846" r="34965" b="26191"/>
          <a:stretch/>
        </p:blipFill>
        <p:spPr bwMode="auto">
          <a:xfrm>
            <a:off x="533400" y="15240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7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20643" r="36043" b="21390"/>
          <a:stretch/>
        </p:blipFill>
        <p:spPr bwMode="auto">
          <a:xfrm>
            <a:off x="381000" y="407628"/>
            <a:ext cx="6477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22164" r="35836" b="18028"/>
          <a:stretch/>
        </p:blipFill>
        <p:spPr bwMode="auto">
          <a:xfrm>
            <a:off x="304800" y="120748"/>
            <a:ext cx="6513342" cy="414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37885" r="50000" b="47024"/>
          <a:stretch/>
        </p:blipFill>
        <p:spPr bwMode="auto">
          <a:xfrm>
            <a:off x="4343400" y="4495800"/>
            <a:ext cx="4459061" cy="110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 t="54365" r="55713" b="30996"/>
          <a:stretch/>
        </p:blipFill>
        <p:spPr bwMode="auto">
          <a:xfrm>
            <a:off x="4339770" y="4512351"/>
            <a:ext cx="4462691" cy="107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48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31030" r="34726" b="39819"/>
          <a:stretch/>
        </p:blipFill>
        <p:spPr bwMode="auto">
          <a:xfrm>
            <a:off x="1295400" y="990600"/>
            <a:ext cx="5333999" cy="226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340"/>
            <a:ext cx="8686800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US" dirty="0"/>
              <a:t>Interpretability: CHAID trees provide a visual representation of the relationships between predictor variables and the target variable, which makes them easy to understand and interpret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Handling Interactions: CHAID can handle interactions between predictor variables, which can be important in many </a:t>
            </a:r>
            <a:r>
              <a:rPr lang="en-US" dirty="0" smtClean="0"/>
              <a:t>applications</a:t>
            </a:r>
          </a:p>
          <a:p>
            <a:endParaRPr lang="en-US" dirty="0" smtClean="0"/>
          </a:p>
          <a:p>
            <a:r>
              <a:rPr lang="en-US" dirty="0" smtClean="0"/>
              <a:t>Flexibility</a:t>
            </a:r>
          </a:p>
          <a:p>
            <a:r>
              <a:rPr lang="en-US" dirty="0"/>
              <a:t>Computational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Overfitting</a:t>
            </a:r>
            <a:r>
              <a:rPr lang="en-US" dirty="0"/>
              <a:t>: CHAID trees can easily </a:t>
            </a:r>
            <a:r>
              <a:rPr lang="en-US" dirty="0" err="1"/>
              <a:t>overfit</a:t>
            </a:r>
            <a:r>
              <a:rPr lang="en-US" dirty="0"/>
              <a:t> the data, resulting in a tree that is too complex and does not generalize well to new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/>
              <a:t>Bias: CHAID trees can be biased towards variables with a large number of categories, as they may dominate the splits in the 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Stopping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Sales forecasting: CHAID is used to identify the key drivers of sales and predict future sales based on these </a:t>
            </a:r>
            <a:r>
              <a:rPr lang="en-US" dirty="0" smtClean="0"/>
              <a:t>drivers</a:t>
            </a:r>
          </a:p>
          <a:p>
            <a:endParaRPr lang="en-US" dirty="0" smtClean="0"/>
          </a:p>
          <a:p>
            <a:r>
              <a:rPr lang="en-US" dirty="0"/>
              <a:t>Customer behavior analysis: CHAID can be used to analyze customer behavior and predict which customers are likely to purchase a particular product or service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Credit Risk Analysis: CHAID can be used to analyze credit risk by identifying factors that influence the likelihood of loan default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Insurance: CHAID can be used in insurance to analyze data on policyholders and predict which policyholders are most likely to file claims.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https://www.analyticsvidhya.com/blog/2021/05/implement-of-decision-tree-using-chaid/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https://towardsdatascience.com/clearly-explained-top-2-types-of-decision-trees-chaid-cart-8695e441e73e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https://en.wikipedia.org/wiki/Chi-square_automatic_interaction_detection</a:t>
            </a:r>
            <a:endParaRPr lang="en-US" dirty="0"/>
          </a:p>
          <a:p>
            <a:r>
              <a:rPr lang="en-US" dirty="0">
                <a:hlinkClick r:id="rId5"/>
              </a:rPr>
              <a:t>https://sefiks.com/2018/08/28/a-step-by-step-regression-decision-tree-example/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Decision Tree Regression</a:t>
            </a:r>
          </a:p>
          <a:p>
            <a:r>
              <a:rPr lang="en-US" dirty="0" smtClean="0"/>
              <a:t>What is Chi-</a:t>
            </a:r>
            <a:r>
              <a:rPr lang="en-US" dirty="0" err="1" smtClean="0"/>
              <a:t>Squre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 is CHAID</a:t>
            </a:r>
          </a:p>
          <a:p>
            <a:r>
              <a:rPr lang="en-US" dirty="0" smtClean="0"/>
              <a:t>Parameters and Hyper-parameters</a:t>
            </a:r>
          </a:p>
          <a:p>
            <a:r>
              <a:rPr lang="en-US" dirty="0" smtClean="0"/>
              <a:t>Applications</a:t>
            </a:r>
          </a:p>
          <a:p>
            <a:r>
              <a:rPr lang="en-US"/>
              <a:t>Reference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0"/>
            <a:ext cx="7467600" cy="2544762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0447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Decision Tree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regression is a type of regression analysis in machine learning that uses a decision tree as a predictive </a:t>
            </a:r>
            <a:r>
              <a:rPr lang="en-US" dirty="0" smtClean="0"/>
              <a:t>model</a:t>
            </a:r>
          </a:p>
          <a:p>
            <a:r>
              <a:rPr lang="en-US" dirty="0"/>
              <a:t>The internal nodes of the tree represent features or attributes of the data, and the leaf nodes represent the output or target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8001000" cy="38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chi-</a:t>
            </a:r>
            <a:r>
              <a:rPr lang="en-US" dirty="0" err="1" smtClean="0"/>
              <a:t>squre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chi-square (χ²) test is a statistical test used in hypothesis testing to determine if there is a significant association between two categorical variables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test calculates the difference between the observed and expected frequencies in a contingency table and returns a chi-square statistic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1" t="36600" r="51782" b="39038"/>
          <a:stretch/>
        </p:blipFill>
        <p:spPr bwMode="auto">
          <a:xfrm>
            <a:off x="533400" y="16002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CHAID (Chi-squared Automatic Interaction Detector) algorithm is a statistical method used to build decision trees for regression problems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CHAID algorithm uses a chi-squared test to determine which variables interact with one another and to split the data into homogeneous groups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00201"/>
            <a:ext cx="74675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</a:t>
            </a:r>
            <a:r>
              <a:rPr lang="en-US" dirty="0"/>
              <a:t>a decision tree regression using CHAID: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the data: Clean and preprocess the data to get it ready for modeling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Calculate the chi-squared test statistic: The chi-squared test is used to determine the dependence between the predictor and target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Determine the splitting variable: Select the predictor variable that gives the highest chi-squared test statistic.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a decision tree regression using CHAID: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Split the data: Split the data into subsets based on the splitting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Repeat the process: Repeat the process of calculating the chi-squared test statistic, determining the splitting variable, and splitting the data until the stopping criteria are met (e.g., the minimum number of samples in a leaf node, maximum depth of the tree, etc</a:t>
            </a:r>
            <a:r>
              <a:rPr lang="en-US" dirty="0" smtClean="0"/>
              <a:t>.).</a:t>
            </a:r>
          </a:p>
          <a:p>
            <a:endParaRPr lang="en-US" dirty="0"/>
          </a:p>
          <a:p>
            <a:r>
              <a:rPr lang="en-US" dirty="0"/>
              <a:t>Make predictions: Use the decision tree to make predictions on new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Evaluate the model: Evaluate the performance of the model using metrics like mean squared error or R-squared.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Hyper-parameters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Significance level: The significance level is a probability threshold that determines the likelihood of a false positive or type I error. The default value is 0.05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r>
              <a:rPr lang="en-US" dirty="0"/>
              <a:t>Maximum tree depth: The maximum tree depth determines the maximum number of splits that can be made in the tree. This parameter is used to control </a:t>
            </a:r>
            <a:r>
              <a:rPr lang="en-US" dirty="0" err="1"/>
              <a:t>overfitting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Minimum cases per node: The minimum number of cases required to split a node. This parameter is used to control </a:t>
            </a:r>
            <a:r>
              <a:rPr lang="en-US" dirty="0" err="1"/>
              <a:t>overfitting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and Hyper-parameters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Maximum number of branches: The maximum number of branches that can be created at a node. This parameter is used to control </a:t>
            </a:r>
            <a:r>
              <a:rPr lang="en-US" dirty="0" err="1"/>
              <a:t>overfitting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Method of splitting: CHAID provides options for splitting the tree, such as chi-square automatic interaction detection (CHAID) and chi-square multivariate interaction detection (</a:t>
            </a:r>
            <a:r>
              <a:rPr lang="en-US" dirty="0" err="1"/>
              <a:t>CHiM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Target variable: The target variable or response variable is the variable to be predicted by the decision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229</TotalTime>
  <Words>786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Decision Tree  Regression(CHAID)</vt:lpstr>
      <vt:lpstr>INDEX</vt:lpstr>
      <vt:lpstr>What is Decision Tree regression</vt:lpstr>
      <vt:lpstr>What is chi-squre </vt:lpstr>
      <vt:lpstr>What is CHAID</vt:lpstr>
      <vt:lpstr>Implementing a decision tree regression using CHAID: </vt:lpstr>
      <vt:lpstr>Implementing a decision tree regression using CHAID: </vt:lpstr>
      <vt:lpstr>Parameters and Hyper-parameters </vt:lpstr>
      <vt:lpstr>Parameters and Hyper-parameters </vt:lpstr>
      <vt:lpstr>Parameters and Hyper-parameters </vt:lpstr>
      <vt:lpstr>Example</vt:lpstr>
      <vt:lpstr>PowerPoint Presentation</vt:lpstr>
      <vt:lpstr>PowerPoint Presentation</vt:lpstr>
      <vt:lpstr>PowerPoint Presentation</vt:lpstr>
      <vt:lpstr>PowerPoint Presentation</vt:lpstr>
      <vt:lpstr>Advantage</vt:lpstr>
      <vt:lpstr>Disadvantage</vt:lpstr>
      <vt:lpstr>Application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 Regression(CHAID)</dc:title>
  <dc:creator>Windows User</dc:creator>
  <cp:lastModifiedBy>Windows User</cp:lastModifiedBy>
  <cp:revision>19</cp:revision>
  <dcterms:created xsi:type="dcterms:W3CDTF">2023-02-02T17:15:39Z</dcterms:created>
  <dcterms:modified xsi:type="dcterms:W3CDTF">2023-02-03T08:53:33Z</dcterms:modified>
</cp:coreProperties>
</file>