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9" r:id="rId6"/>
    <p:sldId id="273" r:id="rId7"/>
    <p:sldId id="278" r:id="rId8"/>
    <p:sldId id="268" r:id="rId9"/>
    <p:sldId id="279" r:id="rId10"/>
    <p:sldId id="275" r:id="rId11"/>
    <p:sldId id="276" r:id="rId12"/>
    <p:sldId id="281" r:id="rId13"/>
    <p:sldId id="282" r:id="rId14"/>
    <p:sldId id="283" r:id="rId15"/>
    <p:sldId id="271" r:id="rId16"/>
    <p:sldId id="266" r:id="rId17"/>
    <p:sldId id="280"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44B36E"/>
    <a:srgbClr val="201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9" d="100"/>
          <a:sy n="89" d="100"/>
        </p:scale>
        <p:origin x="3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AA486581-7CCB-4380-98D7-9EB454F4A3FD}" type="datetimeFigureOut">
              <a:rPr lang="en-IN" smtClean="0"/>
              <a:t>22-02-2024</a:t>
            </a:fld>
            <a:endParaRPr lang="en-IN" dirty="0"/>
          </a:p>
        </p:txBody>
      </p:sp>
      <p:sp>
        <p:nvSpPr>
          <p:cNvPr id="2" name="Footer Placeholder 1"/>
          <p:cNvSpPr>
            <a:spLocks noGrp="1"/>
          </p:cNvSpPr>
          <p:nvPr>
            <p:ph type="ftr" sz="quarter" idx="11"/>
          </p:nvPr>
        </p:nvSpPr>
        <p:spPr/>
        <p:txBody>
          <a:bodyPr/>
          <a:lstStyle/>
          <a:p>
            <a:endParaRPr lang="en-IN" dirty="0"/>
          </a:p>
        </p:txBody>
      </p:sp>
      <p:sp>
        <p:nvSpPr>
          <p:cNvPr id="15" name="Slide Number Placeholder 14"/>
          <p:cNvSpPr>
            <a:spLocks noGrp="1"/>
          </p:cNvSpPr>
          <p:nvPr>
            <p:ph type="sldNum" sz="quarter" idx="12"/>
          </p:nvPr>
        </p:nvSpPr>
        <p:spPr>
          <a:xfrm>
            <a:off x="10972800" y="6473952"/>
            <a:ext cx="1011936" cy="246888"/>
          </a:xfrm>
        </p:spPr>
        <p:txBody>
          <a:bodyPr/>
          <a:lstStyle/>
          <a:p>
            <a:fld id="{74B394FA-8255-4EDA-AD1F-F2C2670FA86B}"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486581-7CCB-4380-98D7-9EB454F4A3FD}" type="datetimeFigureOut">
              <a:rPr lang="en-IN" smtClean="0"/>
              <a:t>22-02-2024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4B394FA-8255-4EDA-AD1F-F2C2670FA86B}"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486581-7CCB-4380-98D7-9EB454F4A3FD}" type="datetimeFigureOut">
              <a:rPr lang="en-IN" smtClean="0"/>
              <a:t>22-02-2024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4B394FA-8255-4EDA-AD1F-F2C2670FA86B}"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AA486581-7CCB-4380-98D7-9EB454F4A3FD}" type="datetimeFigureOut">
              <a:rPr lang="en-IN" smtClean="0"/>
              <a:t>22-02-2024</a:t>
            </a:fld>
            <a:endParaRPr lang="en-IN" dirty="0"/>
          </a:p>
        </p:txBody>
      </p:sp>
      <p:sp>
        <p:nvSpPr>
          <p:cNvPr id="19" name="Footer Placeholder 18"/>
          <p:cNvSpPr>
            <a:spLocks noGrp="1"/>
          </p:cNvSpPr>
          <p:nvPr>
            <p:ph type="ftr" sz="quarter" idx="11"/>
          </p:nvPr>
        </p:nvSpPr>
        <p:spPr>
          <a:xfrm>
            <a:off x="4775200" y="76201"/>
            <a:ext cx="3860800" cy="288925"/>
          </a:xfrm>
        </p:spPr>
        <p:txBody>
          <a:bodyPr/>
          <a:lstStyle/>
          <a:p>
            <a:endParaRPr lang="en-IN" dirty="0"/>
          </a:p>
        </p:txBody>
      </p:sp>
      <p:sp>
        <p:nvSpPr>
          <p:cNvPr id="16" name="Slide Number Placeholder 15"/>
          <p:cNvSpPr>
            <a:spLocks noGrp="1"/>
          </p:cNvSpPr>
          <p:nvPr>
            <p:ph type="sldNum" sz="quarter" idx="12"/>
          </p:nvPr>
        </p:nvSpPr>
        <p:spPr>
          <a:xfrm>
            <a:off x="10972800" y="6473952"/>
            <a:ext cx="1011936" cy="246888"/>
          </a:xfrm>
        </p:spPr>
        <p:txBody>
          <a:bodyPr/>
          <a:lstStyle/>
          <a:p>
            <a:fld id="{74B394FA-8255-4EDA-AD1F-F2C2670FA86B}"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AA486581-7CCB-4380-98D7-9EB454F4A3FD}" type="datetimeFigureOut">
              <a:rPr lang="en-IN" smtClean="0"/>
              <a:t>22-02-2024</a:t>
            </a:fld>
            <a:endParaRPr lang="en-IN" dirty="0"/>
          </a:p>
        </p:txBody>
      </p:sp>
      <p:sp>
        <p:nvSpPr>
          <p:cNvPr id="11" name="Footer Placeholder 10"/>
          <p:cNvSpPr>
            <a:spLocks noGrp="1"/>
          </p:cNvSpPr>
          <p:nvPr>
            <p:ph type="ftr" sz="quarter" idx="11"/>
          </p:nvPr>
        </p:nvSpPr>
        <p:spPr/>
        <p:txBody>
          <a:bodyPr/>
          <a:lstStyle/>
          <a:p>
            <a:endParaRPr lang="en-IN" dirty="0"/>
          </a:p>
        </p:txBody>
      </p:sp>
      <p:sp>
        <p:nvSpPr>
          <p:cNvPr id="16" name="Slide Number Placeholder 15"/>
          <p:cNvSpPr>
            <a:spLocks noGrp="1"/>
          </p:cNvSpPr>
          <p:nvPr>
            <p:ph type="sldNum" sz="quarter" idx="12"/>
          </p:nvPr>
        </p:nvSpPr>
        <p:spPr/>
        <p:txBody>
          <a:bodyPr/>
          <a:lstStyle/>
          <a:p>
            <a:fld id="{74B394FA-8255-4EDA-AD1F-F2C2670FA86B}" type="slidenum">
              <a:rPr lang="en-IN" smtClean="0"/>
              <a:t>‹#›</a:t>
            </a:fld>
            <a:endParaRPr lang="en-IN"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AA486581-7CCB-4380-98D7-9EB454F4A3FD}" type="datetimeFigureOut">
              <a:rPr lang="en-IN" smtClean="0"/>
              <a:t>22-02-2024</a:t>
            </a:fld>
            <a:endParaRPr lang="en-IN" dirty="0"/>
          </a:p>
        </p:txBody>
      </p:sp>
      <p:sp>
        <p:nvSpPr>
          <p:cNvPr id="10" name="Footer Placeholder 9"/>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74B394FA-8255-4EDA-AD1F-F2C2670FA86B}"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AA486581-7CCB-4380-98D7-9EB454F4A3FD}" type="datetimeFigureOut">
              <a:rPr lang="en-IN" smtClean="0"/>
              <a:t>22-02-2024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10972800" y="6477000"/>
            <a:ext cx="1016000" cy="246888"/>
          </a:xfrm>
        </p:spPr>
        <p:txBody>
          <a:bodyPr/>
          <a:lstStyle/>
          <a:p>
            <a:fld id="{74B394FA-8255-4EDA-AD1F-F2C2670FA86B}" type="slidenum">
              <a:rPr lang="en-IN" smtClean="0"/>
              <a:t>‹#›</a:t>
            </a:fld>
            <a:endParaRPr lang="en-IN"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AA486581-7CCB-4380-98D7-9EB454F4A3FD}" type="datetimeFigureOut">
              <a:rPr lang="en-IN" smtClean="0"/>
              <a:t>22-02-2024</a:t>
            </a:fld>
            <a:endParaRPr lang="en-IN" dirty="0"/>
          </a:p>
        </p:txBody>
      </p:sp>
      <p:sp>
        <p:nvSpPr>
          <p:cNvPr id="21" name="Footer Placeholder 20"/>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4B394FA-8255-4EDA-AD1F-F2C2670FA86B}"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A486581-7CCB-4380-98D7-9EB454F4A3FD}" type="datetimeFigureOut">
              <a:rPr lang="en-IN" smtClean="0"/>
              <a:t>22-02-2024</a:t>
            </a:fld>
            <a:endParaRPr lang="en-IN" dirty="0"/>
          </a:p>
        </p:txBody>
      </p:sp>
      <p:sp>
        <p:nvSpPr>
          <p:cNvPr id="24" name="Footer Placeholder 23"/>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4B394FA-8255-4EDA-AD1F-F2C2670FA86B}"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AA486581-7CCB-4380-98D7-9EB454F4A3FD}" type="datetimeFigureOut">
              <a:rPr lang="en-IN" smtClean="0"/>
              <a:t>22-02-2024</a:t>
            </a:fld>
            <a:endParaRPr lang="en-IN" dirty="0"/>
          </a:p>
        </p:txBody>
      </p:sp>
      <p:sp>
        <p:nvSpPr>
          <p:cNvPr id="29" name="Footer Placeholder 28"/>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4B394FA-8255-4EDA-AD1F-F2C2670FA86B}"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AA486581-7CCB-4380-98D7-9EB454F4A3FD}" type="datetimeFigureOut">
              <a:rPr lang="en-IN" smtClean="0"/>
              <a:t>22-02-2024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31" name="Slide Number Placeholder 30"/>
          <p:cNvSpPr>
            <a:spLocks noGrp="1"/>
          </p:cNvSpPr>
          <p:nvPr>
            <p:ph type="sldNum" sz="quarter" idx="12"/>
          </p:nvPr>
        </p:nvSpPr>
        <p:spPr/>
        <p:txBody>
          <a:bodyPr/>
          <a:lstStyle/>
          <a:p>
            <a:fld id="{74B394FA-8255-4EDA-AD1F-F2C2670FA86B}" type="slidenum">
              <a:rPr lang="en-IN" smtClean="0"/>
              <a:t>‹#›</a:t>
            </a:fld>
            <a:endParaRPr lang="en-IN"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AA486581-7CCB-4380-98D7-9EB454F4A3FD}" type="datetimeFigureOut">
              <a:rPr lang="en-IN" smtClean="0"/>
              <a:t>22-02-2024</a:t>
            </a:fld>
            <a:endParaRPr lang="en-IN" dirty="0"/>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dirty="0"/>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fld id="{74B394FA-8255-4EDA-AD1F-F2C2670FA86B}" type="slidenum">
              <a:rPr lang="en-IN" smtClean="0"/>
              <a:t>‹#›</a:t>
            </a:fld>
            <a:endParaRPr lang="en-IN"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panose="05020102010507070707"/>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panose="05020102010507070707"/>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panose="05020102010507070707"/>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panose="05020102010507070707"/>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458" y="1818201"/>
            <a:ext cx="10886358" cy="1997046"/>
          </a:xfrm>
        </p:spPr>
        <p:txBody>
          <a:bodyPr>
            <a:normAutofit fontScale="90000"/>
          </a:bodyPr>
          <a:lstStyle/>
          <a:p>
            <a:pPr algn="ctr">
              <a:lnSpc>
                <a:spcPct val="150000"/>
              </a:lnSpc>
            </a:pPr>
            <a:r>
              <a:rPr lang="en-IN" sz="2800" b="1" dirty="0"/>
              <a:t>Project Work Phase-2(18CSP77) Review</a:t>
            </a:r>
            <a:br>
              <a:rPr lang="en-IN" sz="2800" b="1" dirty="0"/>
            </a:br>
            <a:r>
              <a:rPr lang="en-IN" sz="2200" b="1" dirty="0">
                <a:solidFill>
                  <a:schemeClr val="accent2"/>
                </a:solidFill>
              </a:rPr>
              <a:t>On</a:t>
            </a:r>
            <a:br>
              <a:rPr lang="en-IN" sz="2800" b="1" dirty="0">
                <a:solidFill>
                  <a:schemeClr val="accent2"/>
                </a:solidFill>
              </a:rPr>
            </a:br>
            <a:r>
              <a:rPr lang="en-US" sz="1800" b="1" i="0" dirty="0">
                <a:solidFill>
                  <a:srgbClr val="000000"/>
                </a:solidFill>
                <a:effectLst/>
                <a:latin typeface="TimesNewRomanPS-BoldMT"/>
                <a:ea typeface="Calibri" panose="020F0502020204030204" pitchFamily="34" charset="0"/>
                <a:cs typeface="Arial" panose="020B0604020202020204" pitchFamily="34" charset="0"/>
              </a:rPr>
              <a:t> </a:t>
            </a:r>
            <a:r>
              <a:rPr lang="en-US" sz="2200" b="1" i="0" dirty="0">
                <a:solidFill>
                  <a:srgbClr val="000000"/>
                </a:solidFill>
                <a:effectLst/>
                <a:latin typeface="TimesNewRomanPS-BoldMT"/>
                <a:ea typeface="Calibri" panose="020F0502020204030204" pitchFamily="34" charset="0"/>
                <a:cs typeface="Arial" panose="020B0604020202020204" pitchFamily="34" charset="0"/>
              </a:rPr>
              <a:t>Unusual Crowd Activity Detection and Localization using OpenCV</a:t>
            </a:r>
            <a:br>
              <a:rPr lang="en-IN" sz="1800" dirty="0">
                <a:effectLst/>
                <a:latin typeface="Calibri" panose="020F0502020204030204" pitchFamily="34" charset="0"/>
                <a:ea typeface="Calibri" panose="020F0502020204030204" pitchFamily="34" charset="0"/>
                <a:cs typeface="Arial" panose="020B0604020202020204" pitchFamily="34" charset="0"/>
              </a:rPr>
            </a:br>
            <a:r>
              <a:rPr lang="en-IN" sz="2200" b="1" dirty="0">
                <a:solidFill>
                  <a:schemeClr val="accent2"/>
                </a:solidFill>
              </a:rPr>
              <a:t>by</a:t>
            </a:r>
          </a:p>
        </p:txBody>
      </p:sp>
      <p:sp>
        <p:nvSpPr>
          <p:cNvPr id="3" name="Subtitle 2"/>
          <p:cNvSpPr>
            <a:spLocks noGrp="1"/>
          </p:cNvSpPr>
          <p:nvPr>
            <p:ph type="subTitle" idx="1"/>
          </p:nvPr>
        </p:nvSpPr>
        <p:spPr>
          <a:xfrm>
            <a:off x="966877" y="3815247"/>
            <a:ext cx="9875520" cy="2803316"/>
          </a:xfrm>
        </p:spPr>
        <p:txBody>
          <a:bodyPr>
            <a:normAutofit/>
          </a:bodyPr>
          <a:lstStyle/>
          <a:p>
            <a:pPr algn="ctr"/>
            <a:r>
              <a:rPr lang="en-IN" sz="2400" b="1" dirty="0">
                <a:latin typeface="Agency FB" panose="020B0503020202020204" pitchFamily="34" charset="0"/>
              </a:rPr>
              <a:t>                                                                                                                                             </a:t>
            </a:r>
            <a:r>
              <a:rPr lang="en-IN" sz="2000" b="1" dirty="0">
                <a:latin typeface="Agency FB" panose="020B0503020202020204" pitchFamily="34" charset="0"/>
              </a:rPr>
              <a:t>Project  Team  </a:t>
            </a:r>
            <a:r>
              <a:rPr lang="en-IN" b="1" dirty="0">
                <a:latin typeface="Agency FB" panose="020B0503020202020204" pitchFamily="34" charset="0"/>
              </a:rPr>
              <a:t>                                                                           </a:t>
            </a:r>
            <a:r>
              <a:rPr lang="en-IN" sz="2000" b="1" dirty="0">
                <a:latin typeface="Agency FB" panose="020B0503020202020204" pitchFamily="34" charset="0"/>
              </a:rPr>
              <a:t>Under the Guidance of </a:t>
            </a:r>
          </a:p>
          <a:p>
            <a:r>
              <a:rPr lang="en-IN" sz="2000" dirty="0">
                <a:latin typeface="Times New Roman" panose="02020603050405020304" pitchFamily="18" charset="0"/>
                <a:cs typeface="Times New Roman" panose="02020603050405020304" pitchFamily="18" charset="0"/>
              </a:rPr>
              <a:t>Jaikumar K</a:t>
            </a:r>
            <a:r>
              <a:rPr lang="en-IN"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1GD19CS014)</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Mrs.Shushma</a:t>
            </a:r>
            <a:r>
              <a:rPr lang="en-IN" sz="2400" dirty="0">
                <a:latin typeface="Times New Roman" panose="02020603050405020304" pitchFamily="18" charset="0"/>
                <a:cs typeface="Times New Roman" panose="02020603050405020304" pitchFamily="18" charset="0"/>
              </a:rPr>
              <a:t> </a:t>
            </a:r>
          </a:p>
          <a:p>
            <a:r>
              <a:rPr lang="en-IN" sz="2400" dirty="0">
                <a:latin typeface="Agency FB" panose="020B0503020202020204" pitchFamily="34" charset="0"/>
              </a:rPr>
              <a:t> </a:t>
            </a:r>
            <a:r>
              <a:rPr lang="en-IN" sz="2000" dirty="0">
                <a:latin typeface="Times New Roman" panose="02020603050405020304" pitchFamily="18" charset="0"/>
                <a:cs typeface="Times New Roman" panose="02020603050405020304" pitchFamily="18" charset="0"/>
              </a:rPr>
              <a:t>Karthik S</a:t>
            </a:r>
            <a:r>
              <a:rPr lang="en-IN" sz="1800" dirty="0">
                <a:latin typeface="Times New Roman" panose="02020603050405020304" pitchFamily="18" charset="0"/>
                <a:cs typeface="Times New Roman" panose="02020603050405020304" pitchFamily="18" charset="0"/>
              </a:rPr>
              <a:t>(1GD19CS018</a:t>
            </a:r>
            <a:r>
              <a:rPr lang="en-IN" sz="200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Assistant  Professor</a:t>
            </a:r>
            <a:r>
              <a:rPr lang="en-IN" sz="2000" dirty="0">
                <a:latin typeface="Times New Roman" panose="02020603050405020304" pitchFamily="18" charset="0"/>
                <a:cs typeface="Times New Roman" panose="02020603050405020304" pitchFamily="18" charset="0"/>
              </a:rPr>
              <a:t> </a:t>
            </a:r>
          </a:p>
          <a:p>
            <a:r>
              <a:rPr lang="en-IN" sz="2000" dirty="0">
                <a:latin typeface="Times New Roman" panose="02020603050405020304" pitchFamily="18" charset="0"/>
                <a:cs typeface="Times New Roman" panose="02020603050405020304" pitchFamily="18" charset="0"/>
              </a:rPr>
              <a:t> Mukesh R</a:t>
            </a:r>
            <a:r>
              <a:rPr lang="en-IN" sz="1800" dirty="0">
                <a:latin typeface="Times New Roman" panose="02020603050405020304" pitchFamily="18" charset="0"/>
                <a:cs typeface="Times New Roman" panose="02020603050405020304" pitchFamily="18" charset="0"/>
              </a:rPr>
              <a:t>(1GD19CS023)                                                                          Department of CSE,               </a:t>
            </a:r>
          </a:p>
          <a:p>
            <a:r>
              <a:rPr lang="en-IN" sz="1800" dirty="0">
                <a:latin typeface="Times New Roman" panose="02020603050405020304" pitchFamily="18" charset="0"/>
                <a:cs typeface="Times New Roman" panose="02020603050405020304" pitchFamily="18" charset="0"/>
              </a:rPr>
              <a:t> N  </a:t>
            </a:r>
            <a:r>
              <a:rPr lang="en-IN" sz="2000" dirty="0">
                <a:latin typeface="Times New Roman" panose="02020603050405020304" pitchFamily="18" charset="0"/>
                <a:cs typeface="Times New Roman" panose="02020603050405020304" pitchFamily="18" charset="0"/>
              </a:rPr>
              <a:t>Krishna Vamsi</a:t>
            </a:r>
            <a:r>
              <a:rPr lang="en-IN" sz="1800" dirty="0">
                <a:latin typeface="Times New Roman" panose="02020603050405020304" pitchFamily="18" charset="0"/>
                <a:cs typeface="Times New Roman" panose="02020603050405020304" pitchFamily="18" charset="0"/>
              </a:rPr>
              <a:t>(1GD19CS028)                                                              GCEM, Bangalore-048.</a:t>
            </a:r>
          </a:p>
          <a:p>
            <a:pPr algn="l"/>
            <a:endParaRPr lang="en-IN" sz="1800" dirty="0"/>
          </a:p>
        </p:txBody>
      </p:sp>
      <p:pic>
        <p:nvPicPr>
          <p:cNvPr id="7" name="Google Shape;150;p18"/>
          <p:cNvPicPr preferRelativeResize="0"/>
          <p:nvPr/>
        </p:nvPicPr>
        <p:blipFill rotWithShape="1">
          <a:blip r:embed="rId2"/>
          <a:srcRect/>
          <a:stretch>
            <a:fillRect/>
          </a:stretch>
        </p:blipFill>
        <p:spPr>
          <a:xfrm>
            <a:off x="461458" y="317295"/>
            <a:ext cx="1443152" cy="1454420"/>
          </a:xfrm>
          <a:prstGeom prst="rect">
            <a:avLst/>
          </a:prstGeom>
          <a:noFill/>
          <a:ln>
            <a:noFill/>
          </a:ln>
        </p:spPr>
      </p:pic>
      <p:sp>
        <p:nvSpPr>
          <p:cNvPr id="9" name="TextBox 8"/>
          <p:cNvSpPr txBox="1"/>
          <p:nvPr/>
        </p:nvSpPr>
        <p:spPr>
          <a:xfrm>
            <a:off x="1755868" y="98861"/>
            <a:ext cx="8256224" cy="1891287"/>
          </a:xfrm>
          <a:prstGeom prst="rect">
            <a:avLst/>
          </a:prstGeom>
          <a:noFill/>
        </p:spPr>
        <p:txBody>
          <a:bodyPr wrap="square">
            <a:spAutoFit/>
          </a:bodyPr>
          <a:lstStyle/>
          <a:p>
            <a:pPr algn="ctr">
              <a:lnSpc>
                <a:spcPct val="150000"/>
              </a:lnSpc>
            </a:pP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GOPALAN COLLEGE OF ENGINEERING AND MANAGEMENT </a:t>
            </a:r>
            <a:b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BANGALORE-560</a:t>
            </a: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048</a:t>
            </a:r>
            <a:b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br>
            <a:r>
              <a:rPr lang="en-US" sz="200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Department of Computer Science and Engineering</a:t>
            </a:r>
          </a:p>
          <a:p>
            <a:pPr algn="ctr">
              <a:lnSpc>
                <a:spcPct val="150000"/>
              </a:lnSpc>
            </a:pPr>
            <a:endParaRPr lang="en-US" sz="2000" dirty="0"/>
          </a:p>
        </p:txBody>
      </p:sp>
      <p:pic>
        <p:nvPicPr>
          <p:cNvPr id="10" name="Google Shape;149;p18"/>
          <p:cNvPicPr preferRelativeResize="0"/>
          <p:nvPr/>
        </p:nvPicPr>
        <p:blipFill rotWithShape="1">
          <a:blip r:embed="rId3"/>
          <a:srcRect/>
          <a:stretch>
            <a:fillRect/>
          </a:stretch>
        </p:blipFill>
        <p:spPr>
          <a:xfrm>
            <a:off x="9863350" y="239437"/>
            <a:ext cx="1592723" cy="16101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8A85B-D13E-E020-9987-1A8E5F13007A}"/>
              </a:ext>
            </a:extLst>
          </p:cNvPr>
          <p:cNvSpPr>
            <a:spLocks noGrp="1"/>
          </p:cNvSpPr>
          <p:nvPr>
            <p:ph type="title"/>
          </p:nvPr>
        </p:nvSpPr>
        <p:spPr/>
        <p:txBody>
          <a:bodyPr/>
          <a:lstStyle/>
          <a:p>
            <a:r>
              <a:rPr lang="en-IN" dirty="0"/>
              <a:t>Flow chart</a:t>
            </a:r>
          </a:p>
        </p:txBody>
      </p:sp>
      <p:sp>
        <p:nvSpPr>
          <p:cNvPr id="3" name="Rectangle 2">
            <a:extLst>
              <a:ext uri="{FF2B5EF4-FFF2-40B4-BE49-F238E27FC236}">
                <a16:creationId xmlns:a16="http://schemas.microsoft.com/office/drawing/2014/main" id="{21907F3A-712C-24C5-1C3B-27D410C48518}"/>
              </a:ext>
            </a:extLst>
          </p:cNvPr>
          <p:cNvSpPr>
            <a:spLocks noChangeArrowheads="1"/>
          </p:cNvSpPr>
          <p:nvPr/>
        </p:nvSpPr>
        <p:spPr bwMode="auto">
          <a:xfrm>
            <a:off x="1923074" y="1954212"/>
            <a:ext cx="1487952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Object 3">
            <a:extLst>
              <a:ext uri="{FF2B5EF4-FFF2-40B4-BE49-F238E27FC236}">
                <a16:creationId xmlns:a16="http://schemas.microsoft.com/office/drawing/2014/main" id="{A9522EBB-9CAB-03B7-352B-F082A819551B}"/>
              </a:ext>
            </a:extLst>
          </p:cNvPr>
          <p:cNvGraphicFramePr>
            <a:graphicFrameLocks noChangeAspect="1"/>
          </p:cNvGraphicFramePr>
          <p:nvPr>
            <p:extLst>
              <p:ext uri="{D42A27DB-BD31-4B8C-83A1-F6EECF244321}">
                <p14:modId xmlns:p14="http://schemas.microsoft.com/office/powerpoint/2010/main" val="200016159"/>
              </p:ext>
            </p:extLst>
          </p:nvPr>
        </p:nvGraphicFramePr>
        <p:xfrm>
          <a:off x="2721685" y="1645919"/>
          <a:ext cx="7067773" cy="4980792"/>
        </p:xfrm>
        <a:graphic>
          <a:graphicData uri="http://schemas.openxmlformats.org/presentationml/2006/ole">
            <mc:AlternateContent xmlns:mc="http://schemas.openxmlformats.org/markup-compatibility/2006">
              <mc:Choice xmlns:v="urn:schemas-microsoft-com:vml" Requires="v">
                <p:oleObj r:id="rId2" imgW="5794501" imgH="4450143" progId="Visio.Drawing.11">
                  <p:embed/>
                </p:oleObj>
              </mc:Choice>
              <mc:Fallback>
                <p:oleObj r:id="rId2" imgW="5794501" imgH="445014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685" y="1645919"/>
                        <a:ext cx="7067773" cy="4980792"/>
                      </a:xfrm>
                      <a:prstGeom prst="rect">
                        <a:avLst/>
                      </a:prstGeom>
                      <a:noFill/>
                    </p:spPr>
                  </p:pic>
                </p:oleObj>
              </mc:Fallback>
            </mc:AlternateContent>
          </a:graphicData>
        </a:graphic>
      </p:graphicFrame>
    </p:spTree>
    <p:extLst>
      <p:ext uri="{BB962C8B-B14F-4D97-AF65-F5344CB8AC3E}">
        <p14:creationId xmlns:p14="http://schemas.microsoft.com/office/powerpoint/2010/main" val="411300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5247F-5063-328B-5877-10E61278C8EB}"/>
              </a:ext>
            </a:extLst>
          </p:cNvPr>
          <p:cNvSpPr>
            <a:spLocks noGrp="1"/>
          </p:cNvSpPr>
          <p:nvPr>
            <p:ph type="title"/>
          </p:nvPr>
        </p:nvSpPr>
        <p:spPr/>
        <p:txBody>
          <a:bodyPr/>
          <a:lstStyle/>
          <a:p>
            <a:r>
              <a:rPr lang="en-IN" dirty="0"/>
              <a:t>s/w and h/w requirements</a:t>
            </a:r>
          </a:p>
        </p:txBody>
      </p:sp>
      <p:sp>
        <p:nvSpPr>
          <p:cNvPr id="4" name="TextBox 3">
            <a:extLst>
              <a:ext uri="{FF2B5EF4-FFF2-40B4-BE49-F238E27FC236}">
                <a16:creationId xmlns:a16="http://schemas.microsoft.com/office/drawing/2014/main" id="{49F2067A-73D1-395E-A7D1-C025EA168B7A}"/>
              </a:ext>
            </a:extLst>
          </p:cNvPr>
          <p:cNvSpPr txBox="1"/>
          <p:nvPr/>
        </p:nvSpPr>
        <p:spPr>
          <a:xfrm>
            <a:off x="802888" y="1527706"/>
            <a:ext cx="10738624" cy="5504071"/>
          </a:xfrm>
          <a:prstGeom prst="rect">
            <a:avLst/>
          </a:prstGeom>
          <a:noFill/>
        </p:spPr>
        <p:txBody>
          <a:bodyPr wrap="square">
            <a:spAutoFit/>
          </a:bodyPr>
          <a:lstStyle/>
          <a:p>
            <a:pPr algn="just">
              <a:lnSpc>
                <a:spcPct val="150000"/>
              </a:lnSpc>
              <a:spcAft>
                <a:spcPts val="1000"/>
              </a:spcAft>
              <a:tabLst>
                <a:tab pos="266700" algn="l"/>
              </a:tabLs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HARDWARE REQUIREMENTS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Arial" panose="020B0604020202020204" pitchFamily="34" charset="0"/>
              </a:rPr>
              <a:t>System 		: 		Intel IV 2.4 GHz.</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Arial" panose="020B0604020202020204" pitchFamily="34" charset="0"/>
              </a:rPr>
              <a:t>Hard Disk</a:t>
            </a:r>
            <a:r>
              <a:rPr lang="en-IN" sz="1800" b="1" dirty="0">
                <a:effectLst/>
                <a:latin typeface="Times New Roman" panose="02020603050405020304" pitchFamily="18" charset="0"/>
                <a:ea typeface="Calibri" panose="020F0502020204030204" pitchFamily="34" charset="0"/>
                <a:cs typeface="Arial" panose="020B0604020202020204" pitchFamily="34" charset="0"/>
              </a:rPr>
              <a:t> 	</a:t>
            </a:r>
            <a:r>
              <a:rPr lang="en-IN" sz="1800" dirty="0">
                <a:effectLst/>
                <a:latin typeface="Times New Roman" panose="02020603050405020304" pitchFamily="18" charset="0"/>
                <a:ea typeface="Calibri" panose="020F0502020204030204" pitchFamily="34" charset="0"/>
                <a:cs typeface="Arial" panose="020B0604020202020204" pitchFamily="34" charset="0"/>
              </a:rPr>
              <a:t>	: 		500 GB.</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Arial" panose="020B0604020202020204" pitchFamily="34" charset="0"/>
              </a:rPr>
              <a:t>Ram </a:t>
            </a:r>
            <a:r>
              <a:rPr lang="en-IN" sz="1800" b="1" dirty="0">
                <a:effectLst/>
                <a:latin typeface="Times New Roman" panose="02020603050405020304" pitchFamily="18" charset="0"/>
                <a:ea typeface="Calibri" panose="020F0502020204030204" pitchFamily="34" charset="0"/>
                <a:cs typeface="Arial" panose="020B0604020202020204" pitchFamily="34" charset="0"/>
              </a:rPr>
              <a:t>	</a:t>
            </a:r>
            <a:r>
              <a:rPr lang="en-IN" sz="1800" dirty="0">
                <a:effectLst/>
                <a:latin typeface="Times New Roman" panose="02020603050405020304" pitchFamily="18" charset="0"/>
                <a:ea typeface="Calibri" panose="020F0502020204030204" pitchFamily="34" charset="0"/>
                <a:cs typeface="Arial" panose="020B0604020202020204" pitchFamily="34" charset="0"/>
              </a:rPr>
              <a:t>	                : 		4 GB</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28600" algn="just">
              <a:lnSpc>
                <a:spcPct val="150000"/>
              </a:lnSpc>
            </a:pPr>
            <a:r>
              <a:rPr lang="en-IN" sz="1800" dirty="0">
                <a:effectLst/>
                <a:latin typeface="Times New Roman" panose="02020603050405020304" pitchFamily="18"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SOFTWARE REQUIREMENTS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6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Arial" panose="020B0604020202020204" pitchFamily="34" charset="0"/>
              </a:rPr>
              <a:t>Operating system 		: 	Windows 7 / 8 / 10</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6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Arial" panose="020B0604020202020204" pitchFamily="34" charset="0"/>
              </a:rPr>
              <a:t>Coding Language 		: 	Python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6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Arial" panose="020B0604020202020204" pitchFamily="34" charset="0"/>
              </a:rPr>
              <a:t>Software</a:t>
            </a:r>
            <a:r>
              <a:rPr lang="en-IN" sz="1800" b="1" dirty="0">
                <a:effectLst/>
                <a:latin typeface="Times New Roman" panose="02020603050405020304" pitchFamily="18" charset="0"/>
                <a:ea typeface="Calibri" panose="020F0502020204030204" pitchFamily="34" charset="0"/>
                <a:cs typeface="Arial" panose="020B0604020202020204" pitchFamily="34" charset="0"/>
              </a:rPr>
              <a:t>			</a:t>
            </a:r>
            <a:r>
              <a:rPr lang="en-IN" sz="1800" dirty="0">
                <a:effectLst/>
                <a:latin typeface="Times New Roman" panose="02020603050405020304" pitchFamily="18" charset="0"/>
                <a:ea typeface="Calibri" panose="020F0502020204030204" pitchFamily="34" charset="0"/>
                <a:cs typeface="Arial" panose="020B0604020202020204" pitchFamily="34" charset="0"/>
              </a:rPr>
              <a:t>:	Anaconda</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50000"/>
              </a:lnSpc>
              <a:spcAft>
                <a:spcPts val="6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Arial" panose="020B0604020202020204" pitchFamily="34" charset="0"/>
              </a:rPr>
              <a:t>IDE</a:t>
            </a:r>
            <a:r>
              <a:rPr lang="en-IN" sz="1800" b="1" dirty="0">
                <a:effectLst/>
                <a:latin typeface="Times New Roman" panose="02020603050405020304" pitchFamily="18" charset="0"/>
                <a:ea typeface="Calibri" panose="020F0502020204030204" pitchFamily="34" charset="0"/>
                <a:cs typeface="Arial" panose="020B0604020202020204" pitchFamily="34" charset="0"/>
              </a:rPr>
              <a:t>				</a:t>
            </a:r>
            <a:r>
              <a:rPr lang="en-IN" sz="1800" dirty="0">
                <a:effectLst/>
                <a:latin typeface="Times New Roman" panose="02020603050405020304" pitchFamily="18" charset="0"/>
                <a:ea typeface="Calibri" panose="020F0502020204030204" pitchFamily="34" charset="0"/>
                <a:cs typeface="Arial" panose="020B0604020202020204" pitchFamily="34" charset="0"/>
              </a:rPr>
              <a:t>:</a:t>
            </a:r>
            <a:r>
              <a:rPr lang="en-IN" sz="1800" b="1" dirty="0">
                <a:effectLst/>
                <a:latin typeface="Times New Roman" panose="02020603050405020304" pitchFamily="18" charset="0"/>
                <a:ea typeface="Calibri" panose="020F0502020204030204" pitchFamily="34" charset="0"/>
                <a:cs typeface="Arial" panose="020B0604020202020204" pitchFamily="34" charset="0"/>
              </a:rPr>
              <a:t>	</a:t>
            </a:r>
            <a:r>
              <a:rPr lang="en-IN" sz="1800" dirty="0">
                <a:effectLst/>
                <a:latin typeface="Times New Roman" panose="02020603050405020304" pitchFamily="18" charset="0"/>
                <a:ea typeface="Calibri" panose="020F0502020204030204" pitchFamily="34" charset="0"/>
                <a:cs typeface="Arial" panose="020B0604020202020204" pitchFamily="34" charset="0"/>
              </a:rPr>
              <a:t>Spyder</a:t>
            </a:r>
            <a:r>
              <a:rPr lang="en-IN" sz="1800" b="1" dirty="0">
                <a:effectLst/>
                <a:latin typeface="Times New Roman" panose="02020603050405020304" pitchFamily="18" charset="0"/>
                <a:ea typeface="Calibri" panose="020F0502020204030204" pitchFamily="34" charset="0"/>
                <a:cs typeface="Arial" panose="020B0604020202020204" pitchFamily="34" charset="0"/>
              </a:rPr>
              <a:t> / </a:t>
            </a:r>
            <a:r>
              <a:rPr lang="en-IN" sz="1800" dirty="0" err="1">
                <a:effectLst/>
                <a:latin typeface="Times New Roman" panose="02020603050405020304" pitchFamily="18" charset="0"/>
                <a:ea typeface="Calibri" panose="020F0502020204030204" pitchFamily="34" charset="0"/>
                <a:cs typeface="Arial" panose="020B0604020202020204" pitchFamily="34" charset="0"/>
              </a:rPr>
              <a:t>Jupyter</a:t>
            </a:r>
            <a:r>
              <a:rPr lang="en-IN" sz="1800" dirty="0">
                <a:effectLst/>
                <a:latin typeface="Times New Roman" panose="02020603050405020304" pitchFamily="18" charset="0"/>
                <a:ea typeface="Calibri" panose="020F0502020204030204" pitchFamily="34" charset="0"/>
                <a:cs typeface="Arial" panose="020B0604020202020204" pitchFamily="34" charset="0"/>
              </a:rPr>
              <a:t> Notebook /</a:t>
            </a:r>
            <a:r>
              <a:rPr lang="en-IN" sz="1800" dirty="0" err="1">
                <a:effectLst/>
                <a:latin typeface="Times New Roman" panose="02020603050405020304" pitchFamily="18" charset="0"/>
                <a:ea typeface="Calibri" panose="020F0502020204030204" pitchFamily="34" charset="0"/>
                <a:cs typeface="Arial" panose="020B0604020202020204" pitchFamily="34" charset="0"/>
              </a:rPr>
              <a:t>Pycharm</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sz="2000" dirty="0"/>
          </a:p>
        </p:txBody>
      </p:sp>
    </p:spTree>
    <p:extLst>
      <p:ext uri="{BB962C8B-B14F-4D97-AF65-F5344CB8AC3E}">
        <p14:creationId xmlns:p14="http://schemas.microsoft.com/office/powerpoint/2010/main" val="2360421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BFE7-A43B-AED7-07F0-35EF9B494D4A}"/>
              </a:ext>
            </a:extLst>
          </p:cNvPr>
          <p:cNvSpPr>
            <a:spLocks noGrp="1"/>
          </p:cNvSpPr>
          <p:nvPr>
            <p:ph type="title"/>
          </p:nvPr>
        </p:nvSpPr>
        <p:spPr/>
        <p:txBody>
          <a:bodyPr/>
          <a:lstStyle/>
          <a:p>
            <a:r>
              <a:rPr lang="en-US" dirty="0"/>
              <a:t>implementation</a:t>
            </a:r>
            <a:endParaRPr lang="en-IN" dirty="0"/>
          </a:p>
        </p:txBody>
      </p:sp>
      <p:pic>
        <p:nvPicPr>
          <p:cNvPr id="4" name="Picture 3">
            <a:extLst>
              <a:ext uri="{FF2B5EF4-FFF2-40B4-BE49-F238E27FC236}">
                <a16:creationId xmlns:a16="http://schemas.microsoft.com/office/drawing/2014/main" id="{64D0D3DF-E7FE-4E7E-408C-89B9F4E71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762" y="1182357"/>
            <a:ext cx="9906000" cy="5572125"/>
          </a:xfrm>
          <a:prstGeom prst="rect">
            <a:avLst/>
          </a:prstGeom>
        </p:spPr>
      </p:pic>
      <p:pic>
        <p:nvPicPr>
          <p:cNvPr id="6" name="Picture 5">
            <a:extLst>
              <a:ext uri="{FF2B5EF4-FFF2-40B4-BE49-F238E27FC236}">
                <a16:creationId xmlns:a16="http://schemas.microsoft.com/office/drawing/2014/main" id="{A21DF1E2-76BA-BEC8-5532-ED9A63387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2439" y="3692106"/>
            <a:ext cx="6478436" cy="2794958"/>
          </a:xfrm>
          <a:prstGeom prst="rect">
            <a:avLst/>
          </a:prstGeom>
        </p:spPr>
      </p:pic>
    </p:spTree>
    <p:extLst>
      <p:ext uri="{BB962C8B-B14F-4D97-AF65-F5344CB8AC3E}">
        <p14:creationId xmlns:p14="http://schemas.microsoft.com/office/powerpoint/2010/main" val="13930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8931B8-3A96-D54F-8BEE-84D271B0F4B2}"/>
              </a:ext>
            </a:extLst>
          </p:cNvPr>
          <p:cNvSpPr>
            <a:spLocks noGrp="1"/>
          </p:cNvSpPr>
          <p:nvPr>
            <p:ph type="body" idx="1"/>
          </p:nvPr>
        </p:nvSpPr>
        <p:spPr/>
        <p:txBody>
          <a:bodyPr>
            <a:normAutofit/>
          </a:bodyPr>
          <a:lstStyle/>
          <a:p>
            <a:r>
              <a:rPr lang="en-US" sz="2400" b="1" u="sng" dirty="0"/>
              <a:t>Violence</a:t>
            </a:r>
            <a:endParaRPr lang="en-IN" sz="2400" b="1" u="sng" dirty="0"/>
          </a:p>
        </p:txBody>
      </p:sp>
      <p:sp>
        <p:nvSpPr>
          <p:cNvPr id="4" name="Text Placeholder 3">
            <a:extLst>
              <a:ext uri="{FF2B5EF4-FFF2-40B4-BE49-F238E27FC236}">
                <a16:creationId xmlns:a16="http://schemas.microsoft.com/office/drawing/2014/main" id="{6720049C-2F0D-6CEA-DDFF-E75C7A17C9EE}"/>
              </a:ext>
            </a:extLst>
          </p:cNvPr>
          <p:cNvSpPr>
            <a:spLocks noGrp="1"/>
          </p:cNvSpPr>
          <p:nvPr>
            <p:ph type="body" sz="half" idx="3"/>
          </p:nvPr>
        </p:nvSpPr>
        <p:spPr/>
        <p:txBody>
          <a:bodyPr>
            <a:normAutofit/>
          </a:bodyPr>
          <a:lstStyle/>
          <a:p>
            <a:r>
              <a:rPr lang="en-US" sz="2400" b="1" u="sng" dirty="0"/>
              <a:t>Covering Camera</a:t>
            </a:r>
            <a:endParaRPr lang="en-IN" sz="2400" b="1" u="sng" dirty="0"/>
          </a:p>
        </p:txBody>
      </p:sp>
      <p:pic>
        <p:nvPicPr>
          <p:cNvPr id="8" name="Content Placeholder 7">
            <a:extLst>
              <a:ext uri="{FF2B5EF4-FFF2-40B4-BE49-F238E27FC236}">
                <a16:creationId xmlns:a16="http://schemas.microsoft.com/office/drawing/2014/main" id="{AB2300B7-AB37-9243-7434-7DE9A8F2B9EB}"/>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374650" y="1755668"/>
            <a:ext cx="5721350" cy="3062501"/>
          </a:xfrm>
        </p:spPr>
      </p:pic>
      <p:pic>
        <p:nvPicPr>
          <p:cNvPr id="10" name="Content Placeholder 9">
            <a:extLst>
              <a:ext uri="{FF2B5EF4-FFF2-40B4-BE49-F238E27FC236}">
                <a16:creationId xmlns:a16="http://schemas.microsoft.com/office/drawing/2014/main" id="{6459F004-BAE1-7102-573F-056A06ED7CFB}"/>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7600" y="1763095"/>
            <a:ext cx="5718175" cy="3047647"/>
          </a:xfrm>
        </p:spPr>
      </p:pic>
    </p:spTree>
    <p:extLst>
      <p:ext uri="{BB962C8B-B14F-4D97-AF65-F5344CB8AC3E}">
        <p14:creationId xmlns:p14="http://schemas.microsoft.com/office/powerpoint/2010/main" val="94869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86866A5-4B3C-ED42-3422-EF2DEAC3E4E2}"/>
              </a:ext>
            </a:extLst>
          </p:cNvPr>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374650" y="1757710"/>
            <a:ext cx="5721350" cy="3058417"/>
          </a:xfrm>
        </p:spPr>
      </p:pic>
      <p:pic>
        <p:nvPicPr>
          <p:cNvPr id="10" name="Content Placeholder 9">
            <a:extLst>
              <a:ext uri="{FF2B5EF4-FFF2-40B4-BE49-F238E27FC236}">
                <a16:creationId xmlns:a16="http://schemas.microsoft.com/office/drawing/2014/main" id="{D1D7BD7D-3B43-8A2F-3350-A87EAC9EBEF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7600" y="1766454"/>
            <a:ext cx="5718175" cy="3040929"/>
          </a:xfrm>
        </p:spPr>
      </p:pic>
    </p:spTree>
    <p:extLst>
      <p:ext uri="{BB962C8B-B14F-4D97-AF65-F5344CB8AC3E}">
        <p14:creationId xmlns:p14="http://schemas.microsoft.com/office/powerpoint/2010/main" val="3135124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effectLst/>
                <a:latin typeface="Times New Roman" panose="02020603050405020304" pitchFamily="18" charset="0"/>
                <a:ea typeface="Calibri" panose="020F0502020204030204" pitchFamily="34" charset="0"/>
              </a:rPr>
              <a:t>The systems which have been proposed till now are intended to recognize simple human action such as walking, running and many more but not suitable for crowded area</a:t>
            </a:r>
            <a:r>
              <a:rPr lang="en-IN" altLang="en-US"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p>
          <a:p>
            <a:endParaRPr lang="en-US" sz="2000" dirty="0">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Proposed system is able to work for Prior Appraisal against Crime. The accuracy is 96.42 % which is good enough for recognizing unusual activity in complex backgrounds.</a:t>
            </a:r>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The proposed system is capable enough to efficiently recognize the unusual human activity from crowd by using OpenCV and </a:t>
            </a:r>
            <a:r>
              <a:rPr lang="en-US" sz="2000" dirty="0">
                <a:effectLst/>
                <a:latin typeface="Times New Roman" panose="02020603050405020304" pitchFamily="18" charset="0"/>
                <a:ea typeface="Calibri" panose="020F0502020204030204" pitchFamily="34" charset="0"/>
                <a:cs typeface="Arial" panose="020B0604020202020204" pitchFamily="34" charset="0"/>
              </a:rPr>
              <a:t>deep learning LSTM</a:t>
            </a:r>
            <a:r>
              <a:rPr lang="en-US" sz="2000" dirty="0">
                <a:effectLst/>
                <a:latin typeface="Times New Roman" panose="02020603050405020304" pitchFamily="18" charset="0"/>
                <a:ea typeface="Calibri" panose="020F0502020204030204" pitchFamily="34" charset="0"/>
              </a:rPr>
              <a:t> , which enhances the accuracy and proficiency of the system up to a great extent.</a:t>
            </a:r>
            <a:endParaRPr lang="en-US" sz="2000"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317828" y="325735"/>
            <a:ext cx="4088748"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solidFill>
                  <a:srgbClr val="0070C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CONCLUSION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400050" indent="-400050" algn="just">
              <a:lnSpc>
                <a:spcPct val="150000"/>
              </a:lnSpc>
              <a:spcAft>
                <a:spcPts val="1000"/>
              </a:spcAft>
              <a:buFont typeface="+mj-lt"/>
              <a:buAutoNum type="romanUcPeriod"/>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D. </a:t>
            </a:r>
            <a:r>
              <a:rPr lang="en-IN" sz="1800" dirty="0" err="1">
                <a:effectLst/>
                <a:latin typeface="Times New Roman" panose="02020603050405020304" pitchFamily="18" charset="0"/>
                <a:ea typeface="Times New Roman" panose="02020603050405020304" pitchFamily="18" charset="0"/>
                <a:cs typeface="Mangal" panose="02040503050203030202" pitchFamily="18" charset="0"/>
              </a:rPr>
              <a:t>Aranki</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G. </a:t>
            </a:r>
            <a:r>
              <a:rPr lang="en-IN" sz="1800" dirty="0" err="1">
                <a:effectLst/>
                <a:latin typeface="Times New Roman" panose="02020603050405020304" pitchFamily="18" charset="0"/>
                <a:ea typeface="Times New Roman" panose="02020603050405020304" pitchFamily="18" charset="0"/>
                <a:cs typeface="Mangal" panose="02040503050203030202" pitchFamily="18" charset="0"/>
              </a:rPr>
              <a:t>Kurillo</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P. Yan, D.M. </a:t>
            </a:r>
            <a:r>
              <a:rPr lang="en-IN" sz="1800" dirty="0" err="1">
                <a:effectLst/>
                <a:latin typeface="Times New Roman" panose="02020603050405020304" pitchFamily="18" charset="0"/>
                <a:ea typeface="Times New Roman" panose="02020603050405020304" pitchFamily="18" charset="0"/>
                <a:cs typeface="Mangal" panose="02040503050203030202" pitchFamily="18" charset="0"/>
              </a:rPr>
              <a:t>Liebovitz</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and R. </a:t>
            </a:r>
            <a:r>
              <a:rPr lang="en-IN" sz="1800" dirty="0" err="1">
                <a:effectLst/>
                <a:latin typeface="Times New Roman" panose="02020603050405020304" pitchFamily="18" charset="0"/>
                <a:ea typeface="Times New Roman" panose="02020603050405020304" pitchFamily="18" charset="0"/>
                <a:cs typeface="Mangal" panose="02040503050203030202" pitchFamily="18" charset="0"/>
              </a:rPr>
              <a:t>Bajcsy</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“Continuous, real-time, tele-monitoring of patients with chronic heart-failure: lessons learned from a pilot study,” in International Conference on Body Area Networks (Bodynets), 2014.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400050" indent="-400050" algn="just">
              <a:lnSpc>
                <a:spcPct val="150000"/>
              </a:lnSpc>
              <a:spcAft>
                <a:spcPts val="1000"/>
              </a:spcAft>
              <a:buFont typeface="+mj-lt"/>
              <a:buAutoNum type="romanUcPeriod"/>
            </a:pPr>
            <a:r>
              <a:rPr lang="en-IN" sz="1800" dirty="0" err="1">
                <a:effectLst/>
                <a:latin typeface="Times New Roman" panose="02020603050405020304" pitchFamily="18" charset="0"/>
                <a:ea typeface="Times New Roman" panose="02020603050405020304" pitchFamily="18" charset="0"/>
                <a:cs typeface="Mangal" panose="02040503050203030202" pitchFamily="18" charset="0"/>
              </a:rPr>
              <a:t>Abouzar</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1800" dirty="0" err="1">
                <a:effectLst/>
                <a:latin typeface="Times New Roman" panose="02020603050405020304" pitchFamily="18" charset="0"/>
                <a:ea typeface="Times New Roman" panose="02020603050405020304" pitchFamily="18" charset="0"/>
                <a:cs typeface="Mangal" panose="02040503050203030202" pitchFamily="18" charset="0"/>
              </a:rPr>
              <a:t>Ghasemi</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and C.N. Ravi Kumar, “A Novel Algorithm To Predict And Detect Suspicious </a:t>
            </a:r>
            <a:r>
              <a:rPr lang="en-IN" sz="1800" dirty="0" err="1">
                <a:effectLst/>
                <a:latin typeface="Times New Roman" panose="02020603050405020304" pitchFamily="18" charset="0"/>
                <a:ea typeface="Times New Roman" panose="02020603050405020304" pitchFamily="18" charset="0"/>
                <a:cs typeface="Mangal" panose="02040503050203030202" pitchFamily="18" charset="0"/>
              </a:rPr>
              <a:t>Behaviors</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Of People At Public Areas For </a:t>
            </a:r>
            <a:r>
              <a:rPr lang="en-IN" sz="1800" dirty="0" err="1">
                <a:effectLst/>
                <a:latin typeface="Times New Roman" panose="02020603050405020304" pitchFamily="18" charset="0"/>
                <a:ea typeface="Times New Roman" panose="02020603050405020304" pitchFamily="18" charset="0"/>
                <a:cs typeface="Mangal" panose="02040503050203030202" pitchFamily="18" charset="0"/>
              </a:rPr>
              <a:t>Surveillave</a:t>
            </a:r>
            <a:r>
              <a:rPr lang="en-IN" sz="1800" dirty="0">
                <a:effectLst/>
                <a:latin typeface="Times New Roman" panose="02020603050405020304" pitchFamily="18" charset="0"/>
                <a:ea typeface="Times New Roman" panose="02020603050405020304" pitchFamily="18" charset="0"/>
                <a:cs typeface="Mangal" panose="02040503050203030202" pitchFamily="18" charset="0"/>
              </a:rPr>
              <a:t> Cameras” Proceedings of the International Conference on Intelligent Sustainable Systems (ICISS 2017)</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400050" indent="-400050" algn="just">
              <a:lnSpc>
                <a:spcPct val="150000"/>
              </a:lnSpc>
              <a:spcAft>
                <a:spcPts val="1000"/>
              </a:spcAft>
              <a:buFont typeface="+mj-lt"/>
              <a:buAutoNum type="romanUcPeriod"/>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Y. Nam, S. Rho, and J. Park, “G3d: A gaming action dataset and real time action recognition evaluation framework,” IEEE Conference on Computer Vision and Pattern Recognition Workshops (CVPRW), 2012.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400050" indent="-400050" algn="just">
              <a:lnSpc>
                <a:spcPct val="150000"/>
              </a:lnSpc>
              <a:spcAft>
                <a:spcPts val="1000"/>
              </a:spcAft>
              <a:buFont typeface="+mj-lt"/>
              <a:buAutoNum type="romanUcPeriod"/>
            </a:pPr>
            <a:r>
              <a:rPr lang="en-IN" sz="1800" dirty="0">
                <a:effectLst/>
                <a:latin typeface="Times New Roman" panose="02020603050405020304" pitchFamily="18" charset="0"/>
                <a:ea typeface="Times New Roman" panose="02020603050405020304" pitchFamily="18" charset="0"/>
                <a:cs typeface="Mangal" panose="02040503050203030202" pitchFamily="18" charset="0"/>
              </a:rPr>
              <a:t>Y. Nam, S. Rho, and J. Park, “Intelligent video surveillance system: 3-tier context-aware surveillance system with metadata,” Multimedia Tools and Applications, vol. 57, pp. 315–334, 2012.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pPr marL="0" indent="0" algn="just">
              <a:lnSpc>
                <a:spcPct val="115000"/>
              </a:lnSpc>
              <a:spcAft>
                <a:spcPts val="10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4"/>
          <p:cNvSpPr/>
          <p:nvPr/>
        </p:nvSpPr>
        <p:spPr>
          <a:xfrm>
            <a:off x="410750" y="338435"/>
            <a:ext cx="4156907"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solidFill>
                  <a:srgbClr val="0070C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REFERENCES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E7390-A4F2-B51A-5506-09C9F12E0401}"/>
              </a:ext>
            </a:extLst>
          </p:cNvPr>
          <p:cNvSpPr>
            <a:spLocks noGrp="1"/>
          </p:cNvSpPr>
          <p:nvPr>
            <p:ph type="title"/>
          </p:nvPr>
        </p:nvSpPr>
        <p:spPr/>
        <p:txBody>
          <a:bodyPr/>
          <a:lstStyle/>
          <a:p>
            <a:r>
              <a:rPr lang="en-US" dirty="0"/>
              <a:t>CURRENT STATUS</a:t>
            </a:r>
            <a:endParaRPr lang="en-IN" dirty="0"/>
          </a:p>
        </p:txBody>
      </p:sp>
      <p:pic>
        <p:nvPicPr>
          <p:cNvPr id="6" name="Content Placeholder 5">
            <a:extLst>
              <a:ext uri="{FF2B5EF4-FFF2-40B4-BE49-F238E27FC236}">
                <a16:creationId xmlns:a16="http://schemas.microsoft.com/office/drawing/2014/main" id="{B08378A9-BE20-3C49-C9B9-2AD461C579A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1534" y="1298448"/>
            <a:ext cx="2601613" cy="5214495"/>
          </a:xfrm>
        </p:spPr>
      </p:pic>
      <p:pic>
        <p:nvPicPr>
          <p:cNvPr id="8" name="Content Placeholder 7">
            <a:extLst>
              <a:ext uri="{FF2B5EF4-FFF2-40B4-BE49-F238E27FC236}">
                <a16:creationId xmlns:a16="http://schemas.microsoft.com/office/drawing/2014/main" id="{7A6349CD-1F9C-C5F7-76C1-D081D256B31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63040" y="1298449"/>
            <a:ext cx="2601613" cy="5214494"/>
          </a:xfrm>
        </p:spPr>
      </p:pic>
      <p:pic>
        <p:nvPicPr>
          <p:cNvPr id="10" name="Picture 9">
            <a:extLst>
              <a:ext uri="{FF2B5EF4-FFF2-40B4-BE49-F238E27FC236}">
                <a16:creationId xmlns:a16="http://schemas.microsoft.com/office/drawing/2014/main" id="{2E47AC05-6B97-D3B1-470A-156A448A13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4546" y="1298448"/>
            <a:ext cx="2601613" cy="5175816"/>
          </a:xfrm>
          <a:prstGeom prst="rect">
            <a:avLst/>
          </a:prstGeom>
        </p:spPr>
      </p:pic>
      <p:pic>
        <p:nvPicPr>
          <p:cNvPr id="14" name="Picture 13">
            <a:extLst>
              <a:ext uri="{FF2B5EF4-FFF2-40B4-BE49-F238E27FC236}">
                <a16:creationId xmlns:a16="http://schemas.microsoft.com/office/drawing/2014/main" id="{BE1B29B3-5AA5-6818-728F-B2544FE046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6052" y="1298448"/>
            <a:ext cx="2601613" cy="5175816"/>
          </a:xfrm>
          <a:prstGeom prst="rect">
            <a:avLst/>
          </a:prstGeom>
        </p:spPr>
      </p:pic>
    </p:spTree>
    <p:extLst>
      <p:ext uri="{BB962C8B-B14F-4D97-AF65-F5344CB8AC3E}">
        <p14:creationId xmlns:p14="http://schemas.microsoft.com/office/powerpoint/2010/main" val="2447803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1000" y="2383135"/>
            <a:ext cx="6236003" cy="156966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9600" b="1" cap="none" spc="0" dirty="0">
                <a:ln w="11430"/>
                <a:solidFill>
                  <a:srgbClr val="0070C0"/>
                </a:solidFill>
                <a:effectLst>
                  <a:outerShdw blurRad="80000" dist="40000" dir="5040000" algn="tl">
                    <a:srgbClr val="000000">
                      <a:alpha val="30000"/>
                    </a:srgb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4060" y="1530984"/>
            <a:ext cx="10723880" cy="4819015"/>
          </a:xfrm>
        </p:spPr>
        <p:txBody>
          <a:bodyPr>
            <a:normAutofit fontScale="70000" lnSpcReduction="20000"/>
          </a:bodyPr>
          <a:lstStyle/>
          <a:p>
            <a:pPr marL="342900" indent="-342900" algn="l">
              <a:lnSpc>
                <a:spcPct val="150000"/>
              </a:lnSpc>
              <a:buFont typeface="Wingdings" panose="05000000000000000000" pitchFamily="2" charset="2"/>
              <a:buChar char="v"/>
            </a:pPr>
            <a:r>
              <a:rPr lang="en-IN" sz="2400" dirty="0">
                <a:latin typeface="Arial" panose="020B0604020202020204" pitchFamily="34" charset="0"/>
                <a:cs typeface="Arial" panose="020B0604020202020204" pitchFamily="34" charset="0"/>
              </a:rPr>
              <a:t>Introduction</a:t>
            </a:r>
          </a:p>
          <a:p>
            <a:pPr marL="342900" indent="-342900" algn="l">
              <a:lnSpc>
                <a:spcPct val="150000"/>
              </a:lnSpc>
              <a:buFont typeface="Wingdings" panose="05000000000000000000" pitchFamily="2" charset="2"/>
              <a:buChar char="v"/>
            </a:pPr>
            <a:r>
              <a:rPr lang="en-IN" sz="2400" dirty="0">
                <a:latin typeface="Arial" panose="020B0604020202020204" pitchFamily="34" charset="0"/>
                <a:cs typeface="Arial" panose="020B0604020202020204" pitchFamily="34" charset="0"/>
              </a:rPr>
              <a:t>Abstract</a:t>
            </a:r>
          </a:p>
          <a:p>
            <a:pPr marL="342900" indent="-342900" algn="l">
              <a:lnSpc>
                <a:spcPct val="150000"/>
              </a:lnSpc>
              <a:buFont typeface="Wingdings" panose="05000000000000000000" pitchFamily="2" charset="2"/>
              <a:buChar char="v"/>
            </a:pPr>
            <a:r>
              <a:rPr lang="en-IN" sz="2400" dirty="0">
                <a:latin typeface="Arial" panose="020B0604020202020204" pitchFamily="34" charset="0"/>
                <a:cs typeface="Arial" panose="020B0604020202020204" pitchFamily="34" charset="0"/>
              </a:rPr>
              <a:t>Objectives</a:t>
            </a:r>
          </a:p>
          <a:p>
            <a:pPr marL="342900" indent="-342900" algn="l">
              <a:lnSpc>
                <a:spcPct val="150000"/>
              </a:lnSpc>
              <a:buFont typeface="Wingdings" panose="05000000000000000000" pitchFamily="2" charset="2"/>
              <a:buChar char="v"/>
            </a:pPr>
            <a:r>
              <a:rPr lang="en-IN" sz="2400" dirty="0">
                <a:latin typeface="Arial" panose="020B0604020202020204" pitchFamily="34" charset="0"/>
                <a:cs typeface="Arial" panose="020B0604020202020204" pitchFamily="34" charset="0"/>
              </a:rPr>
              <a:t>Literature Survey</a:t>
            </a:r>
          </a:p>
          <a:p>
            <a:pPr marL="342900" indent="-342900" algn="l">
              <a:lnSpc>
                <a:spcPct val="150000"/>
              </a:lnSpc>
              <a:buFont typeface="Wingdings" panose="05000000000000000000" pitchFamily="2" charset="2"/>
              <a:buChar char="v"/>
            </a:pPr>
            <a:r>
              <a:rPr lang="en-IN" sz="2400" dirty="0">
                <a:latin typeface="Arial" panose="020B0604020202020204" pitchFamily="34" charset="0"/>
                <a:cs typeface="Arial" panose="020B0604020202020204" pitchFamily="34" charset="0"/>
              </a:rPr>
              <a:t>Existing system</a:t>
            </a:r>
          </a:p>
          <a:p>
            <a:pPr marL="342900" indent="-342900" algn="l">
              <a:lnSpc>
                <a:spcPct val="150000"/>
              </a:lnSpc>
              <a:buFont typeface="Wingdings" panose="05000000000000000000" pitchFamily="2" charset="2"/>
              <a:buChar char="v"/>
            </a:pPr>
            <a:r>
              <a:rPr lang="en-IN" sz="2400" dirty="0">
                <a:latin typeface="Arial" panose="020B0604020202020204" pitchFamily="34" charset="0"/>
                <a:cs typeface="Arial" panose="020B0604020202020204" pitchFamily="34" charset="0"/>
              </a:rPr>
              <a:t>Proposed system</a:t>
            </a:r>
          </a:p>
          <a:p>
            <a:pPr marL="342900" indent="-342900" algn="l">
              <a:lnSpc>
                <a:spcPct val="150000"/>
              </a:lnSpc>
              <a:buFont typeface="Wingdings" panose="05000000000000000000" pitchFamily="2" charset="2"/>
              <a:buChar char="v"/>
            </a:pPr>
            <a:r>
              <a:rPr lang="en-IN" sz="2400" dirty="0">
                <a:latin typeface="Arial" panose="020B0604020202020204" pitchFamily="34" charset="0"/>
                <a:cs typeface="Arial" panose="020B0604020202020204" pitchFamily="34" charset="0"/>
              </a:rPr>
              <a:t>Algorithm</a:t>
            </a:r>
          </a:p>
          <a:p>
            <a:pPr marL="342900" indent="-342900" algn="l">
              <a:lnSpc>
                <a:spcPct val="150000"/>
              </a:lnSpc>
              <a:buFont typeface="Wingdings" panose="05000000000000000000" pitchFamily="2" charset="2"/>
              <a:buChar char="v"/>
            </a:pPr>
            <a:r>
              <a:rPr lang="en-IN" sz="2400" dirty="0">
                <a:latin typeface="Arial" panose="020B0604020202020204" pitchFamily="34" charset="0"/>
                <a:cs typeface="Arial" panose="020B0604020202020204" pitchFamily="34" charset="0"/>
              </a:rPr>
              <a:t>Flowchart</a:t>
            </a:r>
          </a:p>
          <a:p>
            <a:pPr marL="342900" indent="-342900" algn="l">
              <a:lnSpc>
                <a:spcPct val="150000"/>
              </a:lnSpc>
              <a:buFont typeface="Wingdings" panose="05000000000000000000" pitchFamily="2" charset="2"/>
              <a:buChar char="v"/>
            </a:pPr>
            <a:r>
              <a:rPr lang="en-IN" sz="2400" dirty="0">
                <a:latin typeface="Arial" panose="020B0604020202020204" pitchFamily="34" charset="0"/>
                <a:cs typeface="Arial" panose="020B0604020202020204" pitchFamily="34" charset="0"/>
              </a:rPr>
              <a:t>S/W And H/W Requirements</a:t>
            </a:r>
          </a:p>
          <a:p>
            <a:pPr marL="342900" indent="-342900" algn="l">
              <a:lnSpc>
                <a:spcPct val="150000"/>
              </a:lnSpc>
              <a:buFont typeface="Wingdings" panose="05000000000000000000" pitchFamily="2" charset="2"/>
              <a:buChar char="v"/>
            </a:pPr>
            <a:r>
              <a:rPr lang="en-IN" sz="2400">
                <a:latin typeface="Arial" panose="020B0604020202020204" pitchFamily="34" charset="0"/>
                <a:cs typeface="Arial" panose="020B0604020202020204" pitchFamily="34" charset="0"/>
              </a:rPr>
              <a:t>Implementation</a:t>
            </a:r>
            <a:endParaRPr lang="en-IN" sz="2400" dirty="0">
              <a:latin typeface="Arial" panose="020B0604020202020204" pitchFamily="34" charset="0"/>
              <a:cs typeface="Arial" panose="020B0604020202020204" pitchFamily="34" charset="0"/>
            </a:endParaRPr>
          </a:p>
          <a:p>
            <a:pPr marL="342900" indent="-342900" algn="l">
              <a:lnSpc>
                <a:spcPct val="150000"/>
              </a:lnSpc>
              <a:buFont typeface="Wingdings" panose="05000000000000000000" pitchFamily="2" charset="2"/>
              <a:buChar char="v"/>
            </a:pPr>
            <a:r>
              <a:rPr lang="en-IN" sz="2400" dirty="0">
                <a:latin typeface="Arial" panose="020B0604020202020204" pitchFamily="34" charset="0"/>
                <a:cs typeface="Arial" panose="020B0604020202020204" pitchFamily="34" charset="0"/>
              </a:rPr>
              <a:t>Conclusion</a:t>
            </a:r>
          </a:p>
          <a:p>
            <a:pPr marL="342900" indent="-342900" algn="l">
              <a:lnSpc>
                <a:spcPct val="150000"/>
              </a:lnSpc>
              <a:buFont typeface="Wingdings" panose="05000000000000000000" pitchFamily="2" charset="2"/>
              <a:buChar char="v"/>
            </a:pPr>
            <a:r>
              <a:rPr lang="en-IN" sz="2400" dirty="0"/>
              <a:t>References</a:t>
            </a:r>
          </a:p>
        </p:txBody>
      </p:sp>
      <p:sp>
        <p:nvSpPr>
          <p:cNvPr id="4" name="Rectangle 3"/>
          <p:cNvSpPr/>
          <p:nvPr/>
        </p:nvSpPr>
        <p:spPr>
          <a:xfrm>
            <a:off x="2299689" y="313035"/>
            <a:ext cx="6322629"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solidFill>
                  <a:srgbClr val="0070C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TABLE OF CONTENTS</a:t>
            </a:r>
            <a:endParaRPr lang="en-IN" sz="5400" b="1" cap="all" spc="0" dirty="0">
              <a:solidFill>
                <a:srgbClr val="0070C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4890135"/>
          </a:xfrm>
        </p:spPr>
        <p:txBody>
          <a:bodyPr>
            <a:normAutofit/>
          </a:bodyPr>
          <a:lstStyle/>
          <a:p>
            <a:pPr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With the increasing importance of security, a great number of surveillance cameras have been installed in private and public places. </a:t>
            </a:r>
          </a:p>
          <a:p>
            <a:pPr algn="just">
              <a:buFont typeface="Wingdings" panose="05000000000000000000" pitchFamily="2" charset="2"/>
              <a:buChar char="Ø"/>
            </a:pPr>
            <a:endParaRPr lang="en-US" sz="2000"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There has been significant interest in a smart surveillance system that can automatically detect unusual or abnormal activities.</a:t>
            </a:r>
          </a:p>
          <a:p>
            <a:pPr algn="just">
              <a:buFont typeface="Wingdings" panose="05000000000000000000" pitchFamily="2" charset="2"/>
              <a:buChar char="Ø"/>
            </a:pPr>
            <a:endParaRPr lang="en-US" sz="2000" dirty="0">
              <a:effectLst/>
              <a:latin typeface="Times New Roman" panose="02020603050405020304" pitchFamily="18" charset="0"/>
              <a:ea typeface="Calibri" panose="020F0502020204030204" pitchFamily="34" charset="0"/>
            </a:endParaRPr>
          </a:p>
          <a:p>
            <a:pPr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Unlike human action or interaction recognition, conventional methods are not applicable to the detection and tracking of human subjects in a crowded scene owing to the presence of occlusions, small objects sizes, and other factors.</a:t>
            </a:r>
            <a:endParaRPr lang="en-US" sz="2000" dirty="0">
              <a:latin typeface="Times New Roman" panose="02020603050405020304" pitchFamily="18" charset="0"/>
              <a:ea typeface="Calibri" panose="020F0502020204030204" pitchFamily="34" charset="0"/>
            </a:endParaRPr>
          </a:p>
          <a:p>
            <a:pPr algn="just">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endParaRPr>
          </a:p>
          <a:p>
            <a:pPr algn="jus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For unusual activity detection in a crowded scene, texture information such as a </a:t>
            </a:r>
            <a:r>
              <a:rPr lang="en-US" sz="2000" dirty="0" err="1">
                <a:effectLst/>
                <a:latin typeface="Times New Roman" panose="02020603050405020304" pitchFamily="18" charset="0"/>
                <a:ea typeface="Calibri" panose="020F0502020204030204" pitchFamily="34" charset="0"/>
              </a:rPr>
              <a:t>spatio</a:t>
            </a:r>
            <a:r>
              <a:rPr lang="en-US" sz="2000" dirty="0">
                <a:effectLst/>
                <a:latin typeface="Times New Roman" panose="02020603050405020304" pitchFamily="18" charset="0"/>
                <a:ea typeface="Calibri" panose="020F0502020204030204" pitchFamily="34" charset="0"/>
              </a:rPr>
              <a:t>-temporal gradient, mixture of dynamic textures, and </a:t>
            </a:r>
            <a:r>
              <a:rPr lang="en-US" sz="2000" dirty="0" err="1">
                <a:effectLst/>
                <a:latin typeface="Times New Roman" panose="02020603050405020304" pitchFamily="18" charset="0"/>
                <a:ea typeface="Calibri" panose="020F0502020204030204" pitchFamily="34" charset="0"/>
              </a:rPr>
              <a:t>spatio</a:t>
            </a:r>
            <a:r>
              <a:rPr lang="en-US" sz="2000" dirty="0">
                <a:effectLst/>
                <a:latin typeface="Times New Roman" panose="02020603050405020304" pitchFamily="18" charset="0"/>
                <a:ea typeface="Calibri" panose="020F0502020204030204" pitchFamily="34" charset="0"/>
              </a:rPr>
              <a:t>-temporal frequency has been considered an efficient means of detection.</a:t>
            </a:r>
            <a:endParaRPr lang="en-US" sz="2000" dirty="0">
              <a:latin typeface="Times New Roman" panose="02020603050405020304" pitchFamily="18" charset="0"/>
              <a:ea typeface="Calibri" panose="020F0502020204030204" pitchFamily="34" charset="0"/>
            </a:endParaRPr>
          </a:p>
          <a:p>
            <a:pPr algn="just">
              <a:buFont typeface="Wingdings" panose="05000000000000000000" pitchFamily="2" charset="2"/>
              <a:buChar char="Ø"/>
            </a:pPr>
            <a:r>
              <a:rPr lang="en-US" sz="1800" dirty="0">
                <a:latin typeface="Times New Roman" panose="02020603050405020304" pitchFamily="18" charset="0"/>
                <a:ea typeface="Calibri" panose="020F0502020204030204" pitchFamily="34" charset="0"/>
              </a:rPr>
              <a:t> </a:t>
            </a:r>
          </a:p>
          <a:p>
            <a:pPr algn="just"/>
            <a:endParaRPr lang="en-US" sz="1800" dirty="0">
              <a:effectLst/>
              <a:latin typeface="Times New Roman" panose="02020603050405020304" pitchFamily="18" charset="0"/>
              <a:ea typeface="Calibri" panose="020F0502020204030204" pitchFamily="34" charset="0"/>
            </a:endParaRPr>
          </a:p>
          <a:p>
            <a:pPr algn="just"/>
            <a:endParaRPr lang="en-IN" dirty="0"/>
          </a:p>
        </p:txBody>
      </p:sp>
      <p:sp>
        <p:nvSpPr>
          <p:cNvPr id="2" name="Rectangle 1"/>
          <p:cNvSpPr/>
          <p:nvPr/>
        </p:nvSpPr>
        <p:spPr>
          <a:xfrm>
            <a:off x="659603" y="342900"/>
            <a:ext cx="467519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solidFill>
                  <a:srgbClr val="0070C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INTRODUCTION</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32355" y="2090948"/>
            <a:ext cx="11267440" cy="6054725"/>
          </a:xfrm>
        </p:spPr>
        <p:txBody>
          <a:bodyPr>
            <a:normAutofit/>
          </a:bodyPr>
          <a:lstStyle/>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There are various systems developed on the basics of video frame acquisition where motion or pedestrian detection occur but those systems are not intelligent enough to identify the unusual activities even at real time. </a:t>
            </a:r>
          </a:p>
          <a:p>
            <a:pPr>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It is required to recognized scamper situation at real time from video surveillance for quick and immediate management before any casualties.</a:t>
            </a:r>
          </a:p>
          <a:p>
            <a:pPr>
              <a:buFont typeface="Wingdings" panose="05000000000000000000" pitchFamily="2" charset="2"/>
              <a:buChar char="Ø"/>
            </a:pPr>
            <a:endParaRPr lang="en-US" sz="2000" dirty="0">
              <a:effectLst/>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Here system uses OpenCV library for classifying different kind of actions at real time </a:t>
            </a:r>
            <a:r>
              <a:rPr lang="en-US" sz="2000" dirty="0">
                <a:latin typeface="Times New Roman" panose="02020603050405020304" pitchFamily="18" charset="0"/>
                <a:ea typeface="Calibri" panose="020F0502020204030204" pitchFamily="34" charset="0"/>
              </a:rPr>
              <a:t>and </a:t>
            </a:r>
            <a:r>
              <a:rPr lang="en-US" sz="2000" dirty="0">
                <a:effectLst/>
                <a:latin typeface="Times New Roman" panose="02020603050405020304" pitchFamily="18" charset="0"/>
                <a:ea typeface="Calibri" panose="020F0502020204030204" pitchFamily="34" charset="0"/>
                <a:cs typeface="Arial" panose="020B0604020202020204" pitchFamily="34" charset="0"/>
              </a:rPr>
              <a:t>pixel level presentation for making it easy to understand or identify the actual situation.</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latin typeface="Times New Roman" panose="02020603050405020304" pitchFamily="18" charset="0"/>
              <a:ea typeface="Calibri" panose="020F0502020204030204" pitchFamily="34" charset="0"/>
            </a:endParaRPr>
          </a:p>
        </p:txBody>
      </p:sp>
      <p:sp>
        <p:nvSpPr>
          <p:cNvPr id="5" name="Rectangle 4"/>
          <p:cNvSpPr/>
          <p:nvPr/>
        </p:nvSpPr>
        <p:spPr>
          <a:xfrm>
            <a:off x="732355" y="147935"/>
            <a:ext cx="3208892"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solidFill>
                  <a:srgbClr val="0070C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ABSTRACT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6440" y="1993602"/>
            <a:ext cx="11582400" cy="4525963"/>
          </a:xfrm>
        </p:spPr>
        <p:txBody>
          <a:bodyPr>
            <a:normAutofit/>
          </a:bodyPr>
          <a:lstStyle/>
          <a:p>
            <a:pPr marL="0" indent="0">
              <a:buNone/>
            </a:pPr>
            <a:endParaRPr lang="en-US" sz="1800" dirty="0">
              <a:latin typeface="Times New Roman" panose="02020603050405020304" pitchFamily="18" charset="0"/>
              <a:ea typeface="Calibri" panose="020F0502020204030204" pitchFamily="34" charset="0"/>
            </a:endParaRPr>
          </a:p>
          <a:p>
            <a:pPr>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Earlier proposed systems are capable to detect the actions especially in single user human activity category using skeleton recognition. </a:t>
            </a:r>
          </a:p>
          <a:p>
            <a:pPr>
              <a:buFont typeface="Wingdings" panose="05000000000000000000" pitchFamily="2" charset="2"/>
              <a:buChar char="Ø"/>
            </a:pPr>
            <a:endParaRPr lang="en-US" sz="2000" dirty="0"/>
          </a:p>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Arial" panose="020B0604020202020204" pitchFamily="34" charset="0"/>
              </a:rPr>
              <a:t>The objective of the system is to recognize unusual human activity from crowd using deep learning LSTM and OpenCV for prior appraisal against crime in public places using camera.</a:t>
            </a:r>
          </a:p>
          <a:p>
            <a:pPr>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cs typeface="Arial" panose="020B0604020202020204" pitchFamily="34" charset="0"/>
            </a:endParaRPr>
          </a:p>
          <a:p>
            <a:pPr>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Arial" panose="020B0604020202020204" pitchFamily="34" charset="0"/>
              </a:rPr>
              <a:t> It will help to build or install a system that can work 24x7 for real time surveillance and decrease the crowd based criminal activities and saves us from fatal results</a:t>
            </a:r>
            <a:endParaRPr lang="en-IN" sz="20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p:sp>
        <p:nvSpPr>
          <p:cNvPr id="5" name="Rectangle 4"/>
          <p:cNvSpPr/>
          <p:nvPr/>
        </p:nvSpPr>
        <p:spPr>
          <a:xfrm>
            <a:off x="506440" y="338435"/>
            <a:ext cx="3736921"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solidFill>
                  <a:srgbClr val="0070C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E8C9-40AD-F5FD-459D-7EFA93E3C87D}"/>
              </a:ext>
            </a:extLst>
          </p:cNvPr>
          <p:cNvSpPr>
            <a:spLocks noGrp="1"/>
          </p:cNvSpPr>
          <p:nvPr>
            <p:ph type="title"/>
          </p:nvPr>
        </p:nvSpPr>
        <p:spPr/>
        <p:txBody>
          <a:bodyPr>
            <a:noAutofit/>
          </a:bodyPr>
          <a:lstStyle/>
          <a:p>
            <a:r>
              <a:rPr lang="en-IN" sz="5400" dirty="0">
                <a:solidFill>
                  <a:srgbClr val="0070C0"/>
                </a:solidFill>
              </a:rPr>
              <a:t>Literature </a:t>
            </a:r>
            <a:r>
              <a:rPr lang="en-IN" sz="5400" dirty="0" err="1">
                <a:solidFill>
                  <a:srgbClr val="0070C0"/>
                </a:solidFill>
              </a:rPr>
              <a:t>sURVEY</a:t>
            </a:r>
            <a:endParaRPr lang="en-IN" sz="5400" dirty="0">
              <a:solidFill>
                <a:srgbClr val="0070C0"/>
              </a:solidFill>
            </a:endParaRPr>
          </a:p>
        </p:txBody>
      </p:sp>
      <p:sp>
        <p:nvSpPr>
          <p:cNvPr id="3" name="Content Placeholder 2">
            <a:extLst>
              <a:ext uri="{FF2B5EF4-FFF2-40B4-BE49-F238E27FC236}">
                <a16:creationId xmlns:a16="http://schemas.microsoft.com/office/drawing/2014/main" id="{ECFCB46A-69E2-1703-D4F6-67431A9F1BAD}"/>
              </a:ext>
            </a:extLst>
          </p:cNvPr>
          <p:cNvSpPr>
            <a:spLocks noGrp="1"/>
          </p:cNvSpPr>
          <p:nvPr>
            <p:ph idx="1"/>
          </p:nvPr>
        </p:nvSpPr>
        <p:spPr>
          <a:xfrm>
            <a:off x="406400" y="1554163"/>
            <a:ext cx="11582400" cy="5019357"/>
          </a:xfrm>
        </p:spPr>
        <p:txBody>
          <a:bodyPr>
            <a:normAutofit/>
          </a:bodyPr>
          <a:lstStyle/>
          <a:p>
            <a:pPr>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Mangal"/>
              </a:rPr>
              <a:t>Varsha </a:t>
            </a:r>
            <a:r>
              <a:rPr lang="en-IN" sz="1800" dirty="0" err="1">
                <a:effectLst/>
                <a:latin typeface="Times New Roman" panose="02020603050405020304" pitchFamily="18" charset="0"/>
                <a:ea typeface="Times New Roman" panose="02020603050405020304" pitchFamily="18" charset="0"/>
                <a:cs typeface="Mangal"/>
              </a:rPr>
              <a:t>Shrirang</a:t>
            </a:r>
            <a:r>
              <a:rPr lang="en-IN" sz="1800" dirty="0">
                <a:effectLst/>
                <a:latin typeface="Times New Roman" panose="02020603050405020304" pitchFamily="18" charset="0"/>
                <a:ea typeface="Times New Roman" panose="02020603050405020304" pitchFamily="18" charset="0"/>
                <a:cs typeface="Mangal"/>
              </a:rPr>
              <a:t> </a:t>
            </a:r>
            <a:r>
              <a:rPr lang="en-IN" sz="1800" dirty="0" err="1">
                <a:effectLst/>
                <a:latin typeface="Times New Roman" panose="02020603050405020304" pitchFamily="18" charset="0"/>
                <a:ea typeface="Times New Roman" panose="02020603050405020304" pitchFamily="18" charset="0"/>
                <a:cs typeface="Mangal"/>
              </a:rPr>
              <a:t>Nanaware</a:t>
            </a:r>
            <a:r>
              <a:rPr lang="en-IN" sz="1800" dirty="0">
                <a:effectLst/>
                <a:latin typeface="Times New Roman" panose="02020603050405020304" pitchFamily="18" charset="0"/>
                <a:ea typeface="Times New Roman" panose="02020603050405020304" pitchFamily="18" charset="0"/>
                <a:cs typeface="Mangal"/>
              </a:rPr>
              <a:t>. [1] made an overview over different executed framework over activity acknowledgment. Various specialists have chipped away at location procedures of different human pursue and activity acknowledgment in an undeniable time moving video. "location systems of different human pursue and activity acknowledgment in an undeniable time moving video observation". </a:t>
            </a:r>
          </a:p>
          <a:p>
            <a:pPr>
              <a:buFont typeface="Wingdings" panose="05000000000000000000" pitchFamily="2" charset="2"/>
              <a:buChar char="Ø"/>
            </a:pPr>
            <a:endParaRPr lang="en-IN" sz="1800" dirty="0">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Ø"/>
            </a:pPr>
            <a:r>
              <a:rPr lang="en-IN" sz="2000" dirty="0" err="1">
                <a:effectLst/>
                <a:latin typeface="Times New Roman" panose="02020603050405020304" pitchFamily="18" charset="0"/>
                <a:ea typeface="Times New Roman" panose="02020603050405020304" pitchFamily="18" charset="0"/>
                <a:cs typeface="Mangal"/>
              </a:rPr>
              <a:t>Zakia</a:t>
            </a:r>
            <a:r>
              <a:rPr lang="en-IN" sz="2000" dirty="0">
                <a:effectLst/>
                <a:latin typeface="Times New Roman" panose="02020603050405020304" pitchFamily="18" charset="0"/>
                <a:ea typeface="Times New Roman" panose="02020603050405020304" pitchFamily="18" charset="0"/>
                <a:cs typeface="Mangal"/>
              </a:rPr>
              <a:t> </a:t>
            </a:r>
            <a:r>
              <a:rPr lang="en-IN" sz="2000" dirty="0" err="1">
                <a:effectLst/>
                <a:latin typeface="Times New Roman" panose="02020603050405020304" pitchFamily="18" charset="0"/>
                <a:ea typeface="Times New Roman" panose="02020603050405020304" pitchFamily="18" charset="0"/>
                <a:cs typeface="Mangal"/>
              </a:rPr>
              <a:t>Hammal</a:t>
            </a:r>
            <a:r>
              <a:rPr lang="en-IN" sz="2000" dirty="0">
                <a:effectLst/>
                <a:latin typeface="Times New Roman" panose="02020603050405020304" pitchFamily="18" charset="0"/>
                <a:ea typeface="Times New Roman" panose="02020603050405020304" pitchFamily="18" charset="0"/>
                <a:cs typeface="Mangal"/>
              </a:rPr>
              <a:t> et al. [2] proposed a framework which is Based on Conventional Neural Network that trains for human facial acknowledgment. The CNN based AU location uncovered a comparable change in discoveries concerning </a:t>
            </a:r>
            <a:r>
              <a:rPr lang="en-IN" sz="2000" dirty="0" err="1">
                <a:effectLst/>
                <a:latin typeface="Times New Roman" panose="02020603050405020304" pitchFamily="18" charset="0"/>
                <a:ea typeface="Times New Roman" panose="02020603050405020304" pitchFamily="18" charset="0"/>
                <a:cs typeface="Mangal"/>
              </a:rPr>
              <a:t>newborn</a:t>
            </a:r>
            <a:r>
              <a:rPr lang="en-IN" sz="2000" dirty="0">
                <a:effectLst/>
                <a:latin typeface="Times New Roman" panose="02020603050405020304" pitchFamily="18" charset="0"/>
                <a:ea typeface="Times New Roman" panose="02020603050405020304" pitchFamily="18" charset="0"/>
                <a:cs typeface="Mangal"/>
              </a:rPr>
              <a:t> child quality between assignments. The exactness rate for acknowledgment right activity or articulation runs between 79 to 93 %</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effectLst/>
              <a:latin typeface="Calibri" panose="020F0502020204030204" pitchFamily="34" charset="0"/>
              <a:ea typeface="Times New Roman" panose="02020603050405020304" pitchFamily="18" charset="0"/>
              <a:cs typeface="Mangal"/>
            </a:endParaRPr>
          </a:p>
          <a:p>
            <a:pPr>
              <a:buFont typeface="Wingdings" panose="05000000000000000000" pitchFamily="2" charset="2"/>
              <a:buChar char="Ø"/>
            </a:pPr>
            <a:r>
              <a:rPr lang="en-IN" sz="1800" dirty="0" err="1">
                <a:effectLst/>
                <a:latin typeface="Times New Roman" panose="02020603050405020304" pitchFamily="18" charset="0"/>
                <a:ea typeface="Times New Roman" panose="02020603050405020304" pitchFamily="18" charset="0"/>
                <a:cs typeface="Mangal"/>
              </a:rPr>
              <a:t>Soumalya</a:t>
            </a:r>
            <a:r>
              <a:rPr lang="en-IN" sz="1800" dirty="0">
                <a:effectLst/>
                <a:latin typeface="Times New Roman" panose="02020603050405020304" pitchFamily="18" charset="0"/>
                <a:ea typeface="Times New Roman" panose="02020603050405020304" pitchFamily="18" charset="0"/>
                <a:cs typeface="Mangal"/>
              </a:rPr>
              <a:t> Sen et al. [3] proposed a framework which depends on picture parsing procedure. Picture parsing relates various kinds of activities which are performed by human that can be perceived in grouping of casings. Activity arranges as – strolling, running, applauding, running, cycling, surfing, and so forth. It depends on frontal area and foundation connection through which framework improves the closer view item and stores these edges for future correlation..</a:t>
            </a:r>
            <a:endParaRPr lang="en-IN" sz="1800" dirty="0">
              <a:effectLst/>
              <a:latin typeface="Calibri" panose="020F0502020204030204" pitchFamily="34" charset="0"/>
              <a:ea typeface="Times New Roman" panose="02020603050405020304" pitchFamily="18" charset="0"/>
              <a:cs typeface="Mangal"/>
            </a:endParaRPr>
          </a:p>
          <a:p>
            <a:endParaRPr lang="en-IN" dirty="0"/>
          </a:p>
        </p:txBody>
      </p:sp>
    </p:spTree>
    <p:extLst>
      <p:ext uri="{BB962C8B-B14F-4D97-AF65-F5344CB8AC3E}">
        <p14:creationId xmlns:p14="http://schemas.microsoft.com/office/powerpoint/2010/main" val="144821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5BE36-6747-1BD4-5C38-A6E5275070B7}"/>
              </a:ext>
            </a:extLst>
          </p:cNvPr>
          <p:cNvSpPr>
            <a:spLocks noGrp="1"/>
          </p:cNvSpPr>
          <p:nvPr>
            <p:ph type="title"/>
          </p:nvPr>
        </p:nvSpPr>
        <p:spPr/>
        <p:txBody>
          <a:bodyPr>
            <a:noAutofit/>
          </a:bodyPr>
          <a:lstStyle/>
          <a:p>
            <a:r>
              <a:rPr lang="en-US" sz="5400" dirty="0">
                <a:solidFill>
                  <a:srgbClr val="0070C0"/>
                </a:solidFill>
              </a:rPr>
              <a:t>EXISTING SYSTEM</a:t>
            </a:r>
            <a:endParaRPr lang="en-IN" sz="5400" dirty="0">
              <a:solidFill>
                <a:srgbClr val="0070C0"/>
              </a:solidFill>
            </a:endParaRPr>
          </a:p>
        </p:txBody>
      </p:sp>
      <p:sp>
        <p:nvSpPr>
          <p:cNvPr id="4" name="TextBox 3">
            <a:extLst>
              <a:ext uri="{FF2B5EF4-FFF2-40B4-BE49-F238E27FC236}">
                <a16:creationId xmlns:a16="http://schemas.microsoft.com/office/drawing/2014/main" id="{FAA5997C-E0CF-82D0-D5C6-B469A8F9271E}"/>
              </a:ext>
            </a:extLst>
          </p:cNvPr>
          <p:cNvSpPr txBox="1"/>
          <p:nvPr/>
        </p:nvSpPr>
        <p:spPr>
          <a:xfrm>
            <a:off x="664234" y="1839715"/>
            <a:ext cx="8665233" cy="4038350"/>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Ø"/>
            </a:pPr>
            <a:r>
              <a:rPr lang="en-IN" sz="1800" dirty="0">
                <a:effectLst/>
                <a:latin typeface="Times New Roman" panose="02020603050405020304" pitchFamily="18" charset="0"/>
                <a:ea typeface="Times New Roman" panose="02020603050405020304" pitchFamily="18" charset="0"/>
                <a:cs typeface="Mangal"/>
              </a:rPr>
              <a:t>The Existing framework which is Based on Conventional Neural Network that trains for human facial acknowledgment. Framework can be prepared with various outward appearances and track exercises </a:t>
            </a:r>
            <a:r>
              <a:rPr lang="en-IN" sz="1800" dirty="0" err="1">
                <a:effectLst/>
                <a:latin typeface="Times New Roman" panose="02020603050405020304" pitchFamily="18" charset="0"/>
                <a:ea typeface="Times New Roman" panose="02020603050405020304" pitchFamily="18" charset="0"/>
                <a:cs typeface="Mangal"/>
              </a:rPr>
              <a:t>w.r.t.</a:t>
            </a:r>
            <a:r>
              <a:rPr lang="en-IN" sz="1800" dirty="0">
                <a:effectLst/>
                <a:latin typeface="Times New Roman" panose="02020603050405020304" pitchFamily="18" charset="0"/>
                <a:ea typeface="Times New Roman" panose="02020603050405020304" pitchFamily="18" charset="0"/>
                <a:cs typeface="Mangal"/>
              </a:rPr>
              <a:t> to sentenced articulations. The CNN based AU location uncovered a comparable change in discoveries concerning new born child quality between assignments.</a:t>
            </a:r>
            <a:endParaRPr lang="en-IN" sz="1600" dirty="0">
              <a:effectLst/>
              <a:latin typeface="Calibri" panose="020F0502020204030204" pitchFamily="34" charset="0"/>
              <a:ea typeface="Times New Roman" panose="02020603050405020304" pitchFamily="18" charset="0"/>
              <a:cs typeface="Mangal"/>
            </a:endParaRPr>
          </a:p>
          <a:p>
            <a:pPr>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Mangal"/>
              </a:rPr>
              <a:t>Disadvantages</a:t>
            </a:r>
            <a:endParaRPr lang="en-IN" sz="1600" dirty="0">
              <a:effectLst/>
              <a:latin typeface="Calibri" panose="020F0502020204030204" pitchFamily="34" charset="0"/>
              <a:ea typeface="Times New Roman" panose="02020603050405020304" pitchFamily="18" charset="0"/>
              <a:cs typeface="Mangal"/>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Mangal"/>
              </a:rPr>
              <a:t>CNN approach needs more time for training and classifying.</a:t>
            </a:r>
            <a:endParaRPr lang="en-IN" sz="1600" dirty="0">
              <a:effectLst/>
              <a:latin typeface="Calibri" panose="020F0502020204030204" pitchFamily="34" charset="0"/>
              <a:ea typeface="Times New Roman" panose="02020603050405020304" pitchFamily="18" charset="0"/>
              <a:cs typeface="Mangal"/>
            </a:endParaRPr>
          </a:p>
          <a:p>
            <a:pPr marL="342900" lvl="0" indent="-342900">
              <a:lnSpc>
                <a:spcPct val="150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Mangal"/>
              </a:rPr>
              <a:t>It requires dataset in huge number.</a:t>
            </a:r>
            <a:endParaRPr lang="en-IN" sz="1600" dirty="0">
              <a:effectLst/>
              <a:latin typeface="Calibri" panose="020F0502020204030204" pitchFamily="34" charset="0"/>
              <a:ea typeface="Times New Roman" panose="02020603050405020304" pitchFamily="18" charset="0"/>
              <a:cs typeface="Mangal"/>
            </a:endParaRPr>
          </a:p>
          <a:p>
            <a:pPr marL="342900" lvl="0" indent="-342900">
              <a:lnSpc>
                <a:spcPct val="150000"/>
              </a:lnSpc>
              <a:spcAft>
                <a:spcPts val="10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Mangal"/>
              </a:rPr>
              <a:t>It has less efficiency and accuracy</a:t>
            </a:r>
            <a:endParaRPr lang="en-IN" dirty="0"/>
          </a:p>
        </p:txBody>
      </p:sp>
    </p:spTree>
    <p:extLst>
      <p:ext uri="{BB962C8B-B14F-4D97-AF65-F5344CB8AC3E}">
        <p14:creationId xmlns:p14="http://schemas.microsoft.com/office/powerpoint/2010/main" val="167887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554163"/>
            <a:ext cx="11582400" cy="5170022"/>
          </a:xfrm>
        </p:spPr>
        <p:txBody>
          <a:bodyPr>
            <a:normAutofit fontScale="25000" lnSpcReduction="20000"/>
          </a:bodyPr>
          <a:lstStyle/>
          <a:p>
            <a:pPr algn="just">
              <a:lnSpc>
                <a:spcPct val="150000"/>
              </a:lnSpc>
              <a:spcAft>
                <a:spcPts val="1000"/>
              </a:spcAft>
            </a:pPr>
            <a:r>
              <a:rPr lang="en-IN" sz="5600" dirty="0">
                <a:effectLst/>
                <a:latin typeface="Times New Roman" panose="02020603050405020304" pitchFamily="18" charset="0"/>
                <a:ea typeface="Times New Roman" panose="02020603050405020304" pitchFamily="18" charset="0"/>
                <a:cs typeface="Mangal"/>
              </a:rPr>
              <a:t>We describe a method for representing motion characteristics for the detection and localization of unusual activities within a crowded scene. Here, we should note that, we considered two types of unusual activities: local and global. The activities such as the unique appearance of non-human objects or the fast movement of a person when most of the other pedestrians are walking slowly considered as local. Global unusual activities occur across the frame, for example, when every pedestrian within a scene starts to run suddenly to escape from the scene.</a:t>
            </a:r>
            <a:endParaRPr lang="en-IN" sz="56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pPr>
            <a:r>
              <a:rPr lang="en-IN" sz="5600" dirty="0">
                <a:effectLst/>
                <a:latin typeface="Times New Roman" panose="02020603050405020304" pitchFamily="18" charset="0"/>
                <a:ea typeface="Times New Roman" panose="02020603050405020304" pitchFamily="18" charset="0"/>
                <a:cs typeface="Mangal"/>
              </a:rPr>
              <a:t>Proposed work is able to recognize human activity in crowd and </a:t>
            </a:r>
            <a:r>
              <a:rPr lang="en-IN" sz="5600" dirty="0" err="1">
                <a:effectLst/>
                <a:latin typeface="Times New Roman" panose="02020603050405020304" pitchFamily="18" charset="0"/>
                <a:ea typeface="Times New Roman" panose="02020603050405020304" pitchFamily="18" charset="0"/>
                <a:cs typeface="Mangal"/>
              </a:rPr>
              <a:t>analyze</a:t>
            </a:r>
            <a:r>
              <a:rPr lang="en-IN" sz="5600" dirty="0">
                <a:effectLst/>
                <a:latin typeface="Times New Roman" panose="02020603050405020304" pitchFamily="18" charset="0"/>
                <a:ea typeface="Times New Roman" panose="02020603050405020304" pitchFamily="18" charset="0"/>
                <a:cs typeface="Mangal"/>
              </a:rPr>
              <a:t> whether the action is usual or unusual. System purely debates with crowd based activities that ensure situations. System uses OpenCV library along with python IDE that deals with best precision. System proposes motion influence map that comprises for correct recognition rate. Recognizing unusual activity from crowd is difficult task especially for sensor networks; computer vision is an effective approach that can acquire real time human activities and later </a:t>
            </a:r>
            <a:r>
              <a:rPr lang="en-IN" sz="5600" dirty="0" err="1">
                <a:effectLst/>
                <a:latin typeface="Times New Roman" panose="02020603050405020304" pitchFamily="18" charset="0"/>
                <a:ea typeface="Times New Roman" panose="02020603050405020304" pitchFamily="18" charset="0"/>
                <a:cs typeface="Mangal"/>
              </a:rPr>
              <a:t>analyzes</a:t>
            </a:r>
            <a:r>
              <a:rPr lang="en-IN" sz="5600" dirty="0">
                <a:effectLst/>
                <a:latin typeface="Times New Roman" panose="02020603050405020304" pitchFamily="18" charset="0"/>
                <a:ea typeface="Times New Roman" panose="02020603050405020304" pitchFamily="18" charset="0"/>
                <a:cs typeface="Mangal"/>
              </a:rPr>
              <a:t> for uncommon frames.</a:t>
            </a:r>
            <a:endParaRPr lang="en-IN" sz="56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pPr>
            <a:r>
              <a:rPr lang="en-IN" sz="5600" dirty="0">
                <a:effectLst/>
                <a:latin typeface="Times New Roman" panose="02020603050405020304" pitchFamily="18" charset="0"/>
                <a:ea typeface="Times New Roman" panose="02020603050405020304" pitchFamily="18" charset="0"/>
                <a:cs typeface="Mangal"/>
              </a:rPr>
              <a:t>Also Enhanced the Work with Improvising the Detection for Violence Using CNN-LSTM Model</a:t>
            </a:r>
            <a:endParaRPr lang="en-IN" sz="56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pPr>
            <a:r>
              <a:rPr lang="en-IN" sz="5600" b="1" dirty="0">
                <a:effectLst/>
                <a:latin typeface="Times New Roman" panose="02020603050405020304" pitchFamily="18" charset="0"/>
                <a:ea typeface="Times New Roman" panose="02020603050405020304" pitchFamily="18" charset="0"/>
                <a:cs typeface="Mangal"/>
              </a:rPr>
              <a:t>Advantages</a:t>
            </a:r>
            <a:endParaRPr lang="en-IN" sz="5600" dirty="0">
              <a:effectLst/>
              <a:latin typeface="Calibri" panose="020F0502020204030204" pitchFamily="34" charset="0"/>
              <a:ea typeface="Times New Roman" panose="02020603050405020304" pitchFamily="18" charset="0"/>
              <a:cs typeface="Mangal"/>
            </a:endParaRPr>
          </a:p>
          <a:p>
            <a:pPr marL="342900" lvl="0" indent="-342900" algn="just">
              <a:lnSpc>
                <a:spcPct val="150000"/>
              </a:lnSpc>
              <a:buFont typeface="Symbol" panose="05050102010706020507" pitchFamily="18" charset="2"/>
              <a:buChar char=""/>
            </a:pPr>
            <a:r>
              <a:rPr lang="en-US" sz="5600" dirty="0">
                <a:effectLst/>
                <a:latin typeface="Times New Roman" panose="02020603050405020304" pitchFamily="18" charset="0"/>
                <a:ea typeface="Times New Roman" panose="02020603050405020304" pitchFamily="18" charset="0"/>
                <a:cs typeface="Mangal"/>
              </a:rPr>
              <a:t>With the </a:t>
            </a:r>
            <a:r>
              <a:rPr lang="en-US" sz="5600" dirty="0" err="1">
                <a:effectLst/>
                <a:latin typeface="Times New Roman" panose="02020603050405020304" pitchFamily="18" charset="0"/>
                <a:ea typeface="Times New Roman" panose="02020603050405020304" pitchFamily="18" charset="0"/>
                <a:cs typeface="Mangal"/>
              </a:rPr>
              <a:t>opencv</a:t>
            </a:r>
            <a:r>
              <a:rPr lang="en-US" sz="5600" dirty="0">
                <a:effectLst/>
                <a:latin typeface="Times New Roman" panose="02020603050405020304" pitchFamily="18" charset="0"/>
                <a:ea typeface="Times New Roman" panose="02020603050405020304" pitchFamily="18" charset="0"/>
                <a:cs typeface="Mangal"/>
              </a:rPr>
              <a:t> we can easily work in real time and no dataset required for training separately.</a:t>
            </a:r>
            <a:endParaRPr lang="en-IN" sz="5600" dirty="0">
              <a:effectLst/>
              <a:latin typeface="Calibri" panose="020F0502020204030204" pitchFamily="34" charset="0"/>
              <a:ea typeface="Times New Roman" panose="02020603050405020304" pitchFamily="18" charset="0"/>
              <a:cs typeface="Mangal"/>
            </a:endParaRPr>
          </a:p>
          <a:p>
            <a:pPr marL="342900" lvl="0" indent="-342900" algn="just">
              <a:lnSpc>
                <a:spcPct val="150000"/>
              </a:lnSpc>
              <a:buFont typeface="Symbol" panose="05050102010706020507" pitchFamily="18" charset="2"/>
              <a:buChar char=""/>
            </a:pPr>
            <a:r>
              <a:rPr lang="en-US" sz="5600" dirty="0">
                <a:effectLst/>
                <a:latin typeface="Times New Roman" panose="02020603050405020304" pitchFamily="18" charset="0"/>
                <a:ea typeface="Times New Roman" panose="02020603050405020304" pitchFamily="18" charset="0"/>
                <a:cs typeface="Mangal"/>
              </a:rPr>
              <a:t>The “motion influence map” that efficiently depicts the underlying motion patterns in a crowded scene.</a:t>
            </a:r>
            <a:endParaRPr lang="en-IN" sz="5600" dirty="0">
              <a:effectLst/>
              <a:latin typeface="Calibri" panose="020F0502020204030204" pitchFamily="34" charset="0"/>
              <a:ea typeface="Times New Roman" panose="02020603050405020304" pitchFamily="18" charset="0"/>
              <a:cs typeface="Mangal"/>
            </a:endParaRPr>
          </a:p>
          <a:p>
            <a:pPr marL="342900" lvl="0" indent="-342900" algn="just">
              <a:lnSpc>
                <a:spcPct val="150000"/>
              </a:lnSpc>
              <a:buFont typeface="Symbol" panose="05050102010706020507" pitchFamily="18" charset="2"/>
              <a:buChar char=""/>
            </a:pPr>
            <a:r>
              <a:rPr lang="en-US" sz="5600" dirty="0">
                <a:effectLst/>
                <a:latin typeface="Times New Roman" panose="02020603050405020304" pitchFamily="18" charset="0"/>
                <a:ea typeface="Times New Roman" panose="02020603050405020304" pitchFamily="18" charset="0"/>
                <a:cs typeface="Mangal"/>
              </a:rPr>
              <a:t>Proposed work is cost-effective for a smart surveillance system to detect both local and global unusual activities in a unified framework.</a:t>
            </a:r>
            <a:endParaRPr lang="en-IN" sz="5600" dirty="0">
              <a:effectLst/>
              <a:latin typeface="Calibri" panose="020F0502020204030204" pitchFamily="34" charset="0"/>
              <a:ea typeface="Times New Roman" panose="02020603050405020304" pitchFamily="18" charset="0"/>
              <a:cs typeface="Mangal"/>
            </a:endParaRPr>
          </a:p>
          <a:p>
            <a:pPr marL="342900" lvl="0" indent="-342900" algn="just">
              <a:lnSpc>
                <a:spcPct val="150000"/>
              </a:lnSpc>
              <a:spcAft>
                <a:spcPts val="1000"/>
              </a:spcAft>
              <a:buFont typeface="Symbol" panose="05050102010706020507" pitchFamily="18" charset="2"/>
              <a:buChar char=""/>
            </a:pPr>
            <a:r>
              <a:rPr lang="en-US" sz="5600" dirty="0">
                <a:effectLst/>
                <a:latin typeface="Times New Roman" panose="02020603050405020304" pitchFamily="18" charset="0"/>
                <a:ea typeface="Times New Roman" panose="02020603050405020304" pitchFamily="18" charset="0"/>
                <a:cs typeface="Mangal"/>
              </a:rPr>
              <a:t>Provides More Accurate Result.</a:t>
            </a:r>
            <a:endParaRPr lang="en-IN" sz="56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pPr>
            <a:r>
              <a:rPr lang="en-IN" sz="5600" b="1" dirty="0">
                <a:effectLst/>
                <a:latin typeface="Times New Roman" panose="02020603050405020304" pitchFamily="18" charset="0"/>
                <a:ea typeface="Times New Roman" panose="02020603050405020304" pitchFamily="18" charset="0"/>
                <a:cs typeface="Mangal"/>
              </a:rPr>
              <a:t> </a:t>
            </a:r>
            <a:endParaRPr lang="en-IN" sz="56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tabLst>
                <a:tab pos="3409950" algn="l"/>
              </a:tabLst>
            </a:pPr>
            <a:r>
              <a:rPr lang="en-IN" sz="5600" b="1" i="1" dirty="0">
                <a:solidFill>
                  <a:srgbClr val="000000"/>
                </a:solidFill>
                <a:effectLst/>
                <a:latin typeface="Mangal"/>
                <a:ea typeface="Times New Roman" panose="02020603050405020304" pitchFamily="18" charset="0"/>
                <a:cs typeface="Mangal"/>
              </a:rPr>
              <a:t> </a:t>
            </a:r>
            <a:endParaRPr lang="en-IN" sz="56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Mangal"/>
              </a:rPr>
              <a:t> </a:t>
            </a:r>
            <a:endParaRPr lang="en-IN" sz="18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Mangal"/>
              </a:rPr>
              <a:t> </a:t>
            </a:r>
            <a:endParaRPr lang="en-IN" sz="18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Mangal"/>
              </a:rPr>
              <a:t> </a:t>
            </a:r>
            <a:endParaRPr lang="en-IN" sz="18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Mangal"/>
              </a:rPr>
              <a:t> </a:t>
            </a:r>
            <a:endParaRPr lang="en-IN" sz="18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Mangal"/>
              </a:rPr>
              <a:t> </a:t>
            </a:r>
            <a:endParaRPr lang="en-IN" sz="18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Mangal"/>
              </a:rPr>
              <a:t> </a:t>
            </a:r>
            <a:endParaRPr lang="en-IN" sz="1800" dirty="0">
              <a:effectLst/>
              <a:latin typeface="Calibri" panose="020F0502020204030204" pitchFamily="34" charset="0"/>
              <a:ea typeface="Times New Roman" panose="02020603050405020304" pitchFamily="18" charset="0"/>
              <a:cs typeface="Mangal"/>
            </a:endParaRPr>
          </a:p>
          <a:p>
            <a:pPr algn="just">
              <a:lnSpc>
                <a:spcPct val="150000"/>
              </a:lnSpc>
              <a:spcAft>
                <a:spcPts val="1000"/>
              </a:spcAft>
            </a:pPr>
            <a:endParaRPr lang="en-US" sz="2000" dirty="0">
              <a:effectLst/>
              <a:latin typeface="Times New Roman" panose="02020603050405020304" pitchFamily="18" charset="0"/>
              <a:ea typeface="Symbol" panose="05050102010706020507" pitchFamily="18" charset="2"/>
              <a:cs typeface="Symbol" panose="05050102010706020507" pitchFamily="18" charset="2"/>
            </a:endParaRPr>
          </a:p>
        </p:txBody>
      </p:sp>
      <p:sp>
        <p:nvSpPr>
          <p:cNvPr id="5" name="Rectangle 4"/>
          <p:cNvSpPr/>
          <p:nvPr/>
        </p:nvSpPr>
        <p:spPr>
          <a:xfrm>
            <a:off x="376232" y="351135"/>
            <a:ext cx="6029344"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a:solidFill>
                  <a:srgbClr val="0070C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PROPOSED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58DC8-2CC8-B0D2-85F9-6D5EDA8635D5}"/>
              </a:ext>
            </a:extLst>
          </p:cNvPr>
          <p:cNvSpPr>
            <a:spLocks noGrp="1"/>
          </p:cNvSpPr>
          <p:nvPr>
            <p:ph type="title"/>
          </p:nvPr>
        </p:nvSpPr>
        <p:spPr/>
        <p:txBody>
          <a:bodyPr/>
          <a:lstStyle/>
          <a:p>
            <a:r>
              <a:rPr lang="en-US" dirty="0" err="1">
                <a:solidFill>
                  <a:srgbClr val="0070C0"/>
                </a:solidFill>
              </a:rPr>
              <a:t>aLGORITHM</a:t>
            </a:r>
            <a:endParaRPr lang="en-IN" dirty="0">
              <a:solidFill>
                <a:srgbClr val="0070C0"/>
              </a:solidFill>
            </a:endParaRPr>
          </a:p>
        </p:txBody>
      </p:sp>
      <p:sp>
        <p:nvSpPr>
          <p:cNvPr id="5" name="TextBox 4">
            <a:extLst>
              <a:ext uri="{FF2B5EF4-FFF2-40B4-BE49-F238E27FC236}">
                <a16:creationId xmlns:a16="http://schemas.microsoft.com/office/drawing/2014/main" id="{85109EA3-9FD8-506C-62D6-A4018BB20384}"/>
              </a:ext>
            </a:extLst>
          </p:cNvPr>
          <p:cNvSpPr txBox="1"/>
          <p:nvPr/>
        </p:nvSpPr>
        <p:spPr>
          <a:xfrm>
            <a:off x="449053" y="1667609"/>
            <a:ext cx="11293894" cy="4202882"/>
          </a:xfrm>
          <a:prstGeom prst="rect">
            <a:avLst/>
          </a:prstGeom>
          <a:noFill/>
        </p:spPr>
        <p:txBody>
          <a:bodyPr wrap="square">
            <a:spAutoFit/>
          </a:bodyPr>
          <a:lstStyle/>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Mangal" panose="020B0502040204020203" pitchFamily="18" charset="0"/>
              </a:rPr>
              <a:t>Read sequence of frames in 4d tensor (frame, H, W, RGB)</a:t>
            </a:r>
            <a:endParaRPr lang="en-IN" sz="1600" dirty="0">
              <a:effectLst/>
              <a:latin typeface="Calibri" panose="020F0502020204030204" pitchFamily="34" charset="0"/>
              <a:ea typeface="Times New Roman" panose="02020603050405020304" pitchFamily="18" charset="0"/>
              <a:cs typeface="Mangal" panose="020B0502040204020203"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Mangal" panose="020B0502040204020203" pitchFamily="18" charset="0"/>
              </a:rPr>
              <a:t>Apply pre-trained CNN for each frame</a:t>
            </a:r>
            <a:endParaRPr lang="en-IN" sz="1600" dirty="0">
              <a:effectLst/>
              <a:latin typeface="Calibri" panose="020F0502020204030204" pitchFamily="34" charset="0"/>
              <a:ea typeface="Times New Roman" panose="02020603050405020304" pitchFamily="18" charset="0"/>
              <a:cs typeface="Mangal" panose="020B0502040204020203"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Mangal" panose="020B0502040204020203" pitchFamily="18" charset="0"/>
              </a:rPr>
              <a:t>Group the result from the previous step and flatten the tensor to be a 2d shape (frames, SP) where SP is (H*W*RGB) and represent a spatial feature vector for one frame.</a:t>
            </a:r>
            <a:endParaRPr lang="en-IN" sz="1600" dirty="0">
              <a:effectLst/>
              <a:latin typeface="Calibri" panose="020F0502020204030204" pitchFamily="34" charset="0"/>
              <a:ea typeface="Times New Roman" panose="02020603050405020304" pitchFamily="18" charset="0"/>
              <a:cs typeface="Mangal" panose="020B0502040204020203"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Mangal" panose="020B0502040204020203" pitchFamily="18" charset="0"/>
              </a:rPr>
              <a:t>Use the previous step output as feature vector input to LSTM where SP represent input and Frame represent time step ex for 30 frame input we have (SP1, SP2 .. SP30) each goes in a time step of LSTM.</a:t>
            </a:r>
            <a:endParaRPr lang="en-IN" sz="1600" dirty="0">
              <a:effectLst/>
              <a:latin typeface="Calibri" panose="020F0502020204030204" pitchFamily="34" charset="0"/>
              <a:ea typeface="Times New Roman" panose="02020603050405020304" pitchFamily="18" charset="0"/>
              <a:cs typeface="Mangal" panose="020B0502040204020203"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Mangal" panose="020B0502040204020203" pitchFamily="18" charset="0"/>
              </a:rPr>
              <a:t>Take full sequence prediction from LSTM and feed it to a dense layer in a time distributed manner.</a:t>
            </a:r>
            <a:endParaRPr lang="en-IN" sz="1600" dirty="0">
              <a:effectLst/>
              <a:latin typeface="Calibri" panose="020F0502020204030204" pitchFamily="34" charset="0"/>
              <a:ea typeface="Times New Roman" panose="02020603050405020304" pitchFamily="18" charset="0"/>
              <a:cs typeface="Mangal" panose="020B0502040204020203" pitchFamily="18" charset="0"/>
            </a:endParaRPr>
          </a:p>
          <a:p>
            <a:pPr marL="342900" lvl="0" indent="-342900" algn="just">
              <a:lnSpc>
                <a:spcPct val="150000"/>
              </a:lnSpc>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Mangal" panose="020B0502040204020203" pitchFamily="18" charset="0"/>
              </a:rPr>
              <a:t>Take the global average of the previous step output to get the result as a 1d tensor.</a:t>
            </a:r>
            <a:endParaRPr lang="en-IN" sz="1600" dirty="0">
              <a:effectLst/>
              <a:latin typeface="Calibri" panose="020F0502020204030204" pitchFamily="34" charset="0"/>
              <a:ea typeface="Times New Roman" panose="02020603050405020304" pitchFamily="18" charset="0"/>
              <a:cs typeface="Mangal" panose="020B0502040204020203" pitchFamily="18" charset="0"/>
            </a:endParaRPr>
          </a:p>
          <a:p>
            <a:pPr marL="342900" lvl="0" indent="-342900" algn="just">
              <a:lnSpc>
                <a:spcPct val="150000"/>
              </a:lnSpc>
              <a:spcAft>
                <a:spcPts val="100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Mangal" panose="020B0502040204020203" pitchFamily="18" charset="0"/>
              </a:rPr>
              <a:t>Feed the output of the previous step into the output layer (dense layer with sigmoid activation which represents the probability of violence existence in the given video).</a:t>
            </a:r>
            <a:endParaRPr lang="en-IN" sz="1600" dirty="0">
              <a:effectLst/>
              <a:latin typeface="Calibri" panose="020F0502020204030204" pitchFamily="34" charset="0"/>
              <a:ea typeface="Times New Roman" panose="02020603050405020304" pitchFamily="18" charset="0"/>
              <a:cs typeface="Mangal" panose="020B0502040204020203" pitchFamily="18" charset="0"/>
            </a:endParaRPr>
          </a:p>
        </p:txBody>
      </p:sp>
    </p:spTree>
    <p:extLst>
      <p:ext uri="{BB962C8B-B14F-4D97-AF65-F5344CB8AC3E}">
        <p14:creationId xmlns:p14="http://schemas.microsoft.com/office/powerpoint/2010/main" val="158575895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1494</Words>
  <Application>Microsoft Office PowerPoint</Application>
  <PresentationFormat>Widescreen</PresentationFormat>
  <Paragraphs>107</Paragraphs>
  <Slides>18</Slides>
  <Notes>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1" baseType="lpstr">
      <vt:lpstr>Agency FB</vt:lpstr>
      <vt:lpstr>Arial</vt:lpstr>
      <vt:lpstr>Calibri</vt:lpstr>
      <vt:lpstr>Franklin Gothic Book</vt:lpstr>
      <vt:lpstr>Franklin Gothic Medium</vt:lpstr>
      <vt:lpstr>Mangal</vt:lpstr>
      <vt:lpstr>Symbol</vt:lpstr>
      <vt:lpstr>Times New Roman</vt:lpstr>
      <vt:lpstr>TimesNewRomanPS-BoldMT</vt:lpstr>
      <vt:lpstr>Wingdings</vt:lpstr>
      <vt:lpstr>Wingdings 2</vt:lpstr>
      <vt:lpstr>Trek</vt:lpstr>
      <vt:lpstr>Visio.Drawing.11</vt:lpstr>
      <vt:lpstr>Project Work Phase-2(18CSP77) Review On  Unusual Crowd Activity Detection and Localization using OpenCV by</vt:lpstr>
      <vt:lpstr>PowerPoint Presentation</vt:lpstr>
      <vt:lpstr>PowerPoint Presentation</vt:lpstr>
      <vt:lpstr>PowerPoint Presentation</vt:lpstr>
      <vt:lpstr>PowerPoint Presentation</vt:lpstr>
      <vt:lpstr>Literature sURVEY</vt:lpstr>
      <vt:lpstr>EXISTING SYSTEM</vt:lpstr>
      <vt:lpstr>PowerPoint Presentation</vt:lpstr>
      <vt:lpstr>aLGORITHM</vt:lpstr>
      <vt:lpstr>Flow chart</vt:lpstr>
      <vt:lpstr>s/w and h/w requirements</vt:lpstr>
      <vt:lpstr>implementation</vt:lpstr>
      <vt:lpstr>PowerPoint Presentation</vt:lpstr>
      <vt:lpstr>PowerPoint Presentation</vt:lpstr>
      <vt:lpstr>PowerPoint Presentation</vt:lpstr>
      <vt:lpstr>PowerPoint Presentation</vt:lpstr>
      <vt:lpstr>CURRENT STATUS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 Engineering Project Abstract Presentation Voice based Email for Physically Challenged and Blind</dc:title>
  <dc:creator>Tarun Billuri</dc:creator>
  <cp:lastModifiedBy>KarthikS</cp:lastModifiedBy>
  <cp:revision>26</cp:revision>
  <dcterms:created xsi:type="dcterms:W3CDTF">2022-11-07T17:29:00Z</dcterms:created>
  <dcterms:modified xsi:type="dcterms:W3CDTF">2024-02-22T16:30:11Z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FF28D1976D694CB0937B4FC35DB95206</vt:lpwstr>
  </property>
  <property fmtid="{D5CDD505-2E9C-101B-9397-08002B2CF9AE}" pid="3" name="KSOProductBuildVer">
    <vt:lpwstr>1033-11.2.0.11417</vt:lpwstr>
  </property>
</Properties>
</file>