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3" r:id="rId1"/>
  </p:sldMasterIdLst>
  <p:sldIdLst>
    <p:sldId id="256" r:id="rId2"/>
    <p:sldId id="257" r:id="rId3"/>
    <p:sldId id="258" r:id="rId4"/>
    <p:sldId id="260" r:id="rId5"/>
    <p:sldId id="262" r:id="rId6"/>
    <p:sldId id="263" r:id="rId7"/>
    <p:sldId id="264" r:id="rId8"/>
    <p:sldId id="266" r:id="rId9"/>
    <p:sldId id="281" r:id="rId10"/>
    <p:sldId id="282" r:id="rId11"/>
    <p:sldId id="280" r:id="rId12"/>
    <p:sldId id="269" r:id="rId13"/>
    <p:sldId id="271" r:id="rId14"/>
  </p:sldIdLst>
  <p:sldSz cx="18288000" cy="10287000"/>
  <p:notesSz cx="6858000" cy="9144000"/>
  <p:embeddedFontLst>
    <p:embeddedFont>
      <p:font typeface="Times New Roman Bold" panose="02020803070505020304" pitchFamily="18" charset="0"/>
      <p:regular r:id="rId15"/>
      <p:bold r:id="rId16"/>
    </p:embeddedFont>
    <p:embeddedFont>
      <p:font typeface="TT Ramillas Bold Italics" panose="020B0604020202020204" charset="0"/>
      <p:regular r:id="rId17"/>
    </p:embeddedFont>
    <p:embeddedFont>
      <p:font typeface="Tw Cen MT" panose="020B0602020104020603"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033" autoAdjust="0"/>
  </p:normalViewPr>
  <p:slideViewPr>
    <p:cSldViewPr>
      <p:cViewPr varScale="1">
        <p:scale>
          <a:sx n="54" d="100"/>
          <a:sy n="54"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059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557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233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177158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3306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9591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8643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938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97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467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595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279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224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75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6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54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281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8033226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1371600" rtl="0" eaLnBrk="1" latinLnBrk="0" hangingPunct="1">
        <a:lnSpc>
          <a:spcPct val="90000"/>
        </a:lnSpc>
        <a:spcBef>
          <a:spcPct val="0"/>
        </a:spcBef>
        <a:buNone/>
        <a:defRPr sz="54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effectLst>
            <a:outerShdw blurRad="152400" dist="38100" dir="2700000" algn="tl">
              <a:srgbClr val="000000">
                <a:alpha val="36000"/>
              </a:srgbClr>
            </a:outerShdw>
          </a:effectLst>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effectLst>
            <a:outerShdw blurRad="152400" dist="38100" dir="2700000" algn="tl">
              <a:srgbClr val="000000">
                <a:alpha val="36000"/>
              </a:srgbClr>
            </a:outerShdw>
          </a:effectLst>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effectLst>
            <a:outerShdw blurRad="152400" dist="38100" dir="2700000" algn="tl">
              <a:srgbClr val="000000">
                <a:alpha val="36000"/>
              </a:srgbClr>
            </a:outerShdw>
          </a:effectLst>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txBody>
            <a:bodyPr/>
            <a:lstStyle/>
            <a:p>
              <a:endParaRPr lang="en-IN" dirty="0"/>
            </a:p>
          </p:txBody>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txBody>
            <a:bodyPr/>
            <a:lstStyle/>
            <a:p>
              <a:endParaRPr lang="en-IN"/>
            </a:p>
          </p:txBody>
        </p:sp>
      </p:grpSp>
      <p:grpSp>
        <p:nvGrpSpPr>
          <p:cNvPr id="12" name="Group 12"/>
          <p:cNvGrpSpPr/>
          <p:nvPr/>
        </p:nvGrpSpPr>
        <p:grpSpPr>
          <a:xfrm>
            <a:off x="11763024" y="2187910"/>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grpSp>
        <p:nvGrpSpPr>
          <p:cNvPr id="14" name="Group 14"/>
          <p:cNvGrpSpPr/>
          <p:nvPr/>
        </p:nvGrpSpPr>
        <p:grpSpPr>
          <a:xfrm>
            <a:off x="7354568" y="9159900"/>
            <a:ext cx="788670" cy="262890"/>
            <a:chOff x="0" y="0"/>
            <a:chExt cx="1051560" cy="350520"/>
          </a:xfrm>
        </p:grpSpPr>
        <p:sp>
          <p:nvSpPr>
            <p:cNvPr id="15" name="Freeform 15"/>
            <p:cNvSpPr/>
            <p:nvPr/>
          </p:nvSpPr>
          <p:spPr>
            <a:xfrm>
              <a:off x="0" y="0"/>
              <a:ext cx="1051179" cy="350393"/>
            </a:xfrm>
            <a:custGeom>
              <a:avLst/>
              <a:gdLst/>
              <a:ahLst/>
              <a:cxnLst/>
              <a:rect l="l" t="t" r="r" b="b"/>
              <a:pathLst>
                <a:path w="1051179" h="350393">
                  <a:moveTo>
                    <a:pt x="1051179" y="0"/>
                  </a:moveTo>
                  <a:lnTo>
                    <a:pt x="0" y="0"/>
                  </a:lnTo>
                  <a:lnTo>
                    <a:pt x="710184" y="350393"/>
                  </a:lnTo>
                  <a:lnTo>
                    <a:pt x="1051179" y="0"/>
                  </a:lnTo>
                  <a:close/>
                </a:path>
              </a:pathLst>
            </a:custGeom>
            <a:solidFill>
              <a:srgbClr val="D26E00"/>
            </a:solidFill>
          </p:spPr>
        </p:sp>
      </p:grpSp>
      <p:grpSp>
        <p:nvGrpSpPr>
          <p:cNvPr id="16" name="Group 16"/>
          <p:cNvGrpSpPr/>
          <p:nvPr/>
        </p:nvGrpSpPr>
        <p:grpSpPr>
          <a:xfrm>
            <a:off x="7955280" y="8670290"/>
            <a:ext cx="10332720" cy="609600"/>
            <a:chOff x="0" y="0"/>
            <a:chExt cx="13776960" cy="812800"/>
          </a:xfrm>
        </p:grpSpPr>
        <p:sp>
          <p:nvSpPr>
            <p:cNvPr id="17" name="Freeform 17"/>
            <p:cNvSpPr/>
            <p:nvPr/>
          </p:nvSpPr>
          <p:spPr>
            <a:xfrm>
              <a:off x="0" y="0"/>
              <a:ext cx="13776579" cy="812165"/>
            </a:xfrm>
            <a:custGeom>
              <a:avLst/>
              <a:gdLst/>
              <a:ahLst/>
              <a:cxnLst/>
              <a:rect l="l" t="t" r="r" b="b"/>
              <a:pathLst>
                <a:path w="13776579" h="812165">
                  <a:moveTo>
                    <a:pt x="0" y="812165"/>
                  </a:moveTo>
                  <a:lnTo>
                    <a:pt x="13776579" y="812165"/>
                  </a:lnTo>
                  <a:lnTo>
                    <a:pt x="13776579" y="0"/>
                  </a:lnTo>
                  <a:lnTo>
                    <a:pt x="0" y="0"/>
                  </a:lnTo>
                  <a:lnTo>
                    <a:pt x="0" y="812165"/>
                  </a:lnTo>
                  <a:close/>
                </a:path>
              </a:pathLst>
            </a:custGeom>
            <a:solidFill>
              <a:srgbClr val="FF9700"/>
            </a:solidFill>
          </p:spPr>
          <p:txBody>
            <a:bodyPr/>
            <a:lstStyle/>
            <a:p>
              <a:endParaRPr lang="en-IN" dirty="0"/>
            </a:p>
          </p:txBody>
        </p:sp>
        <p:sp>
          <p:nvSpPr>
            <p:cNvPr id="18" name="TextBox 18"/>
            <p:cNvSpPr txBox="1"/>
            <p:nvPr/>
          </p:nvSpPr>
          <p:spPr>
            <a:xfrm>
              <a:off x="0" y="-57150"/>
              <a:ext cx="13776960" cy="869950"/>
            </a:xfrm>
            <a:prstGeom prst="rect">
              <a:avLst/>
            </a:prstGeom>
          </p:spPr>
          <p:txBody>
            <a:bodyPr lIns="50800" tIns="50800" rIns="50800" bIns="50800" rtlCol="0" anchor="t"/>
            <a:lstStyle/>
            <a:p>
              <a:pPr algn="l">
                <a:lnSpc>
                  <a:spcPts val="3359"/>
                </a:lnSpc>
              </a:pPr>
              <a:r>
                <a:rPr lang="en-US" sz="2799" dirty="0">
                  <a:solidFill>
                    <a:srgbClr val="000000"/>
                  </a:solidFill>
                  <a:latin typeface="Times New Roman Bold"/>
                </a:rPr>
                <a:t>       Dept. of CSE,MITE </a:t>
              </a:r>
            </a:p>
          </p:txBody>
        </p:sp>
      </p:grpSp>
      <p:grpSp>
        <p:nvGrpSpPr>
          <p:cNvPr id="19" name="Group 19"/>
          <p:cNvGrpSpPr/>
          <p:nvPr/>
        </p:nvGrpSpPr>
        <p:grpSpPr>
          <a:xfrm>
            <a:off x="7360410" y="8556700"/>
            <a:ext cx="609600" cy="609600"/>
            <a:chOff x="0" y="0"/>
            <a:chExt cx="812800" cy="812800"/>
          </a:xfrm>
        </p:grpSpPr>
        <p:sp>
          <p:nvSpPr>
            <p:cNvPr id="20" name="Freeform 20"/>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1" name="TextBox 21"/>
          <p:cNvSpPr txBox="1"/>
          <p:nvPr/>
        </p:nvSpPr>
        <p:spPr>
          <a:xfrm>
            <a:off x="1769048" y="197481"/>
            <a:ext cx="14156752" cy="1974900"/>
          </a:xfrm>
          <a:prstGeom prst="rect">
            <a:avLst/>
          </a:prstGeom>
        </p:spPr>
        <p:txBody>
          <a:bodyPr lIns="0" tIns="0" rIns="0" bIns="0" rtlCol="0" anchor="t">
            <a:spAutoFit/>
          </a:bodyPr>
          <a:lstStyle/>
          <a:p>
            <a:pPr algn="ctr">
              <a:lnSpc>
                <a:spcPts val="7680"/>
              </a:lnSpc>
            </a:pPr>
            <a:r>
              <a:rPr lang="en-GB" sz="6400" spc="-599" dirty="0">
                <a:solidFill>
                  <a:srgbClr val="001F5F"/>
                </a:solidFill>
                <a:latin typeface="TT Ramillas Bold Italics"/>
              </a:rPr>
              <a:t>Leveraging  ANN  for  Targeted  Drug Sensitivity  Prediction  on  GDSC  Data</a:t>
            </a:r>
            <a:endParaRPr lang="en-US" sz="6400" spc="-599" dirty="0">
              <a:solidFill>
                <a:srgbClr val="001F5F"/>
              </a:solidFill>
              <a:latin typeface="TT Ramillas Bold Italics"/>
            </a:endParaRPr>
          </a:p>
        </p:txBody>
      </p:sp>
      <p:sp>
        <p:nvSpPr>
          <p:cNvPr id="24" name="TextBox 24"/>
          <p:cNvSpPr txBox="1"/>
          <p:nvPr/>
        </p:nvSpPr>
        <p:spPr>
          <a:xfrm>
            <a:off x="2303124" y="2518030"/>
            <a:ext cx="12240154" cy="2436564"/>
          </a:xfrm>
          <a:prstGeom prst="rect">
            <a:avLst/>
          </a:prstGeom>
        </p:spPr>
        <p:txBody>
          <a:bodyPr wrap="square" lIns="0" tIns="0" rIns="0" bIns="0" rtlCol="0" anchor="t">
            <a:spAutoFit/>
          </a:bodyPr>
          <a:lstStyle/>
          <a:p>
            <a:pPr algn="ctr">
              <a:lnSpc>
                <a:spcPts val="3840"/>
              </a:lnSpc>
            </a:pPr>
            <a:r>
              <a:rPr lang="en-US" sz="3200" dirty="0">
                <a:solidFill>
                  <a:srgbClr val="B7DEE8"/>
                </a:solidFill>
                <a:latin typeface="Times New Roman"/>
              </a:rPr>
              <a:t>DHANUSH A		                   4MT21CS046</a:t>
            </a:r>
          </a:p>
          <a:p>
            <a:pPr algn="ctr">
              <a:lnSpc>
                <a:spcPts val="3840"/>
              </a:lnSpc>
            </a:pPr>
            <a:r>
              <a:rPr lang="en-US" sz="3200" dirty="0">
                <a:solidFill>
                  <a:srgbClr val="B7DEE8"/>
                </a:solidFill>
                <a:latin typeface="Times New Roman"/>
              </a:rPr>
              <a:t>DHANUSH S SHETTY		     4MT21CS047</a:t>
            </a:r>
          </a:p>
          <a:p>
            <a:pPr algn="ctr">
              <a:lnSpc>
                <a:spcPts val="3840"/>
              </a:lnSpc>
            </a:pPr>
            <a:r>
              <a:rPr lang="en-US" sz="3200" dirty="0">
                <a:solidFill>
                  <a:srgbClr val="B7DEE8"/>
                </a:solidFill>
                <a:latin typeface="Times New Roman"/>
              </a:rPr>
              <a:t>K SAHANA RAO		         	4MT21CS062</a:t>
            </a:r>
          </a:p>
          <a:p>
            <a:pPr algn="ctr">
              <a:lnSpc>
                <a:spcPts val="3840"/>
              </a:lnSpc>
            </a:pPr>
            <a:r>
              <a:rPr lang="en-US" sz="3200" dirty="0">
                <a:solidFill>
                  <a:srgbClr val="B7DEE8"/>
                </a:solidFill>
                <a:latin typeface="Times New Roman"/>
              </a:rPr>
              <a:t>KARTHIK U SHETTIGAR		4MT21CS064</a:t>
            </a:r>
          </a:p>
          <a:p>
            <a:pPr algn="ctr">
              <a:lnSpc>
                <a:spcPts val="3840"/>
              </a:lnSpc>
            </a:pPr>
            <a:endParaRPr lang="en-US" sz="3200" dirty="0">
              <a:solidFill>
                <a:srgbClr val="B7DEE8"/>
              </a:solidFill>
              <a:latin typeface="Times New Roman"/>
            </a:endParaRPr>
          </a:p>
        </p:txBody>
      </p:sp>
      <p:sp>
        <p:nvSpPr>
          <p:cNvPr id="25" name="TextBox 25"/>
          <p:cNvSpPr txBox="1"/>
          <p:nvPr/>
        </p:nvSpPr>
        <p:spPr>
          <a:xfrm>
            <a:off x="2458658" y="5419255"/>
            <a:ext cx="11496040" cy="1571625"/>
          </a:xfrm>
          <a:prstGeom prst="rect">
            <a:avLst/>
          </a:prstGeom>
        </p:spPr>
        <p:txBody>
          <a:bodyPr lIns="0" tIns="0" rIns="0" bIns="0" rtlCol="0" anchor="t">
            <a:spAutoFit/>
          </a:bodyPr>
          <a:lstStyle/>
          <a:p>
            <a:pPr algn="ctr">
              <a:lnSpc>
                <a:spcPts val="3840"/>
              </a:lnSpc>
            </a:pPr>
            <a:r>
              <a:rPr lang="en-US" sz="3200" spc="29" dirty="0">
                <a:solidFill>
                  <a:srgbClr val="000000"/>
                </a:solidFill>
                <a:latin typeface="Times New Roman "/>
              </a:rPr>
              <a:t> </a:t>
            </a:r>
            <a:r>
              <a:rPr lang="en-US" sz="3200" spc="29" dirty="0">
                <a:solidFill>
                  <a:srgbClr val="D99694"/>
                </a:solidFill>
                <a:latin typeface="Times New Roman "/>
              </a:rPr>
              <a:t>Under the guidance of</a:t>
            </a:r>
          </a:p>
          <a:p>
            <a:pPr algn="ctr">
              <a:lnSpc>
                <a:spcPts val="2879"/>
              </a:lnSpc>
            </a:pPr>
            <a:r>
              <a:rPr lang="en-US" sz="2400" spc="22" dirty="0">
                <a:solidFill>
                  <a:srgbClr val="D99694"/>
                </a:solidFill>
                <a:latin typeface="Times New Roman "/>
              </a:rPr>
              <a:t>Ms. Suma K </a:t>
            </a:r>
          </a:p>
          <a:p>
            <a:pPr algn="ctr">
              <a:lnSpc>
                <a:spcPts val="2879"/>
              </a:lnSpc>
            </a:pPr>
            <a:r>
              <a:rPr lang="en-US" sz="2400" spc="22">
                <a:solidFill>
                  <a:srgbClr val="D99694"/>
                </a:solidFill>
                <a:latin typeface="Times New Roman "/>
              </a:rPr>
              <a:t>Asst</a:t>
            </a:r>
            <a:r>
              <a:rPr lang="en-US" sz="2400" spc="22" dirty="0">
                <a:solidFill>
                  <a:srgbClr val="D99694"/>
                </a:solidFill>
                <a:latin typeface="Times New Roman "/>
              </a:rPr>
              <a:t>. Professor,</a:t>
            </a:r>
          </a:p>
          <a:p>
            <a:pPr algn="ctr">
              <a:lnSpc>
                <a:spcPts val="2879"/>
              </a:lnSpc>
            </a:pPr>
            <a:r>
              <a:rPr lang="en-US" sz="2400" spc="22" dirty="0">
                <a:solidFill>
                  <a:srgbClr val="D99694"/>
                </a:solidFill>
                <a:latin typeface="Times New Roman "/>
              </a:rPr>
              <a:t>Department of Computer Science and Engineering</a:t>
            </a:r>
          </a:p>
        </p:txBody>
      </p:sp>
      <p:pic>
        <p:nvPicPr>
          <p:cNvPr id="28" name="Picture 27">
            <a:extLst>
              <a:ext uri="{FF2B5EF4-FFF2-40B4-BE49-F238E27FC236}">
                <a16:creationId xmlns:a16="http://schemas.microsoft.com/office/drawing/2014/main" id="{22D03533-7228-348E-4B3E-D7BFD95830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643" y="120748"/>
            <a:ext cx="1215309" cy="1830428"/>
          </a:xfrm>
          <a:prstGeom prst="rect">
            <a:avLst/>
          </a:prstGeom>
        </p:spPr>
      </p:pic>
      <p:pic>
        <p:nvPicPr>
          <p:cNvPr id="31" name="Picture 30">
            <a:extLst>
              <a:ext uri="{FF2B5EF4-FFF2-40B4-BE49-F238E27FC236}">
                <a16:creationId xmlns:a16="http://schemas.microsoft.com/office/drawing/2014/main" id="{90DFF0BC-F479-ECE1-EA67-C2E5C6EB9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537" y="4623235"/>
            <a:ext cx="4025624" cy="4025624"/>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7" name="TextBox 27"/>
          <p:cNvSpPr txBox="1"/>
          <p:nvPr/>
        </p:nvSpPr>
        <p:spPr>
          <a:xfrm>
            <a:off x="1028700" y="1743475"/>
            <a:ext cx="16230600" cy="551433"/>
          </a:xfrm>
          <a:prstGeom prst="rect">
            <a:avLst/>
          </a:prstGeom>
        </p:spPr>
        <p:txBody>
          <a:bodyPr lIns="0" tIns="0" rIns="0" bIns="0" rtlCol="0" anchor="t">
            <a:spAutoFit/>
          </a:bodyPr>
          <a:lstStyle/>
          <a:p>
            <a:pPr algn="l">
              <a:lnSpc>
                <a:spcPts val="4319"/>
              </a:lnSpc>
              <a:spcBef>
                <a:spcPct val="0"/>
              </a:spcBef>
            </a:pPr>
            <a:endParaRPr lang="en-US" sz="3599" dirty="0">
              <a:solidFill>
                <a:srgbClr val="000000"/>
              </a:solidFill>
              <a:latin typeface="Times New Roman"/>
            </a:endParaRPr>
          </a:p>
        </p:txBody>
      </p:sp>
      <p:sp>
        <p:nvSpPr>
          <p:cNvPr id="29" name="TextBox 28">
            <a:extLst>
              <a:ext uri="{FF2B5EF4-FFF2-40B4-BE49-F238E27FC236}">
                <a16:creationId xmlns:a16="http://schemas.microsoft.com/office/drawing/2014/main" id="{E88EB700-9F81-8C46-1143-7011E5738F09}"/>
              </a:ext>
            </a:extLst>
          </p:cNvPr>
          <p:cNvSpPr txBox="1"/>
          <p:nvPr/>
        </p:nvSpPr>
        <p:spPr>
          <a:xfrm>
            <a:off x="1377354" y="1232179"/>
            <a:ext cx="15386646" cy="9294590"/>
          </a:xfrm>
          <a:prstGeom prst="rect">
            <a:avLst/>
          </a:prstGeom>
          <a:noFill/>
        </p:spPr>
        <p:txBody>
          <a:bodyPr wrap="square">
            <a:spAutoFit/>
          </a:bodyPr>
          <a:lstStyle/>
          <a:p>
            <a:r>
              <a:rPr lang="en-IN" sz="3100" b="1" dirty="0">
                <a:latin typeface="Times New Roman" panose="02020603050405020304" pitchFamily="18" charset="0"/>
                <a:cs typeface="Times New Roman" panose="02020603050405020304" pitchFamily="18" charset="0"/>
              </a:rPr>
              <a:t>Input:</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Genomic features (e.g., mutations, gene expression) from cancer cell lines</a:t>
            </a: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Drug properties (e.g., targets, pathways)</a:t>
            </a:r>
          </a:p>
          <a:p>
            <a:r>
              <a:rPr lang="en-IN" sz="3100" b="1" dirty="0">
                <a:latin typeface="Times New Roman" panose="02020603050405020304" pitchFamily="18" charset="0"/>
                <a:cs typeface="Times New Roman" panose="02020603050405020304" pitchFamily="18" charset="0"/>
              </a:rPr>
              <a:t>Data Preprocessing:</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Data cleaning and normalization</a:t>
            </a: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Feature engineering (e.g., creating new features)</a:t>
            </a:r>
          </a:p>
          <a:p>
            <a:r>
              <a:rPr lang="en-IN" sz="3100" b="1" dirty="0">
                <a:latin typeface="Times New Roman" panose="02020603050405020304" pitchFamily="18" charset="0"/>
                <a:cs typeface="Times New Roman" panose="02020603050405020304" pitchFamily="18" charset="0"/>
              </a:rPr>
              <a:t>Data Integration:</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Combine genomic and drug data into a single dataset</a:t>
            </a:r>
          </a:p>
          <a:p>
            <a:r>
              <a:rPr lang="en-IN" sz="3100" b="1" dirty="0">
                <a:latin typeface="Times New Roman" panose="02020603050405020304" pitchFamily="18" charset="0"/>
                <a:cs typeface="Times New Roman" panose="02020603050405020304" pitchFamily="18" charset="0"/>
              </a:rPr>
              <a:t>Model Training:</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Train the model on the combined dataset to learn the relationship between genomic features, drug properties, and drug sensitivity</a:t>
            </a:r>
          </a:p>
          <a:p>
            <a:r>
              <a:rPr lang="en-IN" sz="3100" b="1" dirty="0">
                <a:latin typeface="Times New Roman" panose="02020603050405020304" pitchFamily="18" charset="0"/>
                <a:cs typeface="Times New Roman" panose="02020603050405020304" pitchFamily="18" charset="0"/>
              </a:rPr>
              <a:t>Model Evaluation:</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Assess the model's performance using appropriate metrics (e.g., accuracy, precision, recall, F1-score)</a:t>
            </a:r>
          </a:p>
          <a:p>
            <a:r>
              <a:rPr lang="en-IN" sz="3100" b="1" dirty="0">
                <a:latin typeface="Times New Roman" panose="02020603050405020304" pitchFamily="18" charset="0"/>
                <a:cs typeface="Times New Roman" panose="02020603050405020304" pitchFamily="18" charset="0"/>
              </a:rPr>
              <a:t>Prediction:</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Use the trained model to predict drug sensitivity (IC50 values) for new cancer cell lines and drugs</a:t>
            </a:r>
          </a:p>
          <a:p>
            <a:r>
              <a:rPr lang="en-IN" sz="3100" b="1" dirty="0">
                <a:latin typeface="Times New Roman" panose="02020603050405020304" pitchFamily="18" charset="0"/>
                <a:cs typeface="Times New Roman" panose="02020603050405020304" pitchFamily="18" charset="0"/>
              </a:rPr>
              <a:t>Output:</a:t>
            </a:r>
            <a:endParaRPr lang="en-IN" sz="3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3100" dirty="0">
                <a:latin typeface="Times New Roman" panose="02020603050405020304" pitchFamily="18" charset="0"/>
                <a:cs typeface="Times New Roman" panose="02020603050405020304" pitchFamily="18" charset="0"/>
              </a:rPr>
              <a:t>Predicted drug sensitivity values</a:t>
            </a:r>
          </a:p>
        </p:txBody>
      </p:sp>
      <p:sp>
        <p:nvSpPr>
          <p:cNvPr id="30" name="TextBox 26">
            <a:extLst>
              <a:ext uri="{FF2B5EF4-FFF2-40B4-BE49-F238E27FC236}">
                <a16:creationId xmlns:a16="http://schemas.microsoft.com/office/drawing/2014/main" id="{66CE9BD3-2A96-D5C3-5486-A5B9C7A7AF41}"/>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Block Diagram</a:t>
            </a:r>
          </a:p>
        </p:txBody>
      </p:sp>
    </p:spTree>
    <p:extLst>
      <p:ext uri="{BB962C8B-B14F-4D97-AF65-F5344CB8AC3E}">
        <p14:creationId xmlns:p14="http://schemas.microsoft.com/office/powerpoint/2010/main" val="7548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a:extLst>
              <a:ext uri="{FF2B5EF4-FFF2-40B4-BE49-F238E27FC236}">
                <a16:creationId xmlns:a16="http://schemas.microsoft.com/office/drawing/2014/main" id="{6E1DFA2D-469E-F994-EFC2-27358ADA9FD8}"/>
              </a:ext>
            </a:extLst>
          </p:cNvPr>
          <p:cNvGrpSpPr/>
          <p:nvPr/>
        </p:nvGrpSpPr>
        <p:grpSpPr>
          <a:xfrm>
            <a:off x="4754" y="50"/>
            <a:ext cx="2745740" cy="384810"/>
            <a:chOff x="0" y="0"/>
            <a:chExt cx="3660987" cy="513080"/>
          </a:xfrm>
        </p:grpSpPr>
        <p:sp>
          <p:nvSpPr>
            <p:cNvPr id="4" name="Freeform 15">
              <a:extLst>
                <a:ext uri="{FF2B5EF4-FFF2-40B4-BE49-F238E27FC236}">
                  <a16:creationId xmlns:a16="http://schemas.microsoft.com/office/drawing/2014/main" id="{CDF660DE-1A47-1A5D-D9C4-7A40D6F80278}"/>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5" name="Group 16">
            <a:extLst>
              <a:ext uri="{FF2B5EF4-FFF2-40B4-BE49-F238E27FC236}">
                <a16:creationId xmlns:a16="http://schemas.microsoft.com/office/drawing/2014/main" id="{6F61F985-AE82-E1D6-AFFF-306AD2AC26FA}"/>
              </a:ext>
            </a:extLst>
          </p:cNvPr>
          <p:cNvGrpSpPr/>
          <p:nvPr/>
        </p:nvGrpSpPr>
        <p:grpSpPr>
          <a:xfrm>
            <a:off x="4754" y="993646"/>
            <a:ext cx="2745740" cy="347980"/>
            <a:chOff x="0" y="0"/>
            <a:chExt cx="3660987" cy="463973"/>
          </a:xfrm>
        </p:grpSpPr>
        <p:sp>
          <p:nvSpPr>
            <p:cNvPr id="6" name="Freeform 17">
              <a:extLst>
                <a:ext uri="{FF2B5EF4-FFF2-40B4-BE49-F238E27FC236}">
                  <a16:creationId xmlns:a16="http://schemas.microsoft.com/office/drawing/2014/main" id="{4E619036-E193-B429-F869-C5EE1E51C989}"/>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7" name="Group 18">
            <a:extLst>
              <a:ext uri="{FF2B5EF4-FFF2-40B4-BE49-F238E27FC236}">
                <a16:creationId xmlns:a16="http://schemas.microsoft.com/office/drawing/2014/main" id="{FD415E92-BF61-69B4-D407-ADC5C10CA434}"/>
              </a:ext>
            </a:extLst>
          </p:cNvPr>
          <p:cNvGrpSpPr/>
          <p:nvPr/>
        </p:nvGrpSpPr>
        <p:grpSpPr>
          <a:xfrm>
            <a:off x="2744470" y="0"/>
            <a:ext cx="1342390" cy="1342390"/>
            <a:chOff x="0" y="0"/>
            <a:chExt cx="1789853" cy="1789853"/>
          </a:xfrm>
        </p:grpSpPr>
        <p:sp>
          <p:nvSpPr>
            <p:cNvPr id="8" name="Freeform 19">
              <a:extLst>
                <a:ext uri="{FF2B5EF4-FFF2-40B4-BE49-F238E27FC236}">
                  <a16:creationId xmlns:a16="http://schemas.microsoft.com/office/drawing/2014/main" id="{68E4B7B2-3082-A504-3C2C-944D731181B6}"/>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9" name="Group 20">
            <a:extLst>
              <a:ext uri="{FF2B5EF4-FFF2-40B4-BE49-F238E27FC236}">
                <a16:creationId xmlns:a16="http://schemas.microsoft.com/office/drawing/2014/main" id="{97B45A88-E388-0E1C-3D6A-18D3156A59B1}"/>
              </a:ext>
            </a:extLst>
          </p:cNvPr>
          <p:cNvGrpSpPr/>
          <p:nvPr/>
        </p:nvGrpSpPr>
        <p:grpSpPr>
          <a:xfrm>
            <a:off x="-14" y="384556"/>
            <a:ext cx="3803650" cy="609600"/>
            <a:chOff x="0" y="0"/>
            <a:chExt cx="5071533" cy="812800"/>
          </a:xfrm>
        </p:grpSpPr>
        <p:sp>
          <p:nvSpPr>
            <p:cNvPr id="10" name="Freeform 21">
              <a:extLst>
                <a:ext uri="{FF2B5EF4-FFF2-40B4-BE49-F238E27FC236}">
                  <a16:creationId xmlns:a16="http://schemas.microsoft.com/office/drawing/2014/main" id="{B8F460A5-54E0-6504-4D71-6AB6D37A8D6E}"/>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11" name="Group 22">
            <a:extLst>
              <a:ext uri="{FF2B5EF4-FFF2-40B4-BE49-F238E27FC236}">
                <a16:creationId xmlns:a16="http://schemas.microsoft.com/office/drawing/2014/main" id="{8526B5AF-4544-8049-DE4F-BA5B2BD08325}"/>
              </a:ext>
            </a:extLst>
          </p:cNvPr>
          <p:cNvGrpSpPr/>
          <p:nvPr/>
        </p:nvGrpSpPr>
        <p:grpSpPr>
          <a:xfrm>
            <a:off x="3790696" y="384556"/>
            <a:ext cx="609600" cy="609600"/>
            <a:chOff x="0" y="0"/>
            <a:chExt cx="812800" cy="812800"/>
          </a:xfrm>
        </p:grpSpPr>
        <p:sp>
          <p:nvSpPr>
            <p:cNvPr id="12" name="Freeform 23">
              <a:extLst>
                <a:ext uri="{FF2B5EF4-FFF2-40B4-BE49-F238E27FC236}">
                  <a16:creationId xmlns:a16="http://schemas.microsoft.com/office/drawing/2014/main" id="{8B672AF6-71E3-EBC0-8927-C16D701A88FC}"/>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13" name="TextBox 25">
            <a:extLst>
              <a:ext uri="{FF2B5EF4-FFF2-40B4-BE49-F238E27FC236}">
                <a16:creationId xmlns:a16="http://schemas.microsoft.com/office/drawing/2014/main" id="{66703B8E-A5BD-0ADB-E24E-BBD4562F380C}"/>
              </a:ext>
            </a:extLst>
          </p:cNvPr>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grpSp>
        <p:nvGrpSpPr>
          <p:cNvPr id="14" name="Group 12">
            <a:extLst>
              <a:ext uri="{FF2B5EF4-FFF2-40B4-BE49-F238E27FC236}">
                <a16:creationId xmlns:a16="http://schemas.microsoft.com/office/drawing/2014/main" id="{0F035E8F-C0AB-E058-6396-F0378B937A5B}"/>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830A113A-1F14-D203-0335-5E7F4860A548}"/>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4">
            <a:extLst>
              <a:ext uri="{FF2B5EF4-FFF2-40B4-BE49-F238E27FC236}">
                <a16:creationId xmlns:a16="http://schemas.microsoft.com/office/drawing/2014/main" id="{9497460D-72F7-712A-B633-5DA7EE6DB4CC}"/>
              </a:ext>
            </a:extLst>
          </p:cNvPr>
          <p:cNvGrpSpPr/>
          <p:nvPr/>
        </p:nvGrpSpPr>
        <p:grpSpPr>
          <a:xfrm>
            <a:off x="15549370" y="9902596"/>
            <a:ext cx="2739390" cy="384810"/>
            <a:chOff x="0" y="0"/>
            <a:chExt cx="3652520" cy="513080"/>
          </a:xfrm>
        </p:grpSpPr>
        <p:sp>
          <p:nvSpPr>
            <p:cNvPr id="17" name="Freeform 5">
              <a:extLst>
                <a:ext uri="{FF2B5EF4-FFF2-40B4-BE49-F238E27FC236}">
                  <a16:creationId xmlns:a16="http://schemas.microsoft.com/office/drawing/2014/main" id="{268AA70B-5795-D0FA-5C70-1B2A903B2B71}"/>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18" name="Group 6">
            <a:extLst>
              <a:ext uri="{FF2B5EF4-FFF2-40B4-BE49-F238E27FC236}">
                <a16:creationId xmlns:a16="http://schemas.microsoft.com/office/drawing/2014/main" id="{22502856-11B8-404E-72FE-A002D078E8E4}"/>
              </a:ext>
            </a:extLst>
          </p:cNvPr>
          <p:cNvGrpSpPr/>
          <p:nvPr/>
        </p:nvGrpSpPr>
        <p:grpSpPr>
          <a:xfrm>
            <a:off x="14212822" y="8945448"/>
            <a:ext cx="1342390" cy="1342390"/>
            <a:chOff x="0" y="0"/>
            <a:chExt cx="1789853" cy="1789853"/>
          </a:xfrm>
        </p:grpSpPr>
        <p:sp>
          <p:nvSpPr>
            <p:cNvPr id="19" name="Freeform 7">
              <a:extLst>
                <a:ext uri="{FF2B5EF4-FFF2-40B4-BE49-F238E27FC236}">
                  <a16:creationId xmlns:a16="http://schemas.microsoft.com/office/drawing/2014/main" id="{CE7968D2-FAE1-803C-EED9-F2E2EAD143BF}"/>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20" name="Group 8">
            <a:extLst>
              <a:ext uri="{FF2B5EF4-FFF2-40B4-BE49-F238E27FC236}">
                <a16:creationId xmlns:a16="http://schemas.microsoft.com/office/drawing/2014/main" id="{DB46526B-4B67-2049-EC5B-92828263DD2B}"/>
              </a:ext>
            </a:extLst>
          </p:cNvPr>
          <p:cNvGrpSpPr/>
          <p:nvPr/>
        </p:nvGrpSpPr>
        <p:grpSpPr>
          <a:xfrm>
            <a:off x="14496034" y="9293504"/>
            <a:ext cx="3792220" cy="609600"/>
            <a:chOff x="0" y="0"/>
            <a:chExt cx="5056293" cy="812800"/>
          </a:xfrm>
        </p:grpSpPr>
        <p:sp>
          <p:nvSpPr>
            <p:cNvPr id="21" name="Freeform 9">
              <a:extLst>
                <a:ext uri="{FF2B5EF4-FFF2-40B4-BE49-F238E27FC236}">
                  <a16:creationId xmlns:a16="http://schemas.microsoft.com/office/drawing/2014/main" id="{DD230EC4-E661-857E-C3D3-C60F052F8C34}"/>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22" name="Group 10">
            <a:extLst>
              <a:ext uri="{FF2B5EF4-FFF2-40B4-BE49-F238E27FC236}">
                <a16:creationId xmlns:a16="http://schemas.microsoft.com/office/drawing/2014/main" id="{F33382D1-C496-0303-1C8F-E4E69CC2C96C}"/>
              </a:ext>
            </a:extLst>
          </p:cNvPr>
          <p:cNvGrpSpPr/>
          <p:nvPr/>
        </p:nvGrpSpPr>
        <p:grpSpPr>
          <a:xfrm>
            <a:off x="13899640" y="9293478"/>
            <a:ext cx="609600" cy="609600"/>
            <a:chOff x="0" y="0"/>
            <a:chExt cx="812800" cy="812800"/>
          </a:xfrm>
        </p:grpSpPr>
        <p:sp>
          <p:nvSpPr>
            <p:cNvPr id="23" name="Freeform 11">
              <a:extLst>
                <a:ext uri="{FF2B5EF4-FFF2-40B4-BE49-F238E27FC236}">
                  <a16:creationId xmlns:a16="http://schemas.microsoft.com/office/drawing/2014/main" id="{BBAB5A8B-AA74-ADE3-D2A0-A2859CF8D9F8}"/>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4" name="TextBox 24">
            <a:extLst>
              <a:ext uri="{FF2B5EF4-FFF2-40B4-BE49-F238E27FC236}">
                <a16:creationId xmlns:a16="http://schemas.microsoft.com/office/drawing/2014/main" id="{D12764C7-5575-DECE-6FB7-341CE6574B7E}"/>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4">
            <a:extLst>
              <a:ext uri="{FF2B5EF4-FFF2-40B4-BE49-F238E27FC236}">
                <a16:creationId xmlns:a16="http://schemas.microsoft.com/office/drawing/2014/main" id="{DEE25F46-4C43-E58F-C020-6A0AD1FCB827}"/>
              </a:ext>
            </a:extLst>
          </p:cNvPr>
          <p:cNvSpPr txBox="1"/>
          <p:nvPr/>
        </p:nvSpPr>
        <p:spPr>
          <a:xfrm>
            <a:off x="820642" y="1514362"/>
            <a:ext cx="16438658" cy="7421134"/>
          </a:xfrm>
          <a:prstGeom prst="rect">
            <a:avLst/>
          </a:prstGeom>
          <a:noFill/>
        </p:spPr>
        <p:txBody>
          <a:bodyPr wrap="square">
            <a:spAutoFit/>
          </a:bodyPr>
          <a:lstStyle/>
          <a:p>
            <a:pPr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a. Tangible Outcomes</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tabLst>
                <a:tab pos="457200" algn="l"/>
              </a:tabLst>
            </a:pPr>
            <a:r>
              <a:rPr lang="en-US" sz="3400" b="1" kern="100" dirty="0">
                <a:effectLst/>
                <a:latin typeface="Times New Roman" panose="02020603050405020304" pitchFamily="18" charset="0"/>
                <a:ea typeface="Calibri" panose="020F0502020204030204" pitchFamily="34" charset="0"/>
                <a:cs typeface="Times New Roman" panose="02020603050405020304" pitchFamily="18" charset="0"/>
              </a:rPr>
              <a:t>Predictive Model: </a:t>
            </a: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A machine learning model capable of predicting drug sensitivity based on the genomic and drug properties of cancer cell lines.</a:t>
            </a:r>
          </a:p>
          <a:p>
            <a:pPr lvl="1" algn="just">
              <a:lnSpc>
                <a:spcPct val="107000"/>
              </a:lnSpc>
              <a:spcAft>
                <a:spcPts val="800"/>
              </a:spcAft>
              <a:tabLst>
                <a:tab pos="457200" algn="l"/>
              </a:tabLst>
            </a:pPr>
            <a:r>
              <a:rPr lang="en-US" sz="3400" b="1" kern="100" dirty="0">
                <a:effectLst/>
                <a:latin typeface="Times New Roman" panose="02020603050405020304" pitchFamily="18" charset="0"/>
                <a:ea typeface="Calibri" panose="020F0502020204030204" pitchFamily="34" charset="0"/>
                <a:cs typeface="Times New Roman" panose="02020603050405020304" pitchFamily="18" charset="0"/>
              </a:rPr>
              <a:t>Final Report: </a:t>
            </a: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A detailed report documenting the methodology, results, and findings of the project.</a:t>
            </a:r>
          </a:p>
          <a:p>
            <a:pPr lvl="1" algn="just">
              <a:lnSpc>
                <a:spcPct val="107000"/>
              </a:lnSpc>
              <a:spcAft>
                <a:spcPts val="800"/>
              </a:spcAft>
              <a:tabLst>
                <a:tab pos="457200" algn="l"/>
              </a:tabLst>
            </a:pPr>
            <a:r>
              <a:rPr lang="en-US" sz="3400" b="1" kern="100" dirty="0">
                <a:effectLst/>
                <a:latin typeface="Times New Roman" panose="02020603050405020304" pitchFamily="18" charset="0"/>
                <a:ea typeface="Calibri" panose="020F0502020204030204" pitchFamily="34" charset="0"/>
                <a:cs typeface="Times New Roman" panose="02020603050405020304" pitchFamily="18" charset="0"/>
              </a:rPr>
              <a:t>Presentation: </a:t>
            </a: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A visual presentation of the project outcomes, including key results and insights.</a:t>
            </a:r>
          </a:p>
          <a:p>
            <a:pPr lvl="0" algn="just">
              <a:lnSpc>
                <a:spcPct val="107000"/>
              </a:lnSpc>
              <a:spcAft>
                <a:spcPts val="800"/>
              </a:spcAft>
              <a:tabLst>
                <a:tab pos="457200" algn="l"/>
              </a:tabLst>
            </a:pPr>
            <a:r>
              <a:rPr lang="en-US" sz="3400" b="1" kern="100" dirty="0">
                <a:effectLst/>
                <a:latin typeface="Times New Roman" panose="02020603050405020304" pitchFamily="18" charset="0"/>
                <a:ea typeface="Calibri" panose="020F0502020204030204" pitchFamily="34" charset="0"/>
                <a:cs typeface="Times New Roman" panose="02020603050405020304" pitchFamily="18" charset="0"/>
              </a:rPr>
              <a:t>b. Inputs and Outputs</a:t>
            </a:r>
          </a:p>
          <a:p>
            <a:pPr lvl="1" algn="just">
              <a:lnSpc>
                <a:spcPct val="107000"/>
              </a:lnSpc>
              <a:spcAft>
                <a:spcPts val="800"/>
              </a:spcAft>
              <a:tabLst>
                <a:tab pos="457200" algn="l"/>
              </a:tabLst>
            </a:pPr>
            <a:r>
              <a:rPr lang="en-US" sz="3400" b="1" kern="100"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 The input will consist of the combined genomic and drug datasets, including mutations, gene expression, and drug properties.</a:t>
            </a:r>
          </a:p>
          <a:p>
            <a:pPr lvl="1" algn="just">
              <a:lnSpc>
                <a:spcPct val="107000"/>
              </a:lnSpc>
              <a:spcAft>
                <a:spcPts val="800"/>
              </a:spcAft>
              <a:tabLst>
                <a:tab pos="457200" algn="l"/>
              </a:tabLst>
            </a:pPr>
            <a:r>
              <a:rPr lang="en-US" sz="3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The output will be predicted IC50 values (drug sensitivity) for different drug-cell line combinations.</a:t>
            </a:r>
            <a:endParaRPr lang="en-IN" sz="3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6" name="TextBox 26">
            <a:extLst>
              <a:ext uri="{FF2B5EF4-FFF2-40B4-BE49-F238E27FC236}">
                <a16:creationId xmlns:a16="http://schemas.microsoft.com/office/drawing/2014/main" id="{1AECA0CA-D8A8-204E-E145-18BB18480609}"/>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Expected Outcomes</a:t>
            </a:r>
          </a:p>
        </p:txBody>
      </p:sp>
    </p:spTree>
    <p:extLst>
      <p:ext uri="{BB962C8B-B14F-4D97-AF65-F5344CB8AC3E}">
        <p14:creationId xmlns:p14="http://schemas.microsoft.com/office/powerpoint/2010/main" val="316565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5" name="TextBox 25"/>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6" name="TextBox 26"/>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7" name="TextBox 27"/>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b="1" dirty="0">
                <a:solidFill>
                  <a:srgbClr val="001F5F"/>
                </a:solidFill>
                <a:latin typeface="Times New Roman "/>
              </a:rPr>
              <a:t>Conclusion</a:t>
            </a:r>
          </a:p>
        </p:txBody>
      </p:sp>
      <p:sp>
        <p:nvSpPr>
          <p:cNvPr id="28" name="TextBox 28"/>
          <p:cNvSpPr txBox="1"/>
          <p:nvPr/>
        </p:nvSpPr>
        <p:spPr>
          <a:xfrm>
            <a:off x="1040351" y="1660681"/>
            <a:ext cx="15890365" cy="5985934"/>
          </a:xfrm>
          <a:prstGeom prst="rect">
            <a:avLst/>
          </a:prstGeom>
        </p:spPr>
        <p:txBody>
          <a:bodyPr lIns="0" tIns="0" rIns="0" bIns="0" rtlCol="0" anchor="t">
            <a:spAutoFit/>
          </a:bodyPr>
          <a:lstStyle/>
          <a:p>
            <a:pPr algn="just">
              <a:lnSpc>
                <a:spcPct val="107000"/>
              </a:lnSpc>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In summary, this project, Major Project: </a:t>
            </a:r>
            <a:r>
              <a:rPr lang="en-GB" sz="4000" kern="100" dirty="0">
                <a:effectLst/>
                <a:latin typeface="Times New Roman" panose="02020603050405020304" pitchFamily="18" charset="0"/>
                <a:ea typeface="Calibri" panose="020F0502020204030204" pitchFamily="34" charset="0"/>
                <a:cs typeface="Times New Roman" panose="02020603050405020304" pitchFamily="18" charset="0"/>
              </a:rPr>
              <a:t>Leveraging  ANN  for  Targeted  Drug Sensitivity  Prediction  on  GDSC  Data</a:t>
            </a: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addresses the need for personalized cancer treatment by predicting drug sensitivity based on genomic features. By integrating genomic data with drug properties and utilizing machine learning techniques, the project aims to improve the accuracy of drug response predictions. The proposed solution combines innovative data integration methods with cutting-edge machine learning algorithms to create a powerful predictive model that can potentially revolutionize cancer therapy decision-making.</a:t>
            </a:r>
            <a:endParaRPr lang="en-IN"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sp>
      </p:grpSp>
      <p:grpSp>
        <p:nvGrpSpPr>
          <p:cNvPr id="12" name="Group 12"/>
          <p:cNvGrpSpPr/>
          <p:nvPr/>
        </p:nvGrpSpPr>
        <p:grpSpPr>
          <a:xfrm>
            <a:off x="11771120" y="2181604"/>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sp>
        <p:nvSpPr>
          <p:cNvPr id="14" name="TextBox 14"/>
          <p:cNvSpPr txBox="1"/>
          <p:nvPr/>
        </p:nvSpPr>
        <p:spPr>
          <a:xfrm>
            <a:off x="4253746" y="3972304"/>
            <a:ext cx="9780509" cy="2105025"/>
          </a:xfrm>
          <a:prstGeom prst="rect">
            <a:avLst/>
          </a:prstGeom>
        </p:spPr>
        <p:txBody>
          <a:bodyPr lIns="0" tIns="0" rIns="0" bIns="0" rtlCol="0" anchor="t">
            <a:spAutoFit/>
          </a:bodyPr>
          <a:lstStyle/>
          <a:p>
            <a:pPr algn="ctr">
              <a:lnSpc>
                <a:spcPts val="14758"/>
              </a:lnSpc>
              <a:spcBef>
                <a:spcPct val="0"/>
              </a:spcBef>
            </a:pPr>
            <a:r>
              <a:rPr lang="en-US" sz="12298">
                <a:solidFill>
                  <a:srgbClr val="FFFFFF"/>
                </a:solidFill>
                <a:latin typeface="Times New Roman Bold"/>
              </a:rPr>
              <a:t>THANK YOU</a:t>
            </a:r>
          </a:p>
        </p:txBody>
      </p:sp>
      <p:pic>
        <p:nvPicPr>
          <p:cNvPr id="15" name="Picture 14">
            <a:extLst>
              <a:ext uri="{FF2B5EF4-FFF2-40B4-BE49-F238E27FC236}">
                <a16:creationId xmlns:a16="http://schemas.microsoft.com/office/drawing/2014/main" id="{BE349034-96AF-2C37-D7D4-B309D6B7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2537" y="4623235"/>
            <a:ext cx="4025624" cy="40256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459195"/>
            <a:ext cx="10043160" cy="762833"/>
          </a:xfrm>
          <a:prstGeom prst="rect">
            <a:avLst/>
          </a:prstGeom>
        </p:spPr>
        <p:txBody>
          <a:bodyPr lIns="0" tIns="0" rIns="0" bIns="0" rtlCol="0" anchor="t">
            <a:spAutoFit/>
          </a:bodyPr>
          <a:lstStyle/>
          <a:p>
            <a:pPr algn="ctr">
              <a:lnSpc>
                <a:spcPts val="5280"/>
              </a:lnSpc>
            </a:pPr>
            <a:r>
              <a:rPr lang="en-US" sz="4400" dirty="0">
                <a:solidFill>
                  <a:srgbClr val="001F5F"/>
                </a:solidFill>
                <a:latin typeface="Times New Roman Bold"/>
              </a:rPr>
              <a:t>Contents</a:t>
            </a:r>
          </a:p>
        </p:txBody>
      </p:sp>
      <p:sp>
        <p:nvSpPr>
          <p:cNvPr id="27" name="TextBox 27"/>
          <p:cNvSpPr txBox="1"/>
          <p:nvPr/>
        </p:nvSpPr>
        <p:spPr>
          <a:xfrm>
            <a:off x="762000" y="1689624"/>
            <a:ext cx="15875000" cy="7587142"/>
          </a:xfrm>
          <a:prstGeom prst="rect">
            <a:avLst/>
          </a:prstGeom>
        </p:spPr>
        <p:txBody>
          <a:bodyPr lIns="0" tIns="0" rIns="0" bIns="0" rtlCol="0" anchor="t">
            <a:spAutoFit/>
          </a:bodyPr>
          <a:lstStyle/>
          <a:p>
            <a:pPr marL="868680" lvl="1" indent="-434340" algn="l">
              <a:lnSpc>
                <a:spcPct val="200000"/>
              </a:lnSpc>
              <a:buAutoNum type="arabicPeriod"/>
            </a:pPr>
            <a:r>
              <a:rPr lang="en-US" sz="3600" spc="33" dirty="0">
                <a:solidFill>
                  <a:srgbClr val="000000"/>
                </a:solidFill>
                <a:latin typeface="Times New Roman "/>
              </a:rPr>
              <a:t>Introduction</a:t>
            </a:r>
          </a:p>
          <a:p>
            <a:pPr marL="868680" lvl="1" indent="-434340" algn="l">
              <a:lnSpc>
                <a:spcPct val="200000"/>
              </a:lnSpc>
              <a:buAutoNum type="arabicPeriod"/>
            </a:pPr>
            <a:r>
              <a:rPr lang="en-US" sz="3600" spc="33" dirty="0">
                <a:solidFill>
                  <a:srgbClr val="000000"/>
                </a:solidFill>
                <a:latin typeface="Times New Roman "/>
              </a:rPr>
              <a:t>Motivation </a:t>
            </a:r>
          </a:p>
          <a:p>
            <a:pPr marL="868680" lvl="1" indent="-434340" algn="l">
              <a:lnSpc>
                <a:spcPct val="200000"/>
              </a:lnSpc>
              <a:buAutoNum type="arabicPeriod"/>
            </a:pPr>
            <a:r>
              <a:rPr lang="en-US" sz="3600" spc="33" dirty="0">
                <a:solidFill>
                  <a:srgbClr val="000000"/>
                </a:solidFill>
                <a:latin typeface="Times New Roman "/>
              </a:rPr>
              <a:t>Literature Review</a:t>
            </a:r>
          </a:p>
          <a:p>
            <a:pPr marL="868680" lvl="1" indent="-434340">
              <a:lnSpc>
                <a:spcPct val="200000"/>
              </a:lnSpc>
              <a:buFontTx/>
              <a:buAutoNum type="arabicPeriod"/>
            </a:pPr>
            <a:r>
              <a:rPr lang="en-US" sz="3600" dirty="0">
                <a:latin typeface="Times New Roman "/>
              </a:rPr>
              <a:t>Proposed Solution</a:t>
            </a:r>
          </a:p>
          <a:p>
            <a:pPr marL="868680" lvl="1" indent="-434340">
              <a:lnSpc>
                <a:spcPct val="200000"/>
              </a:lnSpc>
              <a:buFontTx/>
              <a:buAutoNum type="arabicPeriod"/>
            </a:pPr>
            <a:r>
              <a:rPr lang="en-US" sz="3600" spc="33" dirty="0">
                <a:solidFill>
                  <a:srgbClr val="000000"/>
                </a:solidFill>
                <a:latin typeface="Times New Roman "/>
              </a:rPr>
              <a:t>Block Diagram</a:t>
            </a:r>
          </a:p>
          <a:p>
            <a:pPr marL="868680" lvl="1" indent="-434340" algn="l">
              <a:lnSpc>
                <a:spcPct val="200000"/>
              </a:lnSpc>
              <a:buAutoNum type="arabicPeriod"/>
            </a:pPr>
            <a:r>
              <a:rPr lang="en-US" sz="3600" spc="33" dirty="0">
                <a:solidFill>
                  <a:srgbClr val="000000"/>
                </a:solidFill>
                <a:latin typeface="Times New Roman "/>
              </a:rPr>
              <a:t>Expected Outcomes </a:t>
            </a:r>
          </a:p>
          <a:p>
            <a:pPr marL="868680" lvl="1" indent="-434340" algn="l">
              <a:lnSpc>
                <a:spcPct val="200000"/>
              </a:lnSpc>
              <a:buAutoNum type="arabicPeriod"/>
            </a:pPr>
            <a:r>
              <a:rPr lang="en-US" sz="3600" spc="33" dirty="0">
                <a:solidFill>
                  <a:srgbClr val="000000"/>
                </a:solidFill>
                <a:latin typeface="Times New Roman "/>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Introduction</a:t>
            </a:r>
          </a:p>
        </p:txBody>
      </p:sp>
      <p:sp>
        <p:nvSpPr>
          <p:cNvPr id="27" name="TextBox 27"/>
          <p:cNvSpPr txBox="1"/>
          <p:nvPr/>
        </p:nvSpPr>
        <p:spPr>
          <a:xfrm>
            <a:off x="1396404" y="1780025"/>
            <a:ext cx="16154401" cy="5383718"/>
          </a:xfrm>
          <a:prstGeom prst="rect">
            <a:avLst/>
          </a:prstGeom>
        </p:spPr>
        <p:txBody>
          <a:bodyPr wrap="square" lIns="0" tIns="0" rIns="0" bIns="0" rtlCol="0" anchor="t">
            <a:spAutoFit/>
          </a:bodyPr>
          <a:lstStyle/>
          <a:p>
            <a:pPr algn="just">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Project Overview</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Predict the sensitivity of cancer cell lines to anti-cancer drugs.</a:t>
            </a:r>
          </a:p>
          <a:p>
            <a:pPr marL="285750" indent="-285750">
              <a:lnSpc>
                <a:spcPct val="107000"/>
              </a:lnSpc>
              <a:spcAft>
                <a:spcPts val="800"/>
              </a:spcAft>
              <a:buFont typeface="Arial" panose="020B0604020202020204" pitchFamily="34" charset="0"/>
              <a:buChar char="•"/>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Utilize the Genomics of Drug Sensitivity in Cancer (GDSC) dataset.</a:t>
            </a:r>
          </a:p>
          <a:p>
            <a:pPr marL="285750" indent="-285750">
              <a:lnSpc>
                <a:spcPct val="107000"/>
              </a:lnSpc>
              <a:spcAft>
                <a:spcPts val="800"/>
              </a:spcAft>
              <a:buFont typeface="Arial" panose="020B0604020202020204" pitchFamily="34" charset="0"/>
              <a:buChar char="•"/>
            </a:pP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genomic features of cancer cell lines and molecular properties of drugs.</a:t>
            </a:r>
          </a:p>
          <a:p>
            <a:pPr marL="285750" indent="-285750">
              <a:lnSpc>
                <a:spcPct val="107000"/>
              </a:lnSpc>
              <a:spcAft>
                <a:spcPts val="800"/>
              </a:spcAft>
              <a:buFont typeface="Arial" panose="020B0604020202020204" pitchFamily="34" charset="0"/>
              <a:buChar char="•"/>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Develop a machine learning model to accurately predict drug sensitivity (IC50 values).</a:t>
            </a:r>
          </a:p>
          <a:p>
            <a:pPr marL="285750" indent="-285750">
              <a:lnSpc>
                <a:spcPct val="107000"/>
              </a:lnSpc>
              <a:spcAft>
                <a:spcPts val="800"/>
              </a:spcAft>
              <a:buFont typeface="Arial" panose="020B0604020202020204" pitchFamily="34" charset="0"/>
              <a:buChar char="•"/>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Gain insights into personalized cancer treatments.</a:t>
            </a:r>
          </a:p>
          <a:p>
            <a:pPr algn="just">
              <a:lnSpc>
                <a:spcPct val="107000"/>
              </a:lnSpc>
              <a:spcAft>
                <a:spcPts val="800"/>
              </a:spcAft>
            </a:pP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a:t>
            </a:r>
          </a:p>
        </p:txBody>
      </p:sp>
      <p:sp>
        <p:nvSpPr>
          <p:cNvPr id="27" name="TextBox 27"/>
          <p:cNvSpPr txBox="1"/>
          <p:nvPr/>
        </p:nvSpPr>
        <p:spPr>
          <a:xfrm>
            <a:off x="1219200" y="1401172"/>
            <a:ext cx="16078200" cy="8411790"/>
          </a:xfrm>
          <a:prstGeom prst="rect">
            <a:avLst/>
          </a:prstGeom>
        </p:spPr>
        <p:txBody>
          <a:bodyPr wrap="square" lIns="0" tIns="0" rIns="0" bIns="0" rtlCol="0" anchor="t">
            <a:spAutoFit/>
          </a:bodyPr>
          <a:lstStyle/>
          <a:p>
            <a:pP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a. Significance of the Problem</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Cancer treatment is challenging due to the variability in how different patients and cancer cell lines respond to the same drug. This unpredictability often leads to ineffective treatments and adverse effects. There is an urgent need for predictive models that can help personalize treatments based on the genetic profile of the cancer cells.</a:t>
            </a:r>
          </a:p>
          <a:p>
            <a:pP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b. Impact on Specific Domain or Audience</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The project primarily impacts the field of oncology and personalized medicine. By using genomic data to predict drug responses, oncologists can potentially tailor treatments to individual patients, improving efficacy and minimizing side effects.</a:t>
            </a:r>
          </a:p>
          <a:p>
            <a:pPr>
              <a:lnSpc>
                <a:spcPct val="107000"/>
              </a:lnSpc>
              <a:spcAft>
                <a:spcPts val="800"/>
              </a:spcAft>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c. Real-World Examples</a:t>
            </a:r>
          </a:p>
          <a:p>
            <a:pPr>
              <a:lnSpc>
                <a:spcPct val="107000"/>
              </a:lnSpc>
              <a:spcAft>
                <a:spcPts val="800"/>
              </a:spcAft>
            </a:pP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According to the World Health Organization (WHO), cancer is one of the leading causes of death worldwide, with approximately 10 million deaths in </a:t>
            </a:r>
            <a:r>
              <a:rPr lang="en-US" sz="3400" kern="100">
                <a:effectLst/>
                <a:latin typeface="Times New Roman" panose="02020603050405020304" pitchFamily="18" charset="0"/>
                <a:ea typeface="Calibri" panose="020F0502020204030204" pitchFamily="34" charset="0"/>
                <a:cs typeface="Times New Roman" panose="02020603050405020304" pitchFamily="18" charset="0"/>
              </a:rPr>
              <a:t>2023. Predictive </a:t>
            </a:r>
            <a:r>
              <a:rPr lang="en-US" sz="3400" kern="100" dirty="0">
                <a:effectLst/>
                <a:latin typeface="Times New Roman" panose="02020603050405020304" pitchFamily="18" charset="0"/>
                <a:ea typeface="Calibri" panose="020F0502020204030204" pitchFamily="34" charset="0"/>
                <a:cs typeface="Times New Roman" panose="02020603050405020304" pitchFamily="18" charset="0"/>
              </a:rPr>
              <a:t>models like this can significantly reduce trial-and-error approaches in chemotherapy, leading to better patient outcomes.</a:t>
            </a:r>
            <a:endParaRPr lang="en-IN" sz="3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Literature Review</a:t>
            </a:r>
          </a:p>
        </p:txBody>
      </p:sp>
      <p:sp>
        <p:nvSpPr>
          <p:cNvPr id="27" name="TextBox 27"/>
          <p:cNvSpPr txBox="1"/>
          <p:nvPr/>
        </p:nvSpPr>
        <p:spPr>
          <a:xfrm>
            <a:off x="1148806" y="1346973"/>
            <a:ext cx="15990388" cy="8586710"/>
          </a:xfrm>
          <a:prstGeom prst="rect">
            <a:avLst/>
          </a:prstGeom>
        </p:spPr>
        <p:txBody>
          <a:bodyPr wrap="square" lIns="0" tIns="0" rIns="0" bIns="0" rtlCol="0" anchor="t">
            <a:spAutoFit/>
          </a:bodyPr>
          <a:lstStyle/>
          <a:p>
            <a:pPr lvl="0" algn="just">
              <a:lnSpc>
                <a:spcPct val="107000"/>
              </a:lnSpc>
              <a:spcAft>
                <a:spcPts val="800"/>
              </a:spcAft>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1. Discovering the Mechanism of Action of Drugs with a Sparse Explainable Network - </a:t>
            </a:r>
            <a:r>
              <a:rPr lang="en-IN" sz="3200" b="1" kern="100" dirty="0" err="1">
                <a:effectLst/>
                <a:latin typeface="Times New Roman" panose="02020603050405020304" pitchFamily="18" charset="0"/>
                <a:ea typeface="Calibri" panose="020F0502020204030204" pitchFamily="34" charset="0"/>
                <a:cs typeface="Times New Roman" panose="02020603050405020304" pitchFamily="18" charset="0"/>
              </a:rPr>
              <a:t>Katyna</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 Sada Del </a:t>
            </a:r>
            <a:r>
              <a:rPr lang="en-IN" sz="3200" b="1" kern="100" dirty="0" err="1">
                <a:effectLst/>
                <a:latin typeface="Times New Roman" panose="02020603050405020304" pitchFamily="18" charset="0"/>
                <a:ea typeface="Calibri" panose="020F0502020204030204" pitchFamily="34" charset="0"/>
                <a:cs typeface="Times New Roman" panose="02020603050405020304" pitchFamily="18" charset="0"/>
              </a:rPr>
              <a:t>Reala</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 Angel </a:t>
            </a:r>
            <a:r>
              <a:rPr lang="en-IN" sz="3200" b="1" kern="100" dirty="0" err="1">
                <a:effectLst/>
                <a:latin typeface="Times New Roman" panose="02020603050405020304" pitchFamily="18" charset="0"/>
                <a:ea typeface="Calibri" panose="020F0502020204030204" pitchFamily="34" charset="0"/>
                <a:cs typeface="Times New Roman" panose="02020603050405020304" pitchFamily="18" charset="0"/>
              </a:rPr>
              <a:t>Rubioa</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 (2023) </a:t>
            </a:r>
          </a:p>
          <a:p>
            <a:pPr lvl="0" algn="just">
              <a:lnSpc>
                <a:spcPct val="107000"/>
              </a:lnSpc>
              <a:spcAft>
                <a:spcPts val="800"/>
              </a:spcAft>
              <a:tabLst>
                <a:tab pos="457200" algn="l"/>
              </a:tabLs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This study introduces </a:t>
            </a:r>
            <a:r>
              <a:rPr lang="en-IN" sz="3200" kern="100" dirty="0" err="1">
                <a:effectLst/>
                <a:latin typeface="Times New Roman" panose="02020603050405020304" pitchFamily="18" charset="0"/>
                <a:ea typeface="Calibri" panose="020F0502020204030204" pitchFamily="34" charset="0"/>
                <a:cs typeface="Times New Roman" panose="02020603050405020304" pitchFamily="18" charset="0"/>
              </a:rPr>
              <a:t>SparseGO</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an explainable neural network for predicting drug responses in cancer, using gene expression data from datasets like GDSC1 and GDSC2.  </a:t>
            </a:r>
          </a:p>
          <a:p>
            <a:pPr lvl="0" algn="just">
              <a:lnSpc>
                <a:spcPct val="107000"/>
              </a:lnSpc>
              <a:spcAft>
                <a:spcPts val="800"/>
              </a:spcAft>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Strengths: </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Offers high interpretability of drug mechanisms.  </a:t>
            </a:r>
          </a:p>
          <a:p>
            <a:pPr lvl="0" algn="just">
              <a:lnSpc>
                <a:spcPct val="107000"/>
              </a:lnSpc>
              <a:spcAft>
                <a:spcPts val="800"/>
              </a:spcAft>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Weaknesses: </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High computational requirements.</a:t>
            </a:r>
          </a:p>
          <a:p>
            <a:pPr lvl="0" algn="just">
              <a:lnSpc>
                <a:spcPct val="107000"/>
              </a:lnSpc>
              <a:spcAft>
                <a:spcPts val="800"/>
              </a:spcAft>
              <a:tabLst>
                <a:tab pos="457200" algn="l"/>
              </a:tabLs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Deep Learning Methods for Drug Response Prediction in Cancer: Predominant and emerging trends - Alexander Partin, Thomas S. </a:t>
            </a:r>
            <a:r>
              <a:rPr lang="en-GB" sz="3200" b="1" kern="100" dirty="0" err="1">
                <a:effectLst/>
                <a:latin typeface="Times New Roman" panose="02020603050405020304" pitchFamily="18" charset="0"/>
                <a:ea typeface="Calibri" panose="020F0502020204030204" pitchFamily="34" charset="0"/>
                <a:cs typeface="Times New Roman" panose="02020603050405020304" pitchFamily="18" charset="0"/>
              </a:rPr>
              <a:t>Brettin</a:t>
            </a: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200" b="1" kern="100" dirty="0" err="1">
                <a:effectLst/>
                <a:latin typeface="Times New Roman" panose="02020603050405020304" pitchFamily="18" charset="0"/>
                <a:ea typeface="Calibri" panose="020F0502020204030204" pitchFamily="34" charset="0"/>
                <a:cs typeface="Times New Roman" panose="02020603050405020304" pitchFamily="18" charset="0"/>
              </a:rPr>
              <a:t>Yitan</a:t>
            </a: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 Zhu, et al. (2023)</a:t>
            </a:r>
          </a:p>
          <a:p>
            <a:pPr lvl="0" algn="just">
              <a:lnSpc>
                <a:spcPct val="107000"/>
              </a:lnSpc>
              <a:spcAft>
                <a:spcPts val="800"/>
              </a:spcAft>
              <a:tabLst>
                <a:tab pos="457200" algn="l"/>
              </a:tabLst>
            </a:pP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This paper reviews 61 deep learning models that predict cancer response to drug treatments using data from sources like GDSC. It focuses on </a:t>
            </a:r>
            <a:r>
              <a:rPr lang="en-GB" sz="32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architectures and data representations used in predicting responses to individual drugs.</a:t>
            </a:r>
          </a:p>
          <a:p>
            <a:pPr lvl="0" algn="just">
              <a:lnSpc>
                <a:spcPct val="107000"/>
              </a:lnSpc>
              <a:spcAft>
                <a:spcPts val="800"/>
              </a:spcAft>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Strengths: </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Provides a comprehensive review of various deep learning models and highlights prevalent and emerging trends in the field.</a:t>
            </a:r>
          </a:p>
          <a:p>
            <a:pPr lvl="0" algn="just">
              <a:lnSpc>
                <a:spcPct val="107000"/>
              </a:lnSpc>
              <a:spcAft>
                <a:spcPts val="800"/>
              </a:spcAft>
              <a:tabLst>
                <a:tab pos="457200" algn="l"/>
              </a:tabLst>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Weaknesses: </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The diversity of approaches and lack of standardized evaluation frameworks make it difficult to compare model performance .</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162050" y="1303494"/>
            <a:ext cx="15963900" cy="8588505"/>
          </a:xfrm>
          <a:prstGeom prst="rect">
            <a:avLst/>
          </a:prstGeom>
        </p:spPr>
        <p:txBody>
          <a:bodyPr wrap="square" lIns="0" tIns="0" rIns="0" bIns="0" rtlCol="0" anchor="t">
            <a:spAutoFit/>
          </a:bodyPr>
          <a:lstStyle/>
          <a:p>
            <a:pPr algn="just">
              <a:lnSpc>
                <a:spcPct val="107000"/>
              </a:lnSpc>
              <a:spcAft>
                <a:spcPts val="800"/>
              </a:spcAft>
            </a:pP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approaches to predict drug efficacy and toxicity in oncology - Bara A.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Badwan</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Gerry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Liaropoulos</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Efthymios</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Kyrodimos</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Dimitrios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Skaltsas</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Aristotelis</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3000" b="1" kern="100" dirty="0" err="1">
                <a:effectLst/>
                <a:latin typeface="Times New Roman" panose="02020603050405020304" pitchFamily="18" charset="0"/>
                <a:ea typeface="Calibri" panose="020F0502020204030204" pitchFamily="34" charset="0"/>
                <a:cs typeface="Times New Roman" panose="02020603050405020304" pitchFamily="18" charset="0"/>
              </a:rPr>
              <a:t>Tsirigos</a:t>
            </a:r>
            <a:r>
              <a:rPr lang="en-GB" sz="30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(2023)</a:t>
            </a:r>
          </a:p>
          <a:p>
            <a:pPr algn="just">
              <a:lnSpc>
                <a:spcPct val="107000"/>
              </a:lnSpc>
              <a:spcAft>
                <a:spcPts val="800"/>
              </a:spcAft>
            </a:pPr>
            <a:r>
              <a:rPr lang="en-GB" sz="3000" kern="100" dirty="0">
                <a:effectLst/>
                <a:latin typeface="Times New Roman" panose="02020603050405020304" pitchFamily="18" charset="0"/>
                <a:ea typeface="Calibri" panose="020F0502020204030204" pitchFamily="34" charset="0"/>
                <a:cs typeface="Times New Roman" panose="02020603050405020304" pitchFamily="18" charset="0"/>
              </a:rPr>
              <a:t>This paper presents an overview of machine learning techniques used to predict drug sensitivity in cancer cell lines. The study evaluates different models and data sources like GDSC for predicting cell responses to drugs.</a:t>
            </a:r>
          </a:p>
          <a:p>
            <a:pPr algn="just">
              <a:lnSpc>
                <a:spcPct val="107000"/>
              </a:lnSpc>
              <a:spcAft>
                <a:spcPts val="800"/>
              </a:spcAft>
            </a:pP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Strengths: </a:t>
            </a:r>
            <a:r>
              <a:rPr lang="en-GB" sz="3000" kern="100" dirty="0">
                <a:effectLst/>
                <a:latin typeface="Times New Roman" panose="02020603050405020304" pitchFamily="18" charset="0"/>
                <a:ea typeface="Calibri" panose="020F0502020204030204" pitchFamily="34" charset="0"/>
                <a:cs typeface="Times New Roman" panose="02020603050405020304" pitchFamily="18" charset="0"/>
              </a:rPr>
              <a:t>Offers an extensive evaluation of machine learning techniques for drug sensitivity prediction, highlighting model effectiveness.</a:t>
            </a:r>
          </a:p>
          <a:p>
            <a:pPr algn="just">
              <a:lnSpc>
                <a:spcPct val="107000"/>
              </a:lnSpc>
              <a:spcAft>
                <a:spcPts val="800"/>
              </a:spcAft>
            </a:pP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Weaknesses: </a:t>
            </a:r>
            <a:r>
              <a:rPr lang="en-GB" sz="3000" kern="100" dirty="0">
                <a:effectLst/>
                <a:latin typeface="Times New Roman" panose="02020603050405020304" pitchFamily="18" charset="0"/>
                <a:ea typeface="Calibri" panose="020F0502020204030204" pitchFamily="34" charset="0"/>
                <a:cs typeface="Times New Roman" panose="02020603050405020304" pitchFamily="18" charset="0"/>
              </a:rPr>
              <a:t>High computational complexity and challenges with integrating multi-omics data limit scalability and application .</a:t>
            </a: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07000"/>
              </a:lnSpc>
              <a:spcAft>
                <a:spcPts val="800"/>
              </a:spcAft>
              <a:tabLst>
                <a:tab pos="457200" algn="l"/>
              </a:tabLst>
            </a:pPr>
            <a:r>
              <a:rPr lang="en-IN" sz="3000" b="1" kern="100" dirty="0">
                <a:latin typeface="Times New Roman" panose="02020603050405020304" pitchFamily="18" charset="0"/>
                <a:ea typeface="Calibri" panose="020F0502020204030204" pitchFamily="34" charset="0"/>
                <a:cs typeface="Times New Roman" panose="02020603050405020304" pitchFamily="18" charset="0"/>
              </a:rPr>
              <a:t>4</a:t>
            </a:r>
            <a:r>
              <a:rPr lang="en-GB" sz="3000" b="1" kern="100" dirty="0">
                <a:effectLst/>
                <a:latin typeface="Times New Roman" panose="02020603050405020304" pitchFamily="18" charset="0"/>
                <a:ea typeface="Calibri" panose="020F0502020204030204" pitchFamily="34" charset="0"/>
                <a:cs typeface="Times New Roman" panose="02020603050405020304" pitchFamily="18" charset="0"/>
              </a:rPr>
              <a:t> Predicting Drug Response and Synergy Using a Deep Learning Model of Human Cancer Cells </a:t>
            </a:r>
            <a:r>
              <a:rPr lang="en-IN" sz="3000" b="1" kern="100" dirty="0">
                <a:latin typeface="Times New Roman" panose="02020603050405020304" pitchFamily="18" charset="0"/>
                <a:ea typeface="Calibri" panose="020F0502020204030204" pitchFamily="34" charset="0"/>
                <a:cs typeface="Times New Roman" panose="02020603050405020304" pitchFamily="18" charset="0"/>
              </a:rPr>
              <a:t>- Brent M. </a:t>
            </a:r>
            <a:r>
              <a:rPr lang="en-IN" sz="3000" b="1" kern="100" dirty="0" err="1">
                <a:latin typeface="Times New Roman" panose="02020603050405020304" pitchFamily="18" charset="0"/>
                <a:ea typeface="Calibri" panose="020F0502020204030204" pitchFamily="34" charset="0"/>
                <a:cs typeface="Times New Roman" panose="02020603050405020304" pitchFamily="18" charset="0"/>
              </a:rPr>
              <a:t>Kuenzi</a:t>
            </a:r>
            <a:r>
              <a:rPr lang="en-IN" sz="3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3000" b="1" kern="100" dirty="0" err="1">
                <a:latin typeface="Times New Roman" panose="02020603050405020304" pitchFamily="18" charset="0"/>
                <a:ea typeface="Calibri" panose="020F0502020204030204" pitchFamily="34" charset="0"/>
                <a:cs typeface="Times New Roman" panose="02020603050405020304" pitchFamily="18" charset="0"/>
              </a:rPr>
              <a:t>Jisoo</a:t>
            </a:r>
            <a:r>
              <a:rPr lang="en-IN" sz="3000" b="1" kern="100" dirty="0">
                <a:latin typeface="Times New Roman" panose="02020603050405020304" pitchFamily="18" charset="0"/>
                <a:ea typeface="Calibri" panose="020F0502020204030204" pitchFamily="34" charset="0"/>
                <a:cs typeface="Times New Roman" panose="02020603050405020304" pitchFamily="18" charset="0"/>
              </a:rPr>
              <a:t> Park, Samson H. Fong,</a:t>
            </a: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 (2020)  </a:t>
            </a:r>
          </a:p>
          <a:p>
            <a:pPr lvl="0" algn="just">
              <a:lnSpc>
                <a:spcPct val="107000"/>
              </a:lnSpc>
              <a:spcAft>
                <a:spcPts val="800"/>
              </a:spcAft>
              <a:tabLst>
                <a:tab pos="457200" algn="l"/>
              </a:tabLst>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   The authors discuss using machine learning models, like random forests, to predict drug sensitivity based on genomic data from the GDSC dataset.  </a:t>
            </a:r>
          </a:p>
          <a:p>
            <a:pPr lvl="0" algn="just">
              <a:lnSpc>
                <a:spcPct val="107000"/>
              </a:lnSpc>
              <a:spcAft>
                <a:spcPts val="800"/>
              </a:spcAft>
              <a:tabLst>
                <a:tab pos="457200" algn="l"/>
              </a:tabLst>
            </a:pP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Strengths: </a:t>
            </a: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Accurate predictions from genomic data.  </a:t>
            </a:r>
          </a:p>
          <a:p>
            <a:pPr lvl="0" algn="just">
              <a:lnSpc>
                <a:spcPct val="107000"/>
              </a:lnSpc>
              <a:spcAft>
                <a:spcPts val="800"/>
              </a:spcAft>
              <a:tabLst>
                <a:tab pos="457200" algn="l"/>
              </a:tabLst>
            </a:pP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Weaknesses: </a:t>
            </a: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Limited generalizability across cancer types.</a:t>
            </a:r>
          </a:p>
        </p:txBody>
      </p:sp>
      <p:sp>
        <p:nvSpPr>
          <p:cNvPr id="26" name="TextBox 26"/>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7"/>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5" name="TextBox 26">
            <a:extLst>
              <a:ext uri="{FF2B5EF4-FFF2-40B4-BE49-F238E27FC236}">
                <a16:creationId xmlns:a16="http://schemas.microsoft.com/office/drawing/2014/main" id="{7A8304D0-E190-065C-76FE-1737C636E033}"/>
              </a:ext>
            </a:extLst>
          </p:cNvPr>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6" name="TextBox 26"/>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Proposed Solution</a:t>
            </a:r>
          </a:p>
        </p:txBody>
      </p:sp>
      <p:sp>
        <p:nvSpPr>
          <p:cNvPr id="27" name="TextBox 27"/>
          <p:cNvSpPr txBox="1"/>
          <p:nvPr/>
        </p:nvSpPr>
        <p:spPr>
          <a:xfrm>
            <a:off x="1028700" y="1378186"/>
            <a:ext cx="16230600" cy="8208337"/>
          </a:xfrm>
          <a:prstGeom prst="rect">
            <a:avLst/>
          </a:prstGeom>
        </p:spPr>
        <p:txBody>
          <a:bodyPr lIns="0" tIns="0" rIns="0" bIns="0" rtlCol="0" anchor="t">
            <a:spAutoFit/>
          </a:bodyPr>
          <a:lstStyle/>
          <a:p>
            <a:pPr algn="just">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a. Approach</a:t>
            </a:r>
            <a:endParaRPr lang="en-IN" sz="4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800"/>
              </a:spcAft>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propose to build a machine learning model that predicts the IC50 values (drug sensitivity) of cancer cell lines based on their genomic features and drug properties. The dataset includes information from GDSC2-dataset.csv, Cell_Lines_Details.xlsx, and Compounds-annotation.csv. The combined data will be preprocessed, encoded, and used to train a predictive model.</a:t>
            </a:r>
          </a:p>
          <a:p>
            <a:pPr lvl="0" algn="just">
              <a:lnSpc>
                <a:spcPct val="107000"/>
              </a:lnSpc>
              <a:spcAft>
                <a:spcPts val="800"/>
              </a:spcAft>
              <a:tabLst>
                <a:tab pos="457200" algn="l"/>
              </a:tabLs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b. Main Features and Innovations</a:t>
            </a:r>
          </a:p>
          <a:p>
            <a:pPr lvl="1" algn="just">
              <a:lnSpc>
                <a:spcPct val="107000"/>
              </a:lnSpc>
              <a:spcAft>
                <a:spcPts val="800"/>
              </a:spcAft>
              <a:tabLst>
                <a:tab pos="457200" algn="l"/>
              </a:tabLst>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of Genomic and Drug Data: </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This project will combine genomic features (mutations, gene expression, etc.) with drug properties (targets, pathways) to provide a holistic view of drug responses.</a:t>
            </a:r>
          </a:p>
          <a:p>
            <a:pPr lvl="1" algn="just">
              <a:lnSpc>
                <a:spcPct val="107000"/>
              </a:lnSpc>
              <a:spcAft>
                <a:spcPts val="800"/>
              </a:spcAft>
              <a:tabLst>
                <a:tab pos="457200" algn="l"/>
              </a:tabLst>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Predictive Modeling: </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Using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deep</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learning algorithms like Artificial Neural Networks (ANN) the model will predict drug sensitivity (IC50 values) based on these features.</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7" name="TextBox 27"/>
          <p:cNvSpPr txBox="1"/>
          <p:nvPr/>
        </p:nvSpPr>
        <p:spPr>
          <a:xfrm>
            <a:off x="1028700" y="1743475"/>
            <a:ext cx="16230600" cy="551433"/>
          </a:xfrm>
          <a:prstGeom prst="rect">
            <a:avLst/>
          </a:prstGeom>
        </p:spPr>
        <p:txBody>
          <a:bodyPr lIns="0" tIns="0" rIns="0" bIns="0" rtlCol="0" anchor="t">
            <a:spAutoFit/>
          </a:bodyPr>
          <a:lstStyle/>
          <a:p>
            <a:pPr algn="l">
              <a:lnSpc>
                <a:spcPts val="4319"/>
              </a:lnSpc>
              <a:spcBef>
                <a:spcPct val="0"/>
              </a:spcBef>
            </a:pPr>
            <a:endParaRPr lang="en-US" sz="3599" dirty="0">
              <a:solidFill>
                <a:srgbClr val="000000"/>
              </a:solidFill>
              <a:latin typeface="Times New Roman"/>
            </a:endParaRPr>
          </a:p>
        </p:txBody>
      </p:sp>
      <p:sp>
        <p:nvSpPr>
          <p:cNvPr id="29" name="TextBox 28">
            <a:extLst>
              <a:ext uri="{FF2B5EF4-FFF2-40B4-BE49-F238E27FC236}">
                <a16:creationId xmlns:a16="http://schemas.microsoft.com/office/drawing/2014/main" id="{E88EB700-9F81-8C46-1143-7011E5738F09}"/>
              </a:ext>
            </a:extLst>
          </p:cNvPr>
          <p:cNvSpPr txBox="1"/>
          <p:nvPr/>
        </p:nvSpPr>
        <p:spPr>
          <a:xfrm>
            <a:off x="820642" y="1514362"/>
            <a:ext cx="16438658" cy="4780668"/>
          </a:xfrm>
          <a:prstGeom prst="rect">
            <a:avLst/>
          </a:prstGeom>
          <a:noFill/>
        </p:spPr>
        <p:txBody>
          <a:bodyPr wrap="square">
            <a:spAutoFit/>
          </a:bodyPr>
          <a:lstStyle/>
          <a:p>
            <a:pPr algn="just">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c. Tools and Technologies</a:t>
            </a:r>
          </a:p>
          <a:p>
            <a:pPr lvl="1"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Programming </a:t>
            </a:r>
            <a:r>
              <a:rPr lang="en-IN" sz="3600" b="1" kern="100" dirty="0" err="1">
                <a:effectLst/>
                <a:latin typeface="Times New Roman" panose="02020603050405020304" pitchFamily="18" charset="0"/>
                <a:ea typeface="Calibri" panose="020F0502020204030204" pitchFamily="34" charset="0"/>
                <a:cs typeface="Times New Roman" panose="02020603050405020304" pitchFamily="18" charset="0"/>
              </a:rPr>
              <a:t>Language:</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Python</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Machine Learning </a:t>
            </a:r>
          </a:p>
          <a:p>
            <a:pPr lvl="1"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Libraries: </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Scikit-learn, TensorFlow/</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(for ANN)</a:t>
            </a:r>
          </a:p>
          <a:p>
            <a:pPr lvl="1"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Data Handling: </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Pandas, NumPy</a:t>
            </a:r>
          </a:p>
          <a:p>
            <a:pPr lvl="1" algn="just">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 </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Matplotlib, Seaborn</a:t>
            </a:r>
          </a:p>
          <a:p>
            <a:pPr lvl="1" algn="just">
              <a:lnSpc>
                <a:spcPct val="107000"/>
              </a:lnSpc>
              <a:spcAft>
                <a:spcPts val="800"/>
              </a:spcAft>
            </a:pP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These choices are appropriate as they offer flexibility, performance, and the necessary tools to preprocess large datasets, build models, and visualize results</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TextBox 26">
            <a:extLst>
              <a:ext uri="{FF2B5EF4-FFF2-40B4-BE49-F238E27FC236}">
                <a16:creationId xmlns:a16="http://schemas.microsoft.com/office/drawing/2014/main" id="{66CE9BD3-2A96-D5C3-5486-A5B9C7A7AF41}"/>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Proposed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411138"/>
          </a:xfrm>
          <a:prstGeom prst="rect">
            <a:avLst/>
          </a:prstGeom>
        </p:spPr>
        <p:txBody>
          <a:bodyPr lIns="0" tIns="0" rIns="0" bIns="0" rtlCol="0" anchor="t">
            <a:spAutoFit/>
          </a:bodyPr>
          <a:lstStyle/>
          <a:p>
            <a:pPr algn="l">
              <a:lnSpc>
                <a:spcPts val="3359"/>
              </a:lnSpc>
            </a:pPr>
            <a:r>
              <a:rPr lang="en-US" sz="2799" dirty="0">
                <a:solidFill>
                  <a:srgbClr val="FFFFFF"/>
                </a:solidFill>
                <a:latin typeface="Times New Roman Bold"/>
              </a:rPr>
              <a:t>Major-project</a:t>
            </a:r>
          </a:p>
        </p:txBody>
      </p:sp>
      <p:sp>
        <p:nvSpPr>
          <p:cNvPr id="27" name="TextBox 27"/>
          <p:cNvSpPr txBox="1"/>
          <p:nvPr/>
        </p:nvSpPr>
        <p:spPr>
          <a:xfrm>
            <a:off x="1028700" y="1743475"/>
            <a:ext cx="16230600" cy="551433"/>
          </a:xfrm>
          <a:prstGeom prst="rect">
            <a:avLst/>
          </a:prstGeom>
        </p:spPr>
        <p:txBody>
          <a:bodyPr lIns="0" tIns="0" rIns="0" bIns="0" rtlCol="0" anchor="t">
            <a:spAutoFit/>
          </a:bodyPr>
          <a:lstStyle/>
          <a:p>
            <a:pPr algn="l">
              <a:lnSpc>
                <a:spcPts val="4319"/>
              </a:lnSpc>
              <a:spcBef>
                <a:spcPct val="0"/>
              </a:spcBef>
            </a:pPr>
            <a:endParaRPr lang="en-US" sz="3599" dirty="0">
              <a:solidFill>
                <a:srgbClr val="000000"/>
              </a:solidFill>
              <a:latin typeface="Times New Roman"/>
            </a:endParaRPr>
          </a:p>
        </p:txBody>
      </p:sp>
      <p:sp>
        <p:nvSpPr>
          <p:cNvPr id="30" name="TextBox 26">
            <a:extLst>
              <a:ext uri="{FF2B5EF4-FFF2-40B4-BE49-F238E27FC236}">
                <a16:creationId xmlns:a16="http://schemas.microsoft.com/office/drawing/2014/main" id="{66CE9BD3-2A96-D5C3-5486-A5B9C7A7AF41}"/>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Block Diagram</a:t>
            </a:r>
          </a:p>
        </p:txBody>
      </p:sp>
      <p:pic>
        <p:nvPicPr>
          <p:cNvPr id="28" name="Picture 27">
            <a:extLst>
              <a:ext uri="{FF2B5EF4-FFF2-40B4-BE49-F238E27FC236}">
                <a16:creationId xmlns:a16="http://schemas.microsoft.com/office/drawing/2014/main" id="{50F57A3E-2FDC-52DE-7926-28C48921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752" y="1482843"/>
            <a:ext cx="11834495" cy="7419394"/>
          </a:xfrm>
          <a:prstGeom prst="rect">
            <a:avLst/>
          </a:prstGeom>
        </p:spPr>
      </p:pic>
    </p:spTree>
    <p:extLst>
      <p:ext uri="{BB962C8B-B14F-4D97-AF65-F5344CB8AC3E}">
        <p14:creationId xmlns:p14="http://schemas.microsoft.com/office/powerpoint/2010/main" val="1310477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1941</TotalTime>
  <Words>1289</Words>
  <Application>Microsoft Office PowerPoint</Application>
  <PresentationFormat>Custom</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TT Ramillas Bold Italics</vt:lpstr>
      <vt:lpstr>Times New Roman </vt:lpstr>
      <vt:lpstr>Times New Roman</vt:lpstr>
      <vt:lpstr>Times New Roman Bold</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PUNYAVATHI 4MT21CS113 SACHIDANAND 4MT21CS123 SAHITH RAJ 4MT21CS125 SAMARTH S SHETTY 4MT21CS128</dc:title>
  <dc:creator>dhanush</dc:creator>
  <cp:lastModifiedBy>karthik u shettigar</cp:lastModifiedBy>
  <cp:revision>30</cp:revision>
  <dcterms:created xsi:type="dcterms:W3CDTF">2006-08-16T00:00:00Z</dcterms:created>
  <dcterms:modified xsi:type="dcterms:W3CDTF">2024-09-26T08:39:53Z</dcterms:modified>
  <dc:identifier>DAGHLh0C5k8</dc:identifier>
</cp:coreProperties>
</file>