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3" r:id="rId1"/>
  </p:sldMasterIdLst>
  <p:sldIdLst>
    <p:sldId id="256" r:id="rId2"/>
    <p:sldId id="257" r:id="rId3"/>
    <p:sldId id="258" r:id="rId4"/>
    <p:sldId id="260" r:id="rId5"/>
    <p:sldId id="261" r:id="rId6"/>
    <p:sldId id="278" r:id="rId7"/>
    <p:sldId id="262" r:id="rId8"/>
    <p:sldId id="263" r:id="rId9"/>
    <p:sldId id="273" r:id="rId10"/>
    <p:sldId id="264" r:id="rId11"/>
    <p:sldId id="266" r:id="rId12"/>
    <p:sldId id="279" r:id="rId13"/>
    <p:sldId id="280" r:id="rId14"/>
    <p:sldId id="281" r:id="rId15"/>
    <p:sldId id="269" r:id="rId16"/>
    <p:sldId id="271" r:id="rId17"/>
  </p:sldIdLst>
  <p:sldSz cx="18288000" cy="10287000"/>
  <p:notesSz cx="6858000" cy="9144000"/>
  <p:embeddedFontLst>
    <p:embeddedFont>
      <p:font typeface="Times New Roman Bold" panose="02020803070505020304" pitchFamily="18" charset="0"/>
      <p:regular r:id="rId18"/>
      <p:bold r:id="rId19"/>
    </p:embeddedFont>
    <p:embeddedFont>
      <p:font typeface="TT Ramillas Bold Italics" panose="020B0604020202020204" charset="0"/>
      <p:regular r:id="rId20"/>
    </p:embeddedFont>
    <p:embeddedFont>
      <p:font typeface="Tw Cen MT" panose="020B0602020104020603" pitchFamily="34"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5033" autoAdjust="0"/>
  </p:normalViewPr>
  <p:slideViewPr>
    <p:cSldViewPr>
      <p:cViewPr varScale="1">
        <p:scale>
          <a:sx n="54" d="100"/>
          <a:sy n="54" d="100"/>
        </p:scale>
        <p:origin x="75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1"/>
            <a:ext cx="3457577" cy="10287002"/>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2814637" y="1683545"/>
            <a:ext cx="13187363" cy="3581400"/>
          </a:xfrm>
        </p:spPr>
        <p:txBody>
          <a:bodyPr anchor="b">
            <a:normAutofit/>
          </a:bodyPr>
          <a:lstStyle>
            <a:lvl1pPr algn="l">
              <a:defRPr sz="7200"/>
            </a:lvl1pPr>
          </a:lstStyle>
          <a:p>
            <a:r>
              <a:rPr lang="en-US"/>
              <a:t>Click to edit Master title style</a:t>
            </a:r>
            <a:endParaRPr lang="en-US" dirty="0"/>
          </a:p>
        </p:txBody>
      </p:sp>
      <p:sp>
        <p:nvSpPr>
          <p:cNvPr id="3" name="Subtitle 2"/>
          <p:cNvSpPr>
            <a:spLocks noGrp="1"/>
          </p:cNvSpPr>
          <p:nvPr>
            <p:ph type="subTitle" idx="1"/>
          </p:nvPr>
        </p:nvSpPr>
        <p:spPr>
          <a:xfrm>
            <a:off x="2814637" y="5403057"/>
            <a:ext cx="13187363" cy="2483643"/>
          </a:xfrm>
        </p:spPr>
        <p:txBody>
          <a:bodyPr>
            <a:normAutofit/>
          </a:bodyPr>
          <a:lstStyle>
            <a:lvl1pPr marL="0" indent="0" algn="l">
              <a:buNone/>
              <a:defRPr sz="3000" cap="all" baseline="0">
                <a:solidFill>
                  <a:schemeClr val="tx2"/>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a:xfrm>
            <a:off x="10616267" y="8115302"/>
            <a:ext cx="4114800" cy="547688"/>
          </a:xfrm>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a:xfrm>
            <a:off x="2814636" y="8115302"/>
            <a:ext cx="7687329" cy="547688"/>
          </a:xfrm>
        </p:spPr>
        <p:txBody>
          <a:bodyPr/>
          <a:lstStyle/>
          <a:p>
            <a:endParaRPr lang="en-US"/>
          </a:p>
        </p:txBody>
      </p:sp>
      <p:sp>
        <p:nvSpPr>
          <p:cNvPr id="6" name="Slide Number Placeholder 5"/>
          <p:cNvSpPr>
            <a:spLocks noGrp="1"/>
          </p:cNvSpPr>
          <p:nvPr>
            <p:ph type="sldNum" sz="quarter" idx="12"/>
          </p:nvPr>
        </p:nvSpPr>
        <p:spPr>
          <a:xfrm>
            <a:off x="14845367" y="8115299"/>
            <a:ext cx="1156634"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059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6" y="6456997"/>
            <a:ext cx="14868533" cy="1229033"/>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2117" y="909639"/>
            <a:ext cx="14868531" cy="4949667"/>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8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712047" y="7686030"/>
            <a:ext cx="14866289" cy="1023708"/>
          </a:xfrm>
        </p:spPr>
        <p:txBody>
          <a:bodyP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557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85" y="914400"/>
            <a:ext cx="14858933" cy="5143500"/>
          </a:xfrm>
        </p:spPr>
        <p:txBody>
          <a:bodyPr anchor="ctr">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1712116" y="6629399"/>
            <a:ext cx="14856689" cy="2057399"/>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233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399"/>
            <a:ext cx="13954128" cy="4122644"/>
          </a:xfrm>
        </p:spPr>
        <p:txBody>
          <a:bodyPr anchor="ctr">
            <a:normAutofit/>
          </a:bodyPr>
          <a:lstStyle>
            <a:lvl1pPr>
              <a:defRPr sz="54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048336"/>
            <a:ext cx="13128449" cy="82345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712117" y="6464879"/>
            <a:ext cx="14859003" cy="2234244"/>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60" name="TextBox 59"/>
          <p:cNvSpPr txBox="1"/>
          <p:nvPr/>
        </p:nvSpPr>
        <p:spPr>
          <a:xfrm>
            <a:off x="1355268" y="1098591"/>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61" name="TextBox 60"/>
          <p:cNvSpPr txBox="1"/>
          <p:nvPr/>
        </p:nvSpPr>
        <p:spPr>
          <a:xfrm>
            <a:off x="15806055" y="4147458"/>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1177158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6" y="3201062"/>
            <a:ext cx="14859002" cy="3767753"/>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1712047" y="6986483"/>
            <a:ext cx="14856758" cy="1710966"/>
          </a:xfrm>
        </p:spPr>
        <p:txBody>
          <a:bodyPr anchor="t">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3306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712120" y="914400"/>
            <a:ext cx="14858997" cy="28575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712116" y="4011695"/>
            <a:ext cx="4795349"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691878" y="5040395"/>
            <a:ext cx="4813103"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772150" y="4016453"/>
            <a:ext cx="4776578"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756320" y="5045153"/>
            <a:ext cx="4793745"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778663" y="4011695"/>
            <a:ext cx="4792452"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778663" y="5040395"/>
            <a:ext cx="4792452"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9591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712117" y="914400"/>
            <a:ext cx="14858999" cy="28575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712120" y="6606894"/>
            <a:ext cx="479286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712120" y="4000497"/>
            <a:ext cx="479286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712120" y="7471288"/>
            <a:ext cx="4792860" cy="1226765"/>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733580" y="6606894"/>
            <a:ext cx="480060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733580" y="4000497"/>
            <a:ext cx="479841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6731390" y="7471286"/>
            <a:ext cx="4800600" cy="1215513"/>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778851" y="6606893"/>
            <a:ext cx="4786112"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778664" y="4000497"/>
            <a:ext cx="4792454"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11778663" y="7471281"/>
            <a:ext cx="4792452" cy="121551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8643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9382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563601" y="914399"/>
            <a:ext cx="3007517" cy="777240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12115" y="914399"/>
            <a:ext cx="11622885" cy="77724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797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467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2117" y="2128840"/>
            <a:ext cx="14859000" cy="4279106"/>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12117" y="6636543"/>
            <a:ext cx="14859000" cy="2062164"/>
          </a:xfrm>
        </p:spPr>
        <p:txBody>
          <a:bodyPr>
            <a:normAutofit/>
          </a:bodyPr>
          <a:lstStyle>
            <a:lvl1pPr marL="0" indent="0">
              <a:buNone/>
              <a:defRPr sz="2700" cap="all" baseline="0">
                <a:solidFill>
                  <a:schemeClr val="tx1">
                    <a:tint val="75000"/>
                  </a:schemeClr>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595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12116" y="3374229"/>
            <a:ext cx="7317584" cy="5312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1" y="3374229"/>
            <a:ext cx="7312817" cy="5312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2796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12117" y="928690"/>
            <a:ext cx="14859000" cy="22169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55029" y="3374229"/>
            <a:ext cx="6974675"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12116" y="4610096"/>
            <a:ext cx="7317587" cy="4076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1212" y="3374228"/>
            <a:ext cx="6969903"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610096"/>
            <a:ext cx="7312815" cy="4076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2240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751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560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0058" y="914402"/>
            <a:ext cx="5784056" cy="2459826"/>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34301" y="888999"/>
            <a:ext cx="8836814" cy="77978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20058" y="3374229"/>
            <a:ext cx="5784056"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54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20" y="914400"/>
            <a:ext cx="8901762" cy="2459829"/>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071082" y="914402"/>
            <a:ext cx="5500035" cy="77723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712116" y="3374229"/>
            <a:ext cx="8901767"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281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21432" y="1"/>
            <a:ext cx="18080832" cy="10287002"/>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712120" y="927777"/>
            <a:ext cx="14858997" cy="2217855"/>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712119" y="3374230"/>
            <a:ext cx="14858999" cy="53125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85382" y="8824915"/>
            <a:ext cx="4114800"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1D8BD707-D9CF-40AE-B4C6-C98DA3205C09}" type="datetimeFigureOut">
              <a:rPr lang="en-US" smtClean="0"/>
              <a:pPr/>
              <a:t>9/21/2024</a:t>
            </a:fld>
            <a:endParaRPr lang="en-US"/>
          </a:p>
        </p:txBody>
      </p:sp>
      <p:sp>
        <p:nvSpPr>
          <p:cNvPr id="5" name="Footer Placeholder 4"/>
          <p:cNvSpPr>
            <a:spLocks noGrp="1"/>
          </p:cNvSpPr>
          <p:nvPr>
            <p:ph type="ftr" sz="quarter" idx="3"/>
          </p:nvPr>
        </p:nvSpPr>
        <p:spPr>
          <a:xfrm>
            <a:off x="1712117" y="8824913"/>
            <a:ext cx="9358964" cy="547688"/>
          </a:xfrm>
          <a:prstGeom prst="rect">
            <a:avLst/>
          </a:prstGeom>
        </p:spPr>
        <p:txBody>
          <a:bodyPr vert="horz" lIns="91440" tIns="45720" rIns="91440" bIns="45720" rtlCol="0" anchor="ctr"/>
          <a:lstStyle>
            <a:lvl1pPr algn="l">
              <a:defRPr sz="1575"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14482" y="8824912"/>
            <a:ext cx="1156634"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80332264"/>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1371600" rtl="0" eaLnBrk="1" latinLnBrk="0" hangingPunct="1">
        <a:lnSpc>
          <a:spcPct val="90000"/>
        </a:lnSpc>
        <a:spcBef>
          <a:spcPct val="0"/>
        </a:spcBef>
        <a:buNone/>
        <a:defRPr sz="54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342900" indent="-342900" algn="l" defTabSz="1371600" rtl="0" eaLnBrk="1" latinLnBrk="0" hangingPunct="1">
        <a:lnSpc>
          <a:spcPct val="120000"/>
        </a:lnSpc>
        <a:spcBef>
          <a:spcPts val="1500"/>
        </a:spcBef>
        <a:buSzPct val="125000"/>
        <a:buFont typeface="Arial" panose="020B0604020202020204" pitchFamily="34" charset="0"/>
        <a:buChar char="•"/>
        <a:defRPr sz="3600" kern="1200">
          <a:solidFill>
            <a:schemeClr val="tx1"/>
          </a:solidFill>
          <a:effectLst>
            <a:outerShdw blurRad="152400" dist="38100" dir="2700000" algn="tl">
              <a:srgbClr val="000000">
                <a:alpha val="36000"/>
              </a:srgbClr>
            </a:outerShdw>
          </a:effectLst>
          <a:latin typeface="+mn-lt"/>
          <a:ea typeface="+mn-ea"/>
          <a:cs typeface="+mn-cs"/>
        </a:defRPr>
      </a:lvl1pPr>
      <a:lvl2pPr marL="1028700" indent="-342900" algn="l" defTabSz="1371600" rtl="0" eaLnBrk="1" latinLnBrk="0" hangingPunct="1">
        <a:lnSpc>
          <a:spcPct val="120000"/>
        </a:lnSpc>
        <a:spcBef>
          <a:spcPts val="750"/>
        </a:spcBef>
        <a:buSzPct val="125000"/>
        <a:buFont typeface="Arial" panose="020B0604020202020204" pitchFamily="34" charset="0"/>
        <a:buChar char="•"/>
        <a:defRPr sz="3000" kern="1200">
          <a:solidFill>
            <a:schemeClr val="tx1"/>
          </a:solidFill>
          <a:effectLst>
            <a:outerShdw blurRad="152400" dist="38100" dir="2700000" algn="tl">
              <a:srgbClr val="000000">
                <a:alpha val="36000"/>
              </a:srgbClr>
            </a:outerShdw>
          </a:effectLst>
          <a:latin typeface="+mn-lt"/>
          <a:ea typeface="+mn-ea"/>
          <a:cs typeface="+mn-cs"/>
        </a:defRPr>
      </a:lvl2pPr>
      <a:lvl3pPr marL="1714500" indent="-342900" algn="l" defTabSz="1371600" rtl="0" eaLnBrk="1" latinLnBrk="0" hangingPunct="1">
        <a:lnSpc>
          <a:spcPct val="120000"/>
        </a:lnSpc>
        <a:spcBef>
          <a:spcPts val="750"/>
        </a:spcBef>
        <a:buSzPct val="125000"/>
        <a:buFont typeface="Arial" panose="020B0604020202020204" pitchFamily="34" charset="0"/>
        <a:buChar char="•"/>
        <a:defRPr sz="2700" kern="1200">
          <a:solidFill>
            <a:schemeClr val="tx1"/>
          </a:solidFill>
          <a:effectLst>
            <a:outerShdw blurRad="152400" dist="38100" dir="2700000" algn="tl">
              <a:srgbClr val="000000">
                <a:alpha val="36000"/>
              </a:srgbClr>
            </a:outerShdw>
          </a:effectLst>
          <a:latin typeface="+mn-lt"/>
          <a:ea typeface="+mn-ea"/>
          <a:cs typeface="+mn-cs"/>
        </a:defRPr>
      </a:lvl3pPr>
      <a:lvl4pPr marL="24003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4pPr>
      <a:lvl5pPr marL="30861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5pPr>
      <a:lvl6pPr marL="37719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6pPr>
      <a:lvl7pPr marL="44577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7pPr>
      <a:lvl8pPr marL="51435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8pPr>
      <a:lvl9pPr marL="58293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088868" y="1315466"/>
            <a:ext cx="2599690" cy="866140"/>
            <a:chOff x="0" y="0"/>
            <a:chExt cx="3466253" cy="1154853"/>
          </a:xfrm>
        </p:grpSpPr>
        <p:sp>
          <p:nvSpPr>
            <p:cNvPr id="3" name="Freeform 3"/>
            <p:cNvSpPr/>
            <p:nvPr/>
          </p:nvSpPr>
          <p:spPr>
            <a:xfrm>
              <a:off x="0" y="0"/>
              <a:ext cx="3464941" cy="1154557"/>
            </a:xfrm>
            <a:custGeom>
              <a:avLst/>
              <a:gdLst/>
              <a:ahLst/>
              <a:cxnLst/>
              <a:rect l="l" t="t" r="r" b="b"/>
              <a:pathLst>
                <a:path w="3464941" h="1154557">
                  <a:moveTo>
                    <a:pt x="1123696" y="0"/>
                  </a:moveTo>
                  <a:lnTo>
                    <a:pt x="0" y="1154557"/>
                  </a:lnTo>
                  <a:lnTo>
                    <a:pt x="3464941" y="1154557"/>
                  </a:lnTo>
                  <a:lnTo>
                    <a:pt x="1123696" y="0"/>
                  </a:lnTo>
                  <a:close/>
                </a:path>
              </a:pathLst>
            </a:custGeom>
            <a:solidFill>
              <a:srgbClr val="253147"/>
            </a:solidFill>
          </p:spPr>
        </p:sp>
      </p:grpSp>
      <p:grpSp>
        <p:nvGrpSpPr>
          <p:cNvPr id="4" name="Group 4"/>
          <p:cNvGrpSpPr/>
          <p:nvPr/>
        </p:nvGrpSpPr>
        <p:grpSpPr>
          <a:xfrm>
            <a:off x="0" y="0"/>
            <a:ext cx="7051040" cy="2181860"/>
            <a:chOff x="0" y="0"/>
            <a:chExt cx="9401387" cy="2909147"/>
          </a:xfrm>
        </p:grpSpPr>
        <p:sp>
          <p:nvSpPr>
            <p:cNvPr id="5" name="Freeform 5"/>
            <p:cNvSpPr/>
            <p:nvPr/>
          </p:nvSpPr>
          <p:spPr>
            <a:xfrm>
              <a:off x="0" y="0"/>
              <a:ext cx="9400032" cy="2908681"/>
            </a:xfrm>
            <a:custGeom>
              <a:avLst/>
              <a:gdLst/>
              <a:ahLst/>
              <a:cxnLst/>
              <a:rect l="l" t="t" r="r" b="b"/>
              <a:pathLst>
                <a:path w="9400032" h="2908681">
                  <a:moveTo>
                    <a:pt x="0" y="2908681"/>
                  </a:moveTo>
                  <a:lnTo>
                    <a:pt x="9400032" y="2908681"/>
                  </a:lnTo>
                  <a:lnTo>
                    <a:pt x="9400032" y="0"/>
                  </a:lnTo>
                  <a:lnTo>
                    <a:pt x="0" y="0"/>
                  </a:lnTo>
                  <a:lnTo>
                    <a:pt x="0" y="2908681"/>
                  </a:lnTo>
                  <a:close/>
                </a:path>
              </a:pathLst>
            </a:custGeom>
            <a:solidFill>
              <a:srgbClr val="C6D2E6"/>
            </a:solidFill>
          </p:spPr>
        </p:sp>
      </p:grpSp>
      <p:grpSp>
        <p:nvGrpSpPr>
          <p:cNvPr id="6" name="Group 6"/>
          <p:cNvGrpSpPr/>
          <p:nvPr/>
        </p:nvGrpSpPr>
        <p:grpSpPr>
          <a:xfrm>
            <a:off x="0" y="8105342"/>
            <a:ext cx="7051040" cy="2181860"/>
            <a:chOff x="0" y="0"/>
            <a:chExt cx="9401387" cy="2909147"/>
          </a:xfrm>
        </p:grpSpPr>
        <p:sp>
          <p:nvSpPr>
            <p:cNvPr id="7" name="Freeform 7"/>
            <p:cNvSpPr/>
            <p:nvPr/>
          </p:nvSpPr>
          <p:spPr>
            <a:xfrm>
              <a:off x="0" y="0"/>
              <a:ext cx="9400032" cy="2908935"/>
            </a:xfrm>
            <a:custGeom>
              <a:avLst/>
              <a:gdLst/>
              <a:ahLst/>
              <a:cxnLst/>
              <a:rect l="l" t="t" r="r" b="b"/>
              <a:pathLst>
                <a:path w="9400032" h="2908935">
                  <a:moveTo>
                    <a:pt x="0" y="2908935"/>
                  </a:moveTo>
                  <a:lnTo>
                    <a:pt x="9400032" y="2908935"/>
                  </a:lnTo>
                  <a:lnTo>
                    <a:pt x="9400032" y="0"/>
                  </a:lnTo>
                  <a:lnTo>
                    <a:pt x="0" y="0"/>
                  </a:lnTo>
                  <a:lnTo>
                    <a:pt x="0" y="2908935"/>
                  </a:lnTo>
                  <a:close/>
                </a:path>
              </a:pathLst>
            </a:custGeom>
            <a:solidFill>
              <a:srgbClr val="C6D2E6"/>
            </a:solidFill>
          </p:spPr>
        </p:sp>
      </p:grpSp>
      <p:grpSp>
        <p:nvGrpSpPr>
          <p:cNvPr id="8" name="Group 8"/>
          <p:cNvGrpSpPr/>
          <p:nvPr/>
        </p:nvGrpSpPr>
        <p:grpSpPr>
          <a:xfrm>
            <a:off x="7035800" y="0"/>
            <a:ext cx="10273030" cy="10273030"/>
            <a:chOff x="0" y="0"/>
            <a:chExt cx="13697373" cy="13697373"/>
          </a:xfrm>
        </p:grpSpPr>
        <p:sp>
          <p:nvSpPr>
            <p:cNvPr id="9" name="Freeform 9"/>
            <p:cNvSpPr/>
            <p:nvPr/>
          </p:nvSpPr>
          <p:spPr>
            <a:xfrm>
              <a:off x="0" y="0"/>
              <a:ext cx="13697077" cy="13697077"/>
            </a:xfrm>
            <a:custGeom>
              <a:avLst/>
              <a:gdLst/>
              <a:ahLst/>
              <a:cxnLst/>
              <a:rect l="l" t="t" r="r" b="b"/>
              <a:pathLst>
                <a:path w="13697077" h="13697077">
                  <a:moveTo>
                    <a:pt x="13697077" y="0"/>
                  </a:moveTo>
                  <a:lnTo>
                    <a:pt x="0" y="0"/>
                  </a:lnTo>
                  <a:lnTo>
                    <a:pt x="0" y="13697077"/>
                  </a:lnTo>
                  <a:lnTo>
                    <a:pt x="13697077" y="0"/>
                  </a:lnTo>
                  <a:close/>
                </a:path>
              </a:pathLst>
            </a:custGeom>
            <a:solidFill>
              <a:srgbClr val="C6D2E6"/>
            </a:solidFill>
          </p:spPr>
          <p:txBody>
            <a:bodyPr/>
            <a:lstStyle/>
            <a:p>
              <a:endParaRPr lang="en-IN" dirty="0"/>
            </a:p>
          </p:txBody>
        </p:sp>
      </p:grpSp>
      <p:grpSp>
        <p:nvGrpSpPr>
          <p:cNvPr id="10" name="Group 10"/>
          <p:cNvGrpSpPr/>
          <p:nvPr/>
        </p:nvGrpSpPr>
        <p:grpSpPr>
          <a:xfrm>
            <a:off x="0" y="2181554"/>
            <a:ext cx="11777980" cy="5924550"/>
            <a:chOff x="0" y="0"/>
            <a:chExt cx="15703973" cy="7899400"/>
          </a:xfrm>
        </p:grpSpPr>
        <p:sp>
          <p:nvSpPr>
            <p:cNvPr id="11" name="Freeform 11"/>
            <p:cNvSpPr/>
            <p:nvPr/>
          </p:nvSpPr>
          <p:spPr>
            <a:xfrm>
              <a:off x="0" y="0"/>
              <a:ext cx="15703931" cy="7898384"/>
            </a:xfrm>
            <a:custGeom>
              <a:avLst/>
              <a:gdLst/>
              <a:ahLst/>
              <a:cxnLst/>
              <a:rect l="l" t="t" r="r" b="b"/>
              <a:pathLst>
                <a:path w="15703931" h="7898384">
                  <a:moveTo>
                    <a:pt x="0" y="7898384"/>
                  </a:moveTo>
                  <a:lnTo>
                    <a:pt x="15703931" y="7898384"/>
                  </a:lnTo>
                  <a:lnTo>
                    <a:pt x="15703931" y="0"/>
                  </a:lnTo>
                  <a:lnTo>
                    <a:pt x="0" y="0"/>
                  </a:lnTo>
                  <a:lnTo>
                    <a:pt x="0" y="7898384"/>
                  </a:lnTo>
                  <a:close/>
                </a:path>
              </a:pathLst>
            </a:custGeom>
            <a:solidFill>
              <a:srgbClr val="3E5278"/>
            </a:solidFill>
          </p:spPr>
          <p:txBody>
            <a:bodyPr/>
            <a:lstStyle/>
            <a:p>
              <a:endParaRPr lang="en-IN"/>
            </a:p>
          </p:txBody>
        </p:sp>
      </p:grpSp>
      <p:grpSp>
        <p:nvGrpSpPr>
          <p:cNvPr id="12" name="Group 12"/>
          <p:cNvGrpSpPr/>
          <p:nvPr/>
        </p:nvGrpSpPr>
        <p:grpSpPr>
          <a:xfrm>
            <a:off x="11763024" y="2187910"/>
            <a:ext cx="5924550" cy="5924550"/>
            <a:chOff x="0" y="0"/>
            <a:chExt cx="7899400" cy="7899400"/>
          </a:xfrm>
        </p:grpSpPr>
        <p:sp>
          <p:nvSpPr>
            <p:cNvPr id="13" name="Freeform 13"/>
            <p:cNvSpPr/>
            <p:nvPr/>
          </p:nvSpPr>
          <p:spPr>
            <a:xfrm>
              <a:off x="0" y="0"/>
              <a:ext cx="7898384" cy="7898511"/>
            </a:xfrm>
            <a:custGeom>
              <a:avLst/>
              <a:gdLst/>
              <a:ahLst/>
              <a:cxnLst/>
              <a:rect l="l" t="t" r="r" b="b"/>
              <a:pathLst>
                <a:path w="7898384" h="7898511">
                  <a:moveTo>
                    <a:pt x="7898384" y="0"/>
                  </a:moveTo>
                  <a:lnTo>
                    <a:pt x="0" y="0"/>
                  </a:lnTo>
                  <a:lnTo>
                    <a:pt x="0" y="7898511"/>
                  </a:lnTo>
                  <a:lnTo>
                    <a:pt x="7898384" y="0"/>
                  </a:lnTo>
                  <a:close/>
                </a:path>
              </a:pathLst>
            </a:custGeom>
            <a:solidFill>
              <a:srgbClr val="3E5278"/>
            </a:solidFill>
          </p:spPr>
        </p:sp>
      </p:grpSp>
      <p:grpSp>
        <p:nvGrpSpPr>
          <p:cNvPr id="14" name="Group 14"/>
          <p:cNvGrpSpPr/>
          <p:nvPr/>
        </p:nvGrpSpPr>
        <p:grpSpPr>
          <a:xfrm>
            <a:off x="7354568" y="9159900"/>
            <a:ext cx="788670" cy="262890"/>
            <a:chOff x="0" y="0"/>
            <a:chExt cx="1051560" cy="350520"/>
          </a:xfrm>
        </p:grpSpPr>
        <p:sp>
          <p:nvSpPr>
            <p:cNvPr id="15" name="Freeform 15"/>
            <p:cNvSpPr/>
            <p:nvPr/>
          </p:nvSpPr>
          <p:spPr>
            <a:xfrm>
              <a:off x="0" y="0"/>
              <a:ext cx="1051179" cy="350393"/>
            </a:xfrm>
            <a:custGeom>
              <a:avLst/>
              <a:gdLst/>
              <a:ahLst/>
              <a:cxnLst/>
              <a:rect l="l" t="t" r="r" b="b"/>
              <a:pathLst>
                <a:path w="1051179" h="350393">
                  <a:moveTo>
                    <a:pt x="1051179" y="0"/>
                  </a:moveTo>
                  <a:lnTo>
                    <a:pt x="0" y="0"/>
                  </a:lnTo>
                  <a:lnTo>
                    <a:pt x="710184" y="350393"/>
                  </a:lnTo>
                  <a:lnTo>
                    <a:pt x="1051179" y="0"/>
                  </a:lnTo>
                  <a:close/>
                </a:path>
              </a:pathLst>
            </a:custGeom>
            <a:solidFill>
              <a:srgbClr val="D26E00"/>
            </a:solidFill>
          </p:spPr>
        </p:sp>
      </p:grpSp>
      <p:grpSp>
        <p:nvGrpSpPr>
          <p:cNvPr id="16" name="Group 16"/>
          <p:cNvGrpSpPr/>
          <p:nvPr/>
        </p:nvGrpSpPr>
        <p:grpSpPr>
          <a:xfrm>
            <a:off x="7955280" y="8670290"/>
            <a:ext cx="10332720" cy="609600"/>
            <a:chOff x="0" y="0"/>
            <a:chExt cx="13776960" cy="812800"/>
          </a:xfrm>
        </p:grpSpPr>
        <p:sp>
          <p:nvSpPr>
            <p:cNvPr id="17" name="Freeform 17"/>
            <p:cNvSpPr/>
            <p:nvPr/>
          </p:nvSpPr>
          <p:spPr>
            <a:xfrm>
              <a:off x="0" y="0"/>
              <a:ext cx="13776579" cy="812165"/>
            </a:xfrm>
            <a:custGeom>
              <a:avLst/>
              <a:gdLst/>
              <a:ahLst/>
              <a:cxnLst/>
              <a:rect l="l" t="t" r="r" b="b"/>
              <a:pathLst>
                <a:path w="13776579" h="812165">
                  <a:moveTo>
                    <a:pt x="0" y="812165"/>
                  </a:moveTo>
                  <a:lnTo>
                    <a:pt x="13776579" y="812165"/>
                  </a:lnTo>
                  <a:lnTo>
                    <a:pt x="13776579" y="0"/>
                  </a:lnTo>
                  <a:lnTo>
                    <a:pt x="0" y="0"/>
                  </a:lnTo>
                  <a:lnTo>
                    <a:pt x="0" y="812165"/>
                  </a:lnTo>
                  <a:close/>
                </a:path>
              </a:pathLst>
            </a:custGeom>
            <a:solidFill>
              <a:srgbClr val="FF9700"/>
            </a:solidFill>
          </p:spPr>
          <p:txBody>
            <a:bodyPr/>
            <a:lstStyle/>
            <a:p>
              <a:endParaRPr lang="en-IN" dirty="0"/>
            </a:p>
          </p:txBody>
        </p:sp>
        <p:sp>
          <p:nvSpPr>
            <p:cNvPr id="18" name="TextBox 18"/>
            <p:cNvSpPr txBox="1"/>
            <p:nvPr/>
          </p:nvSpPr>
          <p:spPr>
            <a:xfrm>
              <a:off x="0" y="-57150"/>
              <a:ext cx="13776960" cy="869950"/>
            </a:xfrm>
            <a:prstGeom prst="rect">
              <a:avLst/>
            </a:prstGeom>
          </p:spPr>
          <p:txBody>
            <a:bodyPr lIns="50800" tIns="50800" rIns="50800" bIns="50800" rtlCol="0" anchor="t"/>
            <a:lstStyle/>
            <a:p>
              <a:pPr algn="l">
                <a:lnSpc>
                  <a:spcPts val="3359"/>
                </a:lnSpc>
              </a:pPr>
              <a:r>
                <a:rPr lang="en-US" sz="2799" dirty="0">
                  <a:solidFill>
                    <a:srgbClr val="000000"/>
                  </a:solidFill>
                  <a:latin typeface="Times New Roman Bold"/>
                </a:rPr>
                <a:t>       Dept. of CSE,MITE </a:t>
              </a:r>
            </a:p>
          </p:txBody>
        </p:sp>
      </p:grpSp>
      <p:grpSp>
        <p:nvGrpSpPr>
          <p:cNvPr id="19" name="Group 19"/>
          <p:cNvGrpSpPr/>
          <p:nvPr/>
        </p:nvGrpSpPr>
        <p:grpSpPr>
          <a:xfrm>
            <a:off x="7360410" y="8556700"/>
            <a:ext cx="609600" cy="609600"/>
            <a:chOff x="0" y="0"/>
            <a:chExt cx="812800" cy="812800"/>
          </a:xfrm>
        </p:grpSpPr>
        <p:sp>
          <p:nvSpPr>
            <p:cNvPr id="20" name="Freeform 20"/>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sp>
        <p:nvSpPr>
          <p:cNvPr id="21" name="TextBox 21"/>
          <p:cNvSpPr txBox="1"/>
          <p:nvPr/>
        </p:nvSpPr>
        <p:spPr>
          <a:xfrm>
            <a:off x="1769048" y="197481"/>
            <a:ext cx="14156752" cy="1974900"/>
          </a:xfrm>
          <a:prstGeom prst="rect">
            <a:avLst/>
          </a:prstGeom>
        </p:spPr>
        <p:txBody>
          <a:bodyPr lIns="0" tIns="0" rIns="0" bIns="0" rtlCol="0" anchor="t">
            <a:spAutoFit/>
          </a:bodyPr>
          <a:lstStyle/>
          <a:p>
            <a:pPr algn="ctr">
              <a:lnSpc>
                <a:spcPts val="7680"/>
              </a:lnSpc>
            </a:pPr>
            <a:r>
              <a:rPr lang="en-US" sz="6400" spc="-599" dirty="0">
                <a:solidFill>
                  <a:srgbClr val="001F5F"/>
                </a:solidFill>
                <a:latin typeface="TT Ramillas Bold Italics"/>
              </a:rPr>
              <a:t>DRUG  RESPONSE  PREDICTION  USING DEEP LEARNING </a:t>
            </a:r>
          </a:p>
        </p:txBody>
      </p:sp>
      <p:sp>
        <p:nvSpPr>
          <p:cNvPr id="24" name="TextBox 24"/>
          <p:cNvSpPr txBox="1"/>
          <p:nvPr/>
        </p:nvSpPr>
        <p:spPr>
          <a:xfrm>
            <a:off x="2303124" y="2518030"/>
            <a:ext cx="12240154" cy="2436564"/>
          </a:xfrm>
          <a:prstGeom prst="rect">
            <a:avLst/>
          </a:prstGeom>
        </p:spPr>
        <p:txBody>
          <a:bodyPr wrap="square" lIns="0" tIns="0" rIns="0" bIns="0" rtlCol="0" anchor="t">
            <a:spAutoFit/>
          </a:bodyPr>
          <a:lstStyle/>
          <a:p>
            <a:pPr algn="ctr">
              <a:lnSpc>
                <a:spcPts val="3840"/>
              </a:lnSpc>
            </a:pPr>
            <a:r>
              <a:rPr lang="en-US" sz="3200" dirty="0">
                <a:solidFill>
                  <a:srgbClr val="B7DEE8"/>
                </a:solidFill>
                <a:latin typeface="Times New Roman"/>
              </a:rPr>
              <a:t>DHANUSH A		                   4MT21CS046</a:t>
            </a:r>
          </a:p>
          <a:p>
            <a:pPr algn="ctr">
              <a:lnSpc>
                <a:spcPts val="3840"/>
              </a:lnSpc>
            </a:pPr>
            <a:r>
              <a:rPr lang="en-US" sz="3200" dirty="0">
                <a:solidFill>
                  <a:srgbClr val="B7DEE8"/>
                </a:solidFill>
                <a:latin typeface="Times New Roman"/>
              </a:rPr>
              <a:t>DHANUSH S SHETTY		     4MT21CS047</a:t>
            </a:r>
          </a:p>
          <a:p>
            <a:pPr algn="ctr">
              <a:lnSpc>
                <a:spcPts val="3840"/>
              </a:lnSpc>
            </a:pPr>
            <a:r>
              <a:rPr lang="en-US" sz="3200" dirty="0">
                <a:solidFill>
                  <a:srgbClr val="B7DEE8"/>
                </a:solidFill>
                <a:latin typeface="Times New Roman"/>
              </a:rPr>
              <a:t>K SAHANA RAO		         	4MT21CS062</a:t>
            </a:r>
          </a:p>
          <a:p>
            <a:pPr algn="ctr">
              <a:lnSpc>
                <a:spcPts val="3840"/>
              </a:lnSpc>
            </a:pPr>
            <a:r>
              <a:rPr lang="en-US" sz="3200" dirty="0">
                <a:solidFill>
                  <a:srgbClr val="B7DEE8"/>
                </a:solidFill>
                <a:latin typeface="Times New Roman"/>
              </a:rPr>
              <a:t>KARTHIK U SHETTIGAR		4MT21CS064</a:t>
            </a:r>
          </a:p>
          <a:p>
            <a:pPr algn="ctr">
              <a:lnSpc>
                <a:spcPts val="3840"/>
              </a:lnSpc>
            </a:pPr>
            <a:endParaRPr lang="en-US" sz="3200" dirty="0">
              <a:solidFill>
                <a:srgbClr val="B7DEE8"/>
              </a:solidFill>
              <a:latin typeface="Times New Roman"/>
            </a:endParaRPr>
          </a:p>
        </p:txBody>
      </p:sp>
      <p:sp>
        <p:nvSpPr>
          <p:cNvPr id="25" name="TextBox 25"/>
          <p:cNvSpPr txBox="1"/>
          <p:nvPr/>
        </p:nvSpPr>
        <p:spPr>
          <a:xfrm>
            <a:off x="2458658" y="5419255"/>
            <a:ext cx="11496040" cy="1571625"/>
          </a:xfrm>
          <a:prstGeom prst="rect">
            <a:avLst/>
          </a:prstGeom>
        </p:spPr>
        <p:txBody>
          <a:bodyPr lIns="0" tIns="0" rIns="0" bIns="0" rtlCol="0" anchor="t">
            <a:spAutoFit/>
          </a:bodyPr>
          <a:lstStyle/>
          <a:p>
            <a:pPr algn="ctr">
              <a:lnSpc>
                <a:spcPts val="3840"/>
              </a:lnSpc>
            </a:pPr>
            <a:r>
              <a:rPr lang="en-US" sz="3200" spc="29" dirty="0">
                <a:solidFill>
                  <a:srgbClr val="000000"/>
                </a:solidFill>
                <a:latin typeface="Times New Roman "/>
              </a:rPr>
              <a:t> </a:t>
            </a:r>
            <a:r>
              <a:rPr lang="en-US" sz="3200" spc="29" dirty="0">
                <a:solidFill>
                  <a:srgbClr val="D99694"/>
                </a:solidFill>
                <a:latin typeface="Times New Roman "/>
              </a:rPr>
              <a:t>Under the guidance of</a:t>
            </a:r>
          </a:p>
          <a:p>
            <a:pPr algn="ctr">
              <a:lnSpc>
                <a:spcPts val="2879"/>
              </a:lnSpc>
            </a:pPr>
            <a:r>
              <a:rPr lang="en-US" sz="2400" spc="22" dirty="0">
                <a:solidFill>
                  <a:srgbClr val="D99694"/>
                </a:solidFill>
                <a:latin typeface="Times New Roman "/>
              </a:rPr>
              <a:t>Ms. Suma K </a:t>
            </a:r>
          </a:p>
          <a:p>
            <a:pPr algn="ctr">
              <a:lnSpc>
                <a:spcPts val="2879"/>
              </a:lnSpc>
            </a:pPr>
            <a:r>
              <a:rPr lang="en-US" sz="2400" spc="22" dirty="0">
                <a:solidFill>
                  <a:srgbClr val="D99694"/>
                </a:solidFill>
                <a:latin typeface="Times New Roman "/>
              </a:rPr>
              <a:t>Senior Asst. Professor,</a:t>
            </a:r>
          </a:p>
          <a:p>
            <a:pPr algn="ctr">
              <a:lnSpc>
                <a:spcPts val="2879"/>
              </a:lnSpc>
            </a:pPr>
            <a:r>
              <a:rPr lang="en-US" sz="2400" spc="22" dirty="0">
                <a:solidFill>
                  <a:srgbClr val="D99694"/>
                </a:solidFill>
                <a:latin typeface="Times New Roman "/>
              </a:rPr>
              <a:t>Department of Computer Science and Engineering</a:t>
            </a:r>
          </a:p>
        </p:txBody>
      </p:sp>
      <p:pic>
        <p:nvPicPr>
          <p:cNvPr id="28" name="Picture 27">
            <a:extLst>
              <a:ext uri="{FF2B5EF4-FFF2-40B4-BE49-F238E27FC236}">
                <a16:creationId xmlns:a16="http://schemas.microsoft.com/office/drawing/2014/main" id="{22D03533-7228-348E-4B3E-D7BFD95830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643" y="120748"/>
            <a:ext cx="1215309" cy="1830428"/>
          </a:xfrm>
          <a:prstGeom prst="rect">
            <a:avLst/>
          </a:prstGeom>
        </p:spPr>
      </p:pic>
      <p:pic>
        <p:nvPicPr>
          <p:cNvPr id="31" name="Picture 30">
            <a:extLst>
              <a:ext uri="{FF2B5EF4-FFF2-40B4-BE49-F238E27FC236}">
                <a16:creationId xmlns:a16="http://schemas.microsoft.com/office/drawing/2014/main" id="{90DFF0BC-F479-ECE1-EA67-C2E5C6EB9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2537" y="4623235"/>
            <a:ext cx="4025624" cy="4025624"/>
          </a:xfrm>
          <a:prstGeom prst="rect">
            <a:avLst/>
          </a:prstGeom>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6" name="TextBox 26"/>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Proposed Solution</a:t>
            </a:r>
          </a:p>
        </p:txBody>
      </p:sp>
      <p:sp>
        <p:nvSpPr>
          <p:cNvPr id="27" name="TextBox 27"/>
          <p:cNvSpPr txBox="1"/>
          <p:nvPr/>
        </p:nvSpPr>
        <p:spPr>
          <a:xfrm>
            <a:off x="1028700" y="1378186"/>
            <a:ext cx="16230600" cy="8192948"/>
          </a:xfrm>
          <a:prstGeom prst="rect">
            <a:avLst/>
          </a:prstGeom>
        </p:spPr>
        <p:txBody>
          <a:bodyPr lIns="0" tIns="0" rIns="0" bIns="0" rtlCol="0" anchor="t">
            <a:spAutoFit/>
          </a:bodyPr>
          <a:lstStyle/>
          <a:p>
            <a:pPr algn="just">
              <a:lnSpc>
                <a:spcPct val="107000"/>
              </a:lnSpc>
              <a:spcAft>
                <a:spcPts val="800"/>
              </a:spcAft>
            </a:pPr>
            <a:r>
              <a:rPr lang="en-IN" sz="3800" b="1" kern="100" dirty="0">
                <a:effectLst/>
                <a:latin typeface="Times New Roman" panose="02020603050405020304" pitchFamily="18" charset="0"/>
                <a:ea typeface="Calibri" panose="020F0502020204030204" pitchFamily="34" charset="0"/>
                <a:cs typeface="Times New Roman" panose="02020603050405020304" pitchFamily="18" charset="0"/>
              </a:rPr>
              <a:t>a. Description of the Approach</a:t>
            </a:r>
            <a:endParaRPr lang="en-IN" sz="3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The proposed solution is a deep learning framework designed to predict cancer drug responses by </a:t>
            </a:r>
            <a:r>
              <a:rPr lang="en-IN" sz="3600" kern="1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multi-omics genomic data. By integrating gene expression profiles, mutation data, and drug-cell line interactions, it aims to provide a robust model that can accurately forecast how specific genetic alterations influence treatment outcomes.</a:t>
            </a:r>
          </a:p>
          <a:p>
            <a:pPr algn="just">
              <a:lnSpc>
                <a:spcPct val="107000"/>
              </a:lnSpc>
              <a:spcAft>
                <a:spcPts val="800"/>
              </a:spcAft>
            </a:pP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The approach involves:</a:t>
            </a:r>
          </a:p>
          <a:p>
            <a:pPr marL="342900" lvl="0" indent="-342900" algn="just">
              <a:lnSpc>
                <a:spcPct val="107000"/>
              </a:lnSpc>
              <a:spcAft>
                <a:spcPts val="800"/>
              </a:spcAft>
              <a:buFont typeface="+mj-lt"/>
              <a:buAutoNum type="arabicPeriod"/>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Collecting and cleaning data from various sources to ensure high quality and consistency.</a:t>
            </a:r>
          </a:p>
          <a:p>
            <a:pPr marL="342900" lvl="0" indent="-342900" algn="just">
              <a:lnSpc>
                <a:spcPct val="107000"/>
              </a:lnSpc>
              <a:spcAft>
                <a:spcPts val="800"/>
              </a:spcAft>
              <a:buFont typeface="+mj-lt"/>
              <a:buAutoNum type="arabicPeriod"/>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Model Development</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Implementing a hierarchical neural network that captures the complex relationships between genetic features and drug responses.</a:t>
            </a:r>
          </a:p>
          <a:p>
            <a:pPr marL="342900" lvl="0" indent="-342900" algn="just">
              <a:lnSpc>
                <a:spcPct val="107000"/>
              </a:lnSpc>
              <a:spcAft>
                <a:spcPts val="800"/>
              </a:spcAft>
              <a:buFont typeface="+mj-lt"/>
              <a:buAutoNum type="arabicPeriod"/>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Training and Validation</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Using a diverse dataset to train the model, followed by rigorous validation to ensure accuracy and reliability.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7" name="TextBox 27"/>
          <p:cNvSpPr txBox="1"/>
          <p:nvPr/>
        </p:nvSpPr>
        <p:spPr>
          <a:xfrm>
            <a:off x="1028700" y="1743475"/>
            <a:ext cx="16230600" cy="551433"/>
          </a:xfrm>
          <a:prstGeom prst="rect">
            <a:avLst/>
          </a:prstGeom>
        </p:spPr>
        <p:txBody>
          <a:bodyPr lIns="0" tIns="0" rIns="0" bIns="0" rtlCol="0" anchor="t">
            <a:spAutoFit/>
          </a:bodyPr>
          <a:lstStyle/>
          <a:p>
            <a:pPr algn="l">
              <a:lnSpc>
                <a:spcPts val="4319"/>
              </a:lnSpc>
              <a:spcBef>
                <a:spcPct val="0"/>
              </a:spcBef>
            </a:pPr>
            <a:endParaRPr lang="en-US" sz="3599" dirty="0">
              <a:solidFill>
                <a:srgbClr val="000000"/>
              </a:solidFill>
              <a:latin typeface="Times New Roman"/>
            </a:endParaRPr>
          </a:p>
        </p:txBody>
      </p:sp>
      <p:sp>
        <p:nvSpPr>
          <p:cNvPr id="29" name="TextBox 28">
            <a:extLst>
              <a:ext uri="{FF2B5EF4-FFF2-40B4-BE49-F238E27FC236}">
                <a16:creationId xmlns:a16="http://schemas.microsoft.com/office/drawing/2014/main" id="{E88EB700-9F81-8C46-1143-7011E5738F09}"/>
              </a:ext>
            </a:extLst>
          </p:cNvPr>
          <p:cNvSpPr txBox="1"/>
          <p:nvPr/>
        </p:nvSpPr>
        <p:spPr>
          <a:xfrm>
            <a:off x="820642" y="1514362"/>
            <a:ext cx="16438658" cy="7576177"/>
          </a:xfrm>
          <a:prstGeom prst="rect">
            <a:avLst/>
          </a:prstGeom>
          <a:noFill/>
        </p:spPr>
        <p:txBody>
          <a:bodyPr wrap="square">
            <a:spAutoFit/>
          </a:bodyPr>
          <a:lstStyle/>
          <a:p>
            <a:pPr algn="just">
              <a:lnSpc>
                <a:spcPct val="107000"/>
              </a:lnSpc>
              <a:spcAft>
                <a:spcPts val="800"/>
              </a:spcAft>
            </a:pPr>
            <a:r>
              <a:rPr lang="en-IN" sz="3800" b="1" kern="100" dirty="0">
                <a:effectLst/>
                <a:latin typeface="Times New Roman" panose="02020603050405020304" pitchFamily="18" charset="0"/>
                <a:ea typeface="Calibri" panose="020F0502020204030204" pitchFamily="34" charset="0"/>
                <a:cs typeface="Times New Roman" panose="02020603050405020304" pitchFamily="18" charset="0"/>
              </a:rPr>
              <a:t>b. Main Features, Innovations, and Improvements</a:t>
            </a:r>
            <a:endParaRPr lang="en-IN" sz="3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Multi-Omics Integration</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Unlike existing models that often focus on single data types, this one combines various genomic data forms (e.g., RNA sequencing, mutation data), providing a holistic view of cancer biology.</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Hierarchical Neural Network</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This innovative architecture mimics biological processes more closely than traditional models, improving predictive performance by accounting for complex interactions within the data.</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Personalization</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By predicting drug responses at the individual level, </a:t>
            </a:r>
            <a:r>
              <a:rPr lang="en-IN" sz="3600" kern="100" dirty="0" err="1">
                <a:effectLst/>
                <a:latin typeface="Times New Roman" panose="02020603050405020304" pitchFamily="18" charset="0"/>
                <a:ea typeface="Calibri" panose="020F0502020204030204" pitchFamily="34" charset="0"/>
                <a:cs typeface="Times New Roman" panose="02020603050405020304" pitchFamily="18" charset="0"/>
              </a:rPr>
              <a:t>DrugCell</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aims to facilitate tailored treatment plans, moving towards personalized cancer therapy.</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User-Friendly Interface</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The framework will include an accessible interface for oncologists and researchers, allowing them to input genomic data and receive predictions with minimal technical expertise.</a:t>
            </a:r>
          </a:p>
        </p:txBody>
      </p:sp>
      <p:sp>
        <p:nvSpPr>
          <p:cNvPr id="30" name="TextBox 26">
            <a:extLst>
              <a:ext uri="{FF2B5EF4-FFF2-40B4-BE49-F238E27FC236}">
                <a16:creationId xmlns:a16="http://schemas.microsoft.com/office/drawing/2014/main" id="{66CE9BD3-2A96-D5C3-5486-A5B9C7A7AF41}"/>
              </a:ext>
            </a:extLst>
          </p:cNvPr>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Proposed Solution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4">
            <a:extLst>
              <a:ext uri="{FF2B5EF4-FFF2-40B4-BE49-F238E27FC236}">
                <a16:creationId xmlns:a16="http://schemas.microsoft.com/office/drawing/2014/main" id="{50D27DAE-41A9-1539-8717-741D0E0C4EFF}"/>
              </a:ext>
            </a:extLst>
          </p:cNvPr>
          <p:cNvGrpSpPr/>
          <p:nvPr/>
        </p:nvGrpSpPr>
        <p:grpSpPr>
          <a:xfrm>
            <a:off x="4754" y="50"/>
            <a:ext cx="2745740" cy="384810"/>
            <a:chOff x="0" y="0"/>
            <a:chExt cx="3660987" cy="513080"/>
          </a:xfrm>
        </p:grpSpPr>
        <p:sp>
          <p:nvSpPr>
            <p:cNvPr id="13" name="Freeform 15">
              <a:extLst>
                <a:ext uri="{FF2B5EF4-FFF2-40B4-BE49-F238E27FC236}">
                  <a16:creationId xmlns:a16="http://schemas.microsoft.com/office/drawing/2014/main" id="{0D0619A6-7DA5-C41E-89E7-9FB2B0543712}"/>
                </a:ext>
              </a:extLst>
            </p:cNvPr>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4" name="Group 16">
            <a:extLst>
              <a:ext uri="{FF2B5EF4-FFF2-40B4-BE49-F238E27FC236}">
                <a16:creationId xmlns:a16="http://schemas.microsoft.com/office/drawing/2014/main" id="{4509A179-5835-3181-3A49-772360B81CAC}"/>
              </a:ext>
            </a:extLst>
          </p:cNvPr>
          <p:cNvGrpSpPr/>
          <p:nvPr/>
        </p:nvGrpSpPr>
        <p:grpSpPr>
          <a:xfrm>
            <a:off x="4754" y="993646"/>
            <a:ext cx="2745740" cy="347980"/>
            <a:chOff x="0" y="0"/>
            <a:chExt cx="3660987" cy="463973"/>
          </a:xfrm>
        </p:grpSpPr>
        <p:sp>
          <p:nvSpPr>
            <p:cNvPr id="15" name="Freeform 17">
              <a:extLst>
                <a:ext uri="{FF2B5EF4-FFF2-40B4-BE49-F238E27FC236}">
                  <a16:creationId xmlns:a16="http://schemas.microsoft.com/office/drawing/2014/main" id="{65633FFD-E3BA-477F-AF05-B4CE1F37570F}"/>
                </a:ext>
              </a:extLst>
            </p:cNvPr>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6" name="Group 18">
            <a:extLst>
              <a:ext uri="{FF2B5EF4-FFF2-40B4-BE49-F238E27FC236}">
                <a16:creationId xmlns:a16="http://schemas.microsoft.com/office/drawing/2014/main" id="{52BC2940-E53F-8102-D201-4CAF93AE3B65}"/>
              </a:ext>
            </a:extLst>
          </p:cNvPr>
          <p:cNvGrpSpPr/>
          <p:nvPr/>
        </p:nvGrpSpPr>
        <p:grpSpPr>
          <a:xfrm>
            <a:off x="2744470" y="0"/>
            <a:ext cx="1342390" cy="1342390"/>
            <a:chOff x="0" y="0"/>
            <a:chExt cx="1789853" cy="1789853"/>
          </a:xfrm>
        </p:grpSpPr>
        <p:sp>
          <p:nvSpPr>
            <p:cNvPr id="17" name="Freeform 19">
              <a:extLst>
                <a:ext uri="{FF2B5EF4-FFF2-40B4-BE49-F238E27FC236}">
                  <a16:creationId xmlns:a16="http://schemas.microsoft.com/office/drawing/2014/main" id="{E6AC5ECE-EBC3-AA32-5AFE-1B6DD517599D}"/>
                </a:ext>
              </a:extLst>
            </p:cNvPr>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18" name="Group 20">
            <a:extLst>
              <a:ext uri="{FF2B5EF4-FFF2-40B4-BE49-F238E27FC236}">
                <a16:creationId xmlns:a16="http://schemas.microsoft.com/office/drawing/2014/main" id="{421C2940-BA1B-19D7-D5C8-0CBC74F60F64}"/>
              </a:ext>
            </a:extLst>
          </p:cNvPr>
          <p:cNvGrpSpPr/>
          <p:nvPr/>
        </p:nvGrpSpPr>
        <p:grpSpPr>
          <a:xfrm>
            <a:off x="-14" y="384556"/>
            <a:ext cx="3803650" cy="609600"/>
            <a:chOff x="0" y="0"/>
            <a:chExt cx="5071533" cy="812800"/>
          </a:xfrm>
        </p:grpSpPr>
        <p:sp>
          <p:nvSpPr>
            <p:cNvPr id="19" name="Freeform 21">
              <a:extLst>
                <a:ext uri="{FF2B5EF4-FFF2-40B4-BE49-F238E27FC236}">
                  <a16:creationId xmlns:a16="http://schemas.microsoft.com/office/drawing/2014/main" id="{3CBB211D-9CB6-328A-72FC-C422BCB3E5F3}"/>
                </a:ext>
              </a:extLst>
            </p:cNvPr>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0" name="Group 22">
            <a:extLst>
              <a:ext uri="{FF2B5EF4-FFF2-40B4-BE49-F238E27FC236}">
                <a16:creationId xmlns:a16="http://schemas.microsoft.com/office/drawing/2014/main" id="{E7F81908-C76B-FCFD-9336-C7D02D563AC7}"/>
              </a:ext>
            </a:extLst>
          </p:cNvPr>
          <p:cNvGrpSpPr/>
          <p:nvPr/>
        </p:nvGrpSpPr>
        <p:grpSpPr>
          <a:xfrm>
            <a:off x="3790696" y="384556"/>
            <a:ext cx="609600" cy="609600"/>
            <a:chOff x="0" y="0"/>
            <a:chExt cx="812800" cy="812800"/>
          </a:xfrm>
        </p:grpSpPr>
        <p:sp>
          <p:nvSpPr>
            <p:cNvPr id="21" name="Freeform 23">
              <a:extLst>
                <a:ext uri="{FF2B5EF4-FFF2-40B4-BE49-F238E27FC236}">
                  <a16:creationId xmlns:a16="http://schemas.microsoft.com/office/drawing/2014/main" id="{A71101F6-318B-FC53-EFC1-3C94FD8CF23D}"/>
                </a:ext>
              </a:extLst>
            </p:cNvPr>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2" name="TextBox 25">
            <a:extLst>
              <a:ext uri="{FF2B5EF4-FFF2-40B4-BE49-F238E27FC236}">
                <a16:creationId xmlns:a16="http://schemas.microsoft.com/office/drawing/2014/main" id="{448D0D23-B054-739D-FCCA-12F0F94A47B2}"/>
              </a:ext>
            </a:extLst>
          </p:cNvPr>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grpSp>
        <p:nvGrpSpPr>
          <p:cNvPr id="23" name="Group 12">
            <a:extLst>
              <a:ext uri="{FF2B5EF4-FFF2-40B4-BE49-F238E27FC236}">
                <a16:creationId xmlns:a16="http://schemas.microsoft.com/office/drawing/2014/main" id="{170CE828-6A92-EE3C-A351-C66876B6F316}"/>
              </a:ext>
            </a:extLst>
          </p:cNvPr>
          <p:cNvGrpSpPr/>
          <p:nvPr/>
        </p:nvGrpSpPr>
        <p:grpSpPr>
          <a:xfrm>
            <a:off x="3617214" y="127506"/>
            <a:ext cx="788670" cy="262890"/>
            <a:chOff x="0" y="0"/>
            <a:chExt cx="1051560" cy="350520"/>
          </a:xfrm>
        </p:grpSpPr>
        <p:sp>
          <p:nvSpPr>
            <p:cNvPr id="24" name="Freeform 13">
              <a:extLst>
                <a:ext uri="{FF2B5EF4-FFF2-40B4-BE49-F238E27FC236}">
                  <a16:creationId xmlns:a16="http://schemas.microsoft.com/office/drawing/2014/main" id="{006F47CE-6346-151A-1038-AE94802DAB13}"/>
                </a:ext>
              </a:extLst>
            </p:cNvPr>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25" name="Group 4">
            <a:extLst>
              <a:ext uri="{FF2B5EF4-FFF2-40B4-BE49-F238E27FC236}">
                <a16:creationId xmlns:a16="http://schemas.microsoft.com/office/drawing/2014/main" id="{DE666714-3F8D-4DEC-AD7A-ADA6D76A3D33}"/>
              </a:ext>
            </a:extLst>
          </p:cNvPr>
          <p:cNvGrpSpPr/>
          <p:nvPr/>
        </p:nvGrpSpPr>
        <p:grpSpPr>
          <a:xfrm>
            <a:off x="15549370" y="9902596"/>
            <a:ext cx="2739390" cy="384810"/>
            <a:chOff x="0" y="0"/>
            <a:chExt cx="3652520" cy="513080"/>
          </a:xfrm>
        </p:grpSpPr>
        <p:sp>
          <p:nvSpPr>
            <p:cNvPr id="26" name="Freeform 5">
              <a:extLst>
                <a:ext uri="{FF2B5EF4-FFF2-40B4-BE49-F238E27FC236}">
                  <a16:creationId xmlns:a16="http://schemas.microsoft.com/office/drawing/2014/main" id="{9FD08166-6BA8-E71E-CBFF-8B13DB616041}"/>
                </a:ext>
              </a:extLst>
            </p:cNvPr>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27" name="Group 6">
            <a:extLst>
              <a:ext uri="{FF2B5EF4-FFF2-40B4-BE49-F238E27FC236}">
                <a16:creationId xmlns:a16="http://schemas.microsoft.com/office/drawing/2014/main" id="{28122429-6B80-7573-0591-DF995AE003FF}"/>
              </a:ext>
            </a:extLst>
          </p:cNvPr>
          <p:cNvGrpSpPr/>
          <p:nvPr/>
        </p:nvGrpSpPr>
        <p:grpSpPr>
          <a:xfrm>
            <a:off x="14212822" y="8945448"/>
            <a:ext cx="1342390" cy="1342390"/>
            <a:chOff x="0" y="0"/>
            <a:chExt cx="1789853" cy="1789853"/>
          </a:xfrm>
        </p:grpSpPr>
        <p:sp>
          <p:nvSpPr>
            <p:cNvPr id="28" name="Freeform 7">
              <a:extLst>
                <a:ext uri="{FF2B5EF4-FFF2-40B4-BE49-F238E27FC236}">
                  <a16:creationId xmlns:a16="http://schemas.microsoft.com/office/drawing/2014/main" id="{037CCF35-F276-E1BF-0128-28C1CD1DA026}"/>
                </a:ext>
              </a:extLst>
            </p:cNvPr>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29" name="Group 8">
            <a:extLst>
              <a:ext uri="{FF2B5EF4-FFF2-40B4-BE49-F238E27FC236}">
                <a16:creationId xmlns:a16="http://schemas.microsoft.com/office/drawing/2014/main" id="{ED067E0A-67B6-5E0B-E7B7-0CC37BFAD7CE}"/>
              </a:ext>
            </a:extLst>
          </p:cNvPr>
          <p:cNvGrpSpPr/>
          <p:nvPr/>
        </p:nvGrpSpPr>
        <p:grpSpPr>
          <a:xfrm>
            <a:off x="14496034" y="9293504"/>
            <a:ext cx="3792220" cy="609600"/>
            <a:chOff x="0" y="0"/>
            <a:chExt cx="5056293" cy="812800"/>
          </a:xfrm>
        </p:grpSpPr>
        <p:sp>
          <p:nvSpPr>
            <p:cNvPr id="30" name="Freeform 9">
              <a:extLst>
                <a:ext uri="{FF2B5EF4-FFF2-40B4-BE49-F238E27FC236}">
                  <a16:creationId xmlns:a16="http://schemas.microsoft.com/office/drawing/2014/main" id="{7BB344D2-F274-A719-049F-6D4A8EAEE8C1}"/>
                </a:ext>
              </a:extLst>
            </p:cNvPr>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31" name="Group 10">
            <a:extLst>
              <a:ext uri="{FF2B5EF4-FFF2-40B4-BE49-F238E27FC236}">
                <a16:creationId xmlns:a16="http://schemas.microsoft.com/office/drawing/2014/main" id="{ABDC9BBF-1570-995F-100E-522BF4AFD509}"/>
              </a:ext>
            </a:extLst>
          </p:cNvPr>
          <p:cNvGrpSpPr/>
          <p:nvPr/>
        </p:nvGrpSpPr>
        <p:grpSpPr>
          <a:xfrm>
            <a:off x="13899640" y="9293478"/>
            <a:ext cx="609600" cy="609600"/>
            <a:chOff x="0" y="0"/>
            <a:chExt cx="812800" cy="812800"/>
          </a:xfrm>
        </p:grpSpPr>
        <p:sp>
          <p:nvSpPr>
            <p:cNvPr id="32" name="Freeform 11">
              <a:extLst>
                <a:ext uri="{FF2B5EF4-FFF2-40B4-BE49-F238E27FC236}">
                  <a16:creationId xmlns:a16="http://schemas.microsoft.com/office/drawing/2014/main" id="{EF079BE4-F60B-9A73-A203-9ED569AF1479}"/>
                </a:ext>
              </a:extLst>
            </p:cNvPr>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sp>
        <p:nvSpPr>
          <p:cNvPr id="33" name="TextBox 24">
            <a:extLst>
              <a:ext uri="{FF2B5EF4-FFF2-40B4-BE49-F238E27FC236}">
                <a16:creationId xmlns:a16="http://schemas.microsoft.com/office/drawing/2014/main" id="{91AB6275-B239-8D93-08D4-E172C6CC6457}"/>
              </a:ext>
            </a:extLst>
          </p:cNvPr>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34" name="TextBox 33">
            <a:extLst>
              <a:ext uri="{FF2B5EF4-FFF2-40B4-BE49-F238E27FC236}">
                <a16:creationId xmlns:a16="http://schemas.microsoft.com/office/drawing/2014/main" id="{5C81A8C2-4BAE-1D59-0420-F34FE52B8C60}"/>
              </a:ext>
            </a:extLst>
          </p:cNvPr>
          <p:cNvSpPr txBox="1"/>
          <p:nvPr/>
        </p:nvSpPr>
        <p:spPr>
          <a:xfrm>
            <a:off x="4495800" y="1638300"/>
            <a:ext cx="184731" cy="369332"/>
          </a:xfrm>
          <a:prstGeom prst="rect">
            <a:avLst/>
          </a:prstGeom>
          <a:noFill/>
        </p:spPr>
        <p:txBody>
          <a:bodyPr wrap="none" rtlCol="0">
            <a:spAutoFit/>
          </a:bodyPr>
          <a:lstStyle/>
          <a:p>
            <a:endParaRPr lang="en-IN" dirty="0"/>
          </a:p>
        </p:txBody>
      </p:sp>
      <p:sp>
        <p:nvSpPr>
          <p:cNvPr id="36" name="TextBox 35">
            <a:extLst>
              <a:ext uri="{FF2B5EF4-FFF2-40B4-BE49-F238E27FC236}">
                <a16:creationId xmlns:a16="http://schemas.microsoft.com/office/drawing/2014/main" id="{56117C0B-9D86-EBEC-6DA8-80B6B0A0E2EB}"/>
              </a:ext>
            </a:extLst>
          </p:cNvPr>
          <p:cNvSpPr txBox="1"/>
          <p:nvPr/>
        </p:nvSpPr>
        <p:spPr>
          <a:xfrm>
            <a:off x="924671" y="1350179"/>
            <a:ext cx="16438658" cy="8593058"/>
          </a:xfrm>
          <a:prstGeom prst="rect">
            <a:avLst/>
          </a:prstGeom>
          <a:noFill/>
        </p:spPr>
        <p:txBody>
          <a:bodyPr wrap="square">
            <a:spAutoFit/>
          </a:bodyPr>
          <a:lstStyle/>
          <a:p>
            <a:pPr algn="just">
              <a:lnSpc>
                <a:spcPct val="107000"/>
              </a:lnSpc>
              <a:spcAft>
                <a:spcPts val="800"/>
              </a:spcAft>
            </a:pPr>
            <a:r>
              <a:rPr lang="en-IN" sz="3800" b="1" kern="100" dirty="0">
                <a:effectLst/>
                <a:latin typeface="Times New Roman" panose="02020603050405020304" pitchFamily="18" charset="0"/>
                <a:ea typeface="Calibri" panose="020F0502020204030204" pitchFamily="34" charset="0"/>
                <a:cs typeface="Times New Roman" panose="02020603050405020304" pitchFamily="18" charset="0"/>
              </a:rPr>
              <a:t>c. Technologies, Tools, and Methodologies</a:t>
            </a:r>
            <a:endParaRPr lang="en-IN" sz="3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Programming Languages</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Python</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Chosen for its extensive libraries and frameworks for data analysis, machine learning, and bioinformatics.</a:t>
            </a:r>
          </a:p>
          <a:p>
            <a:pPr marL="342900" lvl="0" indent="-342900" algn="just">
              <a:lnSpc>
                <a:spcPct val="107000"/>
              </a:lnSpc>
              <a:spcAft>
                <a:spcPts val="800"/>
              </a:spcAft>
              <a:buFont typeface="+mj-lt"/>
              <a:buAutoNum type="arabicPeriod"/>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Deep Learning Framework</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600" b="1" kern="100" dirty="0" err="1">
                <a:effectLst/>
                <a:latin typeface="Times New Roman" panose="02020603050405020304" pitchFamily="18" charset="0"/>
                <a:ea typeface="Calibri" panose="020F0502020204030204" pitchFamily="34" charset="0"/>
                <a:cs typeface="Times New Roman" panose="02020603050405020304" pitchFamily="18" charset="0"/>
              </a:rPr>
              <a:t>PyTorch</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Selected for its flexibility and ease of use in developing neural networks, which is essential for implementing the hierarchical architecture.</a:t>
            </a:r>
          </a:p>
          <a:p>
            <a:pPr marL="342900" lvl="0" indent="-342900" algn="just">
              <a:lnSpc>
                <a:spcPct val="107000"/>
              </a:lnSpc>
              <a:spcAft>
                <a:spcPts val="800"/>
              </a:spcAft>
              <a:buFont typeface="+mj-lt"/>
              <a:buAutoNum type="arabicPeriod"/>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Data Handling</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Pandas and NumPy</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Utilized for efficient data manipulation and analysis, crucial for preprocessing genomic datasets.</a:t>
            </a:r>
          </a:p>
          <a:p>
            <a:pPr marL="342900" lvl="0" indent="-342900" algn="just">
              <a:lnSpc>
                <a:spcPct val="107000"/>
              </a:lnSpc>
              <a:spcAft>
                <a:spcPts val="800"/>
              </a:spcAft>
              <a:buFont typeface="+mj-lt"/>
              <a:buAutoNum type="arabicPeriod"/>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Visualization</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Matplotlib and Seaborn</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These libraries will help visualize the data and results, making findings accessible and understandable.</a:t>
            </a:r>
          </a:p>
        </p:txBody>
      </p:sp>
      <p:sp>
        <p:nvSpPr>
          <p:cNvPr id="37" name="TextBox 26">
            <a:extLst>
              <a:ext uri="{FF2B5EF4-FFF2-40B4-BE49-F238E27FC236}">
                <a16:creationId xmlns:a16="http://schemas.microsoft.com/office/drawing/2014/main" id="{B273DC83-D580-CB12-AA9B-0593D8A9F751}"/>
              </a:ext>
            </a:extLst>
          </p:cNvPr>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Proposed Solution</a:t>
            </a:r>
          </a:p>
        </p:txBody>
      </p:sp>
    </p:spTree>
    <p:extLst>
      <p:ext uri="{BB962C8B-B14F-4D97-AF65-F5344CB8AC3E}">
        <p14:creationId xmlns:p14="http://schemas.microsoft.com/office/powerpoint/2010/main" val="1966293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4">
            <a:extLst>
              <a:ext uri="{FF2B5EF4-FFF2-40B4-BE49-F238E27FC236}">
                <a16:creationId xmlns:a16="http://schemas.microsoft.com/office/drawing/2014/main" id="{6E1DFA2D-469E-F994-EFC2-27358ADA9FD8}"/>
              </a:ext>
            </a:extLst>
          </p:cNvPr>
          <p:cNvGrpSpPr/>
          <p:nvPr/>
        </p:nvGrpSpPr>
        <p:grpSpPr>
          <a:xfrm>
            <a:off x="4754" y="50"/>
            <a:ext cx="2745740" cy="384810"/>
            <a:chOff x="0" y="0"/>
            <a:chExt cx="3660987" cy="513080"/>
          </a:xfrm>
        </p:grpSpPr>
        <p:sp>
          <p:nvSpPr>
            <p:cNvPr id="4" name="Freeform 15">
              <a:extLst>
                <a:ext uri="{FF2B5EF4-FFF2-40B4-BE49-F238E27FC236}">
                  <a16:creationId xmlns:a16="http://schemas.microsoft.com/office/drawing/2014/main" id="{CDF660DE-1A47-1A5D-D9C4-7A40D6F80278}"/>
                </a:ext>
              </a:extLst>
            </p:cNvPr>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5" name="Group 16">
            <a:extLst>
              <a:ext uri="{FF2B5EF4-FFF2-40B4-BE49-F238E27FC236}">
                <a16:creationId xmlns:a16="http://schemas.microsoft.com/office/drawing/2014/main" id="{6F61F985-AE82-E1D6-AFFF-306AD2AC26FA}"/>
              </a:ext>
            </a:extLst>
          </p:cNvPr>
          <p:cNvGrpSpPr/>
          <p:nvPr/>
        </p:nvGrpSpPr>
        <p:grpSpPr>
          <a:xfrm>
            <a:off x="4754" y="993646"/>
            <a:ext cx="2745740" cy="347980"/>
            <a:chOff x="0" y="0"/>
            <a:chExt cx="3660987" cy="463973"/>
          </a:xfrm>
        </p:grpSpPr>
        <p:sp>
          <p:nvSpPr>
            <p:cNvPr id="6" name="Freeform 17">
              <a:extLst>
                <a:ext uri="{FF2B5EF4-FFF2-40B4-BE49-F238E27FC236}">
                  <a16:creationId xmlns:a16="http://schemas.microsoft.com/office/drawing/2014/main" id="{4E619036-E193-B429-F869-C5EE1E51C989}"/>
                </a:ext>
              </a:extLst>
            </p:cNvPr>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7" name="Group 18">
            <a:extLst>
              <a:ext uri="{FF2B5EF4-FFF2-40B4-BE49-F238E27FC236}">
                <a16:creationId xmlns:a16="http://schemas.microsoft.com/office/drawing/2014/main" id="{FD415E92-BF61-69B4-D407-ADC5C10CA434}"/>
              </a:ext>
            </a:extLst>
          </p:cNvPr>
          <p:cNvGrpSpPr/>
          <p:nvPr/>
        </p:nvGrpSpPr>
        <p:grpSpPr>
          <a:xfrm>
            <a:off x="2744470" y="0"/>
            <a:ext cx="1342390" cy="1342390"/>
            <a:chOff x="0" y="0"/>
            <a:chExt cx="1789853" cy="1789853"/>
          </a:xfrm>
        </p:grpSpPr>
        <p:sp>
          <p:nvSpPr>
            <p:cNvPr id="8" name="Freeform 19">
              <a:extLst>
                <a:ext uri="{FF2B5EF4-FFF2-40B4-BE49-F238E27FC236}">
                  <a16:creationId xmlns:a16="http://schemas.microsoft.com/office/drawing/2014/main" id="{68E4B7B2-3082-A504-3C2C-944D731181B6}"/>
                </a:ext>
              </a:extLst>
            </p:cNvPr>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9" name="Group 20">
            <a:extLst>
              <a:ext uri="{FF2B5EF4-FFF2-40B4-BE49-F238E27FC236}">
                <a16:creationId xmlns:a16="http://schemas.microsoft.com/office/drawing/2014/main" id="{97B45A88-E388-0E1C-3D6A-18D3156A59B1}"/>
              </a:ext>
            </a:extLst>
          </p:cNvPr>
          <p:cNvGrpSpPr/>
          <p:nvPr/>
        </p:nvGrpSpPr>
        <p:grpSpPr>
          <a:xfrm>
            <a:off x="-14" y="384556"/>
            <a:ext cx="3803650" cy="609600"/>
            <a:chOff x="0" y="0"/>
            <a:chExt cx="5071533" cy="812800"/>
          </a:xfrm>
        </p:grpSpPr>
        <p:sp>
          <p:nvSpPr>
            <p:cNvPr id="10" name="Freeform 21">
              <a:extLst>
                <a:ext uri="{FF2B5EF4-FFF2-40B4-BE49-F238E27FC236}">
                  <a16:creationId xmlns:a16="http://schemas.microsoft.com/office/drawing/2014/main" id="{B8F460A5-54E0-6504-4D71-6AB6D37A8D6E}"/>
                </a:ext>
              </a:extLst>
            </p:cNvPr>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11" name="Group 22">
            <a:extLst>
              <a:ext uri="{FF2B5EF4-FFF2-40B4-BE49-F238E27FC236}">
                <a16:creationId xmlns:a16="http://schemas.microsoft.com/office/drawing/2014/main" id="{8526B5AF-4544-8049-DE4F-BA5B2BD08325}"/>
              </a:ext>
            </a:extLst>
          </p:cNvPr>
          <p:cNvGrpSpPr/>
          <p:nvPr/>
        </p:nvGrpSpPr>
        <p:grpSpPr>
          <a:xfrm>
            <a:off x="3790696" y="384556"/>
            <a:ext cx="609600" cy="609600"/>
            <a:chOff x="0" y="0"/>
            <a:chExt cx="812800" cy="812800"/>
          </a:xfrm>
        </p:grpSpPr>
        <p:sp>
          <p:nvSpPr>
            <p:cNvPr id="12" name="Freeform 23">
              <a:extLst>
                <a:ext uri="{FF2B5EF4-FFF2-40B4-BE49-F238E27FC236}">
                  <a16:creationId xmlns:a16="http://schemas.microsoft.com/office/drawing/2014/main" id="{8B672AF6-71E3-EBC0-8927-C16D701A88FC}"/>
                </a:ext>
              </a:extLst>
            </p:cNvPr>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13" name="TextBox 25">
            <a:extLst>
              <a:ext uri="{FF2B5EF4-FFF2-40B4-BE49-F238E27FC236}">
                <a16:creationId xmlns:a16="http://schemas.microsoft.com/office/drawing/2014/main" id="{66703B8E-A5BD-0ADB-E24E-BBD4562F380C}"/>
              </a:ext>
            </a:extLst>
          </p:cNvPr>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grpSp>
        <p:nvGrpSpPr>
          <p:cNvPr id="14" name="Group 12">
            <a:extLst>
              <a:ext uri="{FF2B5EF4-FFF2-40B4-BE49-F238E27FC236}">
                <a16:creationId xmlns:a16="http://schemas.microsoft.com/office/drawing/2014/main" id="{0F035E8F-C0AB-E058-6396-F0378B937A5B}"/>
              </a:ext>
            </a:extLst>
          </p:cNvPr>
          <p:cNvGrpSpPr/>
          <p:nvPr/>
        </p:nvGrpSpPr>
        <p:grpSpPr>
          <a:xfrm>
            <a:off x="3617214" y="127506"/>
            <a:ext cx="788670" cy="262890"/>
            <a:chOff x="0" y="0"/>
            <a:chExt cx="1051560" cy="350520"/>
          </a:xfrm>
        </p:grpSpPr>
        <p:sp>
          <p:nvSpPr>
            <p:cNvPr id="15" name="Freeform 13">
              <a:extLst>
                <a:ext uri="{FF2B5EF4-FFF2-40B4-BE49-F238E27FC236}">
                  <a16:creationId xmlns:a16="http://schemas.microsoft.com/office/drawing/2014/main" id="{830A113A-1F14-D203-0335-5E7F4860A548}"/>
                </a:ext>
              </a:extLst>
            </p:cNvPr>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6" name="Group 4">
            <a:extLst>
              <a:ext uri="{FF2B5EF4-FFF2-40B4-BE49-F238E27FC236}">
                <a16:creationId xmlns:a16="http://schemas.microsoft.com/office/drawing/2014/main" id="{9497460D-72F7-712A-B633-5DA7EE6DB4CC}"/>
              </a:ext>
            </a:extLst>
          </p:cNvPr>
          <p:cNvGrpSpPr/>
          <p:nvPr/>
        </p:nvGrpSpPr>
        <p:grpSpPr>
          <a:xfrm>
            <a:off x="15549370" y="9902596"/>
            <a:ext cx="2739390" cy="384810"/>
            <a:chOff x="0" y="0"/>
            <a:chExt cx="3652520" cy="513080"/>
          </a:xfrm>
        </p:grpSpPr>
        <p:sp>
          <p:nvSpPr>
            <p:cNvPr id="17" name="Freeform 5">
              <a:extLst>
                <a:ext uri="{FF2B5EF4-FFF2-40B4-BE49-F238E27FC236}">
                  <a16:creationId xmlns:a16="http://schemas.microsoft.com/office/drawing/2014/main" id="{268AA70B-5795-D0FA-5C70-1B2A903B2B71}"/>
                </a:ext>
              </a:extLst>
            </p:cNvPr>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18" name="Group 6">
            <a:extLst>
              <a:ext uri="{FF2B5EF4-FFF2-40B4-BE49-F238E27FC236}">
                <a16:creationId xmlns:a16="http://schemas.microsoft.com/office/drawing/2014/main" id="{22502856-11B8-404E-72FE-A002D078E8E4}"/>
              </a:ext>
            </a:extLst>
          </p:cNvPr>
          <p:cNvGrpSpPr/>
          <p:nvPr/>
        </p:nvGrpSpPr>
        <p:grpSpPr>
          <a:xfrm>
            <a:off x="14212822" y="8945448"/>
            <a:ext cx="1342390" cy="1342390"/>
            <a:chOff x="0" y="0"/>
            <a:chExt cx="1789853" cy="1789853"/>
          </a:xfrm>
        </p:grpSpPr>
        <p:sp>
          <p:nvSpPr>
            <p:cNvPr id="19" name="Freeform 7">
              <a:extLst>
                <a:ext uri="{FF2B5EF4-FFF2-40B4-BE49-F238E27FC236}">
                  <a16:creationId xmlns:a16="http://schemas.microsoft.com/office/drawing/2014/main" id="{CE7968D2-FAE1-803C-EED9-F2E2EAD143BF}"/>
                </a:ext>
              </a:extLst>
            </p:cNvPr>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20" name="Group 8">
            <a:extLst>
              <a:ext uri="{FF2B5EF4-FFF2-40B4-BE49-F238E27FC236}">
                <a16:creationId xmlns:a16="http://schemas.microsoft.com/office/drawing/2014/main" id="{DB46526B-4B67-2049-EC5B-92828263DD2B}"/>
              </a:ext>
            </a:extLst>
          </p:cNvPr>
          <p:cNvGrpSpPr/>
          <p:nvPr/>
        </p:nvGrpSpPr>
        <p:grpSpPr>
          <a:xfrm>
            <a:off x="14496034" y="9293504"/>
            <a:ext cx="3792220" cy="609600"/>
            <a:chOff x="0" y="0"/>
            <a:chExt cx="5056293" cy="812800"/>
          </a:xfrm>
        </p:grpSpPr>
        <p:sp>
          <p:nvSpPr>
            <p:cNvPr id="21" name="Freeform 9">
              <a:extLst>
                <a:ext uri="{FF2B5EF4-FFF2-40B4-BE49-F238E27FC236}">
                  <a16:creationId xmlns:a16="http://schemas.microsoft.com/office/drawing/2014/main" id="{DD230EC4-E661-857E-C3D3-C60F052F8C34}"/>
                </a:ext>
              </a:extLst>
            </p:cNvPr>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22" name="Group 10">
            <a:extLst>
              <a:ext uri="{FF2B5EF4-FFF2-40B4-BE49-F238E27FC236}">
                <a16:creationId xmlns:a16="http://schemas.microsoft.com/office/drawing/2014/main" id="{F33382D1-C496-0303-1C8F-E4E69CC2C96C}"/>
              </a:ext>
            </a:extLst>
          </p:cNvPr>
          <p:cNvGrpSpPr/>
          <p:nvPr/>
        </p:nvGrpSpPr>
        <p:grpSpPr>
          <a:xfrm>
            <a:off x="13899640" y="9293478"/>
            <a:ext cx="609600" cy="609600"/>
            <a:chOff x="0" y="0"/>
            <a:chExt cx="812800" cy="812800"/>
          </a:xfrm>
        </p:grpSpPr>
        <p:sp>
          <p:nvSpPr>
            <p:cNvPr id="23" name="Freeform 11">
              <a:extLst>
                <a:ext uri="{FF2B5EF4-FFF2-40B4-BE49-F238E27FC236}">
                  <a16:creationId xmlns:a16="http://schemas.microsoft.com/office/drawing/2014/main" id="{BBAB5A8B-AA74-ADE3-D2A0-A2859CF8D9F8}"/>
                </a:ext>
              </a:extLst>
            </p:cNvPr>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sp>
        <p:nvSpPr>
          <p:cNvPr id="24" name="TextBox 24">
            <a:extLst>
              <a:ext uri="{FF2B5EF4-FFF2-40B4-BE49-F238E27FC236}">
                <a16:creationId xmlns:a16="http://schemas.microsoft.com/office/drawing/2014/main" id="{D12764C7-5575-DECE-6FB7-341CE6574B7E}"/>
              </a:ext>
            </a:extLst>
          </p:cNvPr>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4">
            <a:extLst>
              <a:ext uri="{FF2B5EF4-FFF2-40B4-BE49-F238E27FC236}">
                <a16:creationId xmlns:a16="http://schemas.microsoft.com/office/drawing/2014/main" id="{DEE25F46-4C43-E58F-C020-6A0AD1FCB827}"/>
              </a:ext>
            </a:extLst>
          </p:cNvPr>
          <p:cNvSpPr txBox="1"/>
          <p:nvPr/>
        </p:nvSpPr>
        <p:spPr>
          <a:xfrm>
            <a:off x="820642" y="1514362"/>
            <a:ext cx="16438658" cy="8153194"/>
          </a:xfrm>
          <a:prstGeom prst="rect">
            <a:avLst/>
          </a:prstGeom>
          <a:noFill/>
        </p:spPr>
        <p:txBody>
          <a:bodyPr wrap="square">
            <a:spAutoFit/>
          </a:bodyPr>
          <a:lstStyle/>
          <a:p>
            <a:pPr algn="just">
              <a:lnSpc>
                <a:spcPct val="107000"/>
              </a:lnSpc>
              <a:spcAft>
                <a:spcPts val="800"/>
              </a:spcAf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a. Tangible Outcomes or Products of the Project</a:t>
            </a:r>
            <a:endParaRPr lang="en-IN"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Predictive Model</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A fully developed deep learning model capable of predicting cancer drug responses based on genomic data.</a:t>
            </a:r>
          </a:p>
          <a:p>
            <a:pPr marL="342900" lvl="0" indent="-342900" algn="just">
              <a:lnSpc>
                <a:spcPct val="107000"/>
              </a:lnSpc>
              <a:spcAft>
                <a:spcPts val="800"/>
              </a:spcAft>
              <a:buFont typeface="+mj-lt"/>
              <a:buAutoNum type="arabicPeriod"/>
              <a:tabLst>
                <a:tab pos="4572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Software Application</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A user-friendly web application that allows oncologists and researchers to input genomic data and receive drug response predictions.</a:t>
            </a:r>
          </a:p>
          <a:p>
            <a:pPr marL="342900" lvl="0" indent="-342900" algn="just">
              <a:lnSpc>
                <a:spcPct val="107000"/>
              </a:lnSpc>
              <a:spcAft>
                <a:spcPts val="800"/>
              </a:spcAft>
              <a:buFont typeface="+mj-lt"/>
              <a:buAutoNum type="arabicPeriod"/>
              <a:tabLst>
                <a:tab pos="4572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Documentation</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Comprehensive documentation detailing the methodology, model architecture, and usage instructions for the software application.</a:t>
            </a:r>
          </a:p>
          <a:p>
            <a:pPr marL="342900" lvl="0" indent="-342900" algn="just">
              <a:lnSpc>
                <a:spcPct val="107000"/>
              </a:lnSpc>
              <a:spcAft>
                <a:spcPts val="800"/>
              </a:spcAft>
              <a:buFont typeface="+mj-lt"/>
              <a:buAutoNum type="arabicPeriod"/>
              <a:tabLst>
                <a:tab pos="4572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Research Report</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A detailed report summarizing the findings, model performance, and insights gained throughout the project, including comparisons with existing solutions.</a:t>
            </a:r>
          </a:p>
        </p:txBody>
      </p:sp>
      <p:sp>
        <p:nvSpPr>
          <p:cNvPr id="26" name="TextBox 26">
            <a:extLst>
              <a:ext uri="{FF2B5EF4-FFF2-40B4-BE49-F238E27FC236}">
                <a16:creationId xmlns:a16="http://schemas.microsoft.com/office/drawing/2014/main" id="{1AECA0CA-D8A8-204E-E145-18BB18480609}"/>
              </a:ext>
            </a:extLst>
          </p:cNvPr>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Expected Outcomes</a:t>
            </a:r>
          </a:p>
        </p:txBody>
      </p:sp>
    </p:spTree>
    <p:extLst>
      <p:ext uri="{BB962C8B-B14F-4D97-AF65-F5344CB8AC3E}">
        <p14:creationId xmlns:p14="http://schemas.microsoft.com/office/powerpoint/2010/main" val="3165653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4">
            <a:extLst>
              <a:ext uri="{FF2B5EF4-FFF2-40B4-BE49-F238E27FC236}">
                <a16:creationId xmlns:a16="http://schemas.microsoft.com/office/drawing/2014/main" id="{E94E9EEA-BFB7-B3F5-5149-4DB6CD1DEAE9}"/>
              </a:ext>
            </a:extLst>
          </p:cNvPr>
          <p:cNvGrpSpPr/>
          <p:nvPr/>
        </p:nvGrpSpPr>
        <p:grpSpPr>
          <a:xfrm>
            <a:off x="4754" y="50"/>
            <a:ext cx="2745740" cy="384810"/>
            <a:chOff x="0" y="0"/>
            <a:chExt cx="3660987" cy="513080"/>
          </a:xfrm>
        </p:grpSpPr>
        <p:sp>
          <p:nvSpPr>
            <p:cNvPr id="4" name="Freeform 15">
              <a:extLst>
                <a:ext uri="{FF2B5EF4-FFF2-40B4-BE49-F238E27FC236}">
                  <a16:creationId xmlns:a16="http://schemas.microsoft.com/office/drawing/2014/main" id="{637862AC-EF0D-F339-6A14-ED0AE7EFB3E8}"/>
                </a:ext>
              </a:extLst>
            </p:cNvPr>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5" name="Group 16">
            <a:extLst>
              <a:ext uri="{FF2B5EF4-FFF2-40B4-BE49-F238E27FC236}">
                <a16:creationId xmlns:a16="http://schemas.microsoft.com/office/drawing/2014/main" id="{C9A7D121-1FC5-356E-D439-E7773A50834E}"/>
              </a:ext>
            </a:extLst>
          </p:cNvPr>
          <p:cNvGrpSpPr/>
          <p:nvPr/>
        </p:nvGrpSpPr>
        <p:grpSpPr>
          <a:xfrm>
            <a:off x="4754" y="993646"/>
            <a:ext cx="2745740" cy="347980"/>
            <a:chOff x="0" y="0"/>
            <a:chExt cx="3660987" cy="463973"/>
          </a:xfrm>
        </p:grpSpPr>
        <p:sp>
          <p:nvSpPr>
            <p:cNvPr id="6" name="Freeform 17">
              <a:extLst>
                <a:ext uri="{FF2B5EF4-FFF2-40B4-BE49-F238E27FC236}">
                  <a16:creationId xmlns:a16="http://schemas.microsoft.com/office/drawing/2014/main" id="{AA60F389-0DA6-9ED4-F1E7-5A80897E9394}"/>
                </a:ext>
              </a:extLst>
            </p:cNvPr>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7" name="Group 18">
            <a:extLst>
              <a:ext uri="{FF2B5EF4-FFF2-40B4-BE49-F238E27FC236}">
                <a16:creationId xmlns:a16="http://schemas.microsoft.com/office/drawing/2014/main" id="{991E0748-4002-2B6F-C0AB-AC078DFD9877}"/>
              </a:ext>
            </a:extLst>
          </p:cNvPr>
          <p:cNvGrpSpPr/>
          <p:nvPr/>
        </p:nvGrpSpPr>
        <p:grpSpPr>
          <a:xfrm>
            <a:off x="2744470" y="0"/>
            <a:ext cx="1342390" cy="1342390"/>
            <a:chOff x="0" y="0"/>
            <a:chExt cx="1789853" cy="1789853"/>
          </a:xfrm>
        </p:grpSpPr>
        <p:sp>
          <p:nvSpPr>
            <p:cNvPr id="8" name="Freeform 19">
              <a:extLst>
                <a:ext uri="{FF2B5EF4-FFF2-40B4-BE49-F238E27FC236}">
                  <a16:creationId xmlns:a16="http://schemas.microsoft.com/office/drawing/2014/main" id="{F7B967C1-8C08-5F43-6F91-CA3A7C4015E0}"/>
                </a:ext>
              </a:extLst>
            </p:cNvPr>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9" name="Group 20">
            <a:extLst>
              <a:ext uri="{FF2B5EF4-FFF2-40B4-BE49-F238E27FC236}">
                <a16:creationId xmlns:a16="http://schemas.microsoft.com/office/drawing/2014/main" id="{33D7B954-5958-5D27-3609-5A372262AD0A}"/>
              </a:ext>
            </a:extLst>
          </p:cNvPr>
          <p:cNvGrpSpPr/>
          <p:nvPr/>
        </p:nvGrpSpPr>
        <p:grpSpPr>
          <a:xfrm>
            <a:off x="-14" y="384556"/>
            <a:ext cx="3803650" cy="609600"/>
            <a:chOff x="0" y="0"/>
            <a:chExt cx="5071533" cy="812800"/>
          </a:xfrm>
        </p:grpSpPr>
        <p:sp>
          <p:nvSpPr>
            <p:cNvPr id="10" name="Freeform 21">
              <a:extLst>
                <a:ext uri="{FF2B5EF4-FFF2-40B4-BE49-F238E27FC236}">
                  <a16:creationId xmlns:a16="http://schemas.microsoft.com/office/drawing/2014/main" id="{C04FC2C9-B0C0-122F-86AA-D003113FC95F}"/>
                </a:ext>
              </a:extLst>
            </p:cNvPr>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11" name="Group 22">
            <a:extLst>
              <a:ext uri="{FF2B5EF4-FFF2-40B4-BE49-F238E27FC236}">
                <a16:creationId xmlns:a16="http://schemas.microsoft.com/office/drawing/2014/main" id="{D348118E-0E51-6231-8C95-CC59744F7B42}"/>
              </a:ext>
            </a:extLst>
          </p:cNvPr>
          <p:cNvGrpSpPr/>
          <p:nvPr/>
        </p:nvGrpSpPr>
        <p:grpSpPr>
          <a:xfrm>
            <a:off x="3790696" y="384556"/>
            <a:ext cx="609600" cy="609600"/>
            <a:chOff x="0" y="0"/>
            <a:chExt cx="812800" cy="812800"/>
          </a:xfrm>
        </p:grpSpPr>
        <p:sp>
          <p:nvSpPr>
            <p:cNvPr id="12" name="Freeform 23">
              <a:extLst>
                <a:ext uri="{FF2B5EF4-FFF2-40B4-BE49-F238E27FC236}">
                  <a16:creationId xmlns:a16="http://schemas.microsoft.com/office/drawing/2014/main" id="{46D046FD-1575-9B06-8692-6B6D59935189}"/>
                </a:ext>
              </a:extLst>
            </p:cNvPr>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13" name="TextBox 25">
            <a:extLst>
              <a:ext uri="{FF2B5EF4-FFF2-40B4-BE49-F238E27FC236}">
                <a16:creationId xmlns:a16="http://schemas.microsoft.com/office/drawing/2014/main" id="{E858D00E-C004-1887-C07F-63C33FFA1487}"/>
              </a:ext>
            </a:extLst>
          </p:cNvPr>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grpSp>
        <p:nvGrpSpPr>
          <p:cNvPr id="14" name="Group 12">
            <a:extLst>
              <a:ext uri="{FF2B5EF4-FFF2-40B4-BE49-F238E27FC236}">
                <a16:creationId xmlns:a16="http://schemas.microsoft.com/office/drawing/2014/main" id="{7189F967-FD3A-9367-3A8E-0B00753680C9}"/>
              </a:ext>
            </a:extLst>
          </p:cNvPr>
          <p:cNvGrpSpPr/>
          <p:nvPr/>
        </p:nvGrpSpPr>
        <p:grpSpPr>
          <a:xfrm>
            <a:off x="3617214" y="127506"/>
            <a:ext cx="788670" cy="262890"/>
            <a:chOff x="0" y="0"/>
            <a:chExt cx="1051560" cy="350520"/>
          </a:xfrm>
        </p:grpSpPr>
        <p:sp>
          <p:nvSpPr>
            <p:cNvPr id="15" name="Freeform 13">
              <a:extLst>
                <a:ext uri="{FF2B5EF4-FFF2-40B4-BE49-F238E27FC236}">
                  <a16:creationId xmlns:a16="http://schemas.microsoft.com/office/drawing/2014/main" id="{719EC3B5-BBCA-64C3-43BF-3FC540333539}"/>
                </a:ext>
              </a:extLst>
            </p:cNvPr>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6" name="Group 4">
            <a:extLst>
              <a:ext uri="{FF2B5EF4-FFF2-40B4-BE49-F238E27FC236}">
                <a16:creationId xmlns:a16="http://schemas.microsoft.com/office/drawing/2014/main" id="{D6AE48C9-CF4A-E5AB-C6CF-4A00E9F0400E}"/>
              </a:ext>
            </a:extLst>
          </p:cNvPr>
          <p:cNvGrpSpPr/>
          <p:nvPr/>
        </p:nvGrpSpPr>
        <p:grpSpPr>
          <a:xfrm>
            <a:off x="15549370" y="9902596"/>
            <a:ext cx="2739390" cy="384810"/>
            <a:chOff x="0" y="0"/>
            <a:chExt cx="3652520" cy="513080"/>
          </a:xfrm>
        </p:grpSpPr>
        <p:sp>
          <p:nvSpPr>
            <p:cNvPr id="17" name="Freeform 5">
              <a:extLst>
                <a:ext uri="{FF2B5EF4-FFF2-40B4-BE49-F238E27FC236}">
                  <a16:creationId xmlns:a16="http://schemas.microsoft.com/office/drawing/2014/main" id="{DFF2ADE2-78A1-4401-90EB-5ADFB4DF4733}"/>
                </a:ext>
              </a:extLst>
            </p:cNvPr>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18" name="Group 6">
            <a:extLst>
              <a:ext uri="{FF2B5EF4-FFF2-40B4-BE49-F238E27FC236}">
                <a16:creationId xmlns:a16="http://schemas.microsoft.com/office/drawing/2014/main" id="{65FF562D-748B-F4A8-D1C2-7276D399DB84}"/>
              </a:ext>
            </a:extLst>
          </p:cNvPr>
          <p:cNvGrpSpPr/>
          <p:nvPr/>
        </p:nvGrpSpPr>
        <p:grpSpPr>
          <a:xfrm>
            <a:off x="14212822" y="8945448"/>
            <a:ext cx="1342390" cy="1342390"/>
            <a:chOff x="0" y="0"/>
            <a:chExt cx="1789853" cy="1789853"/>
          </a:xfrm>
        </p:grpSpPr>
        <p:sp>
          <p:nvSpPr>
            <p:cNvPr id="19" name="Freeform 7">
              <a:extLst>
                <a:ext uri="{FF2B5EF4-FFF2-40B4-BE49-F238E27FC236}">
                  <a16:creationId xmlns:a16="http://schemas.microsoft.com/office/drawing/2014/main" id="{D25502FB-A4CD-6569-3D9E-B4F3B9A69019}"/>
                </a:ext>
              </a:extLst>
            </p:cNvPr>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20" name="Group 8">
            <a:extLst>
              <a:ext uri="{FF2B5EF4-FFF2-40B4-BE49-F238E27FC236}">
                <a16:creationId xmlns:a16="http://schemas.microsoft.com/office/drawing/2014/main" id="{892329EF-5462-A3E1-604A-8A905B390D4E}"/>
              </a:ext>
            </a:extLst>
          </p:cNvPr>
          <p:cNvGrpSpPr/>
          <p:nvPr/>
        </p:nvGrpSpPr>
        <p:grpSpPr>
          <a:xfrm>
            <a:off x="14496034" y="9293504"/>
            <a:ext cx="3792220" cy="609600"/>
            <a:chOff x="0" y="0"/>
            <a:chExt cx="5056293" cy="812800"/>
          </a:xfrm>
        </p:grpSpPr>
        <p:sp>
          <p:nvSpPr>
            <p:cNvPr id="21" name="Freeform 9">
              <a:extLst>
                <a:ext uri="{FF2B5EF4-FFF2-40B4-BE49-F238E27FC236}">
                  <a16:creationId xmlns:a16="http://schemas.microsoft.com/office/drawing/2014/main" id="{369626E5-4FE8-E83F-8AB1-1220430BC44C}"/>
                </a:ext>
              </a:extLst>
            </p:cNvPr>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22" name="Group 10">
            <a:extLst>
              <a:ext uri="{FF2B5EF4-FFF2-40B4-BE49-F238E27FC236}">
                <a16:creationId xmlns:a16="http://schemas.microsoft.com/office/drawing/2014/main" id="{FC3E22BE-9EBF-36E1-2F08-C6B29FEFDF70}"/>
              </a:ext>
            </a:extLst>
          </p:cNvPr>
          <p:cNvGrpSpPr/>
          <p:nvPr/>
        </p:nvGrpSpPr>
        <p:grpSpPr>
          <a:xfrm>
            <a:off x="13899640" y="9293478"/>
            <a:ext cx="609600" cy="609600"/>
            <a:chOff x="0" y="0"/>
            <a:chExt cx="812800" cy="812800"/>
          </a:xfrm>
        </p:grpSpPr>
        <p:sp>
          <p:nvSpPr>
            <p:cNvPr id="23" name="Freeform 11">
              <a:extLst>
                <a:ext uri="{FF2B5EF4-FFF2-40B4-BE49-F238E27FC236}">
                  <a16:creationId xmlns:a16="http://schemas.microsoft.com/office/drawing/2014/main" id="{208BAD33-BCC3-1074-F1C3-A5BF5ADF8EFE}"/>
                </a:ext>
              </a:extLst>
            </p:cNvPr>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sp>
        <p:nvSpPr>
          <p:cNvPr id="24" name="TextBox 24">
            <a:extLst>
              <a:ext uri="{FF2B5EF4-FFF2-40B4-BE49-F238E27FC236}">
                <a16:creationId xmlns:a16="http://schemas.microsoft.com/office/drawing/2014/main" id="{AE4F005B-1061-64B9-DE01-DA45BAC3160B}"/>
              </a:ext>
            </a:extLst>
          </p:cNvPr>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6" name="TextBox 25">
            <a:extLst>
              <a:ext uri="{FF2B5EF4-FFF2-40B4-BE49-F238E27FC236}">
                <a16:creationId xmlns:a16="http://schemas.microsoft.com/office/drawing/2014/main" id="{8C6D1021-743B-0ED5-FECC-4B26F49DF302}"/>
              </a:ext>
            </a:extLst>
          </p:cNvPr>
          <p:cNvSpPr txBox="1"/>
          <p:nvPr/>
        </p:nvSpPr>
        <p:spPr>
          <a:xfrm>
            <a:off x="924671" y="1373348"/>
            <a:ext cx="16438658" cy="8473858"/>
          </a:xfrm>
          <a:prstGeom prst="rect">
            <a:avLst/>
          </a:prstGeom>
          <a:noFill/>
        </p:spPr>
        <p:txBody>
          <a:bodyPr wrap="square">
            <a:spAutoFit/>
          </a:bodyPr>
          <a:lstStyle/>
          <a:p>
            <a:pPr algn="just">
              <a:lnSpc>
                <a:spcPct val="107000"/>
              </a:lnSpc>
              <a:spcAft>
                <a:spcPts val="800"/>
              </a:spcAf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b. Input and Expected Output</a:t>
            </a:r>
            <a:endParaRPr lang="en-IN"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Input</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Genomic data from cancer patients, which may include:</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Gene expression profiles (RNA-</a:t>
            </a:r>
            <a:r>
              <a:rPr lang="en-IN" sz="3400" kern="100" dirty="0" err="1">
                <a:effectLst/>
                <a:latin typeface="Times New Roman" panose="02020603050405020304" pitchFamily="18" charset="0"/>
                <a:ea typeface="Calibri" panose="020F0502020204030204" pitchFamily="34" charset="0"/>
                <a:cs typeface="Times New Roman" panose="02020603050405020304" pitchFamily="18" charset="0"/>
              </a:rPr>
              <a:t>seq</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data)</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Mutation data (SNVs, indels, copy number variations)</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Clinical data (patient demographics, treatment history)</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Drug information (drug types, dosages, and mechanisms of action)</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Expected Output</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Predictions regarding drug responses for specific cancer therapies, including:</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Likelihood of response (e.g., sensitive, resistant, or intermediate)</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Suggested treatment regimens based on the predicted responses</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Confidence scores or probabilities associated with each prediction, enabling clinicians to make informed decisions.</a:t>
            </a:r>
          </a:p>
        </p:txBody>
      </p:sp>
      <p:sp>
        <p:nvSpPr>
          <p:cNvPr id="27" name="TextBox 26">
            <a:extLst>
              <a:ext uri="{FF2B5EF4-FFF2-40B4-BE49-F238E27FC236}">
                <a16:creationId xmlns:a16="http://schemas.microsoft.com/office/drawing/2014/main" id="{8A7C0357-A079-08B4-B052-40D4639E8CC5}"/>
              </a:ext>
            </a:extLst>
          </p:cNvPr>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Expected Outcomes</a:t>
            </a:r>
          </a:p>
        </p:txBody>
      </p:sp>
    </p:spTree>
    <p:extLst>
      <p:ext uri="{BB962C8B-B14F-4D97-AF65-F5344CB8AC3E}">
        <p14:creationId xmlns:p14="http://schemas.microsoft.com/office/powerpoint/2010/main" val="3129537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5" name="TextBox 25"/>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6" name="TextBox 26"/>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7" name="TextBox 27"/>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b="1" dirty="0">
                <a:solidFill>
                  <a:srgbClr val="001F5F"/>
                </a:solidFill>
                <a:latin typeface="Times New Roman "/>
              </a:rPr>
              <a:t>Conclusion</a:t>
            </a:r>
          </a:p>
        </p:txBody>
      </p:sp>
      <p:sp>
        <p:nvSpPr>
          <p:cNvPr id="28" name="TextBox 28"/>
          <p:cNvSpPr txBox="1"/>
          <p:nvPr/>
        </p:nvSpPr>
        <p:spPr>
          <a:xfrm>
            <a:off x="1040351" y="1660681"/>
            <a:ext cx="15890365" cy="7679988"/>
          </a:xfrm>
          <a:prstGeom prst="rect">
            <a:avLst/>
          </a:prstGeom>
        </p:spPr>
        <p:txBody>
          <a:bodyPr lIns="0" tIns="0" rIns="0" bIns="0" rtlCol="0" anchor="t">
            <a:spAutoFit/>
          </a:bodyPr>
          <a:lstStyle/>
          <a:p>
            <a:pPr algn="just">
              <a:lnSpc>
                <a:spcPct val="107000"/>
              </a:lnSpc>
              <a:spcAft>
                <a:spcPts val="800"/>
              </a:spcAft>
            </a:pP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In this presentation, we explored the </a:t>
            </a: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project</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a deep learning framework designed to predict cancer drug responses using genomic data. The urgency of addressing the variability in drug responses among cancer patients is underscored by staggering statistics, with approximately 70% of patients not responding to standard therapies, highlighting the critical need for personalized treatment strategies. </a:t>
            </a:r>
            <a:r>
              <a:rPr lang="en-IN" sz="3600" kern="100" dirty="0" err="1">
                <a:effectLst/>
                <a:latin typeface="Times New Roman" panose="02020603050405020304" pitchFamily="18" charset="0"/>
                <a:ea typeface="Calibri" panose="020F0502020204030204" pitchFamily="34" charset="0"/>
                <a:cs typeface="Times New Roman" panose="02020603050405020304" pitchFamily="18" charset="0"/>
              </a:rPr>
              <a:t>DrugCell</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aims to bridge this gap by integrating multi-omics data through a hierarchical neural network architecture, offering a comprehensive approach to predicting drug responses. By leveraging advanced deep learning techniques, this framework promises to personalize cancer treatments, ultimately leading to improved patient care and optimized therapeutic strategies. The </a:t>
            </a:r>
            <a:r>
              <a:rPr lang="en-IN" sz="3600" kern="100" dirty="0" err="1">
                <a:effectLst/>
                <a:latin typeface="Times New Roman" panose="02020603050405020304" pitchFamily="18" charset="0"/>
                <a:ea typeface="Calibri" panose="020F0502020204030204" pitchFamily="34" charset="0"/>
                <a:cs typeface="Times New Roman" panose="02020603050405020304" pitchFamily="18" charset="0"/>
              </a:rPr>
              <a:t>DrugCell</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project holds the potential to significantly impact the field of oncology, contributing to more effective and tailored cancer therapies, with ongoing efforts focused on refining the model and expanding its capabilities to enhance patient outcomes.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088868" y="1315466"/>
            <a:ext cx="2599690" cy="866140"/>
            <a:chOff x="0" y="0"/>
            <a:chExt cx="3466253" cy="1154853"/>
          </a:xfrm>
        </p:grpSpPr>
        <p:sp>
          <p:nvSpPr>
            <p:cNvPr id="3" name="Freeform 3"/>
            <p:cNvSpPr/>
            <p:nvPr/>
          </p:nvSpPr>
          <p:spPr>
            <a:xfrm>
              <a:off x="0" y="0"/>
              <a:ext cx="3464941" cy="1154557"/>
            </a:xfrm>
            <a:custGeom>
              <a:avLst/>
              <a:gdLst/>
              <a:ahLst/>
              <a:cxnLst/>
              <a:rect l="l" t="t" r="r" b="b"/>
              <a:pathLst>
                <a:path w="3464941" h="1154557">
                  <a:moveTo>
                    <a:pt x="1123696" y="0"/>
                  </a:moveTo>
                  <a:lnTo>
                    <a:pt x="0" y="1154557"/>
                  </a:lnTo>
                  <a:lnTo>
                    <a:pt x="3464941" y="1154557"/>
                  </a:lnTo>
                  <a:lnTo>
                    <a:pt x="1123696" y="0"/>
                  </a:lnTo>
                  <a:close/>
                </a:path>
              </a:pathLst>
            </a:custGeom>
            <a:solidFill>
              <a:srgbClr val="253147"/>
            </a:solidFill>
          </p:spPr>
        </p:sp>
      </p:grpSp>
      <p:grpSp>
        <p:nvGrpSpPr>
          <p:cNvPr id="4" name="Group 4"/>
          <p:cNvGrpSpPr/>
          <p:nvPr/>
        </p:nvGrpSpPr>
        <p:grpSpPr>
          <a:xfrm>
            <a:off x="0" y="0"/>
            <a:ext cx="7051040" cy="2181860"/>
            <a:chOff x="0" y="0"/>
            <a:chExt cx="9401387" cy="2909147"/>
          </a:xfrm>
        </p:grpSpPr>
        <p:sp>
          <p:nvSpPr>
            <p:cNvPr id="5" name="Freeform 5"/>
            <p:cNvSpPr/>
            <p:nvPr/>
          </p:nvSpPr>
          <p:spPr>
            <a:xfrm>
              <a:off x="0" y="0"/>
              <a:ext cx="9400032" cy="2908681"/>
            </a:xfrm>
            <a:custGeom>
              <a:avLst/>
              <a:gdLst/>
              <a:ahLst/>
              <a:cxnLst/>
              <a:rect l="l" t="t" r="r" b="b"/>
              <a:pathLst>
                <a:path w="9400032" h="2908681">
                  <a:moveTo>
                    <a:pt x="0" y="2908681"/>
                  </a:moveTo>
                  <a:lnTo>
                    <a:pt x="9400032" y="2908681"/>
                  </a:lnTo>
                  <a:lnTo>
                    <a:pt x="9400032" y="0"/>
                  </a:lnTo>
                  <a:lnTo>
                    <a:pt x="0" y="0"/>
                  </a:lnTo>
                  <a:lnTo>
                    <a:pt x="0" y="2908681"/>
                  </a:lnTo>
                  <a:close/>
                </a:path>
              </a:pathLst>
            </a:custGeom>
            <a:solidFill>
              <a:srgbClr val="C6D2E6"/>
            </a:solidFill>
          </p:spPr>
        </p:sp>
      </p:grpSp>
      <p:grpSp>
        <p:nvGrpSpPr>
          <p:cNvPr id="6" name="Group 6"/>
          <p:cNvGrpSpPr/>
          <p:nvPr/>
        </p:nvGrpSpPr>
        <p:grpSpPr>
          <a:xfrm>
            <a:off x="0" y="8105342"/>
            <a:ext cx="7051040" cy="2181860"/>
            <a:chOff x="0" y="0"/>
            <a:chExt cx="9401387" cy="2909147"/>
          </a:xfrm>
        </p:grpSpPr>
        <p:sp>
          <p:nvSpPr>
            <p:cNvPr id="7" name="Freeform 7"/>
            <p:cNvSpPr/>
            <p:nvPr/>
          </p:nvSpPr>
          <p:spPr>
            <a:xfrm>
              <a:off x="0" y="0"/>
              <a:ext cx="9400032" cy="2908935"/>
            </a:xfrm>
            <a:custGeom>
              <a:avLst/>
              <a:gdLst/>
              <a:ahLst/>
              <a:cxnLst/>
              <a:rect l="l" t="t" r="r" b="b"/>
              <a:pathLst>
                <a:path w="9400032" h="2908935">
                  <a:moveTo>
                    <a:pt x="0" y="2908935"/>
                  </a:moveTo>
                  <a:lnTo>
                    <a:pt x="9400032" y="2908935"/>
                  </a:lnTo>
                  <a:lnTo>
                    <a:pt x="9400032" y="0"/>
                  </a:lnTo>
                  <a:lnTo>
                    <a:pt x="0" y="0"/>
                  </a:lnTo>
                  <a:lnTo>
                    <a:pt x="0" y="2908935"/>
                  </a:lnTo>
                  <a:close/>
                </a:path>
              </a:pathLst>
            </a:custGeom>
            <a:solidFill>
              <a:srgbClr val="C6D2E6"/>
            </a:solidFill>
          </p:spPr>
        </p:sp>
      </p:grpSp>
      <p:grpSp>
        <p:nvGrpSpPr>
          <p:cNvPr id="8" name="Group 8"/>
          <p:cNvGrpSpPr/>
          <p:nvPr/>
        </p:nvGrpSpPr>
        <p:grpSpPr>
          <a:xfrm>
            <a:off x="7035800" y="0"/>
            <a:ext cx="10273030" cy="10273030"/>
            <a:chOff x="0" y="0"/>
            <a:chExt cx="13697373" cy="13697373"/>
          </a:xfrm>
        </p:grpSpPr>
        <p:sp>
          <p:nvSpPr>
            <p:cNvPr id="9" name="Freeform 9"/>
            <p:cNvSpPr/>
            <p:nvPr/>
          </p:nvSpPr>
          <p:spPr>
            <a:xfrm>
              <a:off x="0" y="0"/>
              <a:ext cx="13697077" cy="13697077"/>
            </a:xfrm>
            <a:custGeom>
              <a:avLst/>
              <a:gdLst/>
              <a:ahLst/>
              <a:cxnLst/>
              <a:rect l="l" t="t" r="r" b="b"/>
              <a:pathLst>
                <a:path w="13697077" h="13697077">
                  <a:moveTo>
                    <a:pt x="13697077" y="0"/>
                  </a:moveTo>
                  <a:lnTo>
                    <a:pt x="0" y="0"/>
                  </a:lnTo>
                  <a:lnTo>
                    <a:pt x="0" y="13697077"/>
                  </a:lnTo>
                  <a:lnTo>
                    <a:pt x="13697077" y="0"/>
                  </a:lnTo>
                  <a:close/>
                </a:path>
              </a:pathLst>
            </a:custGeom>
            <a:solidFill>
              <a:srgbClr val="C6D2E6"/>
            </a:solidFill>
          </p:spPr>
        </p:sp>
      </p:grpSp>
      <p:grpSp>
        <p:nvGrpSpPr>
          <p:cNvPr id="10" name="Group 10"/>
          <p:cNvGrpSpPr/>
          <p:nvPr/>
        </p:nvGrpSpPr>
        <p:grpSpPr>
          <a:xfrm>
            <a:off x="0" y="2181554"/>
            <a:ext cx="11777980" cy="5924550"/>
            <a:chOff x="0" y="0"/>
            <a:chExt cx="15703973" cy="7899400"/>
          </a:xfrm>
        </p:grpSpPr>
        <p:sp>
          <p:nvSpPr>
            <p:cNvPr id="11" name="Freeform 11"/>
            <p:cNvSpPr/>
            <p:nvPr/>
          </p:nvSpPr>
          <p:spPr>
            <a:xfrm>
              <a:off x="0" y="0"/>
              <a:ext cx="15703931" cy="7898384"/>
            </a:xfrm>
            <a:custGeom>
              <a:avLst/>
              <a:gdLst/>
              <a:ahLst/>
              <a:cxnLst/>
              <a:rect l="l" t="t" r="r" b="b"/>
              <a:pathLst>
                <a:path w="15703931" h="7898384">
                  <a:moveTo>
                    <a:pt x="0" y="7898384"/>
                  </a:moveTo>
                  <a:lnTo>
                    <a:pt x="15703931" y="7898384"/>
                  </a:lnTo>
                  <a:lnTo>
                    <a:pt x="15703931" y="0"/>
                  </a:lnTo>
                  <a:lnTo>
                    <a:pt x="0" y="0"/>
                  </a:lnTo>
                  <a:lnTo>
                    <a:pt x="0" y="7898384"/>
                  </a:lnTo>
                  <a:close/>
                </a:path>
              </a:pathLst>
            </a:custGeom>
            <a:solidFill>
              <a:srgbClr val="3E5278"/>
            </a:solidFill>
          </p:spPr>
        </p:sp>
      </p:grpSp>
      <p:grpSp>
        <p:nvGrpSpPr>
          <p:cNvPr id="12" name="Group 12"/>
          <p:cNvGrpSpPr/>
          <p:nvPr/>
        </p:nvGrpSpPr>
        <p:grpSpPr>
          <a:xfrm>
            <a:off x="11771120" y="2181604"/>
            <a:ext cx="5924550" cy="5924550"/>
            <a:chOff x="0" y="0"/>
            <a:chExt cx="7899400" cy="7899400"/>
          </a:xfrm>
        </p:grpSpPr>
        <p:sp>
          <p:nvSpPr>
            <p:cNvPr id="13" name="Freeform 13"/>
            <p:cNvSpPr/>
            <p:nvPr/>
          </p:nvSpPr>
          <p:spPr>
            <a:xfrm>
              <a:off x="0" y="0"/>
              <a:ext cx="7898384" cy="7898511"/>
            </a:xfrm>
            <a:custGeom>
              <a:avLst/>
              <a:gdLst/>
              <a:ahLst/>
              <a:cxnLst/>
              <a:rect l="l" t="t" r="r" b="b"/>
              <a:pathLst>
                <a:path w="7898384" h="7898511">
                  <a:moveTo>
                    <a:pt x="7898384" y="0"/>
                  </a:moveTo>
                  <a:lnTo>
                    <a:pt x="0" y="0"/>
                  </a:lnTo>
                  <a:lnTo>
                    <a:pt x="0" y="7898511"/>
                  </a:lnTo>
                  <a:lnTo>
                    <a:pt x="7898384" y="0"/>
                  </a:lnTo>
                  <a:close/>
                </a:path>
              </a:pathLst>
            </a:custGeom>
            <a:solidFill>
              <a:srgbClr val="3E5278"/>
            </a:solidFill>
          </p:spPr>
        </p:sp>
      </p:grpSp>
      <p:sp>
        <p:nvSpPr>
          <p:cNvPr id="14" name="TextBox 14"/>
          <p:cNvSpPr txBox="1"/>
          <p:nvPr/>
        </p:nvSpPr>
        <p:spPr>
          <a:xfrm>
            <a:off x="4253746" y="3972304"/>
            <a:ext cx="9780509" cy="2105025"/>
          </a:xfrm>
          <a:prstGeom prst="rect">
            <a:avLst/>
          </a:prstGeom>
        </p:spPr>
        <p:txBody>
          <a:bodyPr lIns="0" tIns="0" rIns="0" bIns="0" rtlCol="0" anchor="t">
            <a:spAutoFit/>
          </a:bodyPr>
          <a:lstStyle/>
          <a:p>
            <a:pPr algn="ctr">
              <a:lnSpc>
                <a:spcPts val="14758"/>
              </a:lnSpc>
              <a:spcBef>
                <a:spcPct val="0"/>
              </a:spcBef>
            </a:pPr>
            <a:r>
              <a:rPr lang="en-US" sz="12298">
                <a:solidFill>
                  <a:srgbClr val="FFFFFF"/>
                </a:solidFill>
                <a:latin typeface="Times New Roman Bold"/>
              </a:rPr>
              <a:t>THANK YOU</a:t>
            </a:r>
          </a:p>
        </p:txBody>
      </p:sp>
      <p:pic>
        <p:nvPicPr>
          <p:cNvPr id="15" name="Picture 14">
            <a:extLst>
              <a:ext uri="{FF2B5EF4-FFF2-40B4-BE49-F238E27FC236}">
                <a16:creationId xmlns:a16="http://schemas.microsoft.com/office/drawing/2014/main" id="{BE349034-96AF-2C37-D7D4-B309D6B7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2537" y="4623235"/>
            <a:ext cx="4025624" cy="40256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6" name="TextBox 26"/>
          <p:cNvSpPr txBox="1"/>
          <p:nvPr/>
        </p:nvSpPr>
        <p:spPr>
          <a:xfrm>
            <a:off x="4843838" y="459195"/>
            <a:ext cx="10043160" cy="762833"/>
          </a:xfrm>
          <a:prstGeom prst="rect">
            <a:avLst/>
          </a:prstGeom>
        </p:spPr>
        <p:txBody>
          <a:bodyPr lIns="0" tIns="0" rIns="0" bIns="0" rtlCol="0" anchor="t">
            <a:spAutoFit/>
          </a:bodyPr>
          <a:lstStyle/>
          <a:p>
            <a:pPr algn="ctr">
              <a:lnSpc>
                <a:spcPts val="5280"/>
              </a:lnSpc>
            </a:pPr>
            <a:r>
              <a:rPr lang="en-US" sz="4400" dirty="0">
                <a:solidFill>
                  <a:srgbClr val="001F5F"/>
                </a:solidFill>
                <a:latin typeface="Times New Roman Bold"/>
              </a:rPr>
              <a:t>Contents</a:t>
            </a:r>
          </a:p>
        </p:txBody>
      </p:sp>
      <p:sp>
        <p:nvSpPr>
          <p:cNvPr id="27" name="TextBox 27"/>
          <p:cNvSpPr txBox="1"/>
          <p:nvPr/>
        </p:nvSpPr>
        <p:spPr>
          <a:xfrm>
            <a:off x="762000" y="1689624"/>
            <a:ext cx="15875000" cy="7199087"/>
          </a:xfrm>
          <a:prstGeom prst="rect">
            <a:avLst/>
          </a:prstGeom>
        </p:spPr>
        <p:txBody>
          <a:bodyPr lIns="0" tIns="0" rIns="0" bIns="0" rtlCol="0" anchor="t">
            <a:spAutoFit/>
          </a:bodyPr>
          <a:lstStyle/>
          <a:p>
            <a:pPr marL="868680" lvl="1" indent="-434340" algn="l">
              <a:lnSpc>
                <a:spcPct val="200000"/>
              </a:lnSpc>
              <a:buAutoNum type="arabicPeriod"/>
            </a:pPr>
            <a:r>
              <a:rPr lang="en-US" sz="4000" spc="33" dirty="0">
                <a:solidFill>
                  <a:srgbClr val="000000"/>
                </a:solidFill>
                <a:latin typeface="Times New Roman "/>
              </a:rPr>
              <a:t>Introduction</a:t>
            </a:r>
          </a:p>
          <a:p>
            <a:pPr marL="868680" lvl="1" indent="-434340" algn="l">
              <a:lnSpc>
                <a:spcPct val="200000"/>
              </a:lnSpc>
              <a:buAutoNum type="arabicPeriod"/>
            </a:pPr>
            <a:r>
              <a:rPr lang="en-US" sz="4000" spc="33" dirty="0">
                <a:solidFill>
                  <a:srgbClr val="000000"/>
                </a:solidFill>
                <a:latin typeface="Times New Roman "/>
              </a:rPr>
              <a:t>Motivation </a:t>
            </a:r>
          </a:p>
          <a:p>
            <a:pPr marL="868680" lvl="1" indent="-434340" algn="l">
              <a:lnSpc>
                <a:spcPct val="200000"/>
              </a:lnSpc>
              <a:buAutoNum type="arabicPeriod"/>
            </a:pPr>
            <a:r>
              <a:rPr lang="en-US" sz="4000" spc="33" dirty="0">
                <a:solidFill>
                  <a:srgbClr val="000000"/>
                </a:solidFill>
                <a:latin typeface="Times New Roman "/>
              </a:rPr>
              <a:t>Literature Review</a:t>
            </a:r>
          </a:p>
          <a:p>
            <a:pPr marL="868680" lvl="1" indent="-434340">
              <a:lnSpc>
                <a:spcPct val="200000"/>
              </a:lnSpc>
              <a:buFontTx/>
              <a:buAutoNum type="arabicPeriod"/>
            </a:pPr>
            <a:r>
              <a:rPr lang="en-US" sz="4000" dirty="0">
                <a:latin typeface="Times New Roman "/>
              </a:rPr>
              <a:t>Proposed Solution</a:t>
            </a:r>
            <a:endParaRPr lang="en-US" sz="4000" spc="33" dirty="0">
              <a:solidFill>
                <a:srgbClr val="000000"/>
              </a:solidFill>
              <a:latin typeface="Times New Roman "/>
            </a:endParaRPr>
          </a:p>
          <a:p>
            <a:pPr marL="868680" lvl="1" indent="-434340" algn="l">
              <a:lnSpc>
                <a:spcPct val="200000"/>
              </a:lnSpc>
              <a:buAutoNum type="arabicPeriod"/>
            </a:pPr>
            <a:r>
              <a:rPr lang="en-US" sz="4000" spc="33" dirty="0">
                <a:solidFill>
                  <a:srgbClr val="000000"/>
                </a:solidFill>
                <a:latin typeface="Times New Roman "/>
              </a:rPr>
              <a:t>Expected Outcomes </a:t>
            </a:r>
          </a:p>
          <a:p>
            <a:pPr marL="868680" lvl="1" indent="-434340" algn="l">
              <a:lnSpc>
                <a:spcPct val="200000"/>
              </a:lnSpc>
              <a:buAutoNum type="arabicPeriod"/>
            </a:pPr>
            <a:r>
              <a:rPr lang="en-US" sz="4000" spc="33" dirty="0">
                <a:solidFill>
                  <a:srgbClr val="000000"/>
                </a:solidFill>
                <a:latin typeface="Times New Roman "/>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6" name="TextBox 26"/>
          <p:cNvSpPr txBox="1"/>
          <p:nvPr/>
        </p:nvSpPr>
        <p:spPr>
          <a:xfrm>
            <a:off x="4843838" y="106770"/>
            <a:ext cx="10043160" cy="1433808"/>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Introduction</a:t>
            </a:r>
          </a:p>
        </p:txBody>
      </p:sp>
      <p:sp>
        <p:nvSpPr>
          <p:cNvPr id="27" name="TextBox 27"/>
          <p:cNvSpPr txBox="1"/>
          <p:nvPr/>
        </p:nvSpPr>
        <p:spPr>
          <a:xfrm>
            <a:off x="566445" y="1389457"/>
            <a:ext cx="17155110" cy="8514319"/>
          </a:xfrm>
          <a:prstGeom prst="rect">
            <a:avLst/>
          </a:prstGeom>
        </p:spPr>
        <p:txBody>
          <a:bodyPr wrap="square" lIns="0" tIns="0" rIns="0" bIns="0" rtlCol="0" anchor="t">
            <a:spAutoFit/>
          </a:bodyPr>
          <a:lstStyle/>
          <a:p>
            <a:pPr algn="just">
              <a:lnSpc>
                <a:spcPct val="107000"/>
              </a:lnSpc>
              <a:spcAft>
                <a:spcPts val="800"/>
              </a:spcAft>
            </a:pP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Project Overview</a:t>
            </a: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project</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focuses on developing an advanced deep learning framework designed to predict responses to cancer therapies based on genomic data. By leveraging large-scale genomic datasets, it aims to enhance the understanding of how specific genetic mutations affect drug sensitivity, ultimately facilitating more personalized treatment strategies for cancer patients.</a:t>
            </a:r>
          </a:p>
          <a:p>
            <a:pPr algn="just">
              <a:lnSpc>
                <a:spcPct val="107000"/>
              </a:lnSpc>
              <a:spcAft>
                <a:spcPts val="800"/>
              </a:spcAf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Key highlights include:</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Integration of Multi-Omics Data</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The model incorporates various data types, such as gene expression profiles and mutation data, to provide comprehensive predictions.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Hierarchical Neural Network Architecture</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This innovative architecture mimics biological processes to improve prediction accuracy.</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Focus on Personalized Medicine</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By identifying the most effective treatments for individual patients, the project seeks to optimize therapeutic outcomes and minimize adverse effects.</a:t>
            </a:r>
          </a:p>
          <a:p>
            <a:pPr algn="just">
              <a:lnSpc>
                <a:spcPct val="107000"/>
              </a:lnSpc>
              <a:spcAft>
                <a:spcPts val="800"/>
              </a:spcAft>
            </a:pP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The project's potential impact on oncology is substantial, promising to bridge the gap between genomic research and clinical applications in cancer treatment.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6" name="TextBox 26"/>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Motivation</a:t>
            </a:r>
          </a:p>
        </p:txBody>
      </p:sp>
      <p:sp>
        <p:nvSpPr>
          <p:cNvPr id="27" name="TextBox 27"/>
          <p:cNvSpPr txBox="1"/>
          <p:nvPr/>
        </p:nvSpPr>
        <p:spPr>
          <a:xfrm>
            <a:off x="286904" y="1401172"/>
            <a:ext cx="17462814" cy="7512954"/>
          </a:xfrm>
          <a:prstGeom prst="rect">
            <a:avLst/>
          </a:prstGeom>
        </p:spPr>
        <p:txBody>
          <a:bodyPr lIns="0" tIns="0" rIns="0" bIns="0" rtlCol="0" anchor="t">
            <a:spAutoFit/>
          </a:bodyPr>
          <a:lstStyle/>
          <a:p>
            <a:pPr>
              <a:lnSpc>
                <a:spcPct val="107000"/>
              </a:lnSpc>
              <a:spcAft>
                <a:spcPts val="800"/>
              </a:spcAft>
            </a:pP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a. Significance of the Problem</a:t>
            </a:r>
            <a:endParaRPr lang="en-IN" sz="4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Cancer remains one of the most critical health challenges globally, with millions affected each year. Despite advances in treatment, the unpredictability of how patients respond to cancer drugs poses a significant obstacle. Individual genetic differences lead to varied drug efficacy, resulting in ineffective treatments and harmful side effects for many patients. The significance of this problem lies in the urgent need for personalized approaches in cancer therapy that can leverage genomic information to predict treatment responses accurately.</a:t>
            </a:r>
          </a:p>
          <a:p>
            <a:pPr>
              <a:lnSpc>
                <a:spcPct val="107000"/>
              </a:lnSpc>
              <a:spcAft>
                <a:spcPts val="800"/>
              </a:spcAft>
            </a:pP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b. Impact on Specific Domain or Audience</a:t>
            </a:r>
            <a:endParaRPr lang="en-IN" sz="4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oncology field</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is directly impacted by the challenges of drug response variability. Oncologists often rely on empirical treatment regimens, which can lead to trial-and-error approaches that waste valuable time and resources. For patients, this can mean enduring unnecessary side effects from ineffective treatments.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Mini-project</a:t>
            </a:r>
          </a:p>
        </p:txBody>
      </p:sp>
      <p:sp>
        <p:nvSpPr>
          <p:cNvPr id="26" name="TextBox 26"/>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Motivation</a:t>
            </a:r>
          </a:p>
        </p:txBody>
      </p:sp>
      <p:sp>
        <p:nvSpPr>
          <p:cNvPr id="27" name="TextBox 27"/>
          <p:cNvSpPr txBox="1"/>
          <p:nvPr/>
        </p:nvSpPr>
        <p:spPr>
          <a:xfrm>
            <a:off x="1028700" y="2073978"/>
            <a:ext cx="16230600" cy="7689028"/>
          </a:xfrm>
          <a:prstGeom prst="rect">
            <a:avLst/>
          </a:prstGeom>
        </p:spPr>
        <p:txBody>
          <a:bodyPr lIns="0" tIns="0" rIns="0" bIns="0" rtlCol="0" anchor="t">
            <a:spAutoFit/>
          </a:bodyPr>
          <a:lstStyle/>
          <a:p>
            <a:pPr>
              <a:lnSpc>
                <a:spcPct val="107000"/>
              </a:lnSpc>
              <a:spcAft>
                <a:spcPts val="800"/>
              </a:spcAft>
            </a:pP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This project is crucial for:</a:t>
            </a:r>
          </a:p>
          <a:p>
            <a:pPr marL="342900" lvl="0" indent="-342900">
              <a:lnSpc>
                <a:spcPct val="107000"/>
              </a:lnSpc>
              <a:spcAft>
                <a:spcPts val="800"/>
              </a:spcAft>
              <a:buSzPts val="1000"/>
              <a:buFont typeface="Symbol" panose="05050102010706020507" pitchFamily="18" charset="2"/>
              <a:buChar char=""/>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Patients</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Offering personalized treatment options can enhance quality of life and improve survival rates.</a:t>
            </a:r>
          </a:p>
          <a:p>
            <a:pPr marL="342900" lvl="0" indent="-342900">
              <a:lnSpc>
                <a:spcPct val="107000"/>
              </a:lnSpc>
              <a:spcAft>
                <a:spcPts val="800"/>
              </a:spcAft>
              <a:buSzPts val="1000"/>
              <a:buFont typeface="Symbol" panose="05050102010706020507" pitchFamily="18" charset="2"/>
              <a:buChar char=""/>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Healthcare Providers</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Reducing the burden of ineffective treatments can lead to more efficient healthcare systems and better resource allocation.</a:t>
            </a:r>
          </a:p>
          <a:p>
            <a:pPr marL="342900" lvl="0" indent="-342900">
              <a:lnSpc>
                <a:spcPct val="107000"/>
              </a:lnSpc>
              <a:spcAft>
                <a:spcPts val="800"/>
              </a:spcAft>
              <a:buSzPts val="1000"/>
              <a:buFont typeface="Symbol" panose="05050102010706020507" pitchFamily="18" charset="2"/>
              <a:buChar char=""/>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Pharmaceutical Companies</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Streamlining drug development by identifying effective therapies early in the process can significantly reduce costs and time to market.</a:t>
            </a:r>
          </a:p>
          <a:p>
            <a:pPr>
              <a:lnSpc>
                <a:spcPct val="107000"/>
              </a:lnSpc>
              <a:spcAft>
                <a:spcPts val="800"/>
              </a:spcAf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c. Real-World Examples and Statistics</a:t>
            </a:r>
            <a:endParaRPr lang="en-IN"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World Health Organization</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reported that in 2020, there were approximately </a:t>
            </a: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10 million cancer-related deaths</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highlighting the urgency for effective treatment solutions.</a:t>
            </a:r>
          </a:p>
          <a:p>
            <a:pPr marL="342900" lvl="0" indent="-342900">
              <a:lnSpc>
                <a:spcPct val="107000"/>
              </a:lnSpc>
              <a:spcAft>
                <a:spcPts val="800"/>
              </a:spcAft>
              <a:buSzPts val="1000"/>
              <a:buFont typeface="Symbol" panose="05050102010706020507" pitchFamily="18" charset="2"/>
              <a:buChar char=""/>
              <a:tabLst>
                <a:tab pos="457200" algn="l"/>
              </a:tabLst>
            </a:pPr>
            <a:endParaRPr lang="en-US" sz="36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273A89B1-AB62-6DC3-73F3-E5DB1932E8FB}"/>
              </a:ext>
            </a:extLst>
          </p:cNvPr>
          <p:cNvGrpSpPr/>
          <p:nvPr/>
        </p:nvGrpSpPr>
        <p:grpSpPr>
          <a:xfrm>
            <a:off x="13893800" y="9896678"/>
            <a:ext cx="788670" cy="262890"/>
            <a:chOff x="0" y="0"/>
            <a:chExt cx="1051560" cy="350520"/>
          </a:xfrm>
        </p:grpSpPr>
        <p:sp>
          <p:nvSpPr>
            <p:cNvPr id="3" name="Freeform 3">
              <a:extLst>
                <a:ext uri="{FF2B5EF4-FFF2-40B4-BE49-F238E27FC236}">
                  <a16:creationId xmlns:a16="http://schemas.microsoft.com/office/drawing/2014/main" id="{A0D82293-A4E2-B503-AC93-437642294249}"/>
                </a:ext>
              </a:extLst>
            </p:cNvPr>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a:extLst>
              <a:ext uri="{FF2B5EF4-FFF2-40B4-BE49-F238E27FC236}">
                <a16:creationId xmlns:a16="http://schemas.microsoft.com/office/drawing/2014/main" id="{1D91F14D-7005-F775-4FAD-A33BA5B64446}"/>
              </a:ext>
            </a:extLst>
          </p:cNvPr>
          <p:cNvGrpSpPr/>
          <p:nvPr/>
        </p:nvGrpSpPr>
        <p:grpSpPr>
          <a:xfrm>
            <a:off x="15549370" y="9902596"/>
            <a:ext cx="2739390" cy="384810"/>
            <a:chOff x="0" y="0"/>
            <a:chExt cx="3652520" cy="513080"/>
          </a:xfrm>
        </p:grpSpPr>
        <p:sp>
          <p:nvSpPr>
            <p:cNvPr id="5" name="Freeform 5">
              <a:extLst>
                <a:ext uri="{FF2B5EF4-FFF2-40B4-BE49-F238E27FC236}">
                  <a16:creationId xmlns:a16="http://schemas.microsoft.com/office/drawing/2014/main" id="{82B6121E-8937-AD13-5A40-43F62D075D69}"/>
                </a:ext>
              </a:extLst>
            </p:cNvPr>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a:extLst>
              <a:ext uri="{FF2B5EF4-FFF2-40B4-BE49-F238E27FC236}">
                <a16:creationId xmlns:a16="http://schemas.microsoft.com/office/drawing/2014/main" id="{2404F2B2-EB76-D388-42C2-71031A34D110}"/>
              </a:ext>
            </a:extLst>
          </p:cNvPr>
          <p:cNvGrpSpPr/>
          <p:nvPr/>
        </p:nvGrpSpPr>
        <p:grpSpPr>
          <a:xfrm>
            <a:off x="14212822" y="8945448"/>
            <a:ext cx="1342390" cy="1342390"/>
            <a:chOff x="0" y="0"/>
            <a:chExt cx="1789853" cy="1789853"/>
          </a:xfrm>
        </p:grpSpPr>
        <p:sp>
          <p:nvSpPr>
            <p:cNvPr id="7" name="Freeform 7">
              <a:extLst>
                <a:ext uri="{FF2B5EF4-FFF2-40B4-BE49-F238E27FC236}">
                  <a16:creationId xmlns:a16="http://schemas.microsoft.com/office/drawing/2014/main" id="{C06C1F55-A144-BB3E-D9C1-B4BB3932814C}"/>
                </a:ext>
              </a:extLst>
            </p:cNvPr>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a:extLst>
              <a:ext uri="{FF2B5EF4-FFF2-40B4-BE49-F238E27FC236}">
                <a16:creationId xmlns:a16="http://schemas.microsoft.com/office/drawing/2014/main" id="{DF39FE01-390F-ACB4-5835-7AA5DC89C56C}"/>
              </a:ext>
            </a:extLst>
          </p:cNvPr>
          <p:cNvGrpSpPr/>
          <p:nvPr/>
        </p:nvGrpSpPr>
        <p:grpSpPr>
          <a:xfrm>
            <a:off x="14496034" y="9293504"/>
            <a:ext cx="3792220" cy="609600"/>
            <a:chOff x="0" y="0"/>
            <a:chExt cx="5056293" cy="812800"/>
          </a:xfrm>
        </p:grpSpPr>
        <p:sp>
          <p:nvSpPr>
            <p:cNvPr id="9" name="Freeform 9">
              <a:extLst>
                <a:ext uri="{FF2B5EF4-FFF2-40B4-BE49-F238E27FC236}">
                  <a16:creationId xmlns:a16="http://schemas.microsoft.com/office/drawing/2014/main" id="{4BCDD97E-81D3-E318-9806-1828BD001901}"/>
                </a:ext>
              </a:extLst>
            </p:cNvPr>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a:extLst>
              <a:ext uri="{FF2B5EF4-FFF2-40B4-BE49-F238E27FC236}">
                <a16:creationId xmlns:a16="http://schemas.microsoft.com/office/drawing/2014/main" id="{0EC6196D-00B4-543B-A7D9-A6AE018FD0C2}"/>
              </a:ext>
            </a:extLst>
          </p:cNvPr>
          <p:cNvGrpSpPr/>
          <p:nvPr/>
        </p:nvGrpSpPr>
        <p:grpSpPr>
          <a:xfrm>
            <a:off x="13899640" y="9293478"/>
            <a:ext cx="609600" cy="609600"/>
            <a:chOff x="0" y="0"/>
            <a:chExt cx="812800" cy="812800"/>
          </a:xfrm>
        </p:grpSpPr>
        <p:sp>
          <p:nvSpPr>
            <p:cNvPr id="11" name="Freeform 11">
              <a:extLst>
                <a:ext uri="{FF2B5EF4-FFF2-40B4-BE49-F238E27FC236}">
                  <a16:creationId xmlns:a16="http://schemas.microsoft.com/office/drawing/2014/main" id="{8D57E82D-67BB-4182-1062-689417F97E97}"/>
                </a:ext>
              </a:extLst>
            </p:cNvPr>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a:extLst>
              <a:ext uri="{FF2B5EF4-FFF2-40B4-BE49-F238E27FC236}">
                <a16:creationId xmlns:a16="http://schemas.microsoft.com/office/drawing/2014/main" id="{9F5C20A9-5F7B-E3AB-E32E-49C5A401B87F}"/>
              </a:ext>
            </a:extLst>
          </p:cNvPr>
          <p:cNvGrpSpPr/>
          <p:nvPr/>
        </p:nvGrpSpPr>
        <p:grpSpPr>
          <a:xfrm>
            <a:off x="3617214" y="127506"/>
            <a:ext cx="788670" cy="262890"/>
            <a:chOff x="0" y="0"/>
            <a:chExt cx="1051560" cy="350520"/>
          </a:xfrm>
        </p:grpSpPr>
        <p:sp>
          <p:nvSpPr>
            <p:cNvPr id="13" name="Freeform 13">
              <a:extLst>
                <a:ext uri="{FF2B5EF4-FFF2-40B4-BE49-F238E27FC236}">
                  <a16:creationId xmlns:a16="http://schemas.microsoft.com/office/drawing/2014/main" id="{DC8B518E-5768-EC30-04CF-3F5091E1CAD5}"/>
                </a:ext>
              </a:extLst>
            </p:cNvPr>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a:extLst>
              <a:ext uri="{FF2B5EF4-FFF2-40B4-BE49-F238E27FC236}">
                <a16:creationId xmlns:a16="http://schemas.microsoft.com/office/drawing/2014/main" id="{2001E24D-18A3-607A-17BE-05971CCFD4F1}"/>
              </a:ext>
            </a:extLst>
          </p:cNvPr>
          <p:cNvGrpSpPr/>
          <p:nvPr/>
        </p:nvGrpSpPr>
        <p:grpSpPr>
          <a:xfrm>
            <a:off x="4754" y="50"/>
            <a:ext cx="2745740" cy="384810"/>
            <a:chOff x="0" y="0"/>
            <a:chExt cx="3660987" cy="513080"/>
          </a:xfrm>
        </p:grpSpPr>
        <p:sp>
          <p:nvSpPr>
            <p:cNvPr id="15" name="Freeform 15">
              <a:extLst>
                <a:ext uri="{FF2B5EF4-FFF2-40B4-BE49-F238E27FC236}">
                  <a16:creationId xmlns:a16="http://schemas.microsoft.com/office/drawing/2014/main" id="{0B72C297-1215-7218-3E82-735D801BFD80}"/>
                </a:ext>
              </a:extLst>
            </p:cNvPr>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a:extLst>
              <a:ext uri="{FF2B5EF4-FFF2-40B4-BE49-F238E27FC236}">
                <a16:creationId xmlns:a16="http://schemas.microsoft.com/office/drawing/2014/main" id="{8B91CD1B-4F84-A31E-B88F-3EA721E359A0}"/>
              </a:ext>
            </a:extLst>
          </p:cNvPr>
          <p:cNvGrpSpPr/>
          <p:nvPr/>
        </p:nvGrpSpPr>
        <p:grpSpPr>
          <a:xfrm>
            <a:off x="4754" y="993646"/>
            <a:ext cx="2745740" cy="347980"/>
            <a:chOff x="0" y="0"/>
            <a:chExt cx="3660987" cy="463973"/>
          </a:xfrm>
        </p:grpSpPr>
        <p:sp>
          <p:nvSpPr>
            <p:cNvPr id="17" name="Freeform 17">
              <a:extLst>
                <a:ext uri="{FF2B5EF4-FFF2-40B4-BE49-F238E27FC236}">
                  <a16:creationId xmlns:a16="http://schemas.microsoft.com/office/drawing/2014/main" id="{E8D54CD1-B5CC-B883-0395-18A9524B3D2F}"/>
                </a:ext>
              </a:extLst>
            </p:cNvPr>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a:extLst>
              <a:ext uri="{FF2B5EF4-FFF2-40B4-BE49-F238E27FC236}">
                <a16:creationId xmlns:a16="http://schemas.microsoft.com/office/drawing/2014/main" id="{4D6BCC3B-6091-C5A4-30B3-9BC460182529}"/>
              </a:ext>
            </a:extLst>
          </p:cNvPr>
          <p:cNvGrpSpPr/>
          <p:nvPr/>
        </p:nvGrpSpPr>
        <p:grpSpPr>
          <a:xfrm>
            <a:off x="2744470" y="0"/>
            <a:ext cx="1342390" cy="1342390"/>
            <a:chOff x="0" y="0"/>
            <a:chExt cx="1789853" cy="1789853"/>
          </a:xfrm>
        </p:grpSpPr>
        <p:sp>
          <p:nvSpPr>
            <p:cNvPr id="19" name="Freeform 19">
              <a:extLst>
                <a:ext uri="{FF2B5EF4-FFF2-40B4-BE49-F238E27FC236}">
                  <a16:creationId xmlns:a16="http://schemas.microsoft.com/office/drawing/2014/main" id="{47EFCB0E-9469-D81B-411B-8645795356BA}"/>
                </a:ext>
              </a:extLst>
            </p:cNvPr>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a:extLst>
              <a:ext uri="{FF2B5EF4-FFF2-40B4-BE49-F238E27FC236}">
                <a16:creationId xmlns:a16="http://schemas.microsoft.com/office/drawing/2014/main" id="{05DC57E9-A9D6-246D-1A13-39EB2715A54B}"/>
              </a:ext>
            </a:extLst>
          </p:cNvPr>
          <p:cNvGrpSpPr/>
          <p:nvPr/>
        </p:nvGrpSpPr>
        <p:grpSpPr>
          <a:xfrm>
            <a:off x="-14" y="384556"/>
            <a:ext cx="3803650" cy="609600"/>
            <a:chOff x="0" y="0"/>
            <a:chExt cx="5071533" cy="812800"/>
          </a:xfrm>
        </p:grpSpPr>
        <p:sp>
          <p:nvSpPr>
            <p:cNvPr id="21" name="Freeform 21">
              <a:extLst>
                <a:ext uri="{FF2B5EF4-FFF2-40B4-BE49-F238E27FC236}">
                  <a16:creationId xmlns:a16="http://schemas.microsoft.com/office/drawing/2014/main" id="{AADAB6C0-2B42-FC6C-140B-FF5C80BC6306}"/>
                </a:ext>
              </a:extLst>
            </p:cNvPr>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a:extLst>
              <a:ext uri="{FF2B5EF4-FFF2-40B4-BE49-F238E27FC236}">
                <a16:creationId xmlns:a16="http://schemas.microsoft.com/office/drawing/2014/main" id="{11627483-F43D-2F2A-0D50-5D904D704C9F}"/>
              </a:ext>
            </a:extLst>
          </p:cNvPr>
          <p:cNvGrpSpPr/>
          <p:nvPr/>
        </p:nvGrpSpPr>
        <p:grpSpPr>
          <a:xfrm>
            <a:off x="3790696" y="384556"/>
            <a:ext cx="609600" cy="609600"/>
            <a:chOff x="0" y="0"/>
            <a:chExt cx="812800" cy="812800"/>
          </a:xfrm>
        </p:grpSpPr>
        <p:sp>
          <p:nvSpPr>
            <p:cNvPr id="23" name="Freeform 23">
              <a:extLst>
                <a:ext uri="{FF2B5EF4-FFF2-40B4-BE49-F238E27FC236}">
                  <a16:creationId xmlns:a16="http://schemas.microsoft.com/office/drawing/2014/main" id="{C3FEE827-1ADB-1DAD-52EB-E0FB23BD898D}"/>
                </a:ext>
              </a:extLst>
            </p:cNvPr>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a:extLst>
              <a:ext uri="{FF2B5EF4-FFF2-40B4-BE49-F238E27FC236}">
                <a16:creationId xmlns:a16="http://schemas.microsoft.com/office/drawing/2014/main" id="{86E03C55-02BF-3D7F-2CC0-7F3718E457C8}"/>
              </a:ext>
            </a:extLst>
          </p:cNvPr>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a:extLst>
              <a:ext uri="{FF2B5EF4-FFF2-40B4-BE49-F238E27FC236}">
                <a16:creationId xmlns:a16="http://schemas.microsoft.com/office/drawing/2014/main" id="{3EEEBF22-FDA4-DCE8-61C0-4C2E30884BB6}"/>
              </a:ext>
            </a:extLst>
          </p:cNvPr>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Mini-project</a:t>
            </a:r>
          </a:p>
        </p:txBody>
      </p:sp>
      <p:sp>
        <p:nvSpPr>
          <p:cNvPr id="26" name="TextBox 26">
            <a:extLst>
              <a:ext uri="{FF2B5EF4-FFF2-40B4-BE49-F238E27FC236}">
                <a16:creationId xmlns:a16="http://schemas.microsoft.com/office/drawing/2014/main" id="{45E960D3-98F2-432B-B691-FFDE9B8658F2}"/>
              </a:ext>
            </a:extLst>
          </p:cNvPr>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Motivation</a:t>
            </a:r>
          </a:p>
        </p:txBody>
      </p:sp>
      <p:sp>
        <p:nvSpPr>
          <p:cNvPr id="27" name="TextBox 27">
            <a:extLst>
              <a:ext uri="{FF2B5EF4-FFF2-40B4-BE49-F238E27FC236}">
                <a16:creationId xmlns:a16="http://schemas.microsoft.com/office/drawing/2014/main" id="{0F33D96A-12DC-6A7B-9970-4ED70E99963B}"/>
              </a:ext>
            </a:extLst>
          </p:cNvPr>
          <p:cNvSpPr txBox="1"/>
          <p:nvPr/>
        </p:nvSpPr>
        <p:spPr>
          <a:xfrm>
            <a:off x="1028700" y="2073978"/>
            <a:ext cx="16230600" cy="552780"/>
          </a:xfrm>
          <a:prstGeom prst="rect">
            <a:avLst/>
          </a:prstGeom>
        </p:spPr>
        <p:txBody>
          <a:bodyPr lIns="0" tIns="0" rIns="0" bIns="0" rtlCol="0" anchor="t">
            <a:spAutoFit/>
          </a:bodyPr>
          <a:lstStyle/>
          <a:p>
            <a:pPr marL="342900" lvl="0" indent="-342900">
              <a:lnSpc>
                <a:spcPct val="107000"/>
              </a:lnSpc>
              <a:spcAft>
                <a:spcPts val="800"/>
              </a:spcAft>
              <a:buSzPts val="1000"/>
              <a:buFont typeface="Symbol" panose="05050102010706020507" pitchFamily="18" charset="2"/>
              <a:buChar char=""/>
              <a:tabLst>
                <a:tab pos="457200" algn="l"/>
              </a:tabLst>
            </a:pP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257A50C7-C066-26DE-0136-117CC370229E}"/>
              </a:ext>
            </a:extLst>
          </p:cNvPr>
          <p:cNvSpPr txBox="1"/>
          <p:nvPr/>
        </p:nvSpPr>
        <p:spPr>
          <a:xfrm>
            <a:off x="1136650" y="1887655"/>
            <a:ext cx="16230600" cy="7405810"/>
          </a:xfrm>
          <a:prstGeom prst="rect">
            <a:avLst/>
          </a:prstGeom>
        </p:spPr>
        <p:txBody>
          <a:bodyPr lIns="0" tIns="0" rIns="0" bIns="0" rtlCol="0" anchor="t">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A study in </a:t>
            </a:r>
            <a:r>
              <a:rPr lang="en-IN" sz="4000" i="1" kern="100" dirty="0">
                <a:effectLst/>
                <a:latin typeface="Times New Roman" panose="02020603050405020304" pitchFamily="18" charset="0"/>
                <a:ea typeface="Calibri" panose="020F0502020204030204" pitchFamily="34" charset="0"/>
                <a:cs typeface="Times New Roman" panose="02020603050405020304" pitchFamily="18" charset="0"/>
              </a:rPr>
              <a:t>Nature Medicine</a:t>
            </a: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 revealed that up to </a:t>
            </a: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70% of patients</a:t>
            </a: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 with advanced cancer may not respond to standard chemotherapy due to genetic factors.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Targeted therapies</a:t>
            </a: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 such as those for lung cancer, have shown remarkable success, with studies indicating that </a:t>
            </a: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40% of patients</a:t>
            </a: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 responded positively to targeted treatments compared to a much lower response rate for traditional chemotherapy.</a:t>
            </a:r>
          </a:p>
          <a:p>
            <a:pPr algn="just">
              <a:lnSpc>
                <a:spcPct val="107000"/>
              </a:lnSpc>
              <a:spcAft>
                <a:spcPts val="800"/>
              </a:spcAft>
            </a:pP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By addressing the variability in drug responses through a predictive model like this one, we can pave the way for more effective and personalized cancer treatments, ultimately improving patient outcomes and advancing the field of oncology.</a:t>
            </a:r>
          </a:p>
        </p:txBody>
      </p:sp>
    </p:spTree>
    <p:extLst>
      <p:ext uri="{BB962C8B-B14F-4D97-AF65-F5344CB8AC3E}">
        <p14:creationId xmlns:p14="http://schemas.microsoft.com/office/powerpoint/2010/main" val="425357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6" name="TextBox 26"/>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Literature Review</a:t>
            </a:r>
          </a:p>
        </p:txBody>
      </p:sp>
      <p:sp>
        <p:nvSpPr>
          <p:cNvPr id="27" name="TextBox 27"/>
          <p:cNvSpPr txBox="1"/>
          <p:nvPr/>
        </p:nvSpPr>
        <p:spPr>
          <a:xfrm>
            <a:off x="381000" y="1436310"/>
            <a:ext cx="16828588" cy="7888634"/>
          </a:xfrm>
          <a:prstGeom prst="rect">
            <a:avLst/>
          </a:prstGeom>
        </p:spPr>
        <p:txBody>
          <a:bodyPr wrap="square" lIns="0" tIns="0" rIns="0" bIns="0" rtlCol="0" anchor="t">
            <a:spAutoFit/>
          </a:bodyPr>
          <a:lstStyle/>
          <a:p>
            <a:pPr algn="just">
              <a:lnSpc>
                <a:spcPct val="107000"/>
              </a:lnSpc>
              <a:spcAft>
                <a:spcPts val="800"/>
              </a:spcAft>
            </a:pPr>
            <a:r>
              <a:rPr lang="en-IN" sz="3800" b="1" kern="100" dirty="0">
                <a:effectLst/>
                <a:latin typeface="Times New Roman" panose="02020603050405020304" pitchFamily="18" charset="0"/>
                <a:ea typeface="Calibri" panose="020F0502020204030204" pitchFamily="34" charset="0"/>
                <a:cs typeface="Times New Roman" panose="02020603050405020304" pitchFamily="18" charset="0"/>
              </a:rPr>
              <a:t>a. Summary of Existing Solutions</a:t>
            </a:r>
            <a:endParaRPr lang="en-IN" sz="3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Traditional Clinical Approaches</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Empirical Treatment Regimens</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Oncologists often rely on standard treatment protocols based on cancer type and stage, without fully considering individual genetic variations.</a:t>
            </a:r>
          </a:p>
          <a:p>
            <a:pPr marL="342900" lvl="0" indent="-342900" algn="just">
              <a:lnSpc>
                <a:spcPct val="107000"/>
              </a:lnSpc>
              <a:spcAft>
                <a:spcPts val="800"/>
              </a:spcAft>
              <a:buFont typeface="+mj-lt"/>
              <a:buAutoNum type="arabicPeriod"/>
              <a:tabLst>
                <a:tab pos="4572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Genomic Profiling</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Next-Generation Sequencing (NGS)</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Technologies like NGS allow for comprehensive genomic profiling, enabling the identification of mutations in </a:t>
            </a:r>
            <a:r>
              <a:rPr lang="en-IN" sz="3400" kern="100" dirty="0" err="1">
                <a:effectLst/>
                <a:latin typeface="Times New Roman" panose="02020603050405020304" pitchFamily="18" charset="0"/>
                <a:ea typeface="Calibri" panose="020F0502020204030204" pitchFamily="34" charset="0"/>
                <a:cs typeface="Times New Roman" panose="02020603050405020304" pitchFamily="18" charset="0"/>
              </a:rPr>
              <a:t>tumor</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DNA. Companies like Foundation Medicine and Guardant Health provide genomic testing to inform treatment decisions.</a:t>
            </a:r>
          </a:p>
          <a:p>
            <a:pPr marL="342900" lvl="0" indent="-342900" algn="just">
              <a:lnSpc>
                <a:spcPct val="107000"/>
              </a:lnSpc>
              <a:spcAft>
                <a:spcPts val="800"/>
              </a:spcAft>
              <a:buFont typeface="+mj-lt"/>
              <a:buAutoNum type="arabicPeriod"/>
              <a:tabLst>
                <a:tab pos="4572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Predictive </a:t>
            </a:r>
            <a:r>
              <a:rPr lang="en-IN" sz="3400" b="1" kern="1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 Approaches</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Machine Learning Models</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Various machine learning techniques have been employed to predict drug responses based on genomic data. Examples include random forests and support vector machines that </a:t>
            </a:r>
            <a:r>
              <a:rPr lang="en-IN" sz="34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gene expression data to identify potential drug sensitivity.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028700" y="1552229"/>
            <a:ext cx="16230600" cy="7881901"/>
          </a:xfrm>
          <a:prstGeom prst="rect">
            <a:avLst/>
          </a:prstGeom>
        </p:spPr>
        <p:txBody>
          <a:bodyPr lIns="0" tIns="0" rIns="0" bIns="0" rtlCol="0" anchor="t">
            <a:spAutoFit/>
          </a:bodyPr>
          <a:lstStyle/>
          <a:p>
            <a:pPr lvl="0" algn="just">
              <a:lnSpc>
                <a:spcPct val="107000"/>
              </a:lnSpc>
              <a:spcAft>
                <a:spcPts val="800"/>
              </a:spcAft>
              <a:tabLst>
                <a:tab pos="457200" algn="l"/>
              </a:tabLs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4.Targeted Therapies</a:t>
            </a: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Personalized Medicine</a:t>
            </a: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 This approach tailors treatments based on genetic markers. Drugs like Herceptin for HER2-positive breast cancer exemplify the effectiveness of targeted therapy.</a:t>
            </a:r>
          </a:p>
          <a:p>
            <a:pPr algn="just">
              <a:lnSpc>
                <a:spcPct val="107000"/>
              </a:lnSpc>
              <a:spcAft>
                <a:spcPts val="800"/>
              </a:spcAft>
            </a:pPr>
            <a:endPar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3800" b="1" kern="100" dirty="0">
                <a:effectLst/>
                <a:latin typeface="Times New Roman" panose="02020603050405020304" pitchFamily="18" charset="0"/>
                <a:ea typeface="Calibri" panose="020F0502020204030204" pitchFamily="34" charset="0"/>
                <a:cs typeface="Times New Roman" panose="02020603050405020304" pitchFamily="18" charset="0"/>
              </a:rPr>
              <a:t>b. Strengths and Weaknesses of These Solutions</a:t>
            </a:r>
            <a:endParaRPr lang="en-IN" sz="3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Traditional Clinical Approaches</a:t>
            </a: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Strengths</a:t>
            </a: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 Established protocols can be easier to implement and follow.</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Weaknesses</a:t>
            </a: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 Limited personalization; significant risk of ineffective treatments due to genetic differences.</a:t>
            </a:r>
          </a:p>
          <a:p>
            <a:pPr marL="342900" lvl="0" indent="-342900" algn="just">
              <a:lnSpc>
                <a:spcPct val="107000"/>
              </a:lnSpc>
              <a:spcAft>
                <a:spcPts val="800"/>
              </a:spcAft>
              <a:buFont typeface="+mj-lt"/>
              <a:buAutoNum type="arabicPeriod"/>
              <a:tabLst>
                <a:tab pos="457200" algn="l"/>
              </a:tabLs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Genomic Profiling</a:t>
            </a: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Strengths</a:t>
            </a: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 Provides valuable insights into </a:t>
            </a:r>
            <a:r>
              <a:rPr lang="en-IN" sz="3200" kern="100" dirty="0" err="1">
                <a:effectLst/>
                <a:latin typeface="Times New Roman" panose="02020603050405020304" pitchFamily="18" charset="0"/>
                <a:ea typeface="Calibri" panose="020F0502020204030204" pitchFamily="34" charset="0"/>
                <a:cs typeface="Times New Roman" panose="02020603050405020304" pitchFamily="18" charset="0"/>
              </a:rPr>
              <a:t>tumor</a:t>
            </a: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 genetics and potential treatment options.</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Weaknesses</a:t>
            </a: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 High costs and turnaround times can limit accessibility; requires expert interpretation of complex data.</a:t>
            </a:r>
          </a:p>
        </p:txBody>
      </p:sp>
      <p:sp>
        <p:nvSpPr>
          <p:cNvPr id="26" name="TextBox 26"/>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7" name="TextBox 27"/>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5" name="TextBox 26">
            <a:extLst>
              <a:ext uri="{FF2B5EF4-FFF2-40B4-BE49-F238E27FC236}">
                <a16:creationId xmlns:a16="http://schemas.microsoft.com/office/drawing/2014/main" id="{7A8304D0-E190-065C-76FE-1737C636E033}"/>
              </a:ext>
            </a:extLst>
          </p:cNvPr>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Literature Review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
            <a:extLst>
              <a:ext uri="{FF2B5EF4-FFF2-40B4-BE49-F238E27FC236}">
                <a16:creationId xmlns:a16="http://schemas.microsoft.com/office/drawing/2014/main" id="{78AEF142-648C-3D29-0519-F0CB26217D24}"/>
              </a:ext>
            </a:extLst>
          </p:cNvPr>
          <p:cNvGrpSpPr/>
          <p:nvPr/>
        </p:nvGrpSpPr>
        <p:grpSpPr>
          <a:xfrm>
            <a:off x="13893800" y="9896678"/>
            <a:ext cx="788670" cy="262890"/>
            <a:chOff x="0" y="0"/>
            <a:chExt cx="1051560" cy="350520"/>
          </a:xfrm>
        </p:grpSpPr>
        <p:sp>
          <p:nvSpPr>
            <p:cNvPr id="6" name="Freeform 3">
              <a:extLst>
                <a:ext uri="{FF2B5EF4-FFF2-40B4-BE49-F238E27FC236}">
                  <a16:creationId xmlns:a16="http://schemas.microsoft.com/office/drawing/2014/main" id="{B3B28081-49CA-DFDC-D817-D0E566DC8228}"/>
                </a:ext>
              </a:extLst>
            </p:cNvPr>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7" name="Group 4">
            <a:extLst>
              <a:ext uri="{FF2B5EF4-FFF2-40B4-BE49-F238E27FC236}">
                <a16:creationId xmlns:a16="http://schemas.microsoft.com/office/drawing/2014/main" id="{F11E449E-DDF8-1D31-13DF-44B39FAD7265}"/>
              </a:ext>
            </a:extLst>
          </p:cNvPr>
          <p:cNvGrpSpPr/>
          <p:nvPr/>
        </p:nvGrpSpPr>
        <p:grpSpPr>
          <a:xfrm>
            <a:off x="15549370" y="9902596"/>
            <a:ext cx="2739390" cy="384810"/>
            <a:chOff x="0" y="0"/>
            <a:chExt cx="3652520" cy="513080"/>
          </a:xfrm>
        </p:grpSpPr>
        <p:sp>
          <p:nvSpPr>
            <p:cNvPr id="8" name="Freeform 5">
              <a:extLst>
                <a:ext uri="{FF2B5EF4-FFF2-40B4-BE49-F238E27FC236}">
                  <a16:creationId xmlns:a16="http://schemas.microsoft.com/office/drawing/2014/main" id="{49750E07-C13D-6FAD-1843-579CE62B08C4}"/>
                </a:ext>
              </a:extLst>
            </p:cNvPr>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9" name="Group 6">
            <a:extLst>
              <a:ext uri="{FF2B5EF4-FFF2-40B4-BE49-F238E27FC236}">
                <a16:creationId xmlns:a16="http://schemas.microsoft.com/office/drawing/2014/main" id="{28B1E960-C63D-9139-47A7-9AACA1A412D4}"/>
              </a:ext>
            </a:extLst>
          </p:cNvPr>
          <p:cNvGrpSpPr/>
          <p:nvPr/>
        </p:nvGrpSpPr>
        <p:grpSpPr>
          <a:xfrm>
            <a:off x="14212822" y="8945448"/>
            <a:ext cx="1342390" cy="1342390"/>
            <a:chOff x="0" y="0"/>
            <a:chExt cx="1789853" cy="1789853"/>
          </a:xfrm>
        </p:grpSpPr>
        <p:sp>
          <p:nvSpPr>
            <p:cNvPr id="10" name="Freeform 7">
              <a:extLst>
                <a:ext uri="{FF2B5EF4-FFF2-40B4-BE49-F238E27FC236}">
                  <a16:creationId xmlns:a16="http://schemas.microsoft.com/office/drawing/2014/main" id="{0E04CA02-C614-B9E8-B9CF-F24B27489881}"/>
                </a:ext>
              </a:extLst>
            </p:cNvPr>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11" name="Group 8">
            <a:extLst>
              <a:ext uri="{FF2B5EF4-FFF2-40B4-BE49-F238E27FC236}">
                <a16:creationId xmlns:a16="http://schemas.microsoft.com/office/drawing/2014/main" id="{FAF788BE-9E6B-ACC2-908E-B66149B207AE}"/>
              </a:ext>
            </a:extLst>
          </p:cNvPr>
          <p:cNvGrpSpPr/>
          <p:nvPr/>
        </p:nvGrpSpPr>
        <p:grpSpPr>
          <a:xfrm>
            <a:off x="14496034" y="9293504"/>
            <a:ext cx="3792220" cy="609600"/>
            <a:chOff x="0" y="0"/>
            <a:chExt cx="5056293" cy="812800"/>
          </a:xfrm>
        </p:grpSpPr>
        <p:sp>
          <p:nvSpPr>
            <p:cNvPr id="12" name="Freeform 9">
              <a:extLst>
                <a:ext uri="{FF2B5EF4-FFF2-40B4-BE49-F238E27FC236}">
                  <a16:creationId xmlns:a16="http://schemas.microsoft.com/office/drawing/2014/main" id="{2328D8C5-82FD-342A-E17D-DD0451A3829A}"/>
                </a:ext>
              </a:extLst>
            </p:cNvPr>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3" name="Group 10">
            <a:extLst>
              <a:ext uri="{FF2B5EF4-FFF2-40B4-BE49-F238E27FC236}">
                <a16:creationId xmlns:a16="http://schemas.microsoft.com/office/drawing/2014/main" id="{3D043BD6-FDE6-08C4-A81F-C8E84CBBB10C}"/>
              </a:ext>
            </a:extLst>
          </p:cNvPr>
          <p:cNvGrpSpPr/>
          <p:nvPr/>
        </p:nvGrpSpPr>
        <p:grpSpPr>
          <a:xfrm>
            <a:off x="13899640" y="9293478"/>
            <a:ext cx="609600" cy="609600"/>
            <a:chOff x="0" y="0"/>
            <a:chExt cx="812800" cy="812800"/>
          </a:xfrm>
        </p:grpSpPr>
        <p:sp>
          <p:nvSpPr>
            <p:cNvPr id="14" name="Freeform 11">
              <a:extLst>
                <a:ext uri="{FF2B5EF4-FFF2-40B4-BE49-F238E27FC236}">
                  <a16:creationId xmlns:a16="http://schemas.microsoft.com/office/drawing/2014/main" id="{7F739673-B02D-06D1-F834-8029435CE170}"/>
                </a:ext>
              </a:extLst>
            </p:cNvPr>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5" name="Group 12">
            <a:extLst>
              <a:ext uri="{FF2B5EF4-FFF2-40B4-BE49-F238E27FC236}">
                <a16:creationId xmlns:a16="http://schemas.microsoft.com/office/drawing/2014/main" id="{75325E36-6654-E498-7E6B-1A9BCEAB9D71}"/>
              </a:ext>
            </a:extLst>
          </p:cNvPr>
          <p:cNvGrpSpPr/>
          <p:nvPr/>
        </p:nvGrpSpPr>
        <p:grpSpPr>
          <a:xfrm>
            <a:off x="3617214" y="127506"/>
            <a:ext cx="788670" cy="262890"/>
            <a:chOff x="0" y="0"/>
            <a:chExt cx="1051560" cy="350520"/>
          </a:xfrm>
        </p:grpSpPr>
        <p:sp>
          <p:nvSpPr>
            <p:cNvPr id="16" name="Freeform 13">
              <a:extLst>
                <a:ext uri="{FF2B5EF4-FFF2-40B4-BE49-F238E27FC236}">
                  <a16:creationId xmlns:a16="http://schemas.microsoft.com/office/drawing/2014/main" id="{F3D9CE16-F3E6-5E7F-B7F8-1E6B5472C105}"/>
                </a:ext>
              </a:extLst>
            </p:cNvPr>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7" name="Group 14">
            <a:extLst>
              <a:ext uri="{FF2B5EF4-FFF2-40B4-BE49-F238E27FC236}">
                <a16:creationId xmlns:a16="http://schemas.microsoft.com/office/drawing/2014/main" id="{02DF7F34-CD88-FA87-43E7-E874764934A1}"/>
              </a:ext>
            </a:extLst>
          </p:cNvPr>
          <p:cNvGrpSpPr/>
          <p:nvPr/>
        </p:nvGrpSpPr>
        <p:grpSpPr>
          <a:xfrm>
            <a:off x="4754" y="50"/>
            <a:ext cx="2745740" cy="384810"/>
            <a:chOff x="0" y="0"/>
            <a:chExt cx="3660987" cy="513080"/>
          </a:xfrm>
        </p:grpSpPr>
        <p:sp>
          <p:nvSpPr>
            <p:cNvPr id="18" name="Freeform 15">
              <a:extLst>
                <a:ext uri="{FF2B5EF4-FFF2-40B4-BE49-F238E27FC236}">
                  <a16:creationId xmlns:a16="http://schemas.microsoft.com/office/drawing/2014/main" id="{4EB02284-D44B-A527-49BA-611E36B11152}"/>
                </a:ext>
              </a:extLst>
            </p:cNvPr>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9" name="Group 16">
            <a:extLst>
              <a:ext uri="{FF2B5EF4-FFF2-40B4-BE49-F238E27FC236}">
                <a16:creationId xmlns:a16="http://schemas.microsoft.com/office/drawing/2014/main" id="{FCD355BD-3581-8557-3F47-18CD11B88FAF}"/>
              </a:ext>
            </a:extLst>
          </p:cNvPr>
          <p:cNvGrpSpPr/>
          <p:nvPr/>
        </p:nvGrpSpPr>
        <p:grpSpPr>
          <a:xfrm>
            <a:off x="4754" y="993646"/>
            <a:ext cx="2745740" cy="347980"/>
            <a:chOff x="0" y="0"/>
            <a:chExt cx="3660987" cy="463973"/>
          </a:xfrm>
        </p:grpSpPr>
        <p:sp>
          <p:nvSpPr>
            <p:cNvPr id="20" name="Freeform 17">
              <a:extLst>
                <a:ext uri="{FF2B5EF4-FFF2-40B4-BE49-F238E27FC236}">
                  <a16:creationId xmlns:a16="http://schemas.microsoft.com/office/drawing/2014/main" id="{1B6370AE-AE95-7129-7559-D2B84D61380C}"/>
                </a:ext>
              </a:extLst>
            </p:cNvPr>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21" name="Group 18">
            <a:extLst>
              <a:ext uri="{FF2B5EF4-FFF2-40B4-BE49-F238E27FC236}">
                <a16:creationId xmlns:a16="http://schemas.microsoft.com/office/drawing/2014/main" id="{35465585-2DF6-AA84-992E-4E7CC69ABB7B}"/>
              </a:ext>
            </a:extLst>
          </p:cNvPr>
          <p:cNvGrpSpPr/>
          <p:nvPr/>
        </p:nvGrpSpPr>
        <p:grpSpPr>
          <a:xfrm>
            <a:off x="2744470" y="0"/>
            <a:ext cx="1342390" cy="1342390"/>
            <a:chOff x="0" y="0"/>
            <a:chExt cx="1789853" cy="1789853"/>
          </a:xfrm>
        </p:grpSpPr>
        <p:sp>
          <p:nvSpPr>
            <p:cNvPr id="22" name="Freeform 19">
              <a:extLst>
                <a:ext uri="{FF2B5EF4-FFF2-40B4-BE49-F238E27FC236}">
                  <a16:creationId xmlns:a16="http://schemas.microsoft.com/office/drawing/2014/main" id="{D5BF5D25-234B-301C-DAA2-B726245E249B}"/>
                </a:ext>
              </a:extLst>
            </p:cNvPr>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3" name="Group 20">
            <a:extLst>
              <a:ext uri="{FF2B5EF4-FFF2-40B4-BE49-F238E27FC236}">
                <a16:creationId xmlns:a16="http://schemas.microsoft.com/office/drawing/2014/main" id="{C685629A-6AD7-7BEE-5019-6981EAB105D1}"/>
              </a:ext>
            </a:extLst>
          </p:cNvPr>
          <p:cNvGrpSpPr/>
          <p:nvPr/>
        </p:nvGrpSpPr>
        <p:grpSpPr>
          <a:xfrm>
            <a:off x="-14" y="384556"/>
            <a:ext cx="3803650" cy="609600"/>
            <a:chOff x="0" y="0"/>
            <a:chExt cx="5071533" cy="812800"/>
          </a:xfrm>
        </p:grpSpPr>
        <p:sp>
          <p:nvSpPr>
            <p:cNvPr id="24" name="Freeform 21">
              <a:extLst>
                <a:ext uri="{FF2B5EF4-FFF2-40B4-BE49-F238E27FC236}">
                  <a16:creationId xmlns:a16="http://schemas.microsoft.com/office/drawing/2014/main" id="{ED8299B4-2EFC-AF68-8A90-E3163D0B8739}"/>
                </a:ext>
              </a:extLst>
            </p:cNvPr>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5" name="Group 22">
            <a:extLst>
              <a:ext uri="{FF2B5EF4-FFF2-40B4-BE49-F238E27FC236}">
                <a16:creationId xmlns:a16="http://schemas.microsoft.com/office/drawing/2014/main" id="{A1D38039-6D96-E36C-6F42-1A2F08CF9304}"/>
              </a:ext>
            </a:extLst>
          </p:cNvPr>
          <p:cNvGrpSpPr/>
          <p:nvPr/>
        </p:nvGrpSpPr>
        <p:grpSpPr>
          <a:xfrm>
            <a:off x="3790696" y="384556"/>
            <a:ext cx="609600" cy="609600"/>
            <a:chOff x="0" y="0"/>
            <a:chExt cx="812800" cy="812800"/>
          </a:xfrm>
        </p:grpSpPr>
        <p:sp>
          <p:nvSpPr>
            <p:cNvPr id="26" name="Freeform 23">
              <a:extLst>
                <a:ext uri="{FF2B5EF4-FFF2-40B4-BE49-F238E27FC236}">
                  <a16:creationId xmlns:a16="http://schemas.microsoft.com/office/drawing/2014/main" id="{182D1DBC-F56A-8B1E-CB24-8FC97CBF71A9}"/>
                </a:ext>
              </a:extLst>
            </p:cNvPr>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7" name="TextBox 24">
            <a:extLst>
              <a:ext uri="{FF2B5EF4-FFF2-40B4-BE49-F238E27FC236}">
                <a16:creationId xmlns:a16="http://schemas.microsoft.com/office/drawing/2014/main" id="{E8B16DF3-F763-FC22-6625-AE34E14C3F64}"/>
              </a:ext>
            </a:extLst>
          </p:cNvPr>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8" name="TextBox 25">
            <a:extLst>
              <a:ext uri="{FF2B5EF4-FFF2-40B4-BE49-F238E27FC236}">
                <a16:creationId xmlns:a16="http://schemas.microsoft.com/office/drawing/2014/main" id="{97F85562-68A5-F014-E43D-5BEBC7C1189A}"/>
              </a:ext>
            </a:extLst>
          </p:cNvPr>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9" name="TextBox 26">
            <a:extLst>
              <a:ext uri="{FF2B5EF4-FFF2-40B4-BE49-F238E27FC236}">
                <a16:creationId xmlns:a16="http://schemas.microsoft.com/office/drawing/2014/main" id="{0236F70D-A375-1897-2BD2-EECD613FE32C}"/>
              </a:ext>
            </a:extLst>
          </p:cNvPr>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a:solidFill>
                  <a:srgbClr val="001F5F"/>
                </a:solidFill>
                <a:latin typeface="Times New Roman Bold"/>
              </a:rPr>
              <a:t>Literature Review</a:t>
            </a:r>
          </a:p>
        </p:txBody>
      </p:sp>
      <p:sp>
        <p:nvSpPr>
          <p:cNvPr id="1077" name="TextBox 1076">
            <a:extLst>
              <a:ext uri="{FF2B5EF4-FFF2-40B4-BE49-F238E27FC236}">
                <a16:creationId xmlns:a16="http://schemas.microsoft.com/office/drawing/2014/main" id="{77149008-8A68-8920-DFBD-42C70C36835B}"/>
              </a:ext>
            </a:extLst>
          </p:cNvPr>
          <p:cNvSpPr txBox="1"/>
          <p:nvPr/>
        </p:nvSpPr>
        <p:spPr>
          <a:xfrm>
            <a:off x="533400" y="1593509"/>
            <a:ext cx="16687800" cy="6269601"/>
          </a:xfrm>
          <a:prstGeom prst="rect">
            <a:avLst/>
          </a:prstGeom>
          <a:noFill/>
        </p:spPr>
        <p:txBody>
          <a:bodyPr wrap="square">
            <a:spAutoFit/>
          </a:bodyPr>
          <a:lstStyle/>
          <a:p>
            <a:pPr lvl="0" algn="just">
              <a:lnSpc>
                <a:spcPct val="107000"/>
              </a:lnSpc>
              <a:spcAft>
                <a:spcPts val="800"/>
              </a:spcAft>
              <a:tabLst>
                <a:tab pos="4572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3.Predictive </a:t>
            </a:r>
            <a:r>
              <a:rPr lang="en-IN" sz="3400" b="1" kern="1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 Approaches</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Strengths</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Capable of </a:t>
            </a:r>
            <a:r>
              <a:rPr lang="en-IN" sz="3400" kern="1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large datasets to find patterns and predict outcomes more effectively than traditional methods.</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Weaknesses</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Models may struggle with generalizability due to overfitting; may require extensive data preprocessing and feature selection.</a:t>
            </a:r>
          </a:p>
          <a:p>
            <a:pPr lvl="0" algn="just">
              <a:lnSpc>
                <a:spcPct val="107000"/>
              </a:lnSpc>
              <a:spcAft>
                <a:spcPts val="800"/>
              </a:spcAft>
              <a:tabLst>
                <a:tab pos="4572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4.Targeted Therapies</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Strengths</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Increased efficacy and reduced side effects for specific patient populations.</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3400" b="1" kern="100" dirty="0">
                <a:effectLst/>
                <a:latin typeface="Times New Roman" panose="02020603050405020304" pitchFamily="18" charset="0"/>
                <a:ea typeface="Calibri" panose="020F0502020204030204" pitchFamily="34" charset="0"/>
                <a:cs typeface="Times New Roman" panose="02020603050405020304" pitchFamily="18" charset="0"/>
              </a:rPr>
              <a:t>Weaknesses</a:t>
            </a:r>
            <a:r>
              <a:rPr lang="en-IN" sz="3400" kern="100" dirty="0">
                <a:effectLst/>
                <a:latin typeface="Times New Roman" panose="02020603050405020304" pitchFamily="18" charset="0"/>
                <a:ea typeface="Calibri" panose="020F0502020204030204" pitchFamily="34" charset="0"/>
                <a:cs typeface="Times New Roman" panose="02020603050405020304" pitchFamily="18" charset="0"/>
              </a:rPr>
              <a:t>: Not all patients have identifiable genetic markers; reliance on a limited number of targeted therapies can restrict options.</a:t>
            </a:r>
          </a:p>
          <a:p>
            <a:pPr algn="just"/>
            <a:endParaRPr lang="en-I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435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1790</TotalTime>
  <Words>1717</Words>
  <Application>Microsoft Office PowerPoint</Application>
  <PresentationFormat>Custom</PresentationFormat>
  <Paragraphs>144</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Courier New</vt:lpstr>
      <vt:lpstr>Arial</vt:lpstr>
      <vt:lpstr>TT Ramillas Bold Italics</vt:lpstr>
      <vt:lpstr>Times New Roman</vt:lpstr>
      <vt:lpstr>Times New Roman Bold</vt:lpstr>
      <vt:lpstr>Symbol</vt:lpstr>
      <vt:lpstr>Times New Roman </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PUNYAVATHI 4MT21CS113 SACHIDANAND 4MT21CS123 SAHITH RAJ 4MT21CS125 SAMARTH S SHETTY 4MT21CS128</dc:title>
  <dc:creator>dhanush</dc:creator>
  <cp:lastModifiedBy>karthik u shettigar</cp:lastModifiedBy>
  <cp:revision>19</cp:revision>
  <dcterms:created xsi:type="dcterms:W3CDTF">2006-08-16T00:00:00Z</dcterms:created>
  <dcterms:modified xsi:type="dcterms:W3CDTF">2024-09-22T17:05:25Z</dcterms:modified>
  <dc:identifier>DAGHLh0C5k8</dc:identifier>
</cp:coreProperties>
</file>